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6" r:id="rId1"/>
  </p:sldMasterIdLst>
  <p:sldIdLst>
    <p:sldId id="256" r:id="rId2"/>
    <p:sldId id="257" r:id="rId3"/>
    <p:sldId id="258" r:id="rId4"/>
    <p:sldId id="273" r:id="rId5"/>
    <p:sldId id="259" r:id="rId6"/>
    <p:sldId id="274" r:id="rId7"/>
    <p:sldId id="260" r:id="rId8"/>
    <p:sldId id="261" r:id="rId9"/>
    <p:sldId id="279" r:id="rId10"/>
    <p:sldId id="262" r:id="rId11"/>
    <p:sldId id="277" r:id="rId12"/>
    <p:sldId id="278" r:id="rId13"/>
    <p:sldId id="280" r:id="rId14"/>
    <p:sldId id="275" r:id="rId15"/>
    <p:sldId id="264" r:id="rId16"/>
    <p:sldId id="268" r:id="rId17"/>
    <p:sldId id="265" r:id="rId18"/>
    <p:sldId id="270"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1" autoAdjust="0"/>
    <p:restoredTop sz="94641" autoAdjust="0"/>
  </p:normalViewPr>
  <p:slideViewPr>
    <p:cSldViewPr snapToGrid="0">
      <p:cViewPr>
        <p:scale>
          <a:sx n="72" d="100"/>
          <a:sy n="72" d="100"/>
        </p:scale>
        <p:origin x="590" y="19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3A1C593-65D0-4073-BCC9-577B9352EA97}" type="datetimeFigureOut">
              <a:rPr lang="en-US" smtClean="0"/>
              <a:t>4/18/2022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837826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3161304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3A1C593-65D0-4073-BCC9-577B9352EA97}" type="datetimeFigureOut">
              <a:rPr lang="en-US" smtClean="0"/>
              <a:t>4/18/2022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923728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3A1C593-65D0-4073-BCC9-577B9352EA97}" type="datetimeFigureOut">
              <a:rPr lang="en-US" smtClean="0"/>
              <a:t>4/18/2022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9B618960-8005-486C-9A75-10CB2AAC16F9}"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60316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3A1C593-65D0-4073-BCC9-577B9352EA97}" type="datetimeFigureOut">
              <a:rPr lang="en-US" smtClean="0"/>
              <a:t>4/18/2022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1955221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A1C593-65D0-4073-BCC9-577B9352EA97}" type="datetimeFigureOut">
              <a:rPr lang="en-US" smtClean="0"/>
              <a:t>4/18/2022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2794085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A1C593-65D0-4073-BCC9-577B9352EA97}" type="datetimeFigureOut">
              <a:rPr lang="en-US" smtClean="0"/>
              <a:t>4/18/2022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708508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1324001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3A1C593-65D0-4073-BCC9-577B9352EA97}" type="datetimeFigureOut">
              <a:rPr lang="en-US" smtClean="0"/>
              <a:t>4/18/2022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1532055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3929094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3A1C593-65D0-4073-BCC9-577B9352EA97}" type="datetimeFigureOut">
              <a:rPr lang="en-US" smtClean="0"/>
              <a:t>4/18/2022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1707122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1251555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4/18/2022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3642670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4/18/2022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677118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89421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3865903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2895138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3A1C593-65D0-4073-BCC9-577B9352EA97}" type="datetimeFigureOut">
              <a:rPr lang="en-US" smtClean="0"/>
              <a:t>4/18/2022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B618960-8005-486C-9A75-10CB2AAC16F9}" type="slidenum">
              <a:rPr lang="en-US" smtClean="0"/>
              <a:t>‹#›</a:t>
            </a:fld>
            <a:endParaRPr lang="en-US" dirty="0"/>
          </a:p>
        </p:txBody>
      </p:sp>
    </p:spTree>
    <p:extLst>
      <p:ext uri="{BB962C8B-B14F-4D97-AF65-F5344CB8AC3E}">
        <p14:creationId xmlns:p14="http://schemas.microsoft.com/office/powerpoint/2010/main" val="80705080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rstudio.github.io/shinydashboard/" TargetMode="External"/><Relationship Id="rId2" Type="http://schemas.openxmlformats.org/officeDocument/2006/relationships/hyperlink" Target="http://rmarkdown.rstudio.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77D6507-8E8D-40E1-A7B9-63012EF94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8D498D0-6318-0ABC-7ABC-A6E8F412A49D}"/>
              </a:ext>
            </a:extLst>
          </p:cNvPr>
          <p:cNvPicPr>
            <a:picLocks noChangeAspect="1"/>
          </p:cNvPicPr>
          <p:nvPr/>
        </p:nvPicPr>
        <p:blipFill rotWithShape="1">
          <a:blip r:embed="rId2">
            <a:alphaModFix amt="40000"/>
          </a:blip>
          <a:srcRect t="9091" r="9091"/>
          <a:stretch/>
        </p:blipFill>
        <p:spPr>
          <a:xfrm>
            <a:off x="20" y="-13169"/>
            <a:ext cx="12191980" cy="6858000"/>
          </a:xfrm>
          <a:prstGeom prst="rect">
            <a:avLst/>
          </a:prstGeom>
        </p:spPr>
      </p:pic>
      <p:pic>
        <p:nvPicPr>
          <p:cNvPr id="18" name="Picture 17">
            <a:extLst>
              <a:ext uri="{FF2B5EF4-FFF2-40B4-BE49-F238E27FC236}">
                <a16:creationId xmlns:a16="http://schemas.microsoft.com/office/drawing/2014/main" id="{23FF3D86-2916-4F9F-9752-304810CF59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0" name="Picture 19">
            <a:extLst>
              <a:ext uri="{FF2B5EF4-FFF2-40B4-BE49-F238E27FC236}">
                <a16:creationId xmlns:a16="http://schemas.microsoft.com/office/drawing/2014/main" id="{AB048875-14D1-4CC7-8AC3-7ABC73AAAF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240971" y="1819335"/>
            <a:ext cx="9448800" cy="1825096"/>
          </a:xfrm>
        </p:spPr>
        <p:txBody>
          <a:bodyPr>
            <a:normAutofit/>
          </a:bodyPr>
          <a:lstStyle/>
          <a:p>
            <a:r>
              <a:rPr lang="en-US" sz="4700" dirty="0"/>
              <a:t>Exploratory Data Analysis on the Bike Buyers Dataset</a:t>
            </a:r>
          </a:p>
        </p:txBody>
      </p:sp>
      <p:sp>
        <p:nvSpPr>
          <p:cNvPr id="3" name="Subtitle 2"/>
          <p:cNvSpPr>
            <a:spLocks noGrp="1"/>
          </p:cNvSpPr>
          <p:nvPr>
            <p:ph type="subTitle" idx="1"/>
          </p:nvPr>
        </p:nvSpPr>
        <p:spPr>
          <a:xfrm>
            <a:off x="1240971" y="3777103"/>
            <a:ext cx="9448800" cy="685800"/>
          </a:xfrm>
        </p:spPr>
        <p:txBody>
          <a:bodyPr>
            <a:normAutofit/>
          </a:bodyPr>
          <a:lstStyle/>
          <a:p>
            <a:r>
              <a:rPr lang="en-US" dirty="0"/>
              <a:t>Using Shiny App</a:t>
            </a:r>
          </a:p>
        </p:txBody>
      </p:sp>
      <p:sp>
        <p:nvSpPr>
          <p:cNvPr id="4" name="TextBox 3">
            <a:extLst>
              <a:ext uri="{FF2B5EF4-FFF2-40B4-BE49-F238E27FC236}">
                <a16:creationId xmlns:a16="http://schemas.microsoft.com/office/drawing/2014/main" id="{D5AD0EAA-1E2E-4CBA-A639-C281082AC241}"/>
              </a:ext>
            </a:extLst>
          </p:cNvPr>
          <p:cNvSpPr txBox="1"/>
          <p:nvPr/>
        </p:nvSpPr>
        <p:spPr>
          <a:xfrm>
            <a:off x="7310018" y="5463765"/>
            <a:ext cx="5765800" cy="646331"/>
          </a:xfrm>
          <a:prstGeom prst="rect">
            <a:avLst/>
          </a:prstGeom>
          <a:noFill/>
        </p:spPr>
        <p:txBody>
          <a:bodyPr wrap="square" rtlCol="0">
            <a:spAutoFit/>
          </a:bodyPr>
          <a:lstStyle/>
          <a:p>
            <a:r>
              <a:rPr lang="en-US" b="1" dirty="0">
                <a:solidFill>
                  <a:schemeClr val="bg1">
                    <a:lumMod val="95000"/>
                    <a:lumOff val="5000"/>
                  </a:schemeClr>
                </a:solidFill>
              </a:rPr>
              <a:t>1.Damarla Sree Sowmya  (WIN:947748354)</a:t>
            </a:r>
          </a:p>
          <a:p>
            <a:r>
              <a:rPr lang="en-US" b="1" dirty="0">
                <a:solidFill>
                  <a:schemeClr val="bg1">
                    <a:lumMod val="95000"/>
                    <a:lumOff val="5000"/>
                  </a:schemeClr>
                </a:solidFill>
              </a:rPr>
              <a:t>2. Surya Sudarshan Ryali   (WIN:031842368)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9388" y="1124322"/>
            <a:ext cx="7916030" cy="1028847"/>
          </a:xfrm>
        </p:spPr>
        <p:txBody>
          <a:bodyPr>
            <a:normAutofit/>
          </a:bodyPr>
          <a:lstStyle/>
          <a:p>
            <a:r>
              <a:rPr lang="en-US" dirty="0"/>
              <a:t>Exploratory Data Analysis</a:t>
            </a:r>
          </a:p>
        </p:txBody>
      </p:sp>
      <p:sp>
        <p:nvSpPr>
          <p:cNvPr id="3" name="Content Placeholder 2"/>
          <p:cNvSpPr>
            <a:spLocks noGrp="1"/>
          </p:cNvSpPr>
          <p:nvPr>
            <p:ph idx="1"/>
          </p:nvPr>
        </p:nvSpPr>
        <p:spPr>
          <a:xfrm>
            <a:off x="926841" y="2260245"/>
            <a:ext cx="10666445" cy="4993495"/>
          </a:xfrm>
        </p:spPr>
        <p:txBody>
          <a:bodyPr>
            <a:normAutofit/>
          </a:bodyPr>
          <a:lstStyle/>
          <a:p>
            <a:r>
              <a:rPr lang="en-US" sz="2000" dirty="0"/>
              <a:t>For this suggested EDA job, a significant amount of effort is required, in which we will first examine the information and then identify distinct elements and process them for analysis depending on our observations. </a:t>
            </a:r>
          </a:p>
          <a:p>
            <a:r>
              <a:rPr lang="en-US" sz="2000" dirty="0"/>
              <a:t>Then, in order to have a clear knowledge of the profound knowledge of the overall goal of the project, a quantitative assessment will be carried out. The suggested work might take between three and four-month to finish.</a:t>
            </a:r>
          </a:p>
          <a:p>
            <a:r>
              <a:rPr lang="en-US" sz="2000" dirty="0"/>
              <a:t>Based upon the given features EDA is done</a:t>
            </a:r>
          </a:p>
          <a:p>
            <a:pPr marL="0" indent="0">
              <a:buNone/>
            </a:pPr>
            <a:r>
              <a:rPr lang="en-US" sz="2000" dirty="0"/>
              <a:t>   1)Marital Status</a:t>
            </a:r>
          </a:p>
          <a:p>
            <a:pPr marL="0" indent="0">
              <a:buNone/>
            </a:pPr>
            <a:r>
              <a:rPr lang="en-US" sz="2000" dirty="0"/>
              <a:t>   2)Gender</a:t>
            </a:r>
          </a:p>
          <a:p>
            <a:pPr marL="0" indent="0">
              <a:buNone/>
            </a:pPr>
            <a:r>
              <a:rPr lang="en-US" sz="2000" dirty="0"/>
              <a:t>   3)Occupation</a:t>
            </a:r>
          </a:p>
          <a:p>
            <a:pPr marL="0" indent="0">
              <a:buNone/>
            </a:pPr>
            <a:r>
              <a:rPr lang="en-US" sz="2000" dirty="0"/>
              <a:t>   4)Region</a:t>
            </a:r>
          </a:p>
          <a:p>
            <a:pPr marL="0" indent="0">
              <a:buNone/>
            </a:pPr>
            <a:r>
              <a:rPr lang="en-US" sz="2000" dirty="0"/>
              <a:t>   5)Education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3D32900-3C2E-46BD-8438-18E9FA456B94}"/>
              </a:ext>
            </a:extLst>
          </p:cNvPr>
          <p:cNvSpPr>
            <a:spLocks noGrp="1"/>
          </p:cNvSpPr>
          <p:nvPr>
            <p:ph type="body" sz="half" idx="2"/>
          </p:nvPr>
        </p:nvSpPr>
        <p:spPr>
          <a:xfrm>
            <a:off x="685800" y="2621281"/>
            <a:ext cx="11224260" cy="3597404"/>
          </a:xfrm>
        </p:spPr>
        <p:txBody>
          <a:bodyPr/>
          <a:lstStyle/>
          <a:p>
            <a:pPr marL="228600" indent="-228600">
              <a:buFont typeface="Arial" panose="020B0604020202020204" pitchFamily="34" charset="0"/>
              <a:buChar char="•"/>
            </a:pPr>
            <a:r>
              <a:rPr lang="en-US" sz="2000" dirty="0"/>
              <a:t>We have Performed Exploratory data analysis using the Bar Plot.</a:t>
            </a:r>
          </a:p>
          <a:p>
            <a:pPr marL="228600" indent="-228600">
              <a:buFont typeface="Arial" panose="020B0604020202020204" pitchFamily="34" charset="0"/>
              <a:buChar char="•"/>
            </a:pPr>
            <a:r>
              <a:rPr lang="en-US" sz="2000" dirty="0"/>
              <a:t>Slidebar Panel has helped us to visualize the bike buyers based upon the parameters throughout the years.</a:t>
            </a:r>
          </a:p>
          <a:p>
            <a:pPr marL="228600" indent="-228600">
              <a:buFont typeface="Arial" panose="020B0604020202020204" pitchFamily="34" charset="0"/>
              <a:buChar char="•"/>
            </a:pPr>
            <a:r>
              <a:rPr lang="en-US" sz="2000" dirty="0"/>
              <a:t>The Income Varies between $10,000 to $20,0000.</a:t>
            </a:r>
          </a:p>
          <a:p>
            <a:pPr marL="228600" indent="-228600">
              <a:buFont typeface="Arial" panose="020B0604020202020204" pitchFamily="34" charset="0"/>
              <a:buChar char="•"/>
            </a:pPr>
            <a:r>
              <a:rPr lang="en-US" sz="2000" dirty="0"/>
              <a:t>We have taken the inputs between count vs vehicles and plotted the bar.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204835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1590C-D620-4320-9AFC-660B5171435A}"/>
              </a:ext>
            </a:extLst>
          </p:cNvPr>
          <p:cNvSpPr>
            <a:spLocks noGrp="1"/>
          </p:cNvSpPr>
          <p:nvPr>
            <p:ph type="title"/>
          </p:nvPr>
        </p:nvSpPr>
        <p:spPr>
          <a:xfrm>
            <a:off x="-106325" y="986592"/>
            <a:ext cx="8610600" cy="1293028"/>
          </a:xfrm>
        </p:spPr>
        <p:txBody>
          <a:bodyPr/>
          <a:lstStyle/>
          <a:p>
            <a:r>
              <a:rPr lang="en-US" dirty="0"/>
              <a:t>Data Manipulation</a:t>
            </a:r>
            <a:endParaRPr lang="en-IN" dirty="0"/>
          </a:p>
        </p:txBody>
      </p:sp>
      <p:sp>
        <p:nvSpPr>
          <p:cNvPr id="3" name="Content Placeholder 2">
            <a:extLst>
              <a:ext uri="{FF2B5EF4-FFF2-40B4-BE49-F238E27FC236}">
                <a16:creationId xmlns:a16="http://schemas.microsoft.com/office/drawing/2014/main" id="{BF75ACD3-5C2F-43EF-AA0F-91FC7E979283}"/>
              </a:ext>
            </a:extLst>
          </p:cNvPr>
          <p:cNvSpPr>
            <a:spLocks noGrp="1"/>
          </p:cNvSpPr>
          <p:nvPr>
            <p:ph idx="1"/>
          </p:nvPr>
        </p:nvSpPr>
        <p:spPr/>
        <p:txBody>
          <a:bodyPr>
            <a:normAutofit/>
          </a:bodyPr>
          <a:lstStyle/>
          <a:p>
            <a:r>
              <a:rPr lang="en-US" dirty="0"/>
              <a:t>Data Manipulation  allows for function chaining, preventing any potential cluttering in the code, which in turn makes for easier code writing/reading.</a:t>
            </a:r>
          </a:p>
          <a:p>
            <a:r>
              <a:rPr lang="en-US" dirty="0"/>
              <a:t>We have Done the data manipulation process using the dplyr library.</a:t>
            </a:r>
          </a:p>
          <a:p>
            <a:r>
              <a:rPr lang="en-US" dirty="0"/>
              <a:t>In this project we have used the functions like sort,filter and select to operate the data.</a:t>
            </a:r>
          </a:p>
          <a:p>
            <a:r>
              <a:rPr lang="en-US" dirty="0"/>
              <a:t>As there are many rows</a:t>
            </a:r>
            <a:r>
              <a:rPr lang="en-IN" dirty="0"/>
              <a:t> in the dataset we need to modify them and leverage the data to obtain in-depth insights and make better business decisions.</a:t>
            </a:r>
          </a:p>
          <a:p>
            <a:r>
              <a:rPr lang="en-US" dirty="0"/>
              <a:t>Data Manipulation  allows for function chaining, preventing any potential cluttering in the code, which in turn makes for easier code writing/reading.</a:t>
            </a:r>
            <a:endParaRPr lang="en-IN" dirty="0"/>
          </a:p>
        </p:txBody>
      </p:sp>
    </p:spTree>
    <p:extLst>
      <p:ext uri="{BB962C8B-B14F-4D97-AF65-F5344CB8AC3E}">
        <p14:creationId xmlns:p14="http://schemas.microsoft.com/office/powerpoint/2010/main" val="3484646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2536-194C-461A-BE90-B205F274417C}"/>
              </a:ext>
            </a:extLst>
          </p:cNvPr>
          <p:cNvSpPr>
            <a:spLocks noGrp="1"/>
          </p:cNvSpPr>
          <p:nvPr>
            <p:ph type="title"/>
          </p:nvPr>
        </p:nvSpPr>
        <p:spPr>
          <a:xfrm>
            <a:off x="3523276" y="1192864"/>
            <a:ext cx="3515478" cy="1293028"/>
          </a:xfrm>
        </p:spPr>
        <p:txBody>
          <a:bodyPr/>
          <a:lstStyle/>
          <a:p>
            <a:r>
              <a:rPr lang="en-US" dirty="0"/>
              <a:t>Shiny aPP </a:t>
            </a:r>
            <a:endParaRPr lang="en-IN" dirty="0"/>
          </a:p>
        </p:txBody>
      </p:sp>
      <p:sp>
        <p:nvSpPr>
          <p:cNvPr id="3" name="Content Placeholder 2">
            <a:extLst>
              <a:ext uri="{FF2B5EF4-FFF2-40B4-BE49-F238E27FC236}">
                <a16:creationId xmlns:a16="http://schemas.microsoft.com/office/drawing/2014/main" id="{AE677DCF-1913-4FAB-9F02-F4FF313DF607}"/>
              </a:ext>
            </a:extLst>
          </p:cNvPr>
          <p:cNvSpPr>
            <a:spLocks noGrp="1"/>
          </p:cNvSpPr>
          <p:nvPr>
            <p:ph idx="1"/>
          </p:nvPr>
        </p:nvSpPr>
        <p:spPr>
          <a:xfrm>
            <a:off x="685800" y="2428476"/>
            <a:ext cx="10820400" cy="4024125"/>
          </a:xfrm>
        </p:spPr>
        <p:txBody>
          <a:bodyPr/>
          <a:lstStyle/>
          <a:p>
            <a:r>
              <a:rPr lang="en-US" dirty="0"/>
              <a:t>Shiny is an R package that makes it easy to build interactive web apps straight from R. You can host standalone apps on a webpage or embed them in </a:t>
            </a:r>
            <a:r>
              <a:rPr lang="en-US" dirty="0">
                <a:hlinkClick r:id="rId2">
                  <a:extLst>
                    <a:ext uri="{A12FA001-AC4F-418D-AE19-62706E023703}">
                      <ahyp:hlinkClr xmlns:ahyp="http://schemas.microsoft.com/office/drawing/2018/hyperlinkcolor" val="tx"/>
                    </a:ext>
                  </a:extLst>
                </a:hlinkClick>
              </a:rPr>
              <a:t>R Markdown</a:t>
            </a:r>
            <a:r>
              <a:rPr lang="en-US" dirty="0"/>
              <a:t> documents or build </a:t>
            </a:r>
            <a:r>
              <a:rPr lang="en-US" dirty="0">
                <a:hlinkClick r:id="rId3">
                  <a:extLst>
                    <a:ext uri="{A12FA001-AC4F-418D-AE19-62706E023703}">
                      <ahyp:hlinkClr xmlns:ahyp="http://schemas.microsoft.com/office/drawing/2018/hyperlinkcolor" val="tx"/>
                    </a:ext>
                  </a:extLst>
                </a:hlinkClick>
              </a:rPr>
              <a:t>dashboards</a:t>
            </a:r>
            <a:r>
              <a:rPr lang="en-US" dirty="0"/>
              <a:t>.</a:t>
            </a:r>
          </a:p>
          <a:p>
            <a:r>
              <a:rPr lang="en-US" dirty="0"/>
              <a:t>Shiny combines the computational power of R with the interactivity of the modern web.</a:t>
            </a:r>
          </a:p>
          <a:p>
            <a:r>
              <a:rPr lang="en-US" dirty="0"/>
              <a:t>It defines the user interface, the HTML webpage that humans interact with. In this case, it’s a page containing the words “Hello, world!”.</a:t>
            </a:r>
          </a:p>
        </p:txBody>
      </p:sp>
    </p:spTree>
    <p:extLst>
      <p:ext uri="{BB962C8B-B14F-4D97-AF65-F5344CB8AC3E}">
        <p14:creationId xmlns:p14="http://schemas.microsoft.com/office/powerpoint/2010/main" val="3691964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a16="http://schemas.microsoft.com/office/drawing/2014/main" id="{88580ED5-33E2-43C7-A9BF-1F4C0CCA0E2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80" r="-323" b="5688"/>
          <a:stretch/>
        </p:blipFill>
        <p:spPr>
          <a:xfrm>
            <a:off x="1447526" y="1311964"/>
            <a:ext cx="9703836" cy="4500431"/>
          </a:xfrm>
        </p:spPr>
      </p:pic>
      <p:sp>
        <p:nvSpPr>
          <p:cNvPr id="6" name="TextBox 5">
            <a:extLst>
              <a:ext uri="{FF2B5EF4-FFF2-40B4-BE49-F238E27FC236}">
                <a16:creationId xmlns:a16="http://schemas.microsoft.com/office/drawing/2014/main" id="{BEC6D5DB-22C5-4D27-A8E3-ACF38FB3C426}"/>
              </a:ext>
            </a:extLst>
          </p:cNvPr>
          <p:cNvSpPr txBox="1"/>
          <p:nvPr/>
        </p:nvSpPr>
        <p:spPr>
          <a:xfrm>
            <a:off x="1447526" y="5934670"/>
            <a:ext cx="9703836" cy="923330"/>
          </a:xfrm>
          <a:prstGeom prst="rect">
            <a:avLst/>
          </a:prstGeom>
          <a:noFill/>
        </p:spPr>
        <p:txBody>
          <a:bodyPr wrap="square" rtlCol="0">
            <a:spAutoFit/>
          </a:bodyPr>
          <a:lstStyle/>
          <a:p>
            <a:pPr marL="228600" indent="-228600" defTabSz="914400">
              <a:lnSpc>
                <a:spcPct val="90000"/>
              </a:lnSpc>
              <a:spcBef>
                <a:spcPts val="1000"/>
              </a:spcBef>
              <a:buFont typeface="Arial" panose="020B0604020202020204" pitchFamily="34" charset="0"/>
              <a:buChar char="•"/>
            </a:pPr>
            <a:r>
              <a:rPr lang="en-US" sz="2000" dirty="0"/>
              <a:t>This is a sample where we can retrieve the information throughout the years by varying the following parameters.</a:t>
            </a:r>
          </a:p>
          <a:p>
            <a:endParaRPr lang="en-US" dirty="0"/>
          </a:p>
        </p:txBody>
      </p:sp>
    </p:spTree>
    <p:extLst>
      <p:ext uri="{BB962C8B-B14F-4D97-AF65-F5344CB8AC3E}">
        <p14:creationId xmlns:p14="http://schemas.microsoft.com/office/powerpoint/2010/main" val="3198268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699" y="1249199"/>
            <a:ext cx="8610600" cy="1293028"/>
          </a:xfrm>
        </p:spPr>
        <p:txBody>
          <a:bodyPr>
            <a:noAutofit/>
          </a:bodyPr>
          <a:lstStyle/>
          <a:p>
            <a:pPr algn="ctr"/>
            <a:r>
              <a:rPr lang="en-US" sz="2400" cap="none" dirty="0"/>
              <a:t>The below code represents the user interface of the program with the features of the dataset</a:t>
            </a:r>
          </a:p>
        </p:txBody>
      </p:sp>
      <p:pic>
        <p:nvPicPr>
          <p:cNvPr id="4" name="Content Placeholder 3"/>
          <p:cNvPicPr>
            <a:picLocks noGrp="1" noChangeAspect="1"/>
          </p:cNvPicPr>
          <p:nvPr>
            <p:ph idx="1"/>
          </p:nvPr>
        </p:nvPicPr>
        <p:blipFill>
          <a:blip r:embed="rId2"/>
          <a:stretch>
            <a:fillRect/>
          </a:stretch>
        </p:blipFill>
        <p:spPr>
          <a:xfrm>
            <a:off x="732676" y="2691395"/>
            <a:ext cx="10726647" cy="302937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95449" y="2139566"/>
            <a:ext cx="10464158" cy="366581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699" y="1331639"/>
            <a:ext cx="8610600" cy="1293028"/>
          </a:xfrm>
        </p:spPr>
        <p:txBody>
          <a:bodyPr>
            <a:normAutofit/>
          </a:bodyPr>
          <a:lstStyle/>
          <a:p>
            <a:pPr algn="ctr"/>
            <a:r>
              <a:rPr lang="en-US" sz="2400" cap="none" dirty="0"/>
              <a:t>The below code shows about the hosting of the website</a:t>
            </a:r>
          </a:p>
        </p:txBody>
      </p:sp>
      <p:pic>
        <p:nvPicPr>
          <p:cNvPr id="4" name="Content Placeholder 3"/>
          <p:cNvPicPr>
            <a:picLocks noGrp="1" noChangeAspect="1"/>
          </p:cNvPicPr>
          <p:nvPr>
            <p:ph idx="1"/>
          </p:nvPr>
        </p:nvPicPr>
        <p:blipFill>
          <a:blip r:embed="rId2"/>
          <a:stretch>
            <a:fillRect/>
          </a:stretch>
        </p:blipFill>
        <p:spPr>
          <a:xfrm>
            <a:off x="1409336" y="2540156"/>
            <a:ext cx="9585977" cy="340762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380" y="1553801"/>
            <a:ext cx="8610600" cy="1293028"/>
          </a:xfrm>
        </p:spPr>
        <p:txBody>
          <a:bodyPr/>
          <a:lstStyle/>
          <a:p>
            <a:r>
              <a:rPr lang="en-US" dirty="0"/>
              <a:t>Conclusion</a:t>
            </a:r>
          </a:p>
        </p:txBody>
      </p:sp>
      <p:sp>
        <p:nvSpPr>
          <p:cNvPr id="3" name="Content Placeholder 2"/>
          <p:cNvSpPr>
            <a:spLocks noGrp="1"/>
          </p:cNvSpPr>
          <p:nvPr>
            <p:ph idx="1"/>
          </p:nvPr>
        </p:nvSpPr>
        <p:spPr>
          <a:xfrm>
            <a:off x="685800" y="2846829"/>
            <a:ext cx="10820400" cy="2826173"/>
          </a:xfrm>
        </p:spPr>
        <p:txBody>
          <a:bodyPr/>
          <a:lstStyle/>
          <a:p>
            <a:r>
              <a:rPr lang="en-US" dirty="0"/>
              <a:t>Here we have created shiny application to determine the result in an easy way. So, this  process of analysing  is  helpful to obtain a perfect solution.</a:t>
            </a:r>
          </a:p>
          <a:p>
            <a:r>
              <a:rPr lang="en-US" dirty="0"/>
              <a:t>In this project, we have obtained the datasets from Kaggle which has been used for identification of the data.</a:t>
            </a:r>
          </a:p>
          <a:p>
            <a:r>
              <a:rPr lang="en-US" dirty="0"/>
              <a:t>The end goal of this project is to improve the bike sharing activities and support the reinvention of the urban transportation system.</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24772" y="2657029"/>
            <a:ext cx="8944010" cy="1702320"/>
          </a:xfrm>
        </p:spPr>
        <p:txBody>
          <a:bodyPr/>
          <a:lstStyle/>
          <a:p>
            <a:r>
              <a:rPr lang="en-US" dirty="0"/>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7784" y="1018372"/>
            <a:ext cx="8610600" cy="1293028"/>
          </a:xfrm>
        </p:spPr>
        <p:txBody>
          <a:bodyPr/>
          <a:lstStyle/>
          <a:p>
            <a:r>
              <a:rPr lang="en-US" dirty="0"/>
              <a:t>Contents</a:t>
            </a:r>
          </a:p>
        </p:txBody>
      </p:sp>
      <p:sp>
        <p:nvSpPr>
          <p:cNvPr id="3" name="Content Placeholder 2"/>
          <p:cNvSpPr>
            <a:spLocks noGrp="1"/>
          </p:cNvSpPr>
          <p:nvPr>
            <p:ph idx="1"/>
          </p:nvPr>
        </p:nvSpPr>
        <p:spPr>
          <a:xfrm>
            <a:off x="685800" y="2651760"/>
            <a:ext cx="10820400" cy="4024125"/>
          </a:xfrm>
        </p:spPr>
        <p:txBody>
          <a:bodyPr/>
          <a:lstStyle/>
          <a:p>
            <a:r>
              <a:rPr lang="en-US" dirty="0"/>
              <a:t>Introduction</a:t>
            </a:r>
          </a:p>
          <a:p>
            <a:r>
              <a:rPr lang="en-US" dirty="0"/>
              <a:t>Objective</a:t>
            </a:r>
          </a:p>
          <a:p>
            <a:r>
              <a:rPr lang="en-US" dirty="0"/>
              <a:t>Dataset Location</a:t>
            </a:r>
          </a:p>
          <a:p>
            <a:r>
              <a:rPr lang="en-US" dirty="0"/>
              <a:t>Overview of Design</a:t>
            </a:r>
          </a:p>
          <a:p>
            <a:r>
              <a:rPr lang="en-US" dirty="0"/>
              <a:t>Process Control</a:t>
            </a:r>
          </a:p>
          <a:p>
            <a:r>
              <a:rPr lang="en-US" dirty="0"/>
              <a:t>Program Snippets</a:t>
            </a:r>
          </a:p>
          <a:p>
            <a:r>
              <a:rPr lang="en-US" dirty="0"/>
              <a:t>Outputs</a:t>
            </a:r>
          </a:p>
          <a:p>
            <a:r>
              <a:rPr lang="en-US" dirty="0"/>
              <a:t>Conclusion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lose-up of a bike seat in laneway">
            <a:extLst>
              <a:ext uri="{FF2B5EF4-FFF2-40B4-BE49-F238E27FC236}">
                <a16:creationId xmlns:a16="http://schemas.microsoft.com/office/drawing/2014/main" id="{6FE8B8E8-380F-40CD-AB61-79B1B0DCEC1C}"/>
              </a:ext>
            </a:extLst>
          </p:cNvPr>
          <p:cNvPicPr>
            <a:picLocks noChangeAspect="1"/>
          </p:cNvPicPr>
          <p:nvPr/>
        </p:nvPicPr>
        <p:blipFill rotWithShape="1">
          <a:blip r:embed="rId2">
            <a:alphaModFix amt="30000"/>
          </a:blip>
          <a:srcRect t="15730"/>
          <a:stretch/>
        </p:blipFill>
        <p:spPr>
          <a:xfrm>
            <a:off x="0" y="-53153"/>
            <a:ext cx="12191980" cy="6857990"/>
          </a:xfrm>
          <a:prstGeom prst="rect">
            <a:avLst/>
          </a:prstGeom>
        </p:spPr>
      </p:pic>
      <p:sp>
        <p:nvSpPr>
          <p:cNvPr id="2" name="Title 1"/>
          <p:cNvSpPr>
            <a:spLocks noGrp="1"/>
          </p:cNvSpPr>
          <p:nvPr>
            <p:ph type="title"/>
          </p:nvPr>
        </p:nvSpPr>
        <p:spPr>
          <a:xfrm>
            <a:off x="1705630" y="966845"/>
            <a:ext cx="8610600" cy="1293028"/>
          </a:xfrm>
        </p:spPr>
        <p:txBody>
          <a:bodyPr>
            <a:normAutofit/>
          </a:bodyPr>
          <a:lstStyle/>
          <a:p>
            <a:pPr algn="ctr"/>
            <a:r>
              <a:rPr lang="en-US" dirty="0"/>
              <a:t>Introduction</a:t>
            </a:r>
          </a:p>
        </p:txBody>
      </p:sp>
      <p:sp>
        <p:nvSpPr>
          <p:cNvPr id="3" name="Content Placeholder 2"/>
          <p:cNvSpPr>
            <a:spLocks noGrp="1"/>
          </p:cNvSpPr>
          <p:nvPr>
            <p:ph idx="1"/>
          </p:nvPr>
        </p:nvSpPr>
        <p:spPr>
          <a:xfrm>
            <a:off x="685790" y="2259873"/>
            <a:ext cx="10820400" cy="3571759"/>
          </a:xfrm>
        </p:spPr>
        <p:txBody>
          <a:bodyPr>
            <a:normAutofit/>
          </a:bodyPr>
          <a:lstStyle/>
          <a:p>
            <a:r>
              <a:rPr lang="en-US" dirty="0"/>
              <a:t>A user can use a variety of transportation options to get around for a variety of reasons. They may decide on that mode of transportation based on a variety of observations and personal preferences. A bicycle is an excellent model of transportation for a variety of reasons.</a:t>
            </a:r>
          </a:p>
          <a:p>
            <a:r>
              <a:rPr lang="en-US" dirty="0"/>
              <a:t>The main aim is to reduce the congestion, noise, and air pollution in the urban areas by equipping free and affordable access to bicycles for short-distance trips as contradiction to motorcycles.</a:t>
            </a:r>
          </a:p>
          <a:p>
            <a:r>
              <a:rPr lang="en-US" dirty="0"/>
              <a:t> To begin with, as contrasted to a vehicle or any other privately possessed vehicle, bikes are handier and more cost-effective as a private transport that one can afford.</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264CDC-BDC1-409D-940C-C70A933190C8}"/>
              </a:ext>
            </a:extLst>
          </p:cNvPr>
          <p:cNvSpPr>
            <a:spLocks noGrp="1"/>
          </p:cNvSpPr>
          <p:nvPr>
            <p:ph idx="1"/>
          </p:nvPr>
        </p:nvSpPr>
        <p:spPr/>
        <p:txBody>
          <a:bodyPr/>
          <a:lstStyle/>
          <a:p>
            <a:endParaRPr lang="en-US" dirty="0"/>
          </a:p>
          <a:p>
            <a:r>
              <a:rPr lang="en-US" dirty="0"/>
              <a:t>As the population is rapidly increasing by every year the usage of cars and other vehicles are gradually increasing as a result of this the pollution has become a major concern worldwide. To avoid this bicycles are the best means of transport to reduce the greenhouse gases.</a:t>
            </a:r>
          </a:p>
          <a:p>
            <a:r>
              <a:rPr lang="en-US" dirty="0"/>
              <a:t>A willing buyer has several factors by which he or she can be determined as a true buyer because There is a multitude of related factors that come along with the bike purchase.</a:t>
            </a:r>
          </a:p>
          <a:p>
            <a:pPr marL="0" indent="0">
              <a:buNone/>
            </a:pPr>
            <a:endParaRPr lang="en-US" sz="2400" b="1" dirty="0">
              <a:latin typeface="Arabic Typesetting" pitchFamily="66" charset="-78"/>
              <a:cs typeface="Arabic Typesetting" pitchFamily="66" charset="-78"/>
            </a:endParaRPr>
          </a:p>
        </p:txBody>
      </p:sp>
    </p:spTree>
    <p:extLst>
      <p:ext uri="{BB962C8B-B14F-4D97-AF65-F5344CB8AC3E}">
        <p14:creationId xmlns:p14="http://schemas.microsoft.com/office/powerpoint/2010/main" val="439527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42920" y="1144128"/>
            <a:ext cx="8610600" cy="1293028"/>
          </a:xfrm>
        </p:spPr>
        <p:txBody>
          <a:bodyPr/>
          <a:lstStyle/>
          <a:p>
            <a:pPr algn="ctr"/>
            <a:r>
              <a:rPr lang="en-US" dirty="0"/>
              <a:t>Objective</a:t>
            </a:r>
          </a:p>
        </p:txBody>
      </p:sp>
      <p:sp>
        <p:nvSpPr>
          <p:cNvPr id="3" name="Content Placeholder 2"/>
          <p:cNvSpPr>
            <a:spLocks noGrp="1"/>
          </p:cNvSpPr>
          <p:nvPr>
            <p:ph idx="1"/>
          </p:nvPr>
        </p:nvSpPr>
        <p:spPr>
          <a:xfrm>
            <a:off x="685800" y="2437156"/>
            <a:ext cx="10820400" cy="4024125"/>
          </a:xfrm>
        </p:spPr>
        <p:txBody>
          <a:bodyPr/>
          <a:lstStyle/>
          <a:p>
            <a:r>
              <a:rPr lang="en-US" dirty="0"/>
              <a:t>The main objective is that we will utilize a dataset encompassing numerous parameters before purchasing a bike in our suggested research. </a:t>
            </a:r>
          </a:p>
          <a:p>
            <a:r>
              <a:rPr lang="en-US" dirty="0"/>
              <a:t>As a result, our primary goal is to comprehend the criteria and determine whether a buyer has a bicycle or not.</a:t>
            </a:r>
          </a:p>
          <a:p>
            <a:r>
              <a:rPr lang="en-US" dirty="0"/>
              <a:t>In this we can know the maintenance of the bikes and their cleaning efficiency.</a:t>
            </a:r>
          </a:p>
          <a:p>
            <a:r>
              <a:rPr lang="en-US" dirty="0"/>
              <a:t>The proposal also talks about private vehicles basic for the identification of destination and ways to reach there.</a:t>
            </a:r>
          </a:p>
          <a:p>
            <a:endParaRPr lang="en-US" sz="2400" b="1" dirty="0">
              <a:latin typeface="Arabic Typesetting" pitchFamily="66" charset="-78"/>
              <a:cs typeface="Arabic Typesetting" pitchFamily="66" charset="-78"/>
            </a:endParaRPr>
          </a:p>
          <a:p>
            <a:endParaRPr lang="en-US" dirty="0"/>
          </a:p>
          <a:p>
            <a:pPr marL="0" indent="0">
              <a:buNone/>
            </a:pPr>
            <a:endParaRPr lang="en-US" dirty="0"/>
          </a:p>
          <a:p>
            <a:endParaRPr lang="en-US" dirty="0"/>
          </a:p>
          <a:p>
            <a:endParaRPr lang="en-US" dirty="0"/>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D2FF2-69A9-40EF-A088-99928F8E9F14}"/>
              </a:ext>
            </a:extLst>
          </p:cNvPr>
          <p:cNvSpPr>
            <a:spLocks noGrp="1"/>
          </p:cNvSpPr>
          <p:nvPr>
            <p:ph idx="1"/>
          </p:nvPr>
        </p:nvSpPr>
        <p:spPr/>
        <p:txBody>
          <a:bodyPr/>
          <a:lstStyle/>
          <a:p>
            <a:r>
              <a:rPr lang="en-US" dirty="0"/>
              <a:t>The destination of the biker needs to be reached quickly and therefore this efficiency can only be made in flexible ways.</a:t>
            </a:r>
          </a:p>
          <a:p>
            <a:r>
              <a:rPr lang="en-US" dirty="0"/>
              <a:t>Bikes are convenient and are owned personally as a very pocket-friendly vehicle.</a:t>
            </a:r>
          </a:p>
          <a:p>
            <a:r>
              <a:rPr lang="en-US" dirty="0"/>
              <a:t>It is about the fact that one can afford it so easily, making it the most efficient and comfortable transport.</a:t>
            </a:r>
          </a:p>
        </p:txBody>
      </p:sp>
    </p:spTree>
    <p:extLst>
      <p:ext uri="{BB962C8B-B14F-4D97-AF65-F5344CB8AC3E}">
        <p14:creationId xmlns:p14="http://schemas.microsoft.com/office/powerpoint/2010/main" val="1220090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60" y="1273671"/>
            <a:ext cx="8610600" cy="1293028"/>
          </a:xfrm>
        </p:spPr>
        <p:txBody>
          <a:bodyPr/>
          <a:lstStyle/>
          <a:p>
            <a:r>
              <a:rPr lang="en-US" dirty="0"/>
              <a:t>Dataset Location</a:t>
            </a:r>
          </a:p>
        </p:txBody>
      </p:sp>
      <p:sp>
        <p:nvSpPr>
          <p:cNvPr id="3" name="Content Placeholder 2"/>
          <p:cNvSpPr>
            <a:spLocks noGrp="1"/>
          </p:cNvSpPr>
          <p:nvPr>
            <p:ph idx="1"/>
          </p:nvPr>
        </p:nvSpPr>
        <p:spPr>
          <a:xfrm>
            <a:off x="788437" y="2651378"/>
            <a:ext cx="10820400" cy="4024125"/>
          </a:xfrm>
        </p:spPr>
        <p:txBody>
          <a:bodyPr/>
          <a:lstStyle/>
          <a:p>
            <a:r>
              <a:rPr lang="en-US" dirty="0"/>
              <a:t>Bike Buyers Dataset was used, and it was obtained from Kaggle's Repository and it is  used for identification of the data set and utilizing it.</a:t>
            </a:r>
          </a:p>
          <a:p>
            <a:r>
              <a:rPr lang="en-US" dirty="0"/>
              <a:t>This is also known as the data set for the bike buyers and it is being collected very specifically and precisely from the repository.</a:t>
            </a:r>
          </a:p>
          <a:p>
            <a:pPr marL="0" indent="0">
              <a:buNone/>
            </a:pPr>
            <a:endParaRPr lang="en-US" sz="2400" b="1" dirty="0">
              <a:latin typeface="Arabic Typesetting" pitchFamily="66" charset="-78"/>
              <a:cs typeface="Arabic Typesetting" pitchFamily="66" charset="-7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475" y="1119670"/>
            <a:ext cx="8610600" cy="1293028"/>
          </a:xfrm>
        </p:spPr>
        <p:txBody>
          <a:bodyPr/>
          <a:lstStyle/>
          <a:p>
            <a:r>
              <a:rPr lang="en-US" dirty="0"/>
              <a:t>Overview Of Design</a:t>
            </a:r>
          </a:p>
        </p:txBody>
      </p:sp>
      <p:sp>
        <p:nvSpPr>
          <p:cNvPr id="3" name="Content Placeholder 2"/>
          <p:cNvSpPr>
            <a:spLocks noGrp="1"/>
          </p:cNvSpPr>
          <p:nvPr>
            <p:ph idx="1"/>
          </p:nvPr>
        </p:nvSpPr>
        <p:spPr>
          <a:xfrm>
            <a:off x="685800" y="2386563"/>
            <a:ext cx="10820400" cy="4024125"/>
          </a:xfrm>
        </p:spPr>
        <p:txBody>
          <a:bodyPr/>
          <a:lstStyle/>
          <a:p>
            <a:r>
              <a:rPr lang="en-US" dirty="0"/>
              <a:t>In this, we will do a complete Exploratory Data Analysis (EDA) here in order to understand numerous elements, and, as a result, we will focus on determining whether a customer should purchase a bike based on those criteria. </a:t>
            </a:r>
          </a:p>
          <a:p>
            <a:r>
              <a:rPr lang="en-US" dirty="0"/>
              <a:t>To achieve the aim and objective of this suggested study, we will use the R development platform.</a:t>
            </a:r>
          </a:p>
          <a:p>
            <a:r>
              <a:rPr lang="en-US" dirty="0"/>
              <a:t>The design brings over the performance of a detained time of exploratory data analysis. </a:t>
            </a:r>
          </a:p>
          <a:p>
            <a:r>
              <a:rPr lang="en-US" dirty="0"/>
              <a:t>Many correlated factors are also to be understood along with the objectives that are determined for the proposed work.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405A-FE30-4D6C-A8FB-312AA5AB0742}"/>
              </a:ext>
            </a:extLst>
          </p:cNvPr>
          <p:cNvSpPr>
            <a:spLocks noGrp="1"/>
          </p:cNvSpPr>
          <p:nvPr>
            <p:ph type="title"/>
          </p:nvPr>
        </p:nvSpPr>
        <p:spPr>
          <a:xfrm>
            <a:off x="1550581" y="1135449"/>
            <a:ext cx="8610600" cy="1293028"/>
          </a:xfrm>
        </p:spPr>
        <p:txBody>
          <a:bodyPr/>
          <a:lstStyle/>
          <a:p>
            <a:pPr algn="ctr"/>
            <a:r>
              <a:rPr lang="en-US" dirty="0"/>
              <a:t>Data Visualisation</a:t>
            </a:r>
            <a:endParaRPr lang="en-IN" dirty="0"/>
          </a:p>
        </p:txBody>
      </p:sp>
      <p:sp>
        <p:nvSpPr>
          <p:cNvPr id="3" name="Content Placeholder 2">
            <a:extLst>
              <a:ext uri="{FF2B5EF4-FFF2-40B4-BE49-F238E27FC236}">
                <a16:creationId xmlns:a16="http://schemas.microsoft.com/office/drawing/2014/main" id="{8C38EE50-EC07-4962-8692-5EFBA581F3BE}"/>
              </a:ext>
            </a:extLst>
          </p:cNvPr>
          <p:cNvSpPr>
            <a:spLocks noGrp="1"/>
          </p:cNvSpPr>
          <p:nvPr>
            <p:ph idx="1"/>
          </p:nvPr>
        </p:nvSpPr>
        <p:spPr>
          <a:xfrm>
            <a:off x="685800" y="2513537"/>
            <a:ext cx="10820400" cy="4024125"/>
          </a:xfrm>
        </p:spPr>
        <p:txBody>
          <a:bodyPr/>
          <a:lstStyle/>
          <a:p>
            <a:r>
              <a:rPr lang="en-US" i="0" dirty="0">
                <a:solidFill>
                  <a:srgbClr val="BDC1C6"/>
                </a:solidFill>
                <a:effectLst/>
                <a:latin typeface="Arial" panose="020B0604020202020204" pitchFamily="34" charset="0"/>
                <a:cs typeface="Arial" panose="020B0604020202020204" pitchFamily="34" charset="0"/>
              </a:rPr>
              <a:t>Data visualization is the graphical representation of information and data. By using visual elements like charts, graphs, and maps, data visualization tools provide an accessible way to see and understand trends, outliers, and patterns in data.</a:t>
            </a:r>
          </a:p>
          <a:p>
            <a:r>
              <a:rPr lang="en-US" dirty="0">
                <a:solidFill>
                  <a:srgbClr val="BDC1C6"/>
                </a:solidFill>
                <a:latin typeface="Arial" panose="020B0604020202020204" pitchFamily="34" charset="0"/>
                <a:cs typeface="Arial" panose="020B0604020202020204" pitchFamily="34" charset="0"/>
              </a:rPr>
              <a:t>R is an amazing platform for data analysis, capable of creating almost any type of graph. This book helps you create the most popular visualizations - from quick and dirty plots to publication-ready graphs.</a:t>
            </a:r>
          </a:p>
          <a:p>
            <a:r>
              <a:rPr lang="en-US" dirty="0">
                <a:solidFill>
                  <a:srgbClr val="BDC1C6"/>
                </a:solidFill>
                <a:latin typeface="Arial" panose="020B0604020202020204" pitchFamily="34" charset="0"/>
                <a:cs typeface="Arial" panose="020B0604020202020204" pitchFamily="34" charset="0"/>
              </a:rPr>
              <a:t> The text relies heavily on the ggplot2 package for graphics, but other approaches are covered as well.</a:t>
            </a:r>
          </a:p>
        </p:txBody>
      </p:sp>
    </p:spTree>
    <p:extLst>
      <p:ext uri="{BB962C8B-B14F-4D97-AF65-F5344CB8AC3E}">
        <p14:creationId xmlns:p14="http://schemas.microsoft.com/office/powerpoint/2010/main" val="380167824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Override1.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themeOverride>
</file>

<file path=docProps/app.xml><?xml version="1.0" encoding="utf-8"?>
<Properties xmlns="http://schemas.openxmlformats.org/officeDocument/2006/extended-properties" xmlns:vt="http://schemas.openxmlformats.org/officeDocument/2006/docPropsVTypes">
  <Template/>
  <TotalTime>2468</TotalTime>
  <Words>1124</Words>
  <Application>Microsoft Office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Arabic Typesetting</vt:lpstr>
      <vt:lpstr>Arial</vt:lpstr>
      <vt:lpstr>Century Gothic</vt:lpstr>
      <vt:lpstr>Vapor Trail</vt:lpstr>
      <vt:lpstr>Exploratory Data Analysis on the Bike Buyers Dataset</vt:lpstr>
      <vt:lpstr>Contents</vt:lpstr>
      <vt:lpstr>Introduction</vt:lpstr>
      <vt:lpstr>PowerPoint Presentation</vt:lpstr>
      <vt:lpstr>Objective</vt:lpstr>
      <vt:lpstr>PowerPoint Presentation</vt:lpstr>
      <vt:lpstr>Dataset Location</vt:lpstr>
      <vt:lpstr>Overview Of Design</vt:lpstr>
      <vt:lpstr>Data Visualisation</vt:lpstr>
      <vt:lpstr>Exploratory Data Analysis</vt:lpstr>
      <vt:lpstr>PowerPoint Presentation</vt:lpstr>
      <vt:lpstr>Data Manipulation</vt:lpstr>
      <vt:lpstr>Shiny aPP </vt:lpstr>
      <vt:lpstr>PowerPoint Presentation</vt:lpstr>
      <vt:lpstr>The below code represents the user interface of the program with the features of the dataset</vt:lpstr>
      <vt:lpstr>PowerPoint Presentation</vt:lpstr>
      <vt:lpstr>The below code shows about the hosting of the website</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on the Bike Buyers Dataset</dc:title>
  <dc:creator>Sree Sowmya</dc:creator>
  <cp:lastModifiedBy>Damarla Sree Sowmya</cp:lastModifiedBy>
  <cp:revision>7</cp:revision>
  <dcterms:created xsi:type="dcterms:W3CDTF">2022-04-15T16:03:50Z</dcterms:created>
  <dcterms:modified xsi:type="dcterms:W3CDTF">2022-04-18T23:54:52Z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5AF48CDD7C8841BF83E68145A2EC6D82</vt:lpwstr>
  </property>
  <property fmtid="{D5CDD505-2E9C-101B-9397-08002B2CF9AE}" pid="3" name="KSOProductBuildVer">
    <vt:lpwstr>1033-11.2.0.11074</vt:lpwstr>
  </property>
</Properties>
</file>