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19" r:id="rId3"/>
    <p:sldId id="320" r:id="rId4"/>
    <p:sldId id="314" r:id="rId5"/>
    <p:sldId id="331" r:id="rId6"/>
    <p:sldId id="322" r:id="rId7"/>
    <p:sldId id="333" r:id="rId8"/>
    <p:sldId id="336" r:id="rId9"/>
    <p:sldId id="332" r:id="rId10"/>
    <p:sldId id="323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26" r:id="rId19"/>
    <p:sldId id="344" r:id="rId20"/>
    <p:sldId id="354" r:id="rId21"/>
    <p:sldId id="355" r:id="rId22"/>
    <p:sldId id="356" r:id="rId23"/>
    <p:sldId id="357" r:id="rId24"/>
    <p:sldId id="369" r:id="rId25"/>
    <p:sldId id="370" r:id="rId26"/>
    <p:sldId id="371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46" r:id="rId50"/>
    <p:sldId id="383" r:id="rId51"/>
    <p:sldId id="384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34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66FF66"/>
    <a:srgbClr val="B5330B"/>
    <a:srgbClr val="B10F13"/>
    <a:srgbClr val="922E38"/>
    <a:srgbClr val="A82D18"/>
    <a:srgbClr val="3D98CD"/>
    <a:srgbClr val="96B61A"/>
    <a:srgbClr val="444444"/>
    <a:srgbClr val="3D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424" autoAdjust="0"/>
  </p:normalViewPr>
  <p:slideViewPr>
    <p:cSldViewPr>
      <p:cViewPr varScale="1">
        <p:scale>
          <a:sx n="74" d="100"/>
          <a:sy n="74" d="100"/>
        </p:scale>
        <p:origin x="5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F798-C89C-4B47-A5C2-6BF4D907B68C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585AF-3C26-4343-8B91-BC7A53DAC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7653-8B19-4458-908F-3FFEE36E0544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C509-80B9-44E8-957E-360CBB06B1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83160" y="4000504"/>
            <a:ext cx="6777680" cy="71438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94402" y="4096084"/>
            <a:ext cx="495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中央空调主机管控系统设计</a:t>
            </a:r>
            <a:endParaRPr lang="en-US" altLang="zh-CN" sz="28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3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0814" y="1284051"/>
            <a:ext cx="2382373" cy="2049894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2812840" y="6143644"/>
            <a:ext cx="3518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kern="2000" spc="11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无锡锐泰节能系统科学有限公司</a:t>
            </a:r>
            <a:endParaRPr lang="zh-CN" altLang="en-US" sz="1400" kern="2000" spc="1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4429" y="4786322"/>
            <a:ext cx="37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kern="2000" spc="11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智慧推动变革  </a:t>
            </a:r>
            <a:r>
              <a:rPr lang="en-US" altLang="zh-CN" kern="2000" spc="11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kern="2000" spc="11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绿色点亮未来</a:t>
            </a:r>
            <a:endParaRPr lang="zh-CN" altLang="en-US" kern="2000" spc="1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14215"/>
            <a:ext cx="2571736" cy="2165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857232"/>
            <a:ext cx="255711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b="1" dirty="0" smtClean="0">
                <a:solidFill>
                  <a:srgbClr val="96B61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0000" b="1" dirty="0">
              <a:solidFill>
                <a:srgbClr val="96B6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488" y="3437190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3300"/>
              </a:buClr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功能设计及内容定义</a:t>
            </a:r>
          </a:p>
        </p:txBody>
      </p:sp>
    </p:spTree>
    <p:extLst>
      <p:ext uri="{BB962C8B-B14F-4D97-AF65-F5344CB8AC3E}">
        <p14:creationId xmlns:p14="http://schemas.microsoft.com/office/powerpoint/2010/main" val="15824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功能菜单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67744" y="1052736"/>
            <a:ext cx="6554818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基于运行图对各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传感器、控制器、流量计、计量表等进行实时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参数的监测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对各监测点参量数据最近运行走势进行图表监测、统计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3.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对各计量点能耗数据最近运行消耗进行图表监测、统计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方式：原理图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控制模式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各点位控制参数以组合成控制模式的形式存在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基于运行原理图对各点位控制参数进行组合配置，形成控制模式存储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3.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基于运行原理图查看各点位当前控制参数，对应控制模式，并可对单个点参数进行调整、下发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方式：原理图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账报表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为单位，对应各点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运行参数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统计报表查询、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主机为单位，对应各点位能耗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能效数据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统计台账查询、导出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为单位，对应各点位运行参数数据统计图表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主机为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单位，对应各点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位能耗能效数据统计图表查询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3.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提供分析工具，可以对节能成效定性定量分析形成报表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运维管理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对系统各部件巡检、维修、维保的项目、内容、周期进行</a:t>
            </a:r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，人员进行关联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2.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对预案进行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编排、下发，对执行过程进行跟踪管理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方式：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系统各传感器所含预警项目、预警阀值可进行定义、推送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人员进行配置关联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2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对预警消息类别、内容、推送状态等进行查询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方式：移动端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基础管理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人员管理：对维修、维保、巡检、保障等涉及人员进行分类定义管理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工作日历：对工作日、节假日以及工作时间、非工作时间进行设置管理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系统日志：对控制模式、运维管理涉及增删改、下发等管理日志进行查询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矩形 72"/>
          <p:cNvSpPr/>
          <p:nvPr/>
        </p:nvSpPr>
        <p:spPr>
          <a:xfrm>
            <a:off x="467544" y="1628800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控制模式</a:t>
            </a:r>
          </a:p>
        </p:txBody>
      </p:sp>
      <p:cxnSp>
        <p:nvCxnSpPr>
          <p:cNvPr id="74" name="AutoShape 19"/>
          <p:cNvCxnSpPr>
            <a:cxnSpLocks noChangeShapeType="1"/>
          </p:cNvCxnSpPr>
          <p:nvPr/>
        </p:nvCxnSpPr>
        <p:spPr bwMode="auto">
          <a:xfrm>
            <a:off x="467544" y="2060848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矩形 74"/>
          <p:cNvSpPr/>
          <p:nvPr/>
        </p:nvSpPr>
        <p:spPr>
          <a:xfrm>
            <a:off x="467544" y="2132856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AutoShape 19"/>
          <p:cNvCxnSpPr>
            <a:cxnSpLocks noChangeShapeType="1"/>
          </p:cNvCxnSpPr>
          <p:nvPr/>
        </p:nvCxnSpPr>
        <p:spPr bwMode="auto">
          <a:xfrm>
            <a:off x="467544" y="2564904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矩形 76"/>
          <p:cNvSpPr/>
          <p:nvPr/>
        </p:nvSpPr>
        <p:spPr>
          <a:xfrm>
            <a:off x="467544" y="2636912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AutoShape 19"/>
          <p:cNvCxnSpPr>
            <a:cxnSpLocks noChangeShapeType="1"/>
          </p:cNvCxnSpPr>
          <p:nvPr/>
        </p:nvCxnSpPr>
        <p:spPr bwMode="auto">
          <a:xfrm>
            <a:off x="467544" y="3068960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矩形 78"/>
          <p:cNvSpPr/>
          <p:nvPr/>
        </p:nvSpPr>
        <p:spPr>
          <a:xfrm>
            <a:off x="467544" y="314096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AutoShape 19"/>
          <p:cNvCxnSpPr>
            <a:cxnSpLocks noChangeShapeType="1"/>
          </p:cNvCxnSpPr>
          <p:nvPr/>
        </p:nvCxnSpPr>
        <p:spPr bwMode="auto">
          <a:xfrm>
            <a:off x="467544" y="3573016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矩形 80"/>
          <p:cNvSpPr/>
          <p:nvPr/>
        </p:nvSpPr>
        <p:spPr>
          <a:xfrm>
            <a:off x="467544" y="364502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AutoShape 19"/>
          <p:cNvCxnSpPr>
            <a:cxnSpLocks noChangeShapeType="1"/>
          </p:cNvCxnSpPr>
          <p:nvPr/>
        </p:nvCxnSpPr>
        <p:spPr bwMode="auto">
          <a:xfrm>
            <a:off x="467544" y="407707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/>
          <p:cNvSpPr/>
          <p:nvPr/>
        </p:nvSpPr>
        <p:spPr>
          <a:xfrm>
            <a:off x="467544" y="4149080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AutoShape 19"/>
          <p:cNvCxnSpPr>
            <a:cxnSpLocks noChangeShapeType="1"/>
          </p:cNvCxnSpPr>
          <p:nvPr/>
        </p:nvCxnSpPr>
        <p:spPr bwMode="auto">
          <a:xfrm>
            <a:off x="467544" y="4581128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528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功能菜单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67744" y="1052736"/>
            <a:ext cx="6554818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单位节点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单位全景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地图，锚点标识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出主机系统分布地理位置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	2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锚点颜色区分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运行状态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无法计算灰色、能效等级一绿色、能效等级二黄色、能效等             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级三红色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鼠标移动到锚点弹出提示框，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显示主机名称、当前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值、供回水压力、供回水温度、循环泵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频率等重点参数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鼠标点击锚点，进入到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对应主机系统功能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画面，左边导航数自动选中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当前主机系统节点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建筑节点（有）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分组作用，同主机系统节点功能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主机系统节点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图显示各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传感器、控制器、流量计、计量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表当前实时参数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鼠标点击监测点，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进入到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对应设备表计系统功能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画面，左边导航数自动选中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当前设备表计节点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各点位节点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当前监测点基本信息、运行参数信息、通信信息、最近运行参数与能耗走势图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动作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选择条件，可以对最近运行参数与能耗走势图进行重新查询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>
            <a:off x="665741" y="1969954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AutoShape 18"/>
          <p:cNvCxnSpPr>
            <a:cxnSpLocks noChangeShapeType="1"/>
          </p:cNvCxnSpPr>
          <p:nvPr/>
        </p:nvCxnSpPr>
        <p:spPr bwMode="auto">
          <a:xfrm>
            <a:off x="918941" y="2254781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AutoShape 19"/>
          <p:cNvCxnSpPr>
            <a:cxnSpLocks noChangeShapeType="1"/>
          </p:cNvCxnSpPr>
          <p:nvPr/>
        </p:nvCxnSpPr>
        <p:spPr bwMode="auto">
          <a:xfrm>
            <a:off x="668875" y="2165796"/>
            <a:ext cx="109818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AutoShape 21"/>
          <p:cNvCxnSpPr>
            <a:cxnSpLocks noChangeShapeType="1"/>
          </p:cNvCxnSpPr>
          <p:nvPr/>
        </p:nvCxnSpPr>
        <p:spPr bwMode="auto">
          <a:xfrm>
            <a:off x="907540" y="247124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1008364" y="2349580"/>
            <a:ext cx="707201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8692" y="2051341"/>
            <a:ext cx="721473" cy="20263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建筑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7544" y="1751044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AutoShape 18"/>
          <p:cNvCxnSpPr>
            <a:cxnSpLocks noChangeShapeType="1"/>
          </p:cNvCxnSpPr>
          <p:nvPr/>
        </p:nvCxnSpPr>
        <p:spPr bwMode="auto">
          <a:xfrm>
            <a:off x="1184682" y="2564904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AutoShape 21"/>
          <p:cNvCxnSpPr>
            <a:cxnSpLocks noChangeShapeType="1"/>
          </p:cNvCxnSpPr>
          <p:nvPr/>
        </p:nvCxnSpPr>
        <p:spPr bwMode="auto">
          <a:xfrm>
            <a:off x="1186160" y="278136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矩形 30"/>
          <p:cNvSpPr/>
          <p:nvPr/>
        </p:nvSpPr>
        <p:spPr>
          <a:xfrm>
            <a:off x="1286984" y="2659703"/>
            <a:ext cx="756000" cy="2394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温度传感器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187624" y="2780928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189102" y="310573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1289927" y="2971194"/>
            <a:ext cx="756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压力传感器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18"/>
          <p:cNvCxnSpPr>
            <a:cxnSpLocks noChangeShapeType="1"/>
          </p:cNvCxnSpPr>
          <p:nvPr/>
        </p:nvCxnSpPr>
        <p:spPr bwMode="auto">
          <a:xfrm>
            <a:off x="1189088" y="3114371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AutoShape 21"/>
          <p:cNvCxnSpPr>
            <a:cxnSpLocks noChangeShapeType="1"/>
          </p:cNvCxnSpPr>
          <p:nvPr/>
        </p:nvCxnSpPr>
        <p:spPr bwMode="auto">
          <a:xfrm>
            <a:off x="1190566" y="343918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矩形 37"/>
          <p:cNvSpPr/>
          <p:nvPr/>
        </p:nvSpPr>
        <p:spPr>
          <a:xfrm>
            <a:off x="1291391" y="3304637"/>
            <a:ext cx="756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主机电计量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1189088" y="3429000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AutoShape 21"/>
          <p:cNvCxnSpPr>
            <a:cxnSpLocks noChangeShapeType="1"/>
          </p:cNvCxnSpPr>
          <p:nvPr/>
        </p:nvCxnSpPr>
        <p:spPr bwMode="auto">
          <a:xfrm>
            <a:off x="1190566" y="375380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矩形 41"/>
          <p:cNvSpPr/>
          <p:nvPr/>
        </p:nvSpPr>
        <p:spPr>
          <a:xfrm>
            <a:off x="1291391" y="3619266"/>
            <a:ext cx="756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功能菜单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控制模式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67744" y="1052736"/>
            <a:ext cx="6554818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模式组态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支持一天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小时划分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个时间段，每个时间段为单位可单独对任一控制器参数进行配置组合，形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小时制模式组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	2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支持根据需要创建多个模式组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动作：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增删改：对时间段可增删改加任一存在的控制器设备参数内容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	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保存：对组合的模式进行存储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模式下发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基于运行图显示当前运行控制模式、各控制点位参数信息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可以切换并下发新的已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组态的控制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动作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下发：选择任一配置的控制模式，重新下发到末端控制器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控制模式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模式组态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518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模式下发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功能菜单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67744" y="1052736"/>
            <a:ext cx="6554818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基础台账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主机系统品牌、型号、功率等基础属性信息，形成台账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查询：弹出主机筛选窗口，可以灵活勾选主机系统，生成对应台账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导出：可以对当前查询台账打印和导出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对各传感器、流量计等运行参数的逐点瞬时值和日最大最小值，形成台账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查询：弹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出设备传感器筛选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窗口，可以灵活勾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选同类设备传感器，可以选择两种数据维度和时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间区段，生成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对应台账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导出：可以对当前查询台账打印和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对整个主机系统按年、月、日时间维度对应的能耗、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等计量数据，形成报表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对循环泵等能耗设备按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年、月、日时间维度对应的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能耗计量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数据，形成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动作：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查询：弹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出筛选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，可以切换设备类型、可以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灵活勾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选设备，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选择时间维度，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导出：可以对当前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查询报表打印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和导出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基础台账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</a:p>
        </p:txBody>
      </p:sp>
      <p:sp>
        <p:nvSpPr>
          <p:cNvPr id="12" name="矩形 11"/>
          <p:cNvSpPr/>
          <p:nvPr/>
        </p:nvSpPr>
        <p:spPr>
          <a:xfrm>
            <a:off x="467544" y="244220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</p:spTree>
    <p:extLst>
      <p:ext uri="{BB962C8B-B14F-4D97-AF65-F5344CB8AC3E}">
        <p14:creationId xmlns:p14="http://schemas.microsoft.com/office/powerpoint/2010/main" val="30489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功能菜单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运维管理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67744" y="1052736"/>
            <a:ext cx="6554818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对象项目定义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对主机系统各部分如制冷机组、冷冻水等按照分类进行对象定义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对各部分组成的部件按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巡检、维修、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维保及对象分类进行项目定义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对定义的项目按运维类型进行对应人员的关联绑定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增删改：对对象进行添加，包括对象名称，对象说明等内容，同时可以修改、删除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对项目进行添加，包括项目名称，对象分类，运维分类等内容，同时可以修改、删除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：选择对象，筛选运维分类及关键词，对项目进行查询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预案编排下发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创建预案，设定预案名称、启动日期及生效期等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编排预案，对预案添加项目内容，同时设置每个项目内容的执行频率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下发预案，相关干系人收到预案信息，可以对照自己工作安排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增删改：对预案进行添加、修改、删除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对预案包含项目内容进行添加、修改、删除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下发：选择有效的预案，执行下发操作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预案执行跟踪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对生效下发预案各项目对应人员日常执行情况进行确认记录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对预付执行记录按照时间区间、对象分类、项目分类等进行筛选查询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动作：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：根据筛选条件执行查询操作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导出：可以对当前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查询情况打印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和导出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运维管理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对象项目定义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预案编排下发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244220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预案执行跟踪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3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功能菜单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预警管理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67744" y="1052736"/>
            <a:ext cx="6554818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预警项目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对涉及预警项目进行定义，包括名称、设备类型、阀值或上下限等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对预警项目触发消息推送关联对应人员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增删改：对预警项目添加、修改、删除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对预警项目对应人员添加、修改、删除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预案消息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根据时间区间、预警类型、预警项目、关键字等对预警消息进行查询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查询：对预警消息进行查询操作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预警项目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预警消息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7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功能菜单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基础管理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67744" y="1052736"/>
            <a:ext cx="6554818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人员管理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维修、维保、巡检、保障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等人员进行定义，包括类型、工种、姓名、电话等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对人员按照类型、工种、关键词等进行查询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增删改：对各类人员的添加、修改、删除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查询：对人员根据条件进行查询操作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工作日历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对工作日、节假日进行管理，默认周一至周五为工作日，周六周日为休息日，可设置特殊日期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对工作时间段进行设置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查询：对任意年日历进行查询操作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设置：对任意日期段设置工作日节假日，对任意时间段设置工作时间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控制模式、运维管理涉及增删改、下发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等产生的管理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动作：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查询：根据日志类型、时间段、关键字等进行查询操作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2423" y="2495191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4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14215"/>
            <a:ext cx="2571736" cy="2165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857232"/>
            <a:ext cx="255711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b="1" dirty="0" smtClean="0">
                <a:solidFill>
                  <a:srgbClr val="96B61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0000" b="1" dirty="0">
              <a:solidFill>
                <a:srgbClr val="96B6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2116" y="3573016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原型设计及画面定义</a:t>
            </a:r>
          </a:p>
        </p:txBody>
      </p:sp>
    </p:spTree>
    <p:extLst>
      <p:ext uri="{BB962C8B-B14F-4D97-AF65-F5344CB8AC3E}">
        <p14:creationId xmlns:p14="http://schemas.microsoft.com/office/powerpoint/2010/main" val="22228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画面初始化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矩形 72"/>
          <p:cNvSpPr/>
          <p:nvPr/>
        </p:nvSpPr>
        <p:spPr>
          <a:xfrm>
            <a:off x="467545" y="1628800"/>
            <a:ext cx="80029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控制模式</a:t>
            </a:r>
          </a:p>
        </p:txBody>
      </p:sp>
      <p:cxnSp>
        <p:nvCxnSpPr>
          <p:cNvPr id="74" name="AutoShape 19"/>
          <p:cNvCxnSpPr>
            <a:cxnSpLocks noChangeShapeType="1"/>
          </p:cNvCxnSpPr>
          <p:nvPr/>
        </p:nvCxnSpPr>
        <p:spPr bwMode="auto">
          <a:xfrm>
            <a:off x="467544" y="2060848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矩形 74"/>
          <p:cNvSpPr/>
          <p:nvPr/>
        </p:nvSpPr>
        <p:spPr>
          <a:xfrm>
            <a:off x="467545" y="2132856"/>
            <a:ext cx="80029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AutoShape 19"/>
          <p:cNvCxnSpPr>
            <a:cxnSpLocks noChangeShapeType="1"/>
          </p:cNvCxnSpPr>
          <p:nvPr/>
        </p:nvCxnSpPr>
        <p:spPr bwMode="auto">
          <a:xfrm>
            <a:off x="467544" y="2564904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矩形 76"/>
          <p:cNvSpPr/>
          <p:nvPr/>
        </p:nvSpPr>
        <p:spPr>
          <a:xfrm>
            <a:off x="467545" y="2636912"/>
            <a:ext cx="80029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AutoShape 19"/>
          <p:cNvCxnSpPr>
            <a:cxnSpLocks noChangeShapeType="1"/>
          </p:cNvCxnSpPr>
          <p:nvPr/>
        </p:nvCxnSpPr>
        <p:spPr bwMode="auto">
          <a:xfrm>
            <a:off x="467544" y="3068960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矩形 78"/>
          <p:cNvSpPr/>
          <p:nvPr/>
        </p:nvSpPr>
        <p:spPr>
          <a:xfrm>
            <a:off x="467545" y="3140968"/>
            <a:ext cx="80029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AutoShape 19"/>
          <p:cNvCxnSpPr>
            <a:cxnSpLocks noChangeShapeType="1"/>
          </p:cNvCxnSpPr>
          <p:nvPr/>
        </p:nvCxnSpPr>
        <p:spPr bwMode="auto">
          <a:xfrm>
            <a:off x="467544" y="3573016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矩形 80"/>
          <p:cNvSpPr/>
          <p:nvPr/>
        </p:nvSpPr>
        <p:spPr>
          <a:xfrm>
            <a:off x="467545" y="3645024"/>
            <a:ext cx="80029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AutoShape 19"/>
          <p:cNvCxnSpPr>
            <a:cxnSpLocks noChangeShapeType="1"/>
          </p:cNvCxnSpPr>
          <p:nvPr/>
        </p:nvCxnSpPr>
        <p:spPr bwMode="auto">
          <a:xfrm>
            <a:off x="467544" y="407707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/>
          <p:cNvSpPr/>
          <p:nvPr/>
        </p:nvSpPr>
        <p:spPr>
          <a:xfrm>
            <a:off x="467545" y="4149080"/>
            <a:ext cx="800294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基础管理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AutoShape 19"/>
          <p:cNvCxnSpPr>
            <a:cxnSpLocks noChangeShapeType="1"/>
          </p:cNvCxnSpPr>
          <p:nvPr/>
        </p:nvCxnSpPr>
        <p:spPr bwMode="auto">
          <a:xfrm>
            <a:off x="467544" y="4581128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86287" y="2216583"/>
            <a:ext cx="4594506" cy="359484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同根节点画面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8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089530" y="4786322"/>
            <a:ext cx="4768486" cy="571504"/>
            <a:chOff x="2089530" y="4786322"/>
            <a:chExt cx="4768486" cy="571504"/>
          </a:xfrm>
        </p:grpSpPr>
        <p:sp>
          <p:nvSpPr>
            <p:cNvPr id="47" name="圆角矩形 46"/>
            <p:cNvSpPr/>
            <p:nvPr/>
          </p:nvSpPr>
          <p:spPr>
            <a:xfrm>
              <a:off x="2303844" y="4857760"/>
              <a:ext cx="4554172" cy="500066"/>
            </a:xfrm>
            <a:prstGeom prst="roundRect">
              <a:avLst>
                <a:gd name="adj" fmla="val 21356"/>
              </a:avLst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泪滴形 49"/>
            <p:cNvSpPr/>
            <p:nvPr/>
          </p:nvSpPr>
          <p:spPr>
            <a:xfrm rot="5400000">
              <a:off x="2089530" y="4786322"/>
              <a:ext cx="571504" cy="571504"/>
            </a:xfrm>
            <a:prstGeom prst="teardrop">
              <a:avLst/>
            </a:prstGeom>
            <a:solidFill>
              <a:srgbClr val="96B61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Picture 2" descr="C:\Users\ReatGreen\Desktop\未标题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7435" y="4910074"/>
              <a:ext cx="283245" cy="324000"/>
            </a:xfrm>
            <a:prstGeom prst="rect">
              <a:avLst/>
            </a:prstGeom>
            <a:noFill/>
          </p:spPr>
        </p:pic>
      </p:grpSp>
      <p:grpSp>
        <p:nvGrpSpPr>
          <p:cNvPr id="67" name="组合 66"/>
          <p:cNvGrpSpPr/>
          <p:nvPr/>
        </p:nvGrpSpPr>
        <p:grpSpPr>
          <a:xfrm>
            <a:off x="2089530" y="3881440"/>
            <a:ext cx="4768486" cy="571504"/>
            <a:chOff x="2089530" y="3881440"/>
            <a:chExt cx="4768486" cy="571504"/>
          </a:xfrm>
        </p:grpSpPr>
        <p:sp>
          <p:nvSpPr>
            <p:cNvPr id="41" name="圆角矩形 40"/>
            <p:cNvSpPr/>
            <p:nvPr/>
          </p:nvSpPr>
          <p:spPr>
            <a:xfrm>
              <a:off x="2303845" y="3952878"/>
              <a:ext cx="4554171" cy="500066"/>
            </a:xfrm>
            <a:prstGeom prst="roundRect">
              <a:avLst>
                <a:gd name="adj" fmla="val 21356"/>
              </a:avLst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泪滴形 43"/>
            <p:cNvSpPr/>
            <p:nvPr/>
          </p:nvSpPr>
          <p:spPr>
            <a:xfrm rot="5400000">
              <a:off x="2089530" y="3881440"/>
              <a:ext cx="571504" cy="571504"/>
            </a:xfrm>
            <a:prstGeom prst="teardrop">
              <a:avLst/>
            </a:prstGeom>
            <a:solidFill>
              <a:srgbClr val="96B61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Picture 3" descr="C:\Users\ReatGreen\Desktop\未标题-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2214546" y="4057373"/>
              <a:ext cx="369022" cy="300321"/>
            </a:xfrm>
            <a:prstGeom prst="rect">
              <a:avLst/>
            </a:prstGeom>
            <a:noFill/>
          </p:spPr>
        </p:pic>
      </p:grpSp>
      <p:grpSp>
        <p:nvGrpSpPr>
          <p:cNvPr id="66" name="组合 65"/>
          <p:cNvGrpSpPr/>
          <p:nvPr/>
        </p:nvGrpSpPr>
        <p:grpSpPr>
          <a:xfrm>
            <a:off x="2089530" y="2976559"/>
            <a:ext cx="4768486" cy="571504"/>
            <a:chOff x="2089530" y="2976559"/>
            <a:chExt cx="4768486" cy="571504"/>
          </a:xfrm>
        </p:grpSpPr>
        <p:sp>
          <p:nvSpPr>
            <p:cNvPr id="53" name="圆角矩形 52"/>
            <p:cNvSpPr/>
            <p:nvPr/>
          </p:nvSpPr>
          <p:spPr>
            <a:xfrm>
              <a:off x="2303844" y="3047997"/>
              <a:ext cx="4554172" cy="500066"/>
            </a:xfrm>
            <a:prstGeom prst="roundRect">
              <a:avLst>
                <a:gd name="adj" fmla="val 21356"/>
              </a:avLst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泪滴形 55"/>
            <p:cNvSpPr/>
            <p:nvPr/>
          </p:nvSpPr>
          <p:spPr>
            <a:xfrm rot="5400000">
              <a:off x="2089530" y="2976559"/>
              <a:ext cx="571504" cy="571504"/>
            </a:xfrm>
            <a:prstGeom prst="teardrop">
              <a:avLst/>
            </a:prstGeom>
            <a:solidFill>
              <a:srgbClr val="96B61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 descr="C:\Users\ReatGreen\Desktop\02行业资讯2-分类物联网-默认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32938" y="3085678"/>
              <a:ext cx="332238" cy="353266"/>
            </a:xfrm>
            <a:prstGeom prst="rect">
              <a:avLst/>
            </a:prstGeom>
            <a:noFill/>
          </p:spPr>
        </p:pic>
      </p:grpSp>
      <p:grpSp>
        <p:nvGrpSpPr>
          <p:cNvPr id="65" name="组合 64"/>
          <p:cNvGrpSpPr/>
          <p:nvPr/>
        </p:nvGrpSpPr>
        <p:grpSpPr>
          <a:xfrm>
            <a:off x="2089530" y="2071678"/>
            <a:ext cx="4768486" cy="571504"/>
            <a:chOff x="2089530" y="2071678"/>
            <a:chExt cx="4768486" cy="571504"/>
          </a:xfrm>
        </p:grpSpPr>
        <p:sp>
          <p:nvSpPr>
            <p:cNvPr id="59" name="圆角矩形 58"/>
            <p:cNvSpPr/>
            <p:nvPr/>
          </p:nvSpPr>
          <p:spPr>
            <a:xfrm>
              <a:off x="2303844" y="2143116"/>
              <a:ext cx="4554172" cy="500066"/>
            </a:xfrm>
            <a:prstGeom prst="roundRect">
              <a:avLst>
                <a:gd name="adj" fmla="val 21356"/>
              </a:avLst>
            </a:prstGeom>
            <a:solidFill>
              <a:srgbClr val="45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泪滴形 61"/>
            <p:cNvSpPr/>
            <p:nvPr/>
          </p:nvSpPr>
          <p:spPr>
            <a:xfrm rot="5400000">
              <a:off x="2089530" y="2071678"/>
              <a:ext cx="571504" cy="571504"/>
            </a:xfrm>
            <a:prstGeom prst="teardrop">
              <a:avLst/>
            </a:prstGeom>
            <a:solidFill>
              <a:srgbClr val="96B61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Picture 5" descr="C:\Users\ReatGreen\Desktop\20131029064111400_easyicon_net_40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16495" y="2174868"/>
              <a:ext cx="365124" cy="365124"/>
            </a:xfrm>
            <a:prstGeom prst="rect">
              <a:avLst/>
            </a:prstGeom>
            <a:noFill/>
          </p:spPr>
        </p:pic>
      </p:grpSp>
      <p:sp>
        <p:nvSpPr>
          <p:cNvPr id="4" name="矩形 3"/>
          <p:cNvSpPr/>
          <p:nvPr/>
        </p:nvSpPr>
        <p:spPr>
          <a:xfrm>
            <a:off x="946522" y="1000108"/>
            <a:ext cx="7250957" cy="571504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64710" y="1052491"/>
            <a:ext cx="2464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zh-CN" sz="28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spc="1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73957" y="406003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设计及内容定义</a:t>
            </a:r>
            <a:endParaRPr lang="zh-CN" altLang="en-US" sz="1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73957" y="494705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原型设计及画面定义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73957" y="314414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业务目标及需求分析</a:t>
            </a:r>
            <a:endParaRPr lang="zh-CN" altLang="en-US" sz="1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73957" y="223926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运行原理及系统架构</a:t>
            </a:r>
          </a:p>
        </p:txBody>
      </p:sp>
    </p:spTree>
    <p:extLst>
      <p:ext uri="{BB962C8B-B14F-4D97-AF65-F5344CB8AC3E}">
        <p14:creationId xmlns:p14="http://schemas.microsoft.com/office/powerpoint/2010/main" val="14893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矩形 63"/>
          <p:cNvSpPr/>
          <p:nvPr/>
        </p:nvSpPr>
        <p:spPr>
          <a:xfrm>
            <a:off x="3721910" y="2105039"/>
            <a:ext cx="4594506" cy="359484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平面地图，锚点标出主机系统位置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点颜色区分主机运行状态，浅灰色离线，深灰色关机，绿色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一级，黄色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二级，红色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鼠标移动到锚点弹出框，显示主机不同颜色图标、主机名称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运行参数：室外温度、室外湿度、湿球温度、冷冻水压差、冷冻水温差、冷却水温差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：今日冷（热）量、今日用电量、当前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、本季冷（热）量、本季用电量、本季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鼠标点击锚点进入主机系统页面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2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22" y="2614272"/>
            <a:ext cx="5076425" cy="3544946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3721910" y="1661726"/>
            <a:ext cx="4594506" cy="76675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控制模式：自控模式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参数：室外温度、室外湿度、湿球温度、冷冻水压差、冷冻水温差、冷却水温差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：今日冷（热）量、今日用电量、当前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、本季冷（热）量、本季用电量、本季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</a:p>
        </p:txBody>
      </p:sp>
    </p:spTree>
    <p:extLst>
      <p:ext uri="{BB962C8B-B14F-4D97-AF65-F5344CB8AC3E}">
        <p14:creationId xmlns:p14="http://schemas.microsoft.com/office/powerpoint/2010/main" val="18964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组合 63"/>
          <p:cNvGrpSpPr/>
          <p:nvPr/>
        </p:nvGrpSpPr>
        <p:grpSpPr>
          <a:xfrm>
            <a:off x="3563888" y="1700808"/>
            <a:ext cx="3114602" cy="1776765"/>
            <a:chOff x="2753542" y="3092395"/>
            <a:chExt cx="3114602" cy="1776765"/>
          </a:xfrm>
        </p:grpSpPr>
        <p:sp>
          <p:nvSpPr>
            <p:cNvPr id="67" name="矩形 66"/>
            <p:cNvSpPr/>
            <p:nvPr/>
          </p:nvSpPr>
          <p:spPr>
            <a:xfrm>
              <a:off x="3047578" y="3740589"/>
              <a:ext cx="621661" cy="627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A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机组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图标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753542" y="3092395"/>
              <a:ext cx="3114602" cy="1776765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027698" y="3182004"/>
              <a:ext cx="2480350" cy="31900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1#</a:t>
              </a:r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机组</a:t>
              </a:r>
              <a:endParaRPr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AutoShape 19"/>
            <p:cNvCxnSpPr>
              <a:cxnSpLocks noChangeShapeType="1"/>
            </p:cNvCxnSpPr>
            <p:nvPr/>
          </p:nvCxnSpPr>
          <p:spPr bwMode="auto">
            <a:xfrm>
              <a:off x="3132048" y="3501008"/>
              <a:ext cx="2484000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830428" y="3668460"/>
              <a:ext cx="2037716" cy="11558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机组状态（</a:t>
              </a:r>
              <a:r>
                <a:rPr lang="zh-CN" altLang="en-US" sz="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</a:t>
              </a:r>
              <a:r>
                <a:rPr lang="en-US" altLang="zh-CN" sz="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蒸发器温差（</a:t>
              </a:r>
              <a:r>
                <a:rPr lang="zh-CN" altLang="en-US" sz="9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℃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蒸发器压力（</a:t>
              </a:r>
              <a:r>
                <a:rPr lang="en-US" altLang="zh-CN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MPa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压缩机状态（</a:t>
              </a:r>
              <a:r>
                <a: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</a:t>
              </a:r>
              <a:r>
                <a:rPr lang="en-US" altLang="zh-CN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压缩机频率（</a:t>
              </a:r>
              <a:r>
                <a:rPr lang="en-US" altLang="zh-CN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Hz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膨胀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阀开度（</a:t>
              </a:r>
              <a:r>
                <a:rPr lang="en-US" altLang="zh-CN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943944" y="4480385"/>
              <a:ext cx="817710" cy="3439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离线：浅灰关闭：深灰运行：绿色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报警：黄色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故障：红色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矩形 63"/>
          <p:cNvSpPr/>
          <p:nvPr/>
        </p:nvSpPr>
        <p:spPr>
          <a:xfrm>
            <a:off x="3363014" y="1451452"/>
            <a:ext cx="999907" cy="4046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62921" y="1518635"/>
            <a:ext cx="999907" cy="33899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55159" y="1525782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983362" y="3590972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956376" y="3591905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AutoShape 19"/>
          <p:cNvCxnSpPr>
            <a:cxnSpLocks noChangeShapeType="1"/>
          </p:cNvCxnSpPr>
          <p:nvPr/>
        </p:nvCxnSpPr>
        <p:spPr bwMode="auto">
          <a:xfrm flipH="1">
            <a:off x="3615527" y="4149080"/>
            <a:ext cx="184" cy="21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AutoShape 19"/>
          <p:cNvCxnSpPr>
            <a:cxnSpLocks noChangeShapeType="1"/>
          </p:cNvCxnSpPr>
          <p:nvPr/>
        </p:nvCxnSpPr>
        <p:spPr bwMode="auto">
          <a:xfrm>
            <a:off x="3615527" y="6273677"/>
            <a:ext cx="486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矩形 77"/>
          <p:cNvSpPr/>
          <p:nvPr/>
        </p:nvSpPr>
        <p:spPr>
          <a:xfrm>
            <a:off x="4860032" y="4081934"/>
            <a:ext cx="2028356" cy="3551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蒸发器温度压力图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AutoShape 19"/>
          <p:cNvCxnSpPr>
            <a:cxnSpLocks noChangeShapeType="1"/>
          </p:cNvCxnSpPr>
          <p:nvPr/>
        </p:nvCxnSpPr>
        <p:spPr bwMode="auto">
          <a:xfrm>
            <a:off x="3568112" y="440146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AutoShape 19"/>
          <p:cNvCxnSpPr>
            <a:cxnSpLocks noChangeShapeType="1"/>
          </p:cNvCxnSpPr>
          <p:nvPr/>
        </p:nvCxnSpPr>
        <p:spPr bwMode="auto">
          <a:xfrm>
            <a:off x="3568112" y="468950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AutoShape 19"/>
          <p:cNvCxnSpPr>
            <a:cxnSpLocks noChangeShapeType="1"/>
          </p:cNvCxnSpPr>
          <p:nvPr/>
        </p:nvCxnSpPr>
        <p:spPr bwMode="auto">
          <a:xfrm>
            <a:off x="3568112" y="497753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AutoShape 19"/>
          <p:cNvCxnSpPr>
            <a:cxnSpLocks noChangeShapeType="1"/>
          </p:cNvCxnSpPr>
          <p:nvPr/>
        </p:nvCxnSpPr>
        <p:spPr bwMode="auto">
          <a:xfrm>
            <a:off x="3561527" y="526556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AutoShape 19"/>
          <p:cNvCxnSpPr>
            <a:cxnSpLocks noChangeShapeType="1"/>
          </p:cNvCxnSpPr>
          <p:nvPr/>
        </p:nvCxnSpPr>
        <p:spPr bwMode="auto">
          <a:xfrm>
            <a:off x="3568112" y="555359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AutoShape 19"/>
          <p:cNvCxnSpPr>
            <a:cxnSpLocks noChangeShapeType="1"/>
          </p:cNvCxnSpPr>
          <p:nvPr/>
        </p:nvCxnSpPr>
        <p:spPr bwMode="auto">
          <a:xfrm>
            <a:off x="3561527" y="584162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AutoShape 19"/>
          <p:cNvCxnSpPr>
            <a:cxnSpLocks noChangeShapeType="1"/>
          </p:cNvCxnSpPr>
          <p:nvPr/>
        </p:nvCxnSpPr>
        <p:spPr bwMode="auto">
          <a:xfrm flipH="1">
            <a:off x="8248102" y="4077072"/>
            <a:ext cx="184" cy="219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dash"/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AutoShape 19"/>
          <p:cNvCxnSpPr>
            <a:cxnSpLocks noChangeShapeType="1"/>
          </p:cNvCxnSpPr>
          <p:nvPr/>
        </p:nvCxnSpPr>
        <p:spPr bwMode="auto">
          <a:xfrm>
            <a:off x="8194102" y="414905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AutoShape 19"/>
          <p:cNvCxnSpPr>
            <a:cxnSpLocks noChangeShapeType="1"/>
          </p:cNvCxnSpPr>
          <p:nvPr/>
        </p:nvCxnSpPr>
        <p:spPr bwMode="auto">
          <a:xfrm>
            <a:off x="8200687" y="443708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AutoShape 19"/>
          <p:cNvCxnSpPr>
            <a:cxnSpLocks noChangeShapeType="1"/>
          </p:cNvCxnSpPr>
          <p:nvPr/>
        </p:nvCxnSpPr>
        <p:spPr bwMode="auto">
          <a:xfrm>
            <a:off x="8200687" y="472511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AutoShape 19"/>
          <p:cNvCxnSpPr>
            <a:cxnSpLocks noChangeShapeType="1"/>
          </p:cNvCxnSpPr>
          <p:nvPr/>
        </p:nvCxnSpPr>
        <p:spPr bwMode="auto">
          <a:xfrm>
            <a:off x="8200687" y="501314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AutoShape 19"/>
          <p:cNvCxnSpPr>
            <a:cxnSpLocks noChangeShapeType="1"/>
          </p:cNvCxnSpPr>
          <p:nvPr/>
        </p:nvCxnSpPr>
        <p:spPr bwMode="auto">
          <a:xfrm>
            <a:off x="8200687" y="530118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AutoShape 19"/>
          <p:cNvCxnSpPr>
            <a:cxnSpLocks noChangeShapeType="1"/>
          </p:cNvCxnSpPr>
          <p:nvPr/>
        </p:nvCxnSpPr>
        <p:spPr bwMode="auto">
          <a:xfrm>
            <a:off x="8194102" y="558921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AutoShape 19"/>
          <p:cNvCxnSpPr>
            <a:cxnSpLocks noChangeShapeType="1"/>
          </p:cNvCxnSpPr>
          <p:nvPr/>
        </p:nvCxnSpPr>
        <p:spPr bwMode="auto">
          <a:xfrm>
            <a:off x="8200687" y="587724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AutoShape 19"/>
          <p:cNvCxnSpPr>
            <a:cxnSpLocks noChangeShapeType="1"/>
          </p:cNvCxnSpPr>
          <p:nvPr/>
        </p:nvCxnSpPr>
        <p:spPr bwMode="auto">
          <a:xfrm>
            <a:off x="8194102" y="616527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矩形 107"/>
          <p:cNvSpPr/>
          <p:nvPr/>
        </p:nvSpPr>
        <p:spPr>
          <a:xfrm>
            <a:off x="8200687" y="4068493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</a:p>
        </p:txBody>
      </p:sp>
      <p:sp>
        <p:nvSpPr>
          <p:cNvPr id="109" name="矩形 108"/>
          <p:cNvSpPr/>
          <p:nvPr/>
        </p:nvSpPr>
        <p:spPr>
          <a:xfrm>
            <a:off x="8100392" y="6309320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3696948" y="4630318"/>
            <a:ext cx="4259428" cy="814906"/>
          </a:xfrm>
          <a:custGeom>
            <a:avLst/>
            <a:gdLst>
              <a:gd name="connsiteX0" fmla="*/ 0 w 5520022"/>
              <a:gd name="connsiteY0" fmla="*/ 573662 h 923903"/>
              <a:gd name="connsiteX1" fmla="*/ 2511380 w 5520022"/>
              <a:gd name="connsiteY1" fmla="*/ 6992 h 923903"/>
              <a:gd name="connsiteX2" fmla="*/ 4906850 w 5520022"/>
              <a:gd name="connsiteY2" fmla="*/ 921392 h 923903"/>
              <a:gd name="connsiteX3" fmla="*/ 5447763 w 5520022"/>
              <a:gd name="connsiteY3" fmla="*/ 277448 h 923903"/>
              <a:gd name="connsiteX4" fmla="*/ 5499278 w 5520022"/>
              <a:gd name="connsiteY4" fmla="*/ 238812 h 92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0022" h="923903">
                <a:moveTo>
                  <a:pt x="0" y="573662"/>
                </a:moveTo>
                <a:cubicBezTo>
                  <a:pt x="846786" y="261349"/>
                  <a:pt x="1693572" y="-50963"/>
                  <a:pt x="2511380" y="6992"/>
                </a:cubicBezTo>
                <a:cubicBezTo>
                  <a:pt x="3329188" y="64947"/>
                  <a:pt x="4417453" y="876316"/>
                  <a:pt x="4906850" y="921392"/>
                </a:cubicBezTo>
                <a:cubicBezTo>
                  <a:pt x="5396247" y="966468"/>
                  <a:pt x="5349025" y="391211"/>
                  <a:pt x="5447763" y="277448"/>
                </a:cubicBezTo>
                <a:cubicBezTo>
                  <a:pt x="5546501" y="163685"/>
                  <a:pt x="5522889" y="201248"/>
                  <a:pt x="5499278" y="238812"/>
                </a:cubicBezTo>
              </a:path>
            </a:pathLst>
          </a:cu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 110"/>
          <p:cNvSpPr/>
          <p:nvPr/>
        </p:nvSpPr>
        <p:spPr>
          <a:xfrm>
            <a:off x="3614903" y="5448242"/>
            <a:ext cx="4341473" cy="573046"/>
          </a:xfrm>
          <a:custGeom>
            <a:avLst/>
            <a:gdLst>
              <a:gd name="connsiteX0" fmla="*/ 0 w 5520022"/>
              <a:gd name="connsiteY0" fmla="*/ 573662 h 923903"/>
              <a:gd name="connsiteX1" fmla="*/ 2511380 w 5520022"/>
              <a:gd name="connsiteY1" fmla="*/ 6992 h 923903"/>
              <a:gd name="connsiteX2" fmla="*/ 4906850 w 5520022"/>
              <a:gd name="connsiteY2" fmla="*/ 921392 h 923903"/>
              <a:gd name="connsiteX3" fmla="*/ 5447763 w 5520022"/>
              <a:gd name="connsiteY3" fmla="*/ 277448 h 923903"/>
              <a:gd name="connsiteX4" fmla="*/ 5499278 w 5520022"/>
              <a:gd name="connsiteY4" fmla="*/ 238812 h 92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0022" h="923903">
                <a:moveTo>
                  <a:pt x="0" y="573662"/>
                </a:moveTo>
                <a:cubicBezTo>
                  <a:pt x="846786" y="261349"/>
                  <a:pt x="1693572" y="-50963"/>
                  <a:pt x="2511380" y="6992"/>
                </a:cubicBezTo>
                <a:cubicBezTo>
                  <a:pt x="3329188" y="64947"/>
                  <a:pt x="4417453" y="876316"/>
                  <a:pt x="4906850" y="921392"/>
                </a:cubicBezTo>
                <a:cubicBezTo>
                  <a:pt x="5396247" y="966468"/>
                  <a:pt x="5349025" y="391211"/>
                  <a:pt x="5447763" y="277448"/>
                </a:cubicBezTo>
                <a:cubicBezTo>
                  <a:pt x="5546501" y="163685"/>
                  <a:pt x="5522889" y="201248"/>
                  <a:pt x="5499278" y="238812"/>
                </a:cubicBezTo>
              </a:path>
            </a:pathLst>
          </a:cu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084555" y="4657668"/>
            <a:ext cx="741073" cy="238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001733" y="5557931"/>
            <a:ext cx="741073" cy="238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207194" y="3590972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等腰三角形 114"/>
          <p:cNvSpPr/>
          <p:nvPr/>
        </p:nvSpPr>
        <p:spPr>
          <a:xfrm flipH="1" flipV="1">
            <a:off x="5742807" y="3737795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6012160" y="3594570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05454" y="3874941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MPa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347865" y="2113591"/>
            <a:ext cx="2394942" cy="1305404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69589" y="2162792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通讯时间：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2017-06-23 15:12:00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441215" y="2484409"/>
            <a:ext cx="2138897" cy="2001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</a:t>
            </a:r>
            <a:r>
              <a: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开度：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  </a:t>
            </a:r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瞬时冷量：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KJ/s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435515" y="2780928"/>
            <a:ext cx="2307292" cy="2738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蒸发器温差：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蒸发器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压力：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900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Mpa</a:t>
            </a:r>
            <a:endParaRPr lang="en-US" altLang="zh-CN" sz="9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344432" y="1517203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435515" y="3100761"/>
            <a:ext cx="2307292" cy="2378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压缩机频率：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Hz   </a:t>
            </a:r>
            <a:r>
              <a:rPr lang="zh-CN" altLang="en-US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功率：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KW</a:t>
            </a:r>
            <a:endParaRPr lang="zh-CN" altLang="en-US" sz="9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879881" y="2113337"/>
            <a:ext cx="1356415" cy="1305404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927068" y="2150119"/>
            <a:ext cx="1262039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参数信息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325247" y="2112235"/>
            <a:ext cx="1356415" cy="1305404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372434" y="2149017"/>
            <a:ext cx="1262039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属性信息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96427" y="3601192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等腰三角形 130"/>
          <p:cNvSpPr/>
          <p:nvPr/>
        </p:nvSpPr>
        <p:spPr>
          <a:xfrm flipH="1" flipV="1">
            <a:off x="4932040" y="3748015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矩形 63"/>
          <p:cNvSpPr/>
          <p:nvPr/>
        </p:nvSpPr>
        <p:spPr>
          <a:xfrm>
            <a:off x="3363014" y="1517203"/>
            <a:ext cx="999907" cy="33889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62921" y="1451733"/>
            <a:ext cx="999907" cy="4058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55159" y="1525782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344432" y="1517203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154731" y="1988840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27745" y="1989773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378563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瞬时值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等腰三角形 132"/>
          <p:cNvSpPr/>
          <p:nvPr/>
        </p:nvSpPr>
        <p:spPr>
          <a:xfrm flipH="1" flipV="1">
            <a:off x="5914176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183529" y="1992438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44008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等腰三角形 135"/>
          <p:cNvSpPr/>
          <p:nvPr/>
        </p:nvSpPr>
        <p:spPr>
          <a:xfrm flipH="1" flipV="1">
            <a:off x="5179621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3606853" y="2532965"/>
            <a:ext cx="973014" cy="89973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587276" y="2532965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584770" y="298209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69739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567233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544480" y="253153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541974" y="2980661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521727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519221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565445" y="3593794"/>
            <a:ext cx="878871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444316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59568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673106" y="3593288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289128" y="3593288"/>
            <a:ext cx="61525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6903522" y="3592659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133641" y="3590921"/>
            <a:ext cx="614394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519542" y="3590921"/>
            <a:ext cx="61276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289128" y="3936312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903006" y="3942395"/>
            <a:ext cx="616537" cy="25041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519158" y="3938050"/>
            <a:ext cx="613153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8133212" y="3937181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570205" y="3938050"/>
            <a:ext cx="869920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2016-06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74730" y="3936312"/>
            <a:ext cx="613627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060897" y="3936018"/>
            <a:ext cx="613923" cy="251306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444745" y="3938050"/>
            <a:ext cx="616022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0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矩形 63"/>
          <p:cNvSpPr/>
          <p:nvPr/>
        </p:nvSpPr>
        <p:spPr>
          <a:xfrm>
            <a:off x="3363014" y="1517203"/>
            <a:ext cx="999907" cy="33889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62921" y="1514687"/>
            <a:ext cx="999907" cy="3429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55159" y="1451732"/>
            <a:ext cx="999907" cy="410531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344432" y="1517203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54731" y="1988840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127745" y="1989773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83529" y="1992438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404539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100"/>
          <p:cNvSpPr/>
          <p:nvPr/>
        </p:nvSpPr>
        <p:spPr>
          <a:xfrm flipH="1" flipV="1">
            <a:off x="5940152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314493" y="2711793"/>
            <a:ext cx="614349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928842" y="2711793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544094" y="2711793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57632" y="2711287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773654" y="2711287"/>
            <a:ext cx="61525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388048" y="2710658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618167" y="2708920"/>
            <a:ext cx="614394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004068" y="2708920"/>
            <a:ext cx="61276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226950" y="2708920"/>
            <a:ext cx="562240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773654" y="3054311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387532" y="3060394"/>
            <a:ext cx="616537" cy="25041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003684" y="3056049"/>
            <a:ext cx="613153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17738" y="3055180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313163" y="3056049"/>
            <a:ext cx="611487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2016-06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159256" y="3054311"/>
            <a:ext cx="613627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545423" y="3054017"/>
            <a:ext cx="613923" cy="251306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929271" y="3056049"/>
            <a:ext cx="616022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226950" y="3058454"/>
            <a:ext cx="562240" cy="250862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1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矩形 63"/>
          <p:cNvSpPr/>
          <p:nvPr/>
        </p:nvSpPr>
        <p:spPr>
          <a:xfrm>
            <a:off x="3363014" y="1517203"/>
            <a:ext cx="999907" cy="33889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62921" y="1514687"/>
            <a:ext cx="999907" cy="3429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55159" y="1513576"/>
            <a:ext cx="999907" cy="33580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344432" y="1451731"/>
            <a:ext cx="999907" cy="40195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055737" y="199984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759593" y="1997811"/>
            <a:ext cx="129614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461505" y="1997811"/>
            <a:ext cx="1296144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591547" y="2684734"/>
            <a:ext cx="61505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206604" y="2684734"/>
            <a:ext cx="148883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695443" y="2684228"/>
            <a:ext cx="1348800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事件概要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044244" y="3033336"/>
            <a:ext cx="1560204" cy="33892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589968" y="3028991"/>
            <a:ext cx="612446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700062" y="3027252"/>
            <a:ext cx="1344181" cy="3467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207033" y="3028991"/>
            <a:ext cx="1493030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 22:42:00</a:t>
            </a:r>
          </a:p>
        </p:txBody>
      </p:sp>
      <p:sp>
        <p:nvSpPr>
          <p:cNvPr id="131" name="矩形 130"/>
          <p:cNvSpPr/>
          <p:nvPr/>
        </p:nvSpPr>
        <p:spPr>
          <a:xfrm>
            <a:off x="7044246" y="2681741"/>
            <a:ext cx="156020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事件内容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041999" y="3372026"/>
            <a:ext cx="1562449" cy="3345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589966" y="3373764"/>
            <a:ext cx="616637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695444" y="3372026"/>
            <a:ext cx="1346556" cy="334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06604" y="3373764"/>
            <a:ext cx="1493028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2016-08-18 08:12:20</a:t>
            </a:r>
          </a:p>
        </p:txBody>
      </p:sp>
    </p:spTree>
    <p:extLst>
      <p:ext uri="{BB962C8B-B14F-4D97-AF65-F5344CB8AC3E}">
        <p14:creationId xmlns:p14="http://schemas.microsoft.com/office/powerpoint/2010/main" val="41836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组合 63"/>
          <p:cNvGrpSpPr/>
          <p:nvPr/>
        </p:nvGrpSpPr>
        <p:grpSpPr>
          <a:xfrm>
            <a:off x="3571297" y="2228299"/>
            <a:ext cx="3114602" cy="1776765"/>
            <a:chOff x="2753542" y="3092395"/>
            <a:chExt cx="3114602" cy="1776765"/>
          </a:xfrm>
        </p:grpSpPr>
        <p:sp>
          <p:nvSpPr>
            <p:cNvPr id="67" name="矩形 66"/>
            <p:cNvSpPr/>
            <p:nvPr/>
          </p:nvSpPr>
          <p:spPr>
            <a:xfrm>
              <a:off x="3047578" y="3740589"/>
              <a:ext cx="621661" cy="627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A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集水器图标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753542" y="3092395"/>
              <a:ext cx="3114602" cy="1776765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027698" y="3182004"/>
              <a:ext cx="2480350" cy="31900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冷冻系统</a:t>
              </a:r>
              <a:r>
                <a:rPr lang="en-US" altLang="zh-CN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主传感器</a:t>
              </a:r>
              <a:endParaRPr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AutoShape 19"/>
            <p:cNvCxnSpPr>
              <a:cxnSpLocks noChangeShapeType="1"/>
            </p:cNvCxnSpPr>
            <p:nvPr/>
          </p:nvCxnSpPr>
          <p:spPr bwMode="auto">
            <a:xfrm>
              <a:off x="3132048" y="3501008"/>
              <a:ext cx="2484000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830429" y="3783740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压力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943944" y="4480385"/>
              <a:ext cx="817710" cy="3439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：浅灰正常</a:t>
              </a:r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：绿色</a:t>
              </a:r>
              <a:endPara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：黄色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889" y="4157980"/>
              <a:ext cx="860440" cy="2794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MPa</a:t>
              </a:r>
              <a:endParaRPr lang="zh-CN" altLang="en-US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809329" y="3812475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927789" y="4229989"/>
              <a:ext cx="724331" cy="23055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00" dirty="0" smtClean="0">
                  <a:solidFill>
                    <a:srgbClr val="0066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℃</a:t>
              </a:r>
            </a:p>
          </p:txBody>
        </p:sp>
      </p:grpSp>
      <p:sp>
        <p:nvSpPr>
          <p:cNvPr id="97" name="矩形 96"/>
          <p:cNvSpPr/>
          <p:nvPr/>
        </p:nvSpPr>
        <p:spPr>
          <a:xfrm>
            <a:off x="3550740" y="4438084"/>
            <a:ext cx="3127750" cy="408612"/>
          </a:xfrm>
          <a:prstGeom prst="rect">
            <a:avLst/>
          </a:prstGeom>
          <a:noFill/>
          <a:ln w="127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824897" y="4509120"/>
            <a:ext cx="2480350" cy="319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563888" y="4892596"/>
            <a:ext cx="3127750" cy="408612"/>
          </a:xfrm>
          <a:prstGeom prst="rect">
            <a:avLst/>
          </a:prstGeom>
          <a:noFill/>
          <a:ln w="127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38045" y="4963632"/>
            <a:ext cx="2480350" cy="319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419872" y="1700808"/>
            <a:ext cx="2480350" cy="319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AutoShape 19"/>
          <p:cNvCxnSpPr>
            <a:cxnSpLocks noChangeShapeType="1"/>
          </p:cNvCxnSpPr>
          <p:nvPr/>
        </p:nvCxnSpPr>
        <p:spPr bwMode="auto">
          <a:xfrm>
            <a:off x="3524222" y="2019812"/>
            <a:ext cx="2484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808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矩形 116"/>
          <p:cNvSpPr/>
          <p:nvPr/>
        </p:nvSpPr>
        <p:spPr>
          <a:xfrm>
            <a:off x="3419872" y="4077072"/>
            <a:ext cx="2480350" cy="3190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1200" b="1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AutoShape 19"/>
          <p:cNvCxnSpPr>
            <a:cxnSpLocks noChangeShapeType="1"/>
          </p:cNvCxnSpPr>
          <p:nvPr/>
        </p:nvCxnSpPr>
        <p:spPr bwMode="auto">
          <a:xfrm>
            <a:off x="3524222" y="4365104"/>
            <a:ext cx="2484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808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6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组合 63"/>
          <p:cNvGrpSpPr/>
          <p:nvPr/>
        </p:nvGrpSpPr>
        <p:grpSpPr>
          <a:xfrm>
            <a:off x="3563888" y="1700808"/>
            <a:ext cx="3114602" cy="1776765"/>
            <a:chOff x="2753542" y="3092395"/>
            <a:chExt cx="3114602" cy="1776765"/>
          </a:xfrm>
        </p:grpSpPr>
        <p:sp>
          <p:nvSpPr>
            <p:cNvPr id="67" name="矩形 66"/>
            <p:cNvSpPr/>
            <p:nvPr/>
          </p:nvSpPr>
          <p:spPr>
            <a:xfrm>
              <a:off x="3047578" y="3740589"/>
              <a:ext cx="621661" cy="627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A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集水器图标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753542" y="3092395"/>
              <a:ext cx="3114602" cy="1776765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027698" y="3182004"/>
              <a:ext cx="2480350" cy="31900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集水器</a:t>
              </a:r>
              <a:r>
                <a:rPr lang="en-US" altLang="zh-CN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主传感器</a:t>
              </a:r>
              <a:endParaRPr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AutoShape 19"/>
            <p:cNvCxnSpPr>
              <a:cxnSpLocks noChangeShapeType="1"/>
            </p:cNvCxnSpPr>
            <p:nvPr/>
          </p:nvCxnSpPr>
          <p:spPr bwMode="auto">
            <a:xfrm>
              <a:off x="3132048" y="3501008"/>
              <a:ext cx="2484000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830429" y="3783740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压力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943944" y="4480385"/>
              <a:ext cx="817710" cy="3439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：浅灰正常</a:t>
              </a:r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：绿色</a:t>
              </a:r>
              <a:endPara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：黄色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889" y="4157980"/>
              <a:ext cx="860440" cy="2794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MPa</a:t>
              </a:r>
              <a:endParaRPr lang="zh-CN" altLang="en-US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809329" y="3812475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927789" y="4229989"/>
              <a:ext cx="724331" cy="23055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00" dirty="0" smtClean="0">
                  <a:solidFill>
                    <a:srgbClr val="0066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℃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563888" y="3740467"/>
            <a:ext cx="3114602" cy="1776765"/>
            <a:chOff x="2753542" y="3092395"/>
            <a:chExt cx="3114602" cy="1776765"/>
          </a:xfrm>
        </p:grpSpPr>
        <p:sp>
          <p:nvSpPr>
            <p:cNvPr id="105" name="矩形 104"/>
            <p:cNvSpPr/>
            <p:nvPr/>
          </p:nvSpPr>
          <p:spPr>
            <a:xfrm>
              <a:off x="2753542" y="3092395"/>
              <a:ext cx="3114602" cy="1776765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027698" y="3182004"/>
              <a:ext cx="2480350" cy="31900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集水器</a:t>
              </a:r>
              <a:r>
                <a:rPr lang="en-US" altLang="zh-CN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.1#</a:t>
              </a:r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支路</a:t>
              </a:r>
              <a:endParaRPr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8" name="AutoShape 19"/>
            <p:cNvCxnSpPr>
              <a:cxnSpLocks noChangeShapeType="1"/>
            </p:cNvCxnSpPr>
            <p:nvPr/>
          </p:nvCxnSpPr>
          <p:spPr bwMode="auto">
            <a:xfrm>
              <a:off x="3132048" y="3501008"/>
              <a:ext cx="2484000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矩形 108"/>
            <p:cNvSpPr/>
            <p:nvPr/>
          </p:nvSpPr>
          <p:spPr>
            <a:xfrm>
              <a:off x="3830429" y="3575105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运行模式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87299" y="4365104"/>
              <a:ext cx="863369" cy="4191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：浅灰正常</a:t>
              </a:r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：绿色</a:t>
              </a:r>
              <a:endPara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：黄色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948889" y="3847650"/>
              <a:ext cx="724331" cy="23055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</a:t>
              </a:r>
              <a:endParaRPr lang="zh-CN" altLang="en-US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812814" y="4378437"/>
              <a:ext cx="913064" cy="2026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dirty="0" smtClean="0">
                  <a:solidFill>
                    <a:srgbClr val="0066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en-US" altLang="zh-CN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solidFill>
                    <a:schemeClr val="tx1"/>
                  </a:solidFill>
                </a:rPr>
                <a:t>℃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AutoShape 19"/>
            <p:cNvCxnSpPr>
              <a:cxnSpLocks noChangeShapeType="1"/>
            </p:cNvCxnSpPr>
            <p:nvPr/>
          </p:nvCxnSpPr>
          <p:spPr bwMode="auto">
            <a:xfrm>
              <a:off x="3948889" y="4132878"/>
              <a:ext cx="1656000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D9D9D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AutoShape 19"/>
            <p:cNvCxnSpPr>
              <a:cxnSpLocks noChangeShapeType="1"/>
            </p:cNvCxnSpPr>
            <p:nvPr/>
          </p:nvCxnSpPr>
          <p:spPr bwMode="auto">
            <a:xfrm flipH="1">
              <a:off x="4709203" y="4293136"/>
              <a:ext cx="184" cy="36000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D9D9D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4788023" y="4378437"/>
              <a:ext cx="967331" cy="2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压力</a:t>
              </a:r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dirty="0" smtClean="0">
                  <a:solidFill>
                    <a:srgbClr val="0066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MPa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809329" y="3573016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当前开度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27789" y="3845561"/>
              <a:ext cx="724331" cy="23055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3851920" y="4313341"/>
            <a:ext cx="621661" cy="627827"/>
          </a:xfrm>
          <a:prstGeom prst="rect">
            <a:avLst/>
          </a:prstGeom>
          <a:solidFill>
            <a:schemeClr val="bg1"/>
          </a:solidFill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支路图标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3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451452"/>
            <a:ext cx="999907" cy="4046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8635"/>
            <a:ext cx="999907" cy="33899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5159" y="1525782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983362" y="3590972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956376" y="3591905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AutoShape 19"/>
          <p:cNvCxnSpPr>
            <a:cxnSpLocks noChangeShapeType="1"/>
          </p:cNvCxnSpPr>
          <p:nvPr/>
        </p:nvCxnSpPr>
        <p:spPr bwMode="auto">
          <a:xfrm flipH="1">
            <a:off x="3615527" y="4149080"/>
            <a:ext cx="184" cy="21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AutoShape 19"/>
          <p:cNvCxnSpPr>
            <a:cxnSpLocks noChangeShapeType="1"/>
          </p:cNvCxnSpPr>
          <p:nvPr/>
        </p:nvCxnSpPr>
        <p:spPr bwMode="auto">
          <a:xfrm>
            <a:off x="3615527" y="6273677"/>
            <a:ext cx="486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矩形 121"/>
          <p:cNvSpPr/>
          <p:nvPr/>
        </p:nvSpPr>
        <p:spPr>
          <a:xfrm>
            <a:off x="4860032" y="4081934"/>
            <a:ext cx="2028356" cy="3551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集水器温度压力图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AutoShape 19"/>
          <p:cNvCxnSpPr>
            <a:cxnSpLocks noChangeShapeType="1"/>
          </p:cNvCxnSpPr>
          <p:nvPr/>
        </p:nvCxnSpPr>
        <p:spPr bwMode="auto">
          <a:xfrm>
            <a:off x="3568112" y="440146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AutoShape 19"/>
          <p:cNvCxnSpPr>
            <a:cxnSpLocks noChangeShapeType="1"/>
          </p:cNvCxnSpPr>
          <p:nvPr/>
        </p:nvCxnSpPr>
        <p:spPr bwMode="auto">
          <a:xfrm>
            <a:off x="3568112" y="468950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AutoShape 19"/>
          <p:cNvCxnSpPr>
            <a:cxnSpLocks noChangeShapeType="1"/>
          </p:cNvCxnSpPr>
          <p:nvPr/>
        </p:nvCxnSpPr>
        <p:spPr bwMode="auto">
          <a:xfrm>
            <a:off x="3568112" y="497753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AutoShape 19"/>
          <p:cNvCxnSpPr>
            <a:cxnSpLocks noChangeShapeType="1"/>
          </p:cNvCxnSpPr>
          <p:nvPr/>
        </p:nvCxnSpPr>
        <p:spPr bwMode="auto">
          <a:xfrm>
            <a:off x="3561527" y="526556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AutoShape 19"/>
          <p:cNvCxnSpPr>
            <a:cxnSpLocks noChangeShapeType="1"/>
          </p:cNvCxnSpPr>
          <p:nvPr/>
        </p:nvCxnSpPr>
        <p:spPr bwMode="auto">
          <a:xfrm>
            <a:off x="3568112" y="555359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AutoShape 19"/>
          <p:cNvCxnSpPr>
            <a:cxnSpLocks noChangeShapeType="1"/>
          </p:cNvCxnSpPr>
          <p:nvPr/>
        </p:nvCxnSpPr>
        <p:spPr bwMode="auto">
          <a:xfrm>
            <a:off x="3561527" y="584162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AutoShape 19"/>
          <p:cNvCxnSpPr>
            <a:cxnSpLocks noChangeShapeType="1"/>
          </p:cNvCxnSpPr>
          <p:nvPr/>
        </p:nvCxnSpPr>
        <p:spPr bwMode="auto">
          <a:xfrm flipH="1">
            <a:off x="8248102" y="4077072"/>
            <a:ext cx="184" cy="219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dash"/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AutoShape 19"/>
          <p:cNvCxnSpPr>
            <a:cxnSpLocks noChangeShapeType="1"/>
          </p:cNvCxnSpPr>
          <p:nvPr/>
        </p:nvCxnSpPr>
        <p:spPr bwMode="auto">
          <a:xfrm>
            <a:off x="8194102" y="414905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AutoShape 19"/>
          <p:cNvCxnSpPr>
            <a:cxnSpLocks noChangeShapeType="1"/>
          </p:cNvCxnSpPr>
          <p:nvPr/>
        </p:nvCxnSpPr>
        <p:spPr bwMode="auto">
          <a:xfrm>
            <a:off x="8200687" y="443708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AutoShape 19"/>
          <p:cNvCxnSpPr>
            <a:cxnSpLocks noChangeShapeType="1"/>
          </p:cNvCxnSpPr>
          <p:nvPr/>
        </p:nvCxnSpPr>
        <p:spPr bwMode="auto">
          <a:xfrm>
            <a:off x="8200687" y="472511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AutoShape 19"/>
          <p:cNvCxnSpPr>
            <a:cxnSpLocks noChangeShapeType="1"/>
          </p:cNvCxnSpPr>
          <p:nvPr/>
        </p:nvCxnSpPr>
        <p:spPr bwMode="auto">
          <a:xfrm>
            <a:off x="8200687" y="501314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AutoShape 19"/>
          <p:cNvCxnSpPr>
            <a:cxnSpLocks noChangeShapeType="1"/>
          </p:cNvCxnSpPr>
          <p:nvPr/>
        </p:nvCxnSpPr>
        <p:spPr bwMode="auto">
          <a:xfrm>
            <a:off x="8200687" y="530118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AutoShape 19"/>
          <p:cNvCxnSpPr>
            <a:cxnSpLocks noChangeShapeType="1"/>
          </p:cNvCxnSpPr>
          <p:nvPr/>
        </p:nvCxnSpPr>
        <p:spPr bwMode="auto">
          <a:xfrm>
            <a:off x="8194102" y="558921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AutoShape 19"/>
          <p:cNvCxnSpPr>
            <a:cxnSpLocks noChangeShapeType="1"/>
          </p:cNvCxnSpPr>
          <p:nvPr/>
        </p:nvCxnSpPr>
        <p:spPr bwMode="auto">
          <a:xfrm>
            <a:off x="8200687" y="587724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AutoShape 19"/>
          <p:cNvCxnSpPr>
            <a:cxnSpLocks noChangeShapeType="1"/>
          </p:cNvCxnSpPr>
          <p:nvPr/>
        </p:nvCxnSpPr>
        <p:spPr bwMode="auto">
          <a:xfrm>
            <a:off x="8194102" y="616527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矩形 142"/>
          <p:cNvSpPr/>
          <p:nvPr/>
        </p:nvSpPr>
        <p:spPr>
          <a:xfrm>
            <a:off x="8200687" y="4068493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</a:p>
        </p:txBody>
      </p:sp>
      <p:sp>
        <p:nvSpPr>
          <p:cNvPr id="144" name="矩形 143"/>
          <p:cNvSpPr/>
          <p:nvPr/>
        </p:nvSpPr>
        <p:spPr>
          <a:xfrm>
            <a:off x="8100392" y="6309320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任意多边形 153"/>
          <p:cNvSpPr/>
          <p:nvPr/>
        </p:nvSpPr>
        <p:spPr>
          <a:xfrm>
            <a:off x="3696948" y="4630318"/>
            <a:ext cx="4259428" cy="814906"/>
          </a:xfrm>
          <a:custGeom>
            <a:avLst/>
            <a:gdLst>
              <a:gd name="connsiteX0" fmla="*/ 0 w 5520022"/>
              <a:gd name="connsiteY0" fmla="*/ 573662 h 923903"/>
              <a:gd name="connsiteX1" fmla="*/ 2511380 w 5520022"/>
              <a:gd name="connsiteY1" fmla="*/ 6992 h 923903"/>
              <a:gd name="connsiteX2" fmla="*/ 4906850 w 5520022"/>
              <a:gd name="connsiteY2" fmla="*/ 921392 h 923903"/>
              <a:gd name="connsiteX3" fmla="*/ 5447763 w 5520022"/>
              <a:gd name="connsiteY3" fmla="*/ 277448 h 923903"/>
              <a:gd name="connsiteX4" fmla="*/ 5499278 w 5520022"/>
              <a:gd name="connsiteY4" fmla="*/ 238812 h 92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0022" h="923903">
                <a:moveTo>
                  <a:pt x="0" y="573662"/>
                </a:moveTo>
                <a:cubicBezTo>
                  <a:pt x="846786" y="261349"/>
                  <a:pt x="1693572" y="-50963"/>
                  <a:pt x="2511380" y="6992"/>
                </a:cubicBezTo>
                <a:cubicBezTo>
                  <a:pt x="3329188" y="64947"/>
                  <a:pt x="4417453" y="876316"/>
                  <a:pt x="4906850" y="921392"/>
                </a:cubicBezTo>
                <a:cubicBezTo>
                  <a:pt x="5396247" y="966468"/>
                  <a:pt x="5349025" y="391211"/>
                  <a:pt x="5447763" y="277448"/>
                </a:cubicBezTo>
                <a:cubicBezTo>
                  <a:pt x="5546501" y="163685"/>
                  <a:pt x="5522889" y="201248"/>
                  <a:pt x="5499278" y="238812"/>
                </a:cubicBezTo>
              </a:path>
            </a:pathLst>
          </a:cu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>
          <a:xfrm>
            <a:off x="3614903" y="5448242"/>
            <a:ext cx="4341473" cy="573046"/>
          </a:xfrm>
          <a:custGeom>
            <a:avLst/>
            <a:gdLst>
              <a:gd name="connsiteX0" fmla="*/ 0 w 5520022"/>
              <a:gd name="connsiteY0" fmla="*/ 573662 h 923903"/>
              <a:gd name="connsiteX1" fmla="*/ 2511380 w 5520022"/>
              <a:gd name="connsiteY1" fmla="*/ 6992 h 923903"/>
              <a:gd name="connsiteX2" fmla="*/ 4906850 w 5520022"/>
              <a:gd name="connsiteY2" fmla="*/ 921392 h 923903"/>
              <a:gd name="connsiteX3" fmla="*/ 5447763 w 5520022"/>
              <a:gd name="connsiteY3" fmla="*/ 277448 h 923903"/>
              <a:gd name="connsiteX4" fmla="*/ 5499278 w 5520022"/>
              <a:gd name="connsiteY4" fmla="*/ 238812 h 92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0022" h="923903">
                <a:moveTo>
                  <a:pt x="0" y="573662"/>
                </a:moveTo>
                <a:cubicBezTo>
                  <a:pt x="846786" y="261349"/>
                  <a:pt x="1693572" y="-50963"/>
                  <a:pt x="2511380" y="6992"/>
                </a:cubicBezTo>
                <a:cubicBezTo>
                  <a:pt x="3329188" y="64947"/>
                  <a:pt x="4417453" y="876316"/>
                  <a:pt x="4906850" y="921392"/>
                </a:cubicBezTo>
                <a:cubicBezTo>
                  <a:pt x="5396247" y="966468"/>
                  <a:pt x="5349025" y="391211"/>
                  <a:pt x="5447763" y="277448"/>
                </a:cubicBezTo>
                <a:cubicBezTo>
                  <a:pt x="5546501" y="163685"/>
                  <a:pt x="5522889" y="201248"/>
                  <a:pt x="5499278" y="238812"/>
                </a:cubicBezTo>
              </a:path>
            </a:pathLst>
          </a:cu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4084555" y="4657668"/>
            <a:ext cx="741073" cy="238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001733" y="5557931"/>
            <a:ext cx="741073" cy="238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207194" y="3590972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瞬时值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等腰三角形 158"/>
          <p:cNvSpPr/>
          <p:nvPr/>
        </p:nvSpPr>
        <p:spPr>
          <a:xfrm flipH="1" flipV="1">
            <a:off x="5742807" y="3737795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012160" y="3594570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405454" y="3874941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MPa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605782" y="2113591"/>
            <a:ext cx="2478385" cy="1305404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089288" y="2174979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通讯时间：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2017-06-23 15:12:00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742451" y="2484408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当前压力：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    MPa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3742451" y="2820333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当前温度：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    </a:t>
            </a:r>
            <a:r>
              <a:rPr lang="zh-CN" altLang="en-US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</a:p>
        </p:txBody>
      </p:sp>
      <p:sp>
        <p:nvSpPr>
          <p:cNvPr id="166" name="矩形 165"/>
          <p:cNvSpPr/>
          <p:nvPr/>
        </p:nvSpPr>
        <p:spPr>
          <a:xfrm>
            <a:off x="6136767" y="2113591"/>
            <a:ext cx="2478385" cy="1305404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259588" y="2162878"/>
            <a:ext cx="2028356" cy="2759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6300192" y="2456107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：值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300192" y="2761823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：值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6300192" y="3034897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：值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3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14215"/>
            <a:ext cx="2571736" cy="2165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857232"/>
            <a:ext cx="255711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b="1" dirty="0" smtClean="0">
                <a:solidFill>
                  <a:srgbClr val="96B61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0000" b="1" dirty="0">
              <a:solidFill>
                <a:srgbClr val="96B6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488" y="3437190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3300"/>
              </a:buClr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运行原理及系统架构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6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459690"/>
            <a:ext cx="999907" cy="397941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512265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54731" y="1988840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127745" y="1989773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378563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瞬时值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等腰三角形 158"/>
          <p:cNvSpPr/>
          <p:nvPr/>
        </p:nvSpPr>
        <p:spPr>
          <a:xfrm flipH="1" flipV="1">
            <a:off x="5914176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183529" y="1992438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644008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flipH="1" flipV="1">
            <a:off x="5179621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606853" y="2532965"/>
            <a:ext cx="973014" cy="89973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587276" y="2532965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4770" y="298209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569739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67233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44480" y="253153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41974" y="2980661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521727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19221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565445" y="3593794"/>
            <a:ext cx="878871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444316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059568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673106" y="3593288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9128" y="3593288"/>
            <a:ext cx="61525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903522" y="3592659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133641" y="3590921"/>
            <a:ext cx="614394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519542" y="3590921"/>
            <a:ext cx="61276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289128" y="3936312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03006" y="3942395"/>
            <a:ext cx="616537" cy="25041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519158" y="3938050"/>
            <a:ext cx="613153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133212" y="3937181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570205" y="3938050"/>
            <a:ext cx="869920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2016-06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674730" y="3936312"/>
            <a:ext cx="613627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060897" y="3936018"/>
            <a:ext cx="613923" cy="251306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444745" y="3938050"/>
            <a:ext cx="616022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0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768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768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768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09750"/>
            <a:ext cx="999907" cy="347881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456461"/>
            <a:ext cx="999907" cy="392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055737" y="199984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759593" y="1997811"/>
            <a:ext cx="129614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461505" y="1997811"/>
            <a:ext cx="1296144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591547" y="2684734"/>
            <a:ext cx="61505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206604" y="2684734"/>
            <a:ext cx="148883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695443" y="2684228"/>
            <a:ext cx="1348800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事件概要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044244" y="3033336"/>
            <a:ext cx="1560204" cy="33892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589968" y="3028991"/>
            <a:ext cx="612446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700062" y="3027252"/>
            <a:ext cx="1344181" cy="3467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207033" y="3028991"/>
            <a:ext cx="1493030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 22:42:00</a:t>
            </a:r>
          </a:p>
        </p:txBody>
      </p:sp>
      <p:sp>
        <p:nvSpPr>
          <p:cNvPr id="131" name="矩形 130"/>
          <p:cNvSpPr/>
          <p:nvPr/>
        </p:nvSpPr>
        <p:spPr>
          <a:xfrm>
            <a:off x="7044246" y="2681741"/>
            <a:ext cx="156020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事件内容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041999" y="3372026"/>
            <a:ext cx="1562449" cy="3345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589966" y="3373764"/>
            <a:ext cx="616637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695444" y="3372026"/>
            <a:ext cx="1346556" cy="334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06604" y="3373764"/>
            <a:ext cx="1493028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2016-08-18 08:12:20</a:t>
            </a:r>
          </a:p>
        </p:txBody>
      </p:sp>
    </p:spTree>
    <p:extLst>
      <p:ext uri="{BB962C8B-B14F-4D97-AF65-F5344CB8AC3E}">
        <p14:creationId xmlns:p14="http://schemas.microsoft.com/office/powerpoint/2010/main" val="2040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451452"/>
            <a:ext cx="999907" cy="4046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8635"/>
            <a:ext cx="999907" cy="33899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5159" y="1525782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983362" y="3590972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956376" y="3591905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AutoShape 19"/>
          <p:cNvCxnSpPr>
            <a:cxnSpLocks noChangeShapeType="1"/>
          </p:cNvCxnSpPr>
          <p:nvPr/>
        </p:nvCxnSpPr>
        <p:spPr bwMode="auto">
          <a:xfrm flipH="1">
            <a:off x="3615527" y="4149080"/>
            <a:ext cx="184" cy="21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AutoShape 19"/>
          <p:cNvCxnSpPr>
            <a:cxnSpLocks noChangeShapeType="1"/>
          </p:cNvCxnSpPr>
          <p:nvPr/>
        </p:nvCxnSpPr>
        <p:spPr bwMode="auto">
          <a:xfrm>
            <a:off x="3615527" y="6273677"/>
            <a:ext cx="486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矩形 121"/>
          <p:cNvSpPr/>
          <p:nvPr/>
        </p:nvSpPr>
        <p:spPr>
          <a:xfrm>
            <a:off x="4860032" y="4081934"/>
            <a:ext cx="2028356" cy="3551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支管温度压力图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AutoShape 19"/>
          <p:cNvCxnSpPr>
            <a:cxnSpLocks noChangeShapeType="1"/>
          </p:cNvCxnSpPr>
          <p:nvPr/>
        </p:nvCxnSpPr>
        <p:spPr bwMode="auto">
          <a:xfrm>
            <a:off x="3568112" y="440146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AutoShape 19"/>
          <p:cNvCxnSpPr>
            <a:cxnSpLocks noChangeShapeType="1"/>
          </p:cNvCxnSpPr>
          <p:nvPr/>
        </p:nvCxnSpPr>
        <p:spPr bwMode="auto">
          <a:xfrm>
            <a:off x="3568112" y="468950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AutoShape 19"/>
          <p:cNvCxnSpPr>
            <a:cxnSpLocks noChangeShapeType="1"/>
          </p:cNvCxnSpPr>
          <p:nvPr/>
        </p:nvCxnSpPr>
        <p:spPr bwMode="auto">
          <a:xfrm>
            <a:off x="3568112" y="497753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AutoShape 19"/>
          <p:cNvCxnSpPr>
            <a:cxnSpLocks noChangeShapeType="1"/>
          </p:cNvCxnSpPr>
          <p:nvPr/>
        </p:nvCxnSpPr>
        <p:spPr bwMode="auto">
          <a:xfrm>
            <a:off x="3561527" y="526556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AutoShape 19"/>
          <p:cNvCxnSpPr>
            <a:cxnSpLocks noChangeShapeType="1"/>
          </p:cNvCxnSpPr>
          <p:nvPr/>
        </p:nvCxnSpPr>
        <p:spPr bwMode="auto">
          <a:xfrm>
            <a:off x="3568112" y="555359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AutoShape 19"/>
          <p:cNvCxnSpPr>
            <a:cxnSpLocks noChangeShapeType="1"/>
          </p:cNvCxnSpPr>
          <p:nvPr/>
        </p:nvCxnSpPr>
        <p:spPr bwMode="auto">
          <a:xfrm>
            <a:off x="3561527" y="584162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AutoShape 19"/>
          <p:cNvCxnSpPr>
            <a:cxnSpLocks noChangeShapeType="1"/>
          </p:cNvCxnSpPr>
          <p:nvPr/>
        </p:nvCxnSpPr>
        <p:spPr bwMode="auto">
          <a:xfrm flipH="1">
            <a:off x="8248102" y="4077072"/>
            <a:ext cx="184" cy="219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dash"/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AutoShape 19"/>
          <p:cNvCxnSpPr>
            <a:cxnSpLocks noChangeShapeType="1"/>
          </p:cNvCxnSpPr>
          <p:nvPr/>
        </p:nvCxnSpPr>
        <p:spPr bwMode="auto">
          <a:xfrm>
            <a:off x="8194102" y="414905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AutoShape 19"/>
          <p:cNvCxnSpPr>
            <a:cxnSpLocks noChangeShapeType="1"/>
          </p:cNvCxnSpPr>
          <p:nvPr/>
        </p:nvCxnSpPr>
        <p:spPr bwMode="auto">
          <a:xfrm>
            <a:off x="8200687" y="443708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AutoShape 19"/>
          <p:cNvCxnSpPr>
            <a:cxnSpLocks noChangeShapeType="1"/>
          </p:cNvCxnSpPr>
          <p:nvPr/>
        </p:nvCxnSpPr>
        <p:spPr bwMode="auto">
          <a:xfrm>
            <a:off x="8200687" y="472511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AutoShape 19"/>
          <p:cNvCxnSpPr>
            <a:cxnSpLocks noChangeShapeType="1"/>
          </p:cNvCxnSpPr>
          <p:nvPr/>
        </p:nvCxnSpPr>
        <p:spPr bwMode="auto">
          <a:xfrm>
            <a:off x="8200687" y="501314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AutoShape 19"/>
          <p:cNvCxnSpPr>
            <a:cxnSpLocks noChangeShapeType="1"/>
          </p:cNvCxnSpPr>
          <p:nvPr/>
        </p:nvCxnSpPr>
        <p:spPr bwMode="auto">
          <a:xfrm>
            <a:off x="8200687" y="530118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AutoShape 19"/>
          <p:cNvCxnSpPr>
            <a:cxnSpLocks noChangeShapeType="1"/>
          </p:cNvCxnSpPr>
          <p:nvPr/>
        </p:nvCxnSpPr>
        <p:spPr bwMode="auto">
          <a:xfrm>
            <a:off x="8194102" y="558921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AutoShape 19"/>
          <p:cNvCxnSpPr>
            <a:cxnSpLocks noChangeShapeType="1"/>
          </p:cNvCxnSpPr>
          <p:nvPr/>
        </p:nvCxnSpPr>
        <p:spPr bwMode="auto">
          <a:xfrm>
            <a:off x="8200687" y="587724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AutoShape 19"/>
          <p:cNvCxnSpPr>
            <a:cxnSpLocks noChangeShapeType="1"/>
          </p:cNvCxnSpPr>
          <p:nvPr/>
        </p:nvCxnSpPr>
        <p:spPr bwMode="auto">
          <a:xfrm>
            <a:off x="8194102" y="616527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矩形 142"/>
          <p:cNvSpPr/>
          <p:nvPr/>
        </p:nvSpPr>
        <p:spPr>
          <a:xfrm>
            <a:off x="8200687" y="4068493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</a:p>
        </p:txBody>
      </p:sp>
      <p:sp>
        <p:nvSpPr>
          <p:cNvPr id="144" name="矩形 143"/>
          <p:cNvSpPr/>
          <p:nvPr/>
        </p:nvSpPr>
        <p:spPr>
          <a:xfrm>
            <a:off x="8100392" y="6309320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任意多边形 153"/>
          <p:cNvSpPr/>
          <p:nvPr/>
        </p:nvSpPr>
        <p:spPr>
          <a:xfrm>
            <a:off x="3696948" y="4630318"/>
            <a:ext cx="4259428" cy="814906"/>
          </a:xfrm>
          <a:custGeom>
            <a:avLst/>
            <a:gdLst>
              <a:gd name="connsiteX0" fmla="*/ 0 w 5520022"/>
              <a:gd name="connsiteY0" fmla="*/ 573662 h 923903"/>
              <a:gd name="connsiteX1" fmla="*/ 2511380 w 5520022"/>
              <a:gd name="connsiteY1" fmla="*/ 6992 h 923903"/>
              <a:gd name="connsiteX2" fmla="*/ 4906850 w 5520022"/>
              <a:gd name="connsiteY2" fmla="*/ 921392 h 923903"/>
              <a:gd name="connsiteX3" fmla="*/ 5447763 w 5520022"/>
              <a:gd name="connsiteY3" fmla="*/ 277448 h 923903"/>
              <a:gd name="connsiteX4" fmla="*/ 5499278 w 5520022"/>
              <a:gd name="connsiteY4" fmla="*/ 238812 h 92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0022" h="923903">
                <a:moveTo>
                  <a:pt x="0" y="573662"/>
                </a:moveTo>
                <a:cubicBezTo>
                  <a:pt x="846786" y="261349"/>
                  <a:pt x="1693572" y="-50963"/>
                  <a:pt x="2511380" y="6992"/>
                </a:cubicBezTo>
                <a:cubicBezTo>
                  <a:pt x="3329188" y="64947"/>
                  <a:pt x="4417453" y="876316"/>
                  <a:pt x="4906850" y="921392"/>
                </a:cubicBezTo>
                <a:cubicBezTo>
                  <a:pt x="5396247" y="966468"/>
                  <a:pt x="5349025" y="391211"/>
                  <a:pt x="5447763" y="277448"/>
                </a:cubicBezTo>
                <a:cubicBezTo>
                  <a:pt x="5546501" y="163685"/>
                  <a:pt x="5522889" y="201248"/>
                  <a:pt x="5499278" y="238812"/>
                </a:cubicBezTo>
              </a:path>
            </a:pathLst>
          </a:cu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>
          <a:xfrm>
            <a:off x="3614903" y="5448242"/>
            <a:ext cx="4341473" cy="573046"/>
          </a:xfrm>
          <a:custGeom>
            <a:avLst/>
            <a:gdLst>
              <a:gd name="connsiteX0" fmla="*/ 0 w 5520022"/>
              <a:gd name="connsiteY0" fmla="*/ 573662 h 923903"/>
              <a:gd name="connsiteX1" fmla="*/ 2511380 w 5520022"/>
              <a:gd name="connsiteY1" fmla="*/ 6992 h 923903"/>
              <a:gd name="connsiteX2" fmla="*/ 4906850 w 5520022"/>
              <a:gd name="connsiteY2" fmla="*/ 921392 h 923903"/>
              <a:gd name="connsiteX3" fmla="*/ 5447763 w 5520022"/>
              <a:gd name="connsiteY3" fmla="*/ 277448 h 923903"/>
              <a:gd name="connsiteX4" fmla="*/ 5499278 w 5520022"/>
              <a:gd name="connsiteY4" fmla="*/ 238812 h 92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0022" h="923903">
                <a:moveTo>
                  <a:pt x="0" y="573662"/>
                </a:moveTo>
                <a:cubicBezTo>
                  <a:pt x="846786" y="261349"/>
                  <a:pt x="1693572" y="-50963"/>
                  <a:pt x="2511380" y="6992"/>
                </a:cubicBezTo>
                <a:cubicBezTo>
                  <a:pt x="3329188" y="64947"/>
                  <a:pt x="4417453" y="876316"/>
                  <a:pt x="4906850" y="921392"/>
                </a:cubicBezTo>
                <a:cubicBezTo>
                  <a:pt x="5396247" y="966468"/>
                  <a:pt x="5349025" y="391211"/>
                  <a:pt x="5447763" y="277448"/>
                </a:cubicBezTo>
                <a:cubicBezTo>
                  <a:pt x="5546501" y="163685"/>
                  <a:pt x="5522889" y="201248"/>
                  <a:pt x="5499278" y="238812"/>
                </a:cubicBezTo>
              </a:path>
            </a:pathLst>
          </a:cu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4084555" y="4657668"/>
            <a:ext cx="741073" cy="238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001733" y="5557931"/>
            <a:ext cx="741073" cy="238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207194" y="3590972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瞬时值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等腰三角形 158"/>
          <p:cNvSpPr/>
          <p:nvPr/>
        </p:nvSpPr>
        <p:spPr>
          <a:xfrm flipH="1" flipV="1">
            <a:off x="5742807" y="3737795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012160" y="3594570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405454" y="3874941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MPa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605782" y="2113591"/>
            <a:ext cx="2478385" cy="1305404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089288" y="2174979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通讯时间：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2017-06-23 15:12:00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742451" y="2484408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运行模式：手动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当前开度：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3742451" y="2820333"/>
            <a:ext cx="2216380" cy="2738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支管温度：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支管压力：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MPa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9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91" y="1926820"/>
            <a:ext cx="1908214" cy="1543862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6344432" y="1517203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8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支管节点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459690"/>
            <a:ext cx="999907" cy="397941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512265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54731" y="1988840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127745" y="1989773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378563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瞬时值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等腰三角形 158"/>
          <p:cNvSpPr/>
          <p:nvPr/>
        </p:nvSpPr>
        <p:spPr>
          <a:xfrm flipH="1" flipV="1">
            <a:off x="5914176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183529" y="1992438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644008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flipH="1" flipV="1">
            <a:off x="5179621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606853" y="2532965"/>
            <a:ext cx="973014" cy="89973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587276" y="2532965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4770" y="298209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569739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67233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44480" y="253153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41974" y="2980661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521727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19221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565445" y="3593794"/>
            <a:ext cx="878871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444316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059568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673106" y="3593288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9128" y="3593288"/>
            <a:ext cx="61525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903522" y="3592659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133641" y="3590921"/>
            <a:ext cx="614394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519542" y="3590921"/>
            <a:ext cx="61276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289128" y="3936312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03006" y="3942395"/>
            <a:ext cx="616537" cy="25041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519158" y="3938050"/>
            <a:ext cx="613153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133212" y="3937181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570205" y="3938050"/>
            <a:ext cx="869920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2016-06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674730" y="3936312"/>
            <a:ext cx="613627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060897" y="3936018"/>
            <a:ext cx="613923" cy="251306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444745" y="3938050"/>
            <a:ext cx="616022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355507" y="1510527"/>
            <a:ext cx="999907" cy="3455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8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支管节点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7149"/>
            <a:ext cx="999907" cy="340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459690"/>
            <a:ext cx="999907" cy="38905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54731" y="1988840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127745" y="1989773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183529" y="1992438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404539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flipH="1" flipV="1">
            <a:off x="5940152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355507" y="1510527"/>
            <a:ext cx="999907" cy="3455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14493" y="2711793"/>
            <a:ext cx="614349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928842" y="2711793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44094" y="2711793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157632" y="2711287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773654" y="2711287"/>
            <a:ext cx="61525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388048" y="2710658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618167" y="2708920"/>
            <a:ext cx="614394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004068" y="2708920"/>
            <a:ext cx="61276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226950" y="2708920"/>
            <a:ext cx="562240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73654" y="3054311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387532" y="3060394"/>
            <a:ext cx="616537" cy="25041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003684" y="3056049"/>
            <a:ext cx="613153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617738" y="3055180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313163" y="3056049"/>
            <a:ext cx="611487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2016-06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159256" y="3054311"/>
            <a:ext cx="613627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545423" y="3054017"/>
            <a:ext cx="613923" cy="251306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929271" y="3056049"/>
            <a:ext cx="616022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226950" y="3058454"/>
            <a:ext cx="562240" cy="250862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5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支管节点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7149"/>
            <a:ext cx="999907" cy="340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516039"/>
            <a:ext cx="999907" cy="33270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355507" y="1459690"/>
            <a:ext cx="999907" cy="39640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055737" y="199984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759593" y="1997811"/>
            <a:ext cx="129614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61505" y="1997811"/>
            <a:ext cx="1296144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591547" y="2684734"/>
            <a:ext cx="61505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206604" y="2684734"/>
            <a:ext cx="148883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695443" y="2684228"/>
            <a:ext cx="1348800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事件概要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044244" y="3033336"/>
            <a:ext cx="1560204" cy="33892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89968" y="3028991"/>
            <a:ext cx="612446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700062" y="3027252"/>
            <a:ext cx="1344181" cy="3467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07033" y="3028991"/>
            <a:ext cx="1493030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 22:42:00</a:t>
            </a:r>
          </a:p>
        </p:txBody>
      </p:sp>
      <p:sp>
        <p:nvSpPr>
          <p:cNvPr id="116" name="矩形 115"/>
          <p:cNvSpPr/>
          <p:nvPr/>
        </p:nvSpPr>
        <p:spPr>
          <a:xfrm>
            <a:off x="7044246" y="2681741"/>
            <a:ext cx="156020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事件内容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041999" y="3372026"/>
            <a:ext cx="1562449" cy="3345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89966" y="3373764"/>
            <a:ext cx="616637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695444" y="3372026"/>
            <a:ext cx="1346556" cy="334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206604" y="3373764"/>
            <a:ext cx="1493028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2016-08-18 08:12:20</a:t>
            </a:r>
          </a:p>
        </p:txBody>
      </p:sp>
    </p:spTree>
    <p:extLst>
      <p:ext uri="{BB962C8B-B14F-4D97-AF65-F5344CB8AC3E}">
        <p14:creationId xmlns:p14="http://schemas.microsoft.com/office/powerpoint/2010/main" val="42040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组合 63"/>
          <p:cNvGrpSpPr/>
          <p:nvPr/>
        </p:nvGrpSpPr>
        <p:grpSpPr>
          <a:xfrm>
            <a:off x="3563888" y="1700808"/>
            <a:ext cx="3114602" cy="1776765"/>
            <a:chOff x="2753542" y="3092395"/>
            <a:chExt cx="3114602" cy="1776765"/>
          </a:xfrm>
        </p:grpSpPr>
        <p:sp>
          <p:nvSpPr>
            <p:cNvPr id="67" name="矩形 66"/>
            <p:cNvSpPr/>
            <p:nvPr/>
          </p:nvSpPr>
          <p:spPr>
            <a:xfrm>
              <a:off x="3047578" y="3740589"/>
              <a:ext cx="621661" cy="627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A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水器图标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753542" y="3092395"/>
              <a:ext cx="3114602" cy="1776765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027698" y="3182004"/>
              <a:ext cx="2480350" cy="31900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水器</a:t>
              </a:r>
              <a:r>
                <a:rPr lang="en-US" altLang="zh-CN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主传感器</a:t>
              </a:r>
              <a:endParaRPr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AutoShape 19"/>
            <p:cNvCxnSpPr>
              <a:cxnSpLocks noChangeShapeType="1"/>
            </p:cNvCxnSpPr>
            <p:nvPr/>
          </p:nvCxnSpPr>
          <p:spPr bwMode="auto">
            <a:xfrm>
              <a:off x="3132048" y="3501008"/>
              <a:ext cx="2484000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830429" y="3783740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压力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943944" y="4480385"/>
              <a:ext cx="817710" cy="3439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离线：浅灰正常：绿色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报警：黄色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889" y="4157980"/>
              <a:ext cx="860440" cy="2794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MPa</a:t>
              </a:r>
              <a:endParaRPr lang="zh-CN" altLang="en-US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809329" y="3812475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927789" y="4229989"/>
              <a:ext cx="724331" cy="23055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zh-CN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00" dirty="0" smtClean="0">
                  <a:solidFill>
                    <a:srgbClr val="0066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℃</a:t>
              </a:r>
              <a:endParaRPr lang="en-US" altLang="zh-CN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2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451452"/>
            <a:ext cx="999907" cy="4046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8635"/>
            <a:ext cx="999907" cy="33899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5159" y="1525782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513489" y="3504273"/>
            <a:ext cx="2458837" cy="9164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同集水器主传感器节点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0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组合 63"/>
          <p:cNvGrpSpPr/>
          <p:nvPr/>
        </p:nvGrpSpPr>
        <p:grpSpPr>
          <a:xfrm>
            <a:off x="3563888" y="1700808"/>
            <a:ext cx="3114602" cy="1776765"/>
            <a:chOff x="2753542" y="3092395"/>
            <a:chExt cx="3114602" cy="1776765"/>
          </a:xfrm>
        </p:grpSpPr>
        <p:sp>
          <p:nvSpPr>
            <p:cNvPr id="67" name="矩形 66"/>
            <p:cNvSpPr/>
            <p:nvPr/>
          </p:nvSpPr>
          <p:spPr>
            <a:xfrm>
              <a:off x="3047578" y="3740589"/>
              <a:ext cx="621661" cy="627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A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冷冻阀图标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753542" y="3092395"/>
              <a:ext cx="3114602" cy="1776765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027698" y="3182004"/>
              <a:ext cx="2480350" cy="31900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冷冻阀</a:t>
              </a:r>
              <a:r>
                <a:rPr lang="en-US" altLang="zh-CN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.1#</a:t>
              </a:r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冷冻阀</a:t>
              </a:r>
              <a:endParaRPr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AutoShape 19"/>
            <p:cNvCxnSpPr>
              <a:cxnSpLocks noChangeShapeType="1"/>
            </p:cNvCxnSpPr>
            <p:nvPr/>
          </p:nvCxnSpPr>
          <p:spPr bwMode="auto">
            <a:xfrm>
              <a:off x="3132048" y="3501008"/>
              <a:ext cx="2484000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830429" y="3783740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运行模式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943944" y="4480385"/>
              <a:ext cx="817710" cy="3439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离线：浅灰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关闭：深灰正常：绿色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889" y="4157980"/>
              <a:ext cx="860440" cy="2794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手动</a:t>
              </a:r>
              <a:endParaRPr lang="zh-CN" altLang="en-US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809329" y="3812475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开关状态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927789" y="4229989"/>
              <a:ext cx="724331" cy="23055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全开</a:t>
              </a:r>
              <a:endParaRPr lang="en-US" altLang="zh-CN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组合 63"/>
          <p:cNvGrpSpPr/>
          <p:nvPr/>
        </p:nvGrpSpPr>
        <p:grpSpPr>
          <a:xfrm>
            <a:off x="3563888" y="1700808"/>
            <a:ext cx="3114602" cy="1776765"/>
            <a:chOff x="2753542" y="3092395"/>
            <a:chExt cx="3114602" cy="1776765"/>
          </a:xfrm>
        </p:grpSpPr>
        <p:sp>
          <p:nvSpPr>
            <p:cNvPr id="67" name="矩形 66"/>
            <p:cNvSpPr/>
            <p:nvPr/>
          </p:nvSpPr>
          <p:spPr>
            <a:xfrm>
              <a:off x="3047578" y="3740589"/>
              <a:ext cx="621661" cy="627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A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冷冻泵图标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753542" y="3092395"/>
              <a:ext cx="3114602" cy="1776765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027698" y="3182004"/>
              <a:ext cx="2480350" cy="31900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冷冻泵</a:t>
              </a:r>
              <a:r>
                <a:rPr lang="en-US" altLang="zh-CN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.1#</a:t>
              </a:r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冷冻泵</a:t>
              </a:r>
              <a:endParaRPr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AutoShape 19"/>
            <p:cNvCxnSpPr>
              <a:cxnSpLocks noChangeShapeType="1"/>
            </p:cNvCxnSpPr>
            <p:nvPr/>
          </p:nvCxnSpPr>
          <p:spPr bwMode="auto">
            <a:xfrm>
              <a:off x="3132048" y="3501008"/>
              <a:ext cx="2484000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830429" y="3783740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设定频率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943944" y="4480385"/>
              <a:ext cx="817710" cy="3439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离线：浅灰关闭：深灰运行：绿色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故障：红色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889" y="4157980"/>
              <a:ext cx="860440" cy="2794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Hz</a:t>
              </a:r>
              <a:endParaRPr lang="zh-CN" altLang="en-US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809329" y="3783740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当前频率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5718862" y="2763897"/>
            <a:ext cx="860440" cy="279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600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Hz</a:t>
            </a:r>
            <a:endParaRPr lang="zh-CN" altLang="en-US" sz="900" dirty="0">
              <a:solidFill>
                <a:srgbClr val="ED4E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主机运行原理图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grpSp>
        <p:nvGrpSpPr>
          <p:cNvPr id="4" name="组合 3"/>
          <p:cNvGrpSpPr/>
          <p:nvPr/>
        </p:nvGrpSpPr>
        <p:grpSpPr>
          <a:xfrm>
            <a:off x="3264039" y="1997829"/>
            <a:ext cx="1224136" cy="576064"/>
            <a:chOff x="3779912" y="1700808"/>
            <a:chExt cx="1224136" cy="576064"/>
          </a:xfrm>
        </p:grpSpPr>
        <p:sp>
          <p:nvSpPr>
            <p:cNvPr id="93" name="矩形 92"/>
            <p:cNvSpPr/>
            <p:nvPr/>
          </p:nvSpPr>
          <p:spPr>
            <a:xfrm>
              <a:off x="3779912" y="1700808"/>
              <a:ext cx="1224136" cy="288032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冷水机组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779912" y="1988840"/>
              <a:ext cx="1224136" cy="288032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流程图: 终止 2"/>
          <p:cNvSpPr/>
          <p:nvPr/>
        </p:nvSpPr>
        <p:spPr>
          <a:xfrm>
            <a:off x="1535847" y="5013176"/>
            <a:ext cx="1726487" cy="329387"/>
          </a:xfrm>
          <a:prstGeom prst="flowChartTerminator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rot="5400000">
            <a:off x="1900728" y="4778381"/>
            <a:ext cx="468000" cy="1587"/>
          </a:xfrm>
          <a:prstGeom prst="straightConnector1">
            <a:avLst/>
          </a:prstGeom>
          <a:ln w="25400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5400000">
            <a:off x="2177749" y="4778382"/>
            <a:ext cx="468000" cy="1587"/>
          </a:xfrm>
          <a:prstGeom prst="straightConnector1">
            <a:avLst/>
          </a:prstGeom>
          <a:ln w="25400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5400000">
            <a:off x="2454769" y="4778382"/>
            <a:ext cx="468000" cy="1587"/>
          </a:xfrm>
          <a:prstGeom prst="straightConnector1">
            <a:avLst/>
          </a:prstGeom>
          <a:ln w="25400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5400000">
            <a:off x="2728275" y="4778382"/>
            <a:ext cx="468000" cy="1587"/>
          </a:xfrm>
          <a:prstGeom prst="straightConnector1">
            <a:avLst/>
          </a:prstGeom>
          <a:ln w="25400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rot="5400000">
            <a:off x="1564891" y="4722506"/>
            <a:ext cx="540000" cy="1587"/>
          </a:xfrm>
          <a:prstGeom prst="straightConnector1">
            <a:avLst/>
          </a:prstGeom>
          <a:ln w="38100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395536" y="4464591"/>
            <a:ext cx="1440000" cy="1587"/>
          </a:xfrm>
          <a:prstGeom prst="straightConnector1">
            <a:avLst/>
          </a:prstGeom>
          <a:ln w="38100">
            <a:solidFill>
              <a:srgbClr val="FF66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95568" y="2789817"/>
            <a:ext cx="0" cy="3312000"/>
          </a:xfrm>
          <a:prstGeom prst="line">
            <a:avLst/>
          </a:prstGeom>
          <a:ln w="3810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3264039" y="2727640"/>
            <a:ext cx="1224136" cy="576064"/>
            <a:chOff x="3779912" y="1700808"/>
            <a:chExt cx="1224136" cy="576064"/>
          </a:xfrm>
        </p:grpSpPr>
        <p:sp>
          <p:nvSpPr>
            <p:cNvPr id="113" name="矩形 112"/>
            <p:cNvSpPr/>
            <p:nvPr/>
          </p:nvSpPr>
          <p:spPr>
            <a:xfrm>
              <a:off x="3779912" y="1700808"/>
              <a:ext cx="1224136" cy="288032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冷水机组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779912" y="1988840"/>
              <a:ext cx="1224136" cy="288032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264039" y="3447770"/>
            <a:ext cx="1224136" cy="576064"/>
            <a:chOff x="3779912" y="1700808"/>
            <a:chExt cx="1224136" cy="576064"/>
          </a:xfrm>
        </p:grpSpPr>
        <p:sp>
          <p:nvSpPr>
            <p:cNvPr id="116" name="矩形 115"/>
            <p:cNvSpPr/>
            <p:nvPr/>
          </p:nvSpPr>
          <p:spPr>
            <a:xfrm>
              <a:off x="3779912" y="1700808"/>
              <a:ext cx="1224136" cy="288032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冷水机组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3779912" y="1988840"/>
              <a:ext cx="1224136" cy="288032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8" name="直接连接符 117"/>
          <p:cNvCxnSpPr/>
          <p:nvPr/>
        </p:nvCxnSpPr>
        <p:spPr>
          <a:xfrm>
            <a:off x="2122129" y="2178045"/>
            <a:ext cx="0" cy="1728000"/>
          </a:xfrm>
          <a:prstGeom prst="line">
            <a:avLst/>
          </a:prstGeom>
          <a:ln w="3810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95568" y="3884249"/>
            <a:ext cx="172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95568" y="3534000"/>
            <a:ext cx="172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395568" y="3185338"/>
            <a:ext cx="172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395568" y="2813014"/>
            <a:ext cx="172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855314" y="2693569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sp>
        <p:nvSpPr>
          <p:cNvPr id="126" name="矩形 125"/>
          <p:cNvSpPr/>
          <p:nvPr/>
        </p:nvSpPr>
        <p:spPr>
          <a:xfrm>
            <a:off x="846542" y="3053417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sp>
        <p:nvSpPr>
          <p:cNvPr id="127" name="矩形 126"/>
          <p:cNvSpPr/>
          <p:nvPr/>
        </p:nvSpPr>
        <p:spPr>
          <a:xfrm>
            <a:off x="855314" y="3416713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sp>
        <p:nvSpPr>
          <p:cNvPr id="128" name="矩形 127"/>
          <p:cNvSpPr/>
          <p:nvPr/>
        </p:nvSpPr>
        <p:spPr>
          <a:xfrm>
            <a:off x="855314" y="3777535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129" name="直接箭头连接符 128"/>
          <p:cNvCxnSpPr/>
          <p:nvPr/>
        </p:nvCxnSpPr>
        <p:spPr>
          <a:xfrm>
            <a:off x="2122987" y="2201166"/>
            <a:ext cx="1152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2122923" y="2918587"/>
            <a:ext cx="1152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2111122" y="3662719"/>
            <a:ext cx="1152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2412822" y="2076217"/>
            <a:ext cx="0" cy="2304000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2412822" y="2083458"/>
            <a:ext cx="864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2410923" y="2800879"/>
            <a:ext cx="864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2410923" y="3534000"/>
            <a:ext cx="864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流程图: 终止 137"/>
          <p:cNvSpPr/>
          <p:nvPr/>
        </p:nvSpPr>
        <p:spPr>
          <a:xfrm>
            <a:off x="4722466" y="4965979"/>
            <a:ext cx="1726487" cy="329387"/>
          </a:xfrm>
          <a:prstGeom prst="flowChartTerminator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>
            <a:off x="2398044" y="4359367"/>
            <a:ext cx="5328000" cy="1587"/>
          </a:xfrm>
          <a:prstGeom prst="straightConnector1">
            <a:avLst/>
          </a:prstGeom>
          <a:ln w="38100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585709" y="4369705"/>
            <a:ext cx="0" cy="612000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rot="5400000">
            <a:off x="4759488" y="4764308"/>
            <a:ext cx="468000" cy="1587"/>
          </a:xfrm>
          <a:prstGeom prst="straightConnector1">
            <a:avLst/>
          </a:prstGeom>
          <a:ln w="25400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rot="5400000">
            <a:off x="5075201" y="4763251"/>
            <a:ext cx="468000" cy="1587"/>
          </a:xfrm>
          <a:prstGeom prst="straightConnector1">
            <a:avLst/>
          </a:prstGeom>
          <a:ln w="25400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rot="5400000">
            <a:off x="5668215" y="4763251"/>
            <a:ext cx="468000" cy="1587"/>
          </a:xfrm>
          <a:prstGeom prst="straightConnector1">
            <a:avLst/>
          </a:prstGeom>
          <a:ln w="25400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5400000">
            <a:off x="5983928" y="4762194"/>
            <a:ext cx="468000" cy="1587"/>
          </a:xfrm>
          <a:prstGeom prst="straightConnector1">
            <a:avLst/>
          </a:prstGeom>
          <a:ln w="25400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立方体 144"/>
          <p:cNvSpPr/>
          <p:nvPr/>
        </p:nvSpPr>
        <p:spPr>
          <a:xfrm>
            <a:off x="6517262" y="1245774"/>
            <a:ext cx="660021" cy="416908"/>
          </a:xfrm>
          <a:prstGeom prst="cub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冷却塔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立方体 145"/>
          <p:cNvSpPr/>
          <p:nvPr/>
        </p:nvSpPr>
        <p:spPr>
          <a:xfrm>
            <a:off x="5554461" y="1245774"/>
            <a:ext cx="660021" cy="416908"/>
          </a:xfrm>
          <a:prstGeom prst="cub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冷却塔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立方体 146"/>
          <p:cNvSpPr/>
          <p:nvPr/>
        </p:nvSpPr>
        <p:spPr>
          <a:xfrm>
            <a:off x="4626109" y="1247492"/>
            <a:ext cx="660021" cy="415190"/>
          </a:xfrm>
          <a:prstGeom prst="cub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冷却塔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8" name="直接箭头连接符 147"/>
          <p:cNvCxnSpPr/>
          <p:nvPr/>
        </p:nvCxnSpPr>
        <p:spPr>
          <a:xfrm>
            <a:off x="4776567" y="993594"/>
            <a:ext cx="2952000" cy="1588"/>
          </a:xfrm>
          <a:prstGeom prst="straightConnector1">
            <a:avLst/>
          </a:prstGeom>
          <a:ln w="38100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4789070" y="995214"/>
            <a:ext cx="0" cy="28800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5149110" y="995214"/>
            <a:ext cx="0" cy="28800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725174" y="993607"/>
            <a:ext cx="0" cy="28800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6085214" y="993607"/>
            <a:ext cx="0" cy="28800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6687036" y="980728"/>
            <a:ext cx="0" cy="28800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7047076" y="980728"/>
            <a:ext cx="0" cy="28800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492092" y="2376950"/>
            <a:ext cx="864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897262" y="1872157"/>
            <a:ext cx="1944000" cy="1588"/>
          </a:xfrm>
          <a:prstGeom prst="straightConnector1">
            <a:avLst/>
          </a:prstGeom>
          <a:ln w="38100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910714" y="1669337"/>
            <a:ext cx="0" cy="216000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845834" y="1662682"/>
            <a:ext cx="0" cy="216000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834393" y="1658020"/>
            <a:ext cx="0" cy="216000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356092" y="1864183"/>
            <a:ext cx="0" cy="1980000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478714" y="3109583"/>
            <a:ext cx="864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488175" y="3828027"/>
            <a:ext cx="864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728535" y="980728"/>
            <a:ext cx="0" cy="3132000"/>
          </a:xfrm>
          <a:prstGeom prst="line">
            <a:avLst/>
          </a:prstGeom>
          <a:ln w="3810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497297" y="2530563"/>
            <a:ext cx="1152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491022" y="3263576"/>
            <a:ext cx="1152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491022" y="3959193"/>
            <a:ext cx="1152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644010" y="2517684"/>
            <a:ext cx="0" cy="1620000"/>
          </a:xfrm>
          <a:prstGeom prst="line">
            <a:avLst/>
          </a:prstGeom>
          <a:ln w="3810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652192" y="4108788"/>
            <a:ext cx="208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640303" y="3758539"/>
            <a:ext cx="208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5649220" y="3409877"/>
            <a:ext cx="208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5649220" y="3037553"/>
            <a:ext cx="208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164948" y="2918108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冷却泵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56176" y="3277956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冷却泵</a:t>
            </a:r>
          </a:p>
        </p:txBody>
      </p:sp>
      <p:sp>
        <p:nvSpPr>
          <p:cNvPr id="75" name="矩形 74"/>
          <p:cNvSpPr/>
          <p:nvPr/>
        </p:nvSpPr>
        <p:spPr>
          <a:xfrm>
            <a:off x="6164948" y="3641252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冷却泵</a:t>
            </a:r>
          </a:p>
        </p:txBody>
      </p:sp>
      <p:sp>
        <p:nvSpPr>
          <p:cNvPr id="76" name="矩形 75"/>
          <p:cNvSpPr/>
          <p:nvPr/>
        </p:nvSpPr>
        <p:spPr>
          <a:xfrm>
            <a:off x="6164948" y="4002074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冷却泵</a:t>
            </a: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3274923" y="5162196"/>
            <a:ext cx="1440000" cy="1588"/>
          </a:xfrm>
          <a:prstGeom prst="straightConnector1">
            <a:avLst/>
          </a:prstGeom>
          <a:ln w="38100">
            <a:solidFill>
              <a:srgbClr val="F65C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3419872" y="4822834"/>
            <a:ext cx="1152000" cy="1588"/>
          </a:xfrm>
          <a:prstGeom prst="straightConnector1">
            <a:avLst/>
          </a:prstGeom>
          <a:ln w="28575">
            <a:solidFill>
              <a:srgbClr val="F65C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rot="5400000">
            <a:off x="3240666" y="4989161"/>
            <a:ext cx="360000" cy="1588"/>
          </a:xfrm>
          <a:prstGeom prst="straightConnector1">
            <a:avLst/>
          </a:prstGeom>
          <a:ln w="28575">
            <a:solidFill>
              <a:srgbClr val="F65C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5400000">
            <a:off x="4391206" y="5002040"/>
            <a:ext cx="360000" cy="1588"/>
          </a:xfrm>
          <a:prstGeom prst="straightConnector1">
            <a:avLst/>
          </a:prstGeom>
          <a:ln w="28575">
            <a:solidFill>
              <a:srgbClr val="F65C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5373636" y="1988840"/>
            <a:ext cx="2340000" cy="1588"/>
          </a:xfrm>
          <a:prstGeom prst="straightConnector1">
            <a:avLst/>
          </a:prstGeom>
          <a:ln w="38100">
            <a:solidFill>
              <a:srgbClr val="F65C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106143" y="2369968"/>
            <a:ext cx="936000" cy="1588"/>
          </a:xfrm>
          <a:prstGeom prst="straightConnector1">
            <a:avLst/>
          </a:prstGeom>
          <a:ln w="28575">
            <a:solidFill>
              <a:srgbClr val="F65C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5927652" y="2190093"/>
            <a:ext cx="360000" cy="1588"/>
          </a:xfrm>
          <a:prstGeom prst="straightConnector1">
            <a:avLst/>
          </a:prstGeom>
          <a:ln w="28575">
            <a:solidFill>
              <a:srgbClr val="F65C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6861349" y="2190093"/>
            <a:ext cx="360000" cy="1588"/>
          </a:xfrm>
          <a:prstGeom prst="straightConnector1">
            <a:avLst/>
          </a:prstGeom>
          <a:ln w="28575">
            <a:solidFill>
              <a:srgbClr val="F65C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1832" y="5719141"/>
            <a:ext cx="926152" cy="342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热交换器</a:t>
            </a:r>
          </a:p>
        </p:txBody>
      </p:sp>
      <p:sp>
        <p:nvSpPr>
          <p:cNvPr id="88" name="矩形 87"/>
          <p:cNvSpPr/>
          <p:nvPr/>
        </p:nvSpPr>
        <p:spPr>
          <a:xfrm>
            <a:off x="3491832" y="6177442"/>
            <a:ext cx="926152" cy="342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热交换器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827776" y="6451749"/>
            <a:ext cx="172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827776" y="6081009"/>
            <a:ext cx="172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827776" y="5708685"/>
            <a:ext cx="1728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196588" y="5589240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泵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187816" y="5949088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泵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183436" y="6330103"/>
            <a:ext cx="548334" cy="25952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泵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rot="5400000">
            <a:off x="432569" y="6078850"/>
            <a:ext cx="792000" cy="1587"/>
          </a:xfrm>
          <a:prstGeom prst="straightConnector1">
            <a:avLst/>
          </a:prstGeom>
          <a:ln w="38100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395536" y="6086436"/>
            <a:ext cx="432000" cy="1587"/>
          </a:xfrm>
          <a:prstGeom prst="straightConnector1">
            <a:avLst/>
          </a:prstGeom>
          <a:ln w="38100">
            <a:solidFill>
              <a:srgbClr val="FF66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2172841" y="6074584"/>
            <a:ext cx="756000" cy="1587"/>
          </a:xfrm>
          <a:prstGeom prst="straightConnector1">
            <a:avLst/>
          </a:prstGeom>
          <a:ln w="38100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2555776" y="5938638"/>
            <a:ext cx="936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2553733" y="6399571"/>
            <a:ext cx="936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771880" y="5800111"/>
            <a:ext cx="720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2772233" y="6257200"/>
            <a:ext cx="720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771880" y="5432345"/>
            <a:ext cx="0" cy="828000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771528" y="5445224"/>
            <a:ext cx="4932000" cy="1587"/>
          </a:xfrm>
          <a:prstGeom prst="straightConnector1">
            <a:avLst/>
          </a:prstGeom>
          <a:ln w="38100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7714594" y="4365104"/>
            <a:ext cx="0" cy="1116000"/>
          </a:xfrm>
          <a:prstGeom prst="line">
            <a:avLst/>
          </a:prstGeom>
          <a:ln w="38100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004416" y="5801088"/>
            <a:ext cx="2448000" cy="1587"/>
          </a:xfrm>
          <a:prstGeom prst="straightConnector1">
            <a:avLst/>
          </a:prstGeom>
          <a:ln w="38100">
            <a:solidFill>
              <a:srgbClr val="FF66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5400000">
            <a:off x="4769871" y="6039204"/>
            <a:ext cx="504000" cy="1587"/>
          </a:xfrm>
          <a:prstGeom prst="straightConnector1">
            <a:avLst/>
          </a:prstGeom>
          <a:ln w="25400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4421963" y="6284509"/>
            <a:ext cx="612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4421963" y="5792150"/>
            <a:ext cx="612000" cy="1587"/>
          </a:xfrm>
          <a:prstGeom prst="straightConnector1">
            <a:avLst/>
          </a:prstGeom>
          <a:ln w="28575">
            <a:solidFill>
              <a:srgbClr val="FF66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4431978" y="5938995"/>
            <a:ext cx="900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4411888" y="6426955"/>
            <a:ext cx="900000" cy="1587"/>
          </a:xfrm>
          <a:prstGeom prst="straightConnector1">
            <a:avLst/>
          </a:prstGeom>
          <a:ln w="28575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rot="5400000">
            <a:off x="5068492" y="6187648"/>
            <a:ext cx="504000" cy="1587"/>
          </a:xfrm>
          <a:prstGeom prst="straightConnector1">
            <a:avLst/>
          </a:prstGeom>
          <a:ln w="25400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5319698" y="6425839"/>
            <a:ext cx="2124000" cy="1588"/>
          </a:xfrm>
          <a:prstGeom prst="straightConnector1">
            <a:avLst/>
          </a:prstGeom>
          <a:ln w="38100">
            <a:solidFill>
              <a:srgbClr val="66FF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631562" y="5544121"/>
            <a:ext cx="7071966" cy="1112360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Rectangle 13"/>
          <p:cNvSpPr>
            <a:spLocks noChangeArrowheads="1"/>
          </p:cNvSpPr>
          <p:nvPr/>
        </p:nvSpPr>
        <p:spPr bwMode="auto">
          <a:xfrm>
            <a:off x="7873849" y="1566653"/>
            <a:ext cx="890969" cy="2061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压力传感器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77479" y="4594007"/>
            <a:ext cx="236715" cy="267745"/>
            <a:chOff x="8116120" y="3869941"/>
            <a:chExt cx="236715" cy="267745"/>
          </a:xfrm>
        </p:grpSpPr>
        <p:sp>
          <p:nvSpPr>
            <p:cNvPr id="14" name="流程图: 对照 13"/>
            <p:cNvSpPr/>
            <p:nvPr/>
          </p:nvSpPr>
          <p:spPr>
            <a:xfrm rot="5400000">
              <a:off x="8187685" y="3972536"/>
              <a:ext cx="93585" cy="236715"/>
            </a:xfrm>
            <a:prstGeom prst="flowChartCollat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159521" y="3869941"/>
              <a:ext cx="151787" cy="151787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6" name="直接箭头连接符 185"/>
            <p:cNvCxnSpPr/>
            <p:nvPr/>
          </p:nvCxnSpPr>
          <p:spPr>
            <a:xfrm rot="5400000">
              <a:off x="8201742" y="4044056"/>
              <a:ext cx="72000" cy="1587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13"/>
          <p:cNvSpPr>
            <a:spLocks noChangeArrowheads="1"/>
          </p:cNvSpPr>
          <p:nvPr/>
        </p:nvSpPr>
        <p:spPr bwMode="auto">
          <a:xfrm>
            <a:off x="8214512" y="132856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Rectangle 13"/>
          <p:cNvSpPr>
            <a:spLocks noChangeArrowheads="1"/>
          </p:cNvSpPr>
          <p:nvPr/>
        </p:nvSpPr>
        <p:spPr bwMode="auto">
          <a:xfrm>
            <a:off x="7871932" y="2286994"/>
            <a:ext cx="890969" cy="2061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温度传感器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Rectangle 13"/>
          <p:cNvSpPr>
            <a:spLocks noChangeArrowheads="1"/>
          </p:cNvSpPr>
          <p:nvPr/>
        </p:nvSpPr>
        <p:spPr bwMode="auto">
          <a:xfrm>
            <a:off x="8212595" y="2048908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Rectangle 13"/>
          <p:cNvSpPr>
            <a:spLocks noChangeArrowheads="1"/>
          </p:cNvSpPr>
          <p:nvPr/>
        </p:nvSpPr>
        <p:spPr bwMode="auto">
          <a:xfrm>
            <a:off x="887980" y="434512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Rectangle 13"/>
          <p:cNvSpPr>
            <a:spLocks noChangeArrowheads="1"/>
          </p:cNvSpPr>
          <p:nvPr/>
        </p:nvSpPr>
        <p:spPr bwMode="auto">
          <a:xfrm>
            <a:off x="1115616" y="434512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Rectangle 13"/>
          <p:cNvSpPr>
            <a:spLocks noChangeArrowheads="1"/>
          </p:cNvSpPr>
          <p:nvPr/>
        </p:nvSpPr>
        <p:spPr bwMode="auto">
          <a:xfrm rot="-5400000">
            <a:off x="2006208" y="477535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Rectangle 13"/>
          <p:cNvSpPr>
            <a:spLocks noChangeArrowheads="1"/>
          </p:cNvSpPr>
          <p:nvPr/>
        </p:nvSpPr>
        <p:spPr bwMode="auto">
          <a:xfrm rot="-5400000">
            <a:off x="2002056" y="4570021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Rectangle 13"/>
          <p:cNvSpPr>
            <a:spLocks noChangeArrowheads="1"/>
          </p:cNvSpPr>
          <p:nvPr/>
        </p:nvSpPr>
        <p:spPr bwMode="auto">
          <a:xfrm rot="-5400000">
            <a:off x="2289208" y="4785245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Rectangle 13"/>
          <p:cNvSpPr>
            <a:spLocks noChangeArrowheads="1"/>
          </p:cNvSpPr>
          <p:nvPr/>
        </p:nvSpPr>
        <p:spPr bwMode="auto">
          <a:xfrm rot="-5400000">
            <a:off x="2285056" y="457990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Rectangle 13"/>
          <p:cNvSpPr>
            <a:spLocks noChangeArrowheads="1"/>
          </p:cNvSpPr>
          <p:nvPr/>
        </p:nvSpPr>
        <p:spPr bwMode="auto">
          <a:xfrm rot="-5400000">
            <a:off x="2560223" y="478432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Rectangle 13"/>
          <p:cNvSpPr>
            <a:spLocks noChangeArrowheads="1"/>
          </p:cNvSpPr>
          <p:nvPr/>
        </p:nvSpPr>
        <p:spPr bwMode="auto">
          <a:xfrm rot="-5400000">
            <a:off x="2556071" y="4578984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Rectangle 13"/>
          <p:cNvSpPr>
            <a:spLocks noChangeArrowheads="1"/>
          </p:cNvSpPr>
          <p:nvPr/>
        </p:nvSpPr>
        <p:spPr bwMode="auto">
          <a:xfrm rot="-5400000">
            <a:off x="2848255" y="4777632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Rectangle 13"/>
          <p:cNvSpPr>
            <a:spLocks noChangeArrowheads="1"/>
          </p:cNvSpPr>
          <p:nvPr/>
        </p:nvSpPr>
        <p:spPr bwMode="auto">
          <a:xfrm rot="-5400000">
            <a:off x="2844103" y="4572296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Rectangle 13"/>
          <p:cNvSpPr>
            <a:spLocks noChangeArrowheads="1"/>
          </p:cNvSpPr>
          <p:nvPr/>
        </p:nvSpPr>
        <p:spPr bwMode="auto">
          <a:xfrm>
            <a:off x="7871932" y="3025533"/>
            <a:ext cx="890969" cy="2061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三相电能表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Rectangle 13"/>
          <p:cNvSpPr>
            <a:spLocks noChangeArrowheads="1"/>
          </p:cNvSpPr>
          <p:nvPr/>
        </p:nvSpPr>
        <p:spPr bwMode="auto">
          <a:xfrm>
            <a:off x="8212595" y="278744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Rectangle 13"/>
          <p:cNvSpPr>
            <a:spLocks noChangeArrowheads="1"/>
          </p:cNvSpPr>
          <p:nvPr/>
        </p:nvSpPr>
        <p:spPr bwMode="auto">
          <a:xfrm>
            <a:off x="1536052" y="270892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Rectangle 13"/>
          <p:cNvSpPr>
            <a:spLocks noChangeArrowheads="1"/>
          </p:cNvSpPr>
          <p:nvPr/>
        </p:nvSpPr>
        <p:spPr bwMode="auto">
          <a:xfrm>
            <a:off x="1536052" y="305675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Rectangle 13"/>
          <p:cNvSpPr>
            <a:spLocks noChangeArrowheads="1"/>
          </p:cNvSpPr>
          <p:nvPr/>
        </p:nvSpPr>
        <p:spPr bwMode="auto">
          <a:xfrm>
            <a:off x="1536052" y="341679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Rectangle 13"/>
          <p:cNvSpPr>
            <a:spLocks noChangeArrowheads="1"/>
          </p:cNvSpPr>
          <p:nvPr/>
        </p:nvSpPr>
        <p:spPr bwMode="auto">
          <a:xfrm>
            <a:off x="1536052" y="377683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Rectangle 13"/>
          <p:cNvSpPr>
            <a:spLocks noChangeArrowheads="1"/>
          </p:cNvSpPr>
          <p:nvPr/>
        </p:nvSpPr>
        <p:spPr bwMode="auto">
          <a:xfrm>
            <a:off x="7871932" y="3748652"/>
            <a:ext cx="890969" cy="2061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开关阀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Rectangle 13"/>
          <p:cNvSpPr>
            <a:spLocks noChangeArrowheads="1"/>
          </p:cNvSpPr>
          <p:nvPr/>
        </p:nvSpPr>
        <p:spPr bwMode="auto">
          <a:xfrm>
            <a:off x="8212595" y="3510566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Rectangle 13"/>
          <p:cNvSpPr>
            <a:spLocks noChangeArrowheads="1"/>
          </p:cNvSpPr>
          <p:nvPr/>
        </p:nvSpPr>
        <p:spPr bwMode="auto">
          <a:xfrm>
            <a:off x="2703515" y="367146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Rectangle 13"/>
          <p:cNvSpPr>
            <a:spLocks noChangeArrowheads="1"/>
          </p:cNvSpPr>
          <p:nvPr/>
        </p:nvSpPr>
        <p:spPr bwMode="auto">
          <a:xfrm>
            <a:off x="2688180" y="2938501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Rectangle 13"/>
          <p:cNvSpPr>
            <a:spLocks noChangeArrowheads="1"/>
          </p:cNvSpPr>
          <p:nvPr/>
        </p:nvSpPr>
        <p:spPr bwMode="auto">
          <a:xfrm>
            <a:off x="2699792" y="221774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Rectangle 13"/>
          <p:cNvSpPr>
            <a:spLocks noChangeArrowheads="1"/>
          </p:cNvSpPr>
          <p:nvPr/>
        </p:nvSpPr>
        <p:spPr bwMode="auto">
          <a:xfrm>
            <a:off x="3718638" y="2315764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Rectangle 13"/>
          <p:cNvSpPr>
            <a:spLocks noChangeArrowheads="1"/>
          </p:cNvSpPr>
          <p:nvPr/>
        </p:nvSpPr>
        <p:spPr bwMode="auto">
          <a:xfrm>
            <a:off x="4776412" y="255270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Rectangle 13"/>
          <p:cNvSpPr>
            <a:spLocks noChangeArrowheads="1"/>
          </p:cNvSpPr>
          <p:nvPr/>
        </p:nvSpPr>
        <p:spPr bwMode="auto">
          <a:xfrm>
            <a:off x="4776412" y="3284984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Rectangle 13"/>
          <p:cNvSpPr>
            <a:spLocks noChangeArrowheads="1"/>
          </p:cNvSpPr>
          <p:nvPr/>
        </p:nvSpPr>
        <p:spPr bwMode="auto">
          <a:xfrm>
            <a:off x="4776412" y="399286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Rectangle 13"/>
          <p:cNvSpPr>
            <a:spLocks noChangeArrowheads="1"/>
          </p:cNvSpPr>
          <p:nvPr/>
        </p:nvSpPr>
        <p:spPr bwMode="auto">
          <a:xfrm>
            <a:off x="6783221" y="291274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Rectangle 13"/>
          <p:cNvSpPr>
            <a:spLocks noChangeArrowheads="1"/>
          </p:cNvSpPr>
          <p:nvPr/>
        </p:nvSpPr>
        <p:spPr bwMode="auto">
          <a:xfrm>
            <a:off x="6783221" y="3260582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Rectangle 13"/>
          <p:cNvSpPr>
            <a:spLocks noChangeArrowheads="1"/>
          </p:cNvSpPr>
          <p:nvPr/>
        </p:nvSpPr>
        <p:spPr bwMode="auto">
          <a:xfrm>
            <a:off x="6783221" y="3620622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Rectangle 13"/>
          <p:cNvSpPr>
            <a:spLocks noChangeArrowheads="1"/>
          </p:cNvSpPr>
          <p:nvPr/>
        </p:nvSpPr>
        <p:spPr bwMode="auto">
          <a:xfrm>
            <a:off x="6783221" y="3980662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Rectangle 13"/>
          <p:cNvSpPr>
            <a:spLocks noChangeArrowheads="1"/>
          </p:cNvSpPr>
          <p:nvPr/>
        </p:nvSpPr>
        <p:spPr bwMode="auto">
          <a:xfrm>
            <a:off x="7008660" y="2897392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Rectangle 13"/>
          <p:cNvSpPr>
            <a:spLocks noChangeArrowheads="1"/>
          </p:cNvSpPr>
          <p:nvPr/>
        </p:nvSpPr>
        <p:spPr bwMode="auto">
          <a:xfrm>
            <a:off x="6999245" y="327278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Rectangle 13"/>
          <p:cNvSpPr>
            <a:spLocks noChangeArrowheads="1"/>
          </p:cNvSpPr>
          <p:nvPr/>
        </p:nvSpPr>
        <p:spPr bwMode="auto">
          <a:xfrm>
            <a:off x="6999245" y="363282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Rectangle 13"/>
          <p:cNvSpPr>
            <a:spLocks noChangeArrowheads="1"/>
          </p:cNvSpPr>
          <p:nvPr/>
        </p:nvSpPr>
        <p:spPr bwMode="auto">
          <a:xfrm>
            <a:off x="6999245" y="399286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Rectangle 13"/>
          <p:cNvSpPr>
            <a:spLocks noChangeArrowheads="1"/>
          </p:cNvSpPr>
          <p:nvPr/>
        </p:nvSpPr>
        <p:spPr bwMode="auto">
          <a:xfrm rot="-5400000">
            <a:off x="5276021" y="2048941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 rot="-5400000">
            <a:off x="7600783" y="255299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Rectangle 13"/>
          <p:cNvSpPr>
            <a:spLocks noChangeArrowheads="1"/>
          </p:cNvSpPr>
          <p:nvPr/>
        </p:nvSpPr>
        <p:spPr bwMode="auto">
          <a:xfrm rot="-5400000">
            <a:off x="7596631" y="2347661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Rectangle 13"/>
          <p:cNvSpPr>
            <a:spLocks noChangeArrowheads="1"/>
          </p:cNvSpPr>
          <p:nvPr/>
        </p:nvSpPr>
        <p:spPr bwMode="auto">
          <a:xfrm>
            <a:off x="4861888" y="1033095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Rectangle 13"/>
          <p:cNvSpPr>
            <a:spLocks noChangeArrowheads="1"/>
          </p:cNvSpPr>
          <p:nvPr/>
        </p:nvSpPr>
        <p:spPr bwMode="auto">
          <a:xfrm>
            <a:off x="3885283" y="456892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Rectangle 13"/>
          <p:cNvSpPr>
            <a:spLocks noChangeArrowheads="1"/>
          </p:cNvSpPr>
          <p:nvPr/>
        </p:nvSpPr>
        <p:spPr bwMode="auto">
          <a:xfrm>
            <a:off x="5124840" y="4280895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Rectangle 13"/>
          <p:cNvSpPr>
            <a:spLocks noChangeArrowheads="1"/>
          </p:cNvSpPr>
          <p:nvPr/>
        </p:nvSpPr>
        <p:spPr bwMode="auto">
          <a:xfrm>
            <a:off x="5352476" y="4280895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Rectangle 13"/>
          <p:cNvSpPr>
            <a:spLocks noChangeArrowheads="1"/>
          </p:cNvSpPr>
          <p:nvPr/>
        </p:nvSpPr>
        <p:spPr bwMode="auto">
          <a:xfrm>
            <a:off x="7871932" y="5419339"/>
            <a:ext cx="890969" cy="2061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流量计</a:t>
            </a:r>
          </a:p>
        </p:txBody>
      </p:sp>
      <p:sp>
        <p:nvSpPr>
          <p:cNvPr id="241" name="Rectangle 13"/>
          <p:cNvSpPr>
            <a:spLocks noChangeArrowheads="1"/>
          </p:cNvSpPr>
          <p:nvPr/>
        </p:nvSpPr>
        <p:spPr bwMode="auto">
          <a:xfrm>
            <a:off x="8212595" y="518125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Rectangle 13"/>
          <p:cNvSpPr>
            <a:spLocks noChangeArrowheads="1"/>
          </p:cNvSpPr>
          <p:nvPr/>
        </p:nvSpPr>
        <p:spPr bwMode="auto">
          <a:xfrm>
            <a:off x="1814669" y="5604591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Rectangle 13"/>
          <p:cNvSpPr>
            <a:spLocks noChangeArrowheads="1"/>
          </p:cNvSpPr>
          <p:nvPr/>
        </p:nvSpPr>
        <p:spPr bwMode="auto">
          <a:xfrm>
            <a:off x="1814669" y="5996886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Rectangle 13"/>
          <p:cNvSpPr>
            <a:spLocks noChangeArrowheads="1"/>
          </p:cNvSpPr>
          <p:nvPr/>
        </p:nvSpPr>
        <p:spPr bwMode="auto">
          <a:xfrm>
            <a:off x="1814669" y="6356926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Rectangle 13"/>
          <p:cNvSpPr>
            <a:spLocks noChangeArrowheads="1"/>
          </p:cNvSpPr>
          <p:nvPr/>
        </p:nvSpPr>
        <p:spPr bwMode="auto">
          <a:xfrm>
            <a:off x="2040108" y="558924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Rectangle 13"/>
          <p:cNvSpPr>
            <a:spLocks noChangeArrowheads="1"/>
          </p:cNvSpPr>
          <p:nvPr/>
        </p:nvSpPr>
        <p:spPr bwMode="auto">
          <a:xfrm>
            <a:off x="2030693" y="600908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Rectangle 13"/>
          <p:cNvSpPr>
            <a:spLocks noChangeArrowheads="1"/>
          </p:cNvSpPr>
          <p:nvPr/>
        </p:nvSpPr>
        <p:spPr bwMode="auto">
          <a:xfrm>
            <a:off x="2030693" y="636912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Rectangle 13"/>
          <p:cNvSpPr>
            <a:spLocks noChangeArrowheads="1"/>
          </p:cNvSpPr>
          <p:nvPr/>
        </p:nvSpPr>
        <p:spPr bwMode="auto">
          <a:xfrm>
            <a:off x="6693220" y="564678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" name="组合 255"/>
          <p:cNvGrpSpPr/>
          <p:nvPr/>
        </p:nvGrpSpPr>
        <p:grpSpPr>
          <a:xfrm>
            <a:off x="5847453" y="5570890"/>
            <a:ext cx="236715" cy="267745"/>
            <a:chOff x="8116120" y="3869941"/>
            <a:chExt cx="236715" cy="267745"/>
          </a:xfrm>
        </p:grpSpPr>
        <p:sp>
          <p:nvSpPr>
            <p:cNvPr id="257" name="流程图: 对照 256"/>
            <p:cNvSpPr/>
            <p:nvPr/>
          </p:nvSpPr>
          <p:spPr>
            <a:xfrm rot="5400000">
              <a:off x="8187685" y="3972536"/>
              <a:ext cx="93585" cy="236715"/>
            </a:xfrm>
            <a:prstGeom prst="flowChartCollat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8159521" y="3869941"/>
              <a:ext cx="151787" cy="151787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9" name="直接箭头连接符 258"/>
            <p:cNvCxnSpPr/>
            <p:nvPr/>
          </p:nvCxnSpPr>
          <p:spPr>
            <a:xfrm rot="5400000">
              <a:off x="8201742" y="4044056"/>
              <a:ext cx="72000" cy="1587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Rectangle 13"/>
          <p:cNvSpPr>
            <a:spLocks noChangeArrowheads="1"/>
          </p:cNvSpPr>
          <p:nvPr/>
        </p:nvSpPr>
        <p:spPr bwMode="auto">
          <a:xfrm>
            <a:off x="5855257" y="554581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Rectangle 13"/>
          <p:cNvSpPr>
            <a:spLocks noChangeArrowheads="1"/>
          </p:cNvSpPr>
          <p:nvPr/>
        </p:nvSpPr>
        <p:spPr bwMode="auto">
          <a:xfrm>
            <a:off x="6406549" y="5661248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Rectangle 13"/>
          <p:cNvSpPr>
            <a:spLocks noChangeArrowheads="1"/>
          </p:cNvSpPr>
          <p:nvPr/>
        </p:nvSpPr>
        <p:spPr bwMode="auto">
          <a:xfrm>
            <a:off x="611560" y="4339346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Rectangle 13"/>
          <p:cNvSpPr>
            <a:spLocks noChangeArrowheads="1"/>
          </p:cNvSpPr>
          <p:nvPr/>
        </p:nvSpPr>
        <p:spPr bwMode="auto">
          <a:xfrm>
            <a:off x="3707904" y="305675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Rectangle 13"/>
          <p:cNvSpPr>
            <a:spLocks noChangeArrowheads="1"/>
          </p:cNvSpPr>
          <p:nvPr/>
        </p:nvSpPr>
        <p:spPr bwMode="auto">
          <a:xfrm>
            <a:off x="3707904" y="377683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Rectangle 13"/>
          <p:cNvSpPr>
            <a:spLocks noChangeArrowheads="1"/>
          </p:cNvSpPr>
          <p:nvPr/>
        </p:nvSpPr>
        <p:spPr bwMode="auto">
          <a:xfrm>
            <a:off x="7871932" y="4597453"/>
            <a:ext cx="890969" cy="2061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Rectangle 13"/>
          <p:cNvSpPr>
            <a:spLocks noChangeArrowheads="1"/>
          </p:cNvSpPr>
          <p:nvPr/>
        </p:nvSpPr>
        <p:spPr bwMode="auto">
          <a:xfrm>
            <a:off x="8212595" y="435936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Rectangle 13"/>
          <p:cNvSpPr>
            <a:spLocks noChangeArrowheads="1"/>
          </p:cNvSpPr>
          <p:nvPr/>
        </p:nvSpPr>
        <p:spPr bwMode="auto">
          <a:xfrm>
            <a:off x="7870155" y="6188916"/>
            <a:ext cx="890969" cy="20616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变频器</a:t>
            </a:r>
          </a:p>
        </p:txBody>
      </p:sp>
      <p:sp>
        <p:nvSpPr>
          <p:cNvPr id="268" name="Rectangle 13"/>
          <p:cNvSpPr>
            <a:spLocks noChangeArrowheads="1"/>
          </p:cNvSpPr>
          <p:nvPr/>
        </p:nvSpPr>
        <p:spPr bwMode="auto">
          <a:xfrm>
            <a:off x="8210818" y="595083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Rectangle 13"/>
          <p:cNvSpPr>
            <a:spLocks noChangeArrowheads="1"/>
          </p:cNvSpPr>
          <p:nvPr/>
        </p:nvSpPr>
        <p:spPr bwMode="auto">
          <a:xfrm>
            <a:off x="599948" y="269671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Rectangle 13"/>
          <p:cNvSpPr>
            <a:spLocks noChangeArrowheads="1"/>
          </p:cNvSpPr>
          <p:nvPr/>
        </p:nvSpPr>
        <p:spPr bwMode="auto">
          <a:xfrm>
            <a:off x="597743" y="3067515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Rectangle 13"/>
          <p:cNvSpPr>
            <a:spLocks noChangeArrowheads="1"/>
          </p:cNvSpPr>
          <p:nvPr/>
        </p:nvSpPr>
        <p:spPr bwMode="auto">
          <a:xfrm>
            <a:off x="597743" y="3427661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" name="Rectangle 13"/>
          <p:cNvSpPr>
            <a:spLocks noChangeArrowheads="1"/>
          </p:cNvSpPr>
          <p:nvPr/>
        </p:nvSpPr>
        <p:spPr bwMode="auto">
          <a:xfrm>
            <a:off x="7415091" y="878252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" name="Rectangle 13"/>
          <p:cNvSpPr>
            <a:spLocks noChangeArrowheads="1"/>
          </p:cNvSpPr>
          <p:nvPr/>
        </p:nvSpPr>
        <p:spPr bwMode="auto">
          <a:xfrm>
            <a:off x="4665697" y="1031683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4" name="Rectangle 13"/>
          <p:cNvSpPr>
            <a:spLocks noChangeArrowheads="1"/>
          </p:cNvSpPr>
          <p:nvPr/>
        </p:nvSpPr>
        <p:spPr bwMode="auto">
          <a:xfrm>
            <a:off x="5052153" y="1030995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5" name="直接连接符 274"/>
          <p:cNvCxnSpPr/>
          <p:nvPr/>
        </p:nvCxnSpPr>
        <p:spPr>
          <a:xfrm>
            <a:off x="5737465" y="980728"/>
            <a:ext cx="0" cy="28800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13"/>
          <p:cNvSpPr>
            <a:spLocks noChangeArrowheads="1"/>
          </p:cNvSpPr>
          <p:nvPr/>
        </p:nvSpPr>
        <p:spPr bwMode="auto">
          <a:xfrm>
            <a:off x="5810283" y="101860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Rectangle 13"/>
          <p:cNvSpPr>
            <a:spLocks noChangeArrowheads="1"/>
          </p:cNvSpPr>
          <p:nvPr/>
        </p:nvSpPr>
        <p:spPr bwMode="auto">
          <a:xfrm>
            <a:off x="5614092" y="101719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Rectangle 13"/>
          <p:cNvSpPr>
            <a:spLocks noChangeArrowheads="1"/>
          </p:cNvSpPr>
          <p:nvPr/>
        </p:nvSpPr>
        <p:spPr bwMode="auto">
          <a:xfrm>
            <a:off x="6000548" y="101650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9" name="直接连接符 278"/>
          <p:cNvCxnSpPr/>
          <p:nvPr/>
        </p:nvCxnSpPr>
        <p:spPr>
          <a:xfrm>
            <a:off x="6673569" y="980728"/>
            <a:ext cx="0" cy="28800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13"/>
          <p:cNvSpPr>
            <a:spLocks noChangeArrowheads="1"/>
          </p:cNvSpPr>
          <p:nvPr/>
        </p:nvSpPr>
        <p:spPr bwMode="auto">
          <a:xfrm>
            <a:off x="6746387" y="101860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Rectangle 13"/>
          <p:cNvSpPr>
            <a:spLocks noChangeArrowheads="1"/>
          </p:cNvSpPr>
          <p:nvPr/>
        </p:nvSpPr>
        <p:spPr bwMode="auto">
          <a:xfrm>
            <a:off x="6550196" y="1017197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Rectangle 13"/>
          <p:cNvSpPr>
            <a:spLocks noChangeArrowheads="1"/>
          </p:cNvSpPr>
          <p:nvPr/>
        </p:nvSpPr>
        <p:spPr bwMode="auto">
          <a:xfrm>
            <a:off x="6936652" y="101650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3" name="组合 282"/>
          <p:cNvGrpSpPr/>
          <p:nvPr/>
        </p:nvGrpSpPr>
        <p:grpSpPr>
          <a:xfrm>
            <a:off x="6460644" y="2156232"/>
            <a:ext cx="236715" cy="267745"/>
            <a:chOff x="8116120" y="3869941"/>
            <a:chExt cx="236715" cy="267745"/>
          </a:xfrm>
        </p:grpSpPr>
        <p:sp>
          <p:nvSpPr>
            <p:cNvPr id="284" name="流程图: 对照 283"/>
            <p:cNvSpPr/>
            <p:nvPr/>
          </p:nvSpPr>
          <p:spPr>
            <a:xfrm rot="5400000">
              <a:off x="8187685" y="3972536"/>
              <a:ext cx="93585" cy="236715"/>
            </a:xfrm>
            <a:prstGeom prst="flowChartCollat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5" name="椭圆 284"/>
            <p:cNvSpPr/>
            <p:nvPr/>
          </p:nvSpPr>
          <p:spPr>
            <a:xfrm>
              <a:off x="8159521" y="3869941"/>
              <a:ext cx="151787" cy="151787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V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6" name="直接箭头连接符 285"/>
            <p:cNvCxnSpPr/>
            <p:nvPr/>
          </p:nvCxnSpPr>
          <p:spPr>
            <a:xfrm rot="5400000">
              <a:off x="8201742" y="4044056"/>
              <a:ext cx="72000" cy="1587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Rectangle 13"/>
          <p:cNvSpPr>
            <a:spLocks noChangeArrowheads="1"/>
          </p:cNvSpPr>
          <p:nvPr/>
        </p:nvSpPr>
        <p:spPr bwMode="auto">
          <a:xfrm rot="-5400000">
            <a:off x="2005765" y="436481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Rectangle 13"/>
          <p:cNvSpPr>
            <a:spLocks noChangeArrowheads="1"/>
          </p:cNvSpPr>
          <p:nvPr/>
        </p:nvSpPr>
        <p:spPr bwMode="auto">
          <a:xfrm rot="-5400000">
            <a:off x="2306676" y="436481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Rectangle 13"/>
          <p:cNvSpPr>
            <a:spLocks noChangeArrowheads="1"/>
          </p:cNvSpPr>
          <p:nvPr/>
        </p:nvSpPr>
        <p:spPr bwMode="auto">
          <a:xfrm rot="-5400000">
            <a:off x="2556071" y="436481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Rectangle 13"/>
          <p:cNvSpPr>
            <a:spLocks noChangeArrowheads="1"/>
          </p:cNvSpPr>
          <p:nvPr/>
        </p:nvSpPr>
        <p:spPr bwMode="auto">
          <a:xfrm rot="-5400000">
            <a:off x="2831901" y="436481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Rectangle 13"/>
          <p:cNvSpPr>
            <a:spLocks noChangeArrowheads="1"/>
          </p:cNvSpPr>
          <p:nvPr/>
        </p:nvSpPr>
        <p:spPr bwMode="auto">
          <a:xfrm>
            <a:off x="6690856" y="6279840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Rectangle 13"/>
          <p:cNvSpPr>
            <a:spLocks noChangeArrowheads="1"/>
          </p:cNvSpPr>
          <p:nvPr/>
        </p:nvSpPr>
        <p:spPr bwMode="auto">
          <a:xfrm>
            <a:off x="598681" y="3776839"/>
            <a:ext cx="227636" cy="2282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451452"/>
            <a:ext cx="999907" cy="4046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8635"/>
            <a:ext cx="999907" cy="33899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5159" y="1525782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983362" y="3590972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956376" y="3591905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AutoShape 19"/>
          <p:cNvCxnSpPr>
            <a:cxnSpLocks noChangeShapeType="1"/>
          </p:cNvCxnSpPr>
          <p:nvPr/>
        </p:nvCxnSpPr>
        <p:spPr bwMode="auto">
          <a:xfrm flipH="1">
            <a:off x="3615527" y="4149080"/>
            <a:ext cx="184" cy="21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AutoShape 19"/>
          <p:cNvCxnSpPr>
            <a:cxnSpLocks noChangeShapeType="1"/>
          </p:cNvCxnSpPr>
          <p:nvPr/>
        </p:nvCxnSpPr>
        <p:spPr bwMode="auto">
          <a:xfrm>
            <a:off x="3615527" y="6273677"/>
            <a:ext cx="486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矩形 121"/>
          <p:cNvSpPr/>
          <p:nvPr/>
        </p:nvSpPr>
        <p:spPr>
          <a:xfrm>
            <a:off x="4860032" y="4081934"/>
            <a:ext cx="2028356" cy="3551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冷冻泵运行频率图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AutoShape 19"/>
          <p:cNvCxnSpPr>
            <a:cxnSpLocks noChangeShapeType="1"/>
          </p:cNvCxnSpPr>
          <p:nvPr/>
        </p:nvCxnSpPr>
        <p:spPr bwMode="auto">
          <a:xfrm>
            <a:off x="3568112" y="440146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AutoShape 19"/>
          <p:cNvCxnSpPr>
            <a:cxnSpLocks noChangeShapeType="1"/>
          </p:cNvCxnSpPr>
          <p:nvPr/>
        </p:nvCxnSpPr>
        <p:spPr bwMode="auto">
          <a:xfrm>
            <a:off x="3568112" y="468950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AutoShape 19"/>
          <p:cNvCxnSpPr>
            <a:cxnSpLocks noChangeShapeType="1"/>
          </p:cNvCxnSpPr>
          <p:nvPr/>
        </p:nvCxnSpPr>
        <p:spPr bwMode="auto">
          <a:xfrm>
            <a:off x="3568112" y="497753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AutoShape 19"/>
          <p:cNvCxnSpPr>
            <a:cxnSpLocks noChangeShapeType="1"/>
          </p:cNvCxnSpPr>
          <p:nvPr/>
        </p:nvCxnSpPr>
        <p:spPr bwMode="auto">
          <a:xfrm>
            <a:off x="3561527" y="526556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AutoShape 19"/>
          <p:cNvCxnSpPr>
            <a:cxnSpLocks noChangeShapeType="1"/>
          </p:cNvCxnSpPr>
          <p:nvPr/>
        </p:nvCxnSpPr>
        <p:spPr bwMode="auto">
          <a:xfrm>
            <a:off x="3568112" y="555359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AutoShape 19"/>
          <p:cNvCxnSpPr>
            <a:cxnSpLocks noChangeShapeType="1"/>
          </p:cNvCxnSpPr>
          <p:nvPr/>
        </p:nvCxnSpPr>
        <p:spPr bwMode="auto">
          <a:xfrm>
            <a:off x="3561527" y="584162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AutoShape 19"/>
          <p:cNvCxnSpPr>
            <a:cxnSpLocks noChangeShapeType="1"/>
          </p:cNvCxnSpPr>
          <p:nvPr/>
        </p:nvCxnSpPr>
        <p:spPr bwMode="auto">
          <a:xfrm flipH="1">
            <a:off x="8248102" y="4077072"/>
            <a:ext cx="184" cy="219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dash"/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AutoShape 19"/>
          <p:cNvCxnSpPr>
            <a:cxnSpLocks noChangeShapeType="1"/>
          </p:cNvCxnSpPr>
          <p:nvPr/>
        </p:nvCxnSpPr>
        <p:spPr bwMode="auto">
          <a:xfrm>
            <a:off x="8194102" y="414905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AutoShape 19"/>
          <p:cNvCxnSpPr>
            <a:cxnSpLocks noChangeShapeType="1"/>
          </p:cNvCxnSpPr>
          <p:nvPr/>
        </p:nvCxnSpPr>
        <p:spPr bwMode="auto">
          <a:xfrm>
            <a:off x="8200687" y="443708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AutoShape 19"/>
          <p:cNvCxnSpPr>
            <a:cxnSpLocks noChangeShapeType="1"/>
          </p:cNvCxnSpPr>
          <p:nvPr/>
        </p:nvCxnSpPr>
        <p:spPr bwMode="auto">
          <a:xfrm>
            <a:off x="8200687" y="472511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AutoShape 19"/>
          <p:cNvCxnSpPr>
            <a:cxnSpLocks noChangeShapeType="1"/>
          </p:cNvCxnSpPr>
          <p:nvPr/>
        </p:nvCxnSpPr>
        <p:spPr bwMode="auto">
          <a:xfrm>
            <a:off x="8200687" y="501314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AutoShape 19"/>
          <p:cNvCxnSpPr>
            <a:cxnSpLocks noChangeShapeType="1"/>
          </p:cNvCxnSpPr>
          <p:nvPr/>
        </p:nvCxnSpPr>
        <p:spPr bwMode="auto">
          <a:xfrm>
            <a:off x="8200687" y="530118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AutoShape 19"/>
          <p:cNvCxnSpPr>
            <a:cxnSpLocks noChangeShapeType="1"/>
          </p:cNvCxnSpPr>
          <p:nvPr/>
        </p:nvCxnSpPr>
        <p:spPr bwMode="auto">
          <a:xfrm>
            <a:off x="8194102" y="558921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AutoShape 19"/>
          <p:cNvCxnSpPr>
            <a:cxnSpLocks noChangeShapeType="1"/>
          </p:cNvCxnSpPr>
          <p:nvPr/>
        </p:nvCxnSpPr>
        <p:spPr bwMode="auto">
          <a:xfrm>
            <a:off x="8200687" y="587724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AutoShape 19"/>
          <p:cNvCxnSpPr>
            <a:cxnSpLocks noChangeShapeType="1"/>
          </p:cNvCxnSpPr>
          <p:nvPr/>
        </p:nvCxnSpPr>
        <p:spPr bwMode="auto">
          <a:xfrm>
            <a:off x="8194102" y="616527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任意多边形 153"/>
          <p:cNvSpPr/>
          <p:nvPr/>
        </p:nvSpPr>
        <p:spPr>
          <a:xfrm>
            <a:off x="3696948" y="4630318"/>
            <a:ext cx="4259428" cy="814906"/>
          </a:xfrm>
          <a:custGeom>
            <a:avLst/>
            <a:gdLst>
              <a:gd name="connsiteX0" fmla="*/ 0 w 5520022"/>
              <a:gd name="connsiteY0" fmla="*/ 573662 h 923903"/>
              <a:gd name="connsiteX1" fmla="*/ 2511380 w 5520022"/>
              <a:gd name="connsiteY1" fmla="*/ 6992 h 923903"/>
              <a:gd name="connsiteX2" fmla="*/ 4906850 w 5520022"/>
              <a:gd name="connsiteY2" fmla="*/ 921392 h 923903"/>
              <a:gd name="connsiteX3" fmla="*/ 5447763 w 5520022"/>
              <a:gd name="connsiteY3" fmla="*/ 277448 h 923903"/>
              <a:gd name="connsiteX4" fmla="*/ 5499278 w 5520022"/>
              <a:gd name="connsiteY4" fmla="*/ 238812 h 92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0022" h="923903">
                <a:moveTo>
                  <a:pt x="0" y="573662"/>
                </a:moveTo>
                <a:cubicBezTo>
                  <a:pt x="846786" y="261349"/>
                  <a:pt x="1693572" y="-50963"/>
                  <a:pt x="2511380" y="6992"/>
                </a:cubicBezTo>
                <a:cubicBezTo>
                  <a:pt x="3329188" y="64947"/>
                  <a:pt x="4417453" y="876316"/>
                  <a:pt x="4906850" y="921392"/>
                </a:cubicBezTo>
                <a:cubicBezTo>
                  <a:pt x="5396247" y="966468"/>
                  <a:pt x="5349025" y="391211"/>
                  <a:pt x="5447763" y="277448"/>
                </a:cubicBezTo>
                <a:cubicBezTo>
                  <a:pt x="5546501" y="163685"/>
                  <a:pt x="5522889" y="201248"/>
                  <a:pt x="5499278" y="238812"/>
                </a:cubicBezTo>
              </a:path>
            </a:pathLst>
          </a:cu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4084555" y="4657668"/>
            <a:ext cx="741073" cy="238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207194" y="3590972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瞬时值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等腰三角形 158"/>
          <p:cNvSpPr/>
          <p:nvPr/>
        </p:nvSpPr>
        <p:spPr>
          <a:xfrm flipH="1" flipV="1">
            <a:off x="5742807" y="3737795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012160" y="3594570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405454" y="3874941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Hz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605782" y="2113591"/>
            <a:ext cx="2478385" cy="1305404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089288" y="2174979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通讯时间：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2017-06-23 15:12:00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742451" y="2484408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累计电量：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0000000000000 KWh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3742451" y="2820333"/>
            <a:ext cx="2216380" cy="2738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运行模式：手动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设定频率：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Hz 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当前频率：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Hz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9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91" y="1926820"/>
            <a:ext cx="1908214" cy="1543862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6344432" y="1517203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5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459690"/>
            <a:ext cx="999907" cy="397941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512265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54731" y="1988840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127745" y="1989773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378563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瞬时值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等腰三角形 158"/>
          <p:cNvSpPr/>
          <p:nvPr/>
        </p:nvSpPr>
        <p:spPr>
          <a:xfrm flipH="1" flipV="1">
            <a:off x="5914176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183529" y="1992438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644008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flipH="1" flipV="1">
            <a:off x="5179621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606853" y="2532965"/>
            <a:ext cx="973014" cy="89973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587276" y="2532965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4770" y="298209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569739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67233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44480" y="253153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41974" y="2980661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521727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19221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565445" y="3593794"/>
            <a:ext cx="878871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444316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059568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673106" y="3593288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9128" y="3593288"/>
            <a:ext cx="61525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903522" y="3592659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133641" y="3590921"/>
            <a:ext cx="614394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519542" y="3590921"/>
            <a:ext cx="61276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289128" y="3936312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03006" y="3942395"/>
            <a:ext cx="616537" cy="25041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519158" y="3938050"/>
            <a:ext cx="613153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133212" y="3937181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570205" y="3938050"/>
            <a:ext cx="869920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2016-06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674730" y="3936312"/>
            <a:ext cx="613627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060897" y="3936018"/>
            <a:ext cx="613923" cy="251306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444745" y="3938050"/>
            <a:ext cx="616022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355507" y="1510527"/>
            <a:ext cx="999907" cy="3455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46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7149"/>
            <a:ext cx="999907" cy="340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459690"/>
            <a:ext cx="999907" cy="38905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54731" y="1988840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127745" y="1989773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183529" y="1992438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404539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flipH="1" flipV="1">
            <a:off x="5940152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355507" y="1510527"/>
            <a:ext cx="999907" cy="3455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14493" y="2711793"/>
            <a:ext cx="614349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928842" y="2711793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44094" y="2711793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157632" y="2711287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773654" y="2711287"/>
            <a:ext cx="61525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388048" y="2710658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618167" y="2708920"/>
            <a:ext cx="614394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004068" y="2708920"/>
            <a:ext cx="61276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226950" y="2708920"/>
            <a:ext cx="562240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73654" y="3054311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387532" y="3060394"/>
            <a:ext cx="616537" cy="25041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003684" y="3056049"/>
            <a:ext cx="613153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617738" y="3055180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313163" y="3056049"/>
            <a:ext cx="611487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2016-06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159256" y="3054311"/>
            <a:ext cx="613627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545423" y="3054017"/>
            <a:ext cx="613923" cy="251306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929271" y="3056049"/>
            <a:ext cx="616022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226950" y="3058454"/>
            <a:ext cx="562240" cy="250862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4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.1#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7149"/>
            <a:ext cx="999907" cy="340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516039"/>
            <a:ext cx="999907" cy="33270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355507" y="1459690"/>
            <a:ext cx="999907" cy="39640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055737" y="199984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759593" y="1997811"/>
            <a:ext cx="129614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61505" y="1997811"/>
            <a:ext cx="1296144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591547" y="2684734"/>
            <a:ext cx="61505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206604" y="2684734"/>
            <a:ext cx="148883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695443" y="2684228"/>
            <a:ext cx="1348800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事件概要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044244" y="3033336"/>
            <a:ext cx="1560204" cy="33892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89968" y="3028991"/>
            <a:ext cx="612446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700062" y="3027252"/>
            <a:ext cx="1344181" cy="3467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07033" y="3028991"/>
            <a:ext cx="1493030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 22:42:00</a:t>
            </a:r>
          </a:p>
        </p:txBody>
      </p:sp>
      <p:sp>
        <p:nvSpPr>
          <p:cNvPr id="116" name="矩形 115"/>
          <p:cNvSpPr/>
          <p:nvPr/>
        </p:nvSpPr>
        <p:spPr>
          <a:xfrm>
            <a:off x="7044246" y="2681741"/>
            <a:ext cx="156020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事件内容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041999" y="3372026"/>
            <a:ext cx="1562449" cy="3345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89966" y="3373764"/>
            <a:ext cx="616637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695444" y="3372026"/>
            <a:ext cx="1346556" cy="334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206604" y="3373764"/>
            <a:ext cx="1493028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2016-08-18 08:12:20</a:t>
            </a:r>
          </a:p>
        </p:txBody>
      </p:sp>
    </p:spTree>
    <p:extLst>
      <p:ext uri="{BB962C8B-B14F-4D97-AF65-F5344CB8AC3E}">
        <p14:creationId xmlns:p14="http://schemas.microsoft.com/office/powerpoint/2010/main" val="19873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旁通阀节点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39" y="5251991"/>
            <a:ext cx="746533" cy="20955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旁通联络阀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4" name="组合 63"/>
          <p:cNvGrpSpPr/>
          <p:nvPr/>
        </p:nvGrpSpPr>
        <p:grpSpPr>
          <a:xfrm>
            <a:off x="3563888" y="1700808"/>
            <a:ext cx="3114602" cy="1776765"/>
            <a:chOff x="2753542" y="3092395"/>
            <a:chExt cx="3114602" cy="1776765"/>
          </a:xfrm>
        </p:grpSpPr>
        <p:sp>
          <p:nvSpPr>
            <p:cNvPr id="67" name="矩形 66"/>
            <p:cNvSpPr/>
            <p:nvPr/>
          </p:nvSpPr>
          <p:spPr>
            <a:xfrm>
              <a:off x="3047578" y="3740589"/>
              <a:ext cx="621661" cy="627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A9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联络阀图标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753542" y="3092395"/>
              <a:ext cx="3114602" cy="1776765"/>
            </a:xfrm>
            <a:prstGeom prst="rect">
              <a:avLst/>
            </a:prstGeom>
            <a:no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027698" y="3182004"/>
              <a:ext cx="2480350" cy="31900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旁通阀</a:t>
              </a:r>
              <a:r>
                <a:rPr lang="en-US" altLang="zh-CN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1200" b="1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旁通联络阀</a:t>
              </a:r>
              <a:endParaRPr lang="zh-CN" altLang="en-US" sz="12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AutoShape 19"/>
            <p:cNvCxnSpPr>
              <a:cxnSpLocks noChangeShapeType="1"/>
            </p:cNvCxnSpPr>
            <p:nvPr/>
          </p:nvCxnSpPr>
          <p:spPr bwMode="auto">
            <a:xfrm>
              <a:off x="3132048" y="3501008"/>
              <a:ext cx="2484000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830429" y="3783740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运行模式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943944" y="4480385"/>
              <a:ext cx="817710" cy="3439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离线：浅灰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正常：绿色报警：黄色</a:t>
              </a:r>
              <a:endPara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889" y="4028499"/>
              <a:ext cx="860440" cy="2794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手动</a:t>
              </a:r>
              <a:endParaRPr lang="zh-CN" altLang="en-US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809329" y="3812475"/>
              <a:ext cx="817710" cy="24475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前后压差</a:t>
              </a:r>
              <a:endPara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856018" y="4028499"/>
              <a:ext cx="724331" cy="23055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rgbClr val="ED4E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MPa</a:t>
              </a:r>
              <a:endParaRPr lang="en-US" altLang="zh-CN" sz="900" dirty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4654322" y="2924944"/>
            <a:ext cx="817710" cy="24475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手动开度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06527" y="2924944"/>
            <a:ext cx="817710" cy="24475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运行开度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52120" y="3140968"/>
            <a:ext cx="724331" cy="2305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900" dirty="0">
              <a:solidFill>
                <a:srgbClr val="ED4E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783773" y="3140968"/>
            <a:ext cx="724331" cy="2305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900" dirty="0">
              <a:solidFill>
                <a:srgbClr val="ED4E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7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451452"/>
            <a:ext cx="999907" cy="4046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8635"/>
            <a:ext cx="999907" cy="33899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5159" y="1525782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983362" y="3590972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956376" y="3591905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AutoShape 19"/>
          <p:cNvCxnSpPr>
            <a:cxnSpLocks noChangeShapeType="1"/>
          </p:cNvCxnSpPr>
          <p:nvPr/>
        </p:nvCxnSpPr>
        <p:spPr bwMode="auto">
          <a:xfrm flipH="1">
            <a:off x="3615527" y="4149080"/>
            <a:ext cx="184" cy="21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AutoShape 19"/>
          <p:cNvCxnSpPr>
            <a:cxnSpLocks noChangeShapeType="1"/>
          </p:cNvCxnSpPr>
          <p:nvPr/>
        </p:nvCxnSpPr>
        <p:spPr bwMode="auto">
          <a:xfrm>
            <a:off x="3615527" y="6273677"/>
            <a:ext cx="486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矩形 121"/>
          <p:cNvSpPr/>
          <p:nvPr/>
        </p:nvSpPr>
        <p:spPr>
          <a:xfrm>
            <a:off x="4860032" y="4081934"/>
            <a:ext cx="2028356" cy="3551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压差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AutoShape 19"/>
          <p:cNvCxnSpPr>
            <a:cxnSpLocks noChangeShapeType="1"/>
          </p:cNvCxnSpPr>
          <p:nvPr/>
        </p:nvCxnSpPr>
        <p:spPr bwMode="auto">
          <a:xfrm>
            <a:off x="3568112" y="440146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AutoShape 19"/>
          <p:cNvCxnSpPr>
            <a:cxnSpLocks noChangeShapeType="1"/>
          </p:cNvCxnSpPr>
          <p:nvPr/>
        </p:nvCxnSpPr>
        <p:spPr bwMode="auto">
          <a:xfrm>
            <a:off x="3568112" y="468950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AutoShape 19"/>
          <p:cNvCxnSpPr>
            <a:cxnSpLocks noChangeShapeType="1"/>
          </p:cNvCxnSpPr>
          <p:nvPr/>
        </p:nvCxnSpPr>
        <p:spPr bwMode="auto">
          <a:xfrm>
            <a:off x="3568112" y="497753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AutoShape 19"/>
          <p:cNvCxnSpPr>
            <a:cxnSpLocks noChangeShapeType="1"/>
          </p:cNvCxnSpPr>
          <p:nvPr/>
        </p:nvCxnSpPr>
        <p:spPr bwMode="auto">
          <a:xfrm>
            <a:off x="3561527" y="526556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AutoShape 19"/>
          <p:cNvCxnSpPr>
            <a:cxnSpLocks noChangeShapeType="1"/>
          </p:cNvCxnSpPr>
          <p:nvPr/>
        </p:nvCxnSpPr>
        <p:spPr bwMode="auto">
          <a:xfrm>
            <a:off x="3568112" y="555359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AutoShape 19"/>
          <p:cNvCxnSpPr>
            <a:cxnSpLocks noChangeShapeType="1"/>
          </p:cNvCxnSpPr>
          <p:nvPr/>
        </p:nvCxnSpPr>
        <p:spPr bwMode="auto">
          <a:xfrm>
            <a:off x="3561527" y="584162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AutoShape 19"/>
          <p:cNvCxnSpPr>
            <a:cxnSpLocks noChangeShapeType="1"/>
          </p:cNvCxnSpPr>
          <p:nvPr/>
        </p:nvCxnSpPr>
        <p:spPr bwMode="auto">
          <a:xfrm flipH="1">
            <a:off x="8248102" y="4077072"/>
            <a:ext cx="184" cy="219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dash"/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AutoShape 19"/>
          <p:cNvCxnSpPr>
            <a:cxnSpLocks noChangeShapeType="1"/>
          </p:cNvCxnSpPr>
          <p:nvPr/>
        </p:nvCxnSpPr>
        <p:spPr bwMode="auto">
          <a:xfrm>
            <a:off x="8194102" y="414905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AutoShape 19"/>
          <p:cNvCxnSpPr>
            <a:cxnSpLocks noChangeShapeType="1"/>
          </p:cNvCxnSpPr>
          <p:nvPr/>
        </p:nvCxnSpPr>
        <p:spPr bwMode="auto">
          <a:xfrm>
            <a:off x="8200687" y="443708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AutoShape 19"/>
          <p:cNvCxnSpPr>
            <a:cxnSpLocks noChangeShapeType="1"/>
          </p:cNvCxnSpPr>
          <p:nvPr/>
        </p:nvCxnSpPr>
        <p:spPr bwMode="auto">
          <a:xfrm>
            <a:off x="8200687" y="472511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AutoShape 19"/>
          <p:cNvCxnSpPr>
            <a:cxnSpLocks noChangeShapeType="1"/>
          </p:cNvCxnSpPr>
          <p:nvPr/>
        </p:nvCxnSpPr>
        <p:spPr bwMode="auto">
          <a:xfrm>
            <a:off x="8200687" y="5013149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AutoShape 19"/>
          <p:cNvCxnSpPr>
            <a:cxnSpLocks noChangeShapeType="1"/>
          </p:cNvCxnSpPr>
          <p:nvPr/>
        </p:nvCxnSpPr>
        <p:spPr bwMode="auto">
          <a:xfrm>
            <a:off x="8200687" y="5301181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AutoShape 19"/>
          <p:cNvCxnSpPr>
            <a:cxnSpLocks noChangeShapeType="1"/>
          </p:cNvCxnSpPr>
          <p:nvPr/>
        </p:nvCxnSpPr>
        <p:spPr bwMode="auto">
          <a:xfrm>
            <a:off x="8194102" y="5589213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AutoShape 19"/>
          <p:cNvCxnSpPr>
            <a:cxnSpLocks noChangeShapeType="1"/>
          </p:cNvCxnSpPr>
          <p:nvPr/>
        </p:nvCxnSpPr>
        <p:spPr bwMode="auto">
          <a:xfrm>
            <a:off x="8200687" y="5877245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AutoShape 19"/>
          <p:cNvCxnSpPr>
            <a:cxnSpLocks noChangeShapeType="1"/>
          </p:cNvCxnSpPr>
          <p:nvPr/>
        </p:nvCxnSpPr>
        <p:spPr bwMode="auto">
          <a:xfrm>
            <a:off x="8194102" y="6165277"/>
            <a:ext cx="108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D9D9D9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任意多边形 153"/>
          <p:cNvSpPr/>
          <p:nvPr/>
        </p:nvSpPr>
        <p:spPr>
          <a:xfrm>
            <a:off x="3696948" y="4630318"/>
            <a:ext cx="4259428" cy="814906"/>
          </a:xfrm>
          <a:custGeom>
            <a:avLst/>
            <a:gdLst>
              <a:gd name="connsiteX0" fmla="*/ 0 w 5520022"/>
              <a:gd name="connsiteY0" fmla="*/ 573662 h 923903"/>
              <a:gd name="connsiteX1" fmla="*/ 2511380 w 5520022"/>
              <a:gd name="connsiteY1" fmla="*/ 6992 h 923903"/>
              <a:gd name="connsiteX2" fmla="*/ 4906850 w 5520022"/>
              <a:gd name="connsiteY2" fmla="*/ 921392 h 923903"/>
              <a:gd name="connsiteX3" fmla="*/ 5447763 w 5520022"/>
              <a:gd name="connsiteY3" fmla="*/ 277448 h 923903"/>
              <a:gd name="connsiteX4" fmla="*/ 5499278 w 5520022"/>
              <a:gd name="connsiteY4" fmla="*/ 238812 h 92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0022" h="923903">
                <a:moveTo>
                  <a:pt x="0" y="573662"/>
                </a:moveTo>
                <a:cubicBezTo>
                  <a:pt x="846786" y="261349"/>
                  <a:pt x="1693572" y="-50963"/>
                  <a:pt x="2511380" y="6992"/>
                </a:cubicBezTo>
                <a:cubicBezTo>
                  <a:pt x="3329188" y="64947"/>
                  <a:pt x="4417453" y="876316"/>
                  <a:pt x="4906850" y="921392"/>
                </a:cubicBezTo>
                <a:cubicBezTo>
                  <a:pt x="5396247" y="966468"/>
                  <a:pt x="5349025" y="391211"/>
                  <a:pt x="5447763" y="277448"/>
                </a:cubicBezTo>
                <a:cubicBezTo>
                  <a:pt x="5546501" y="163685"/>
                  <a:pt x="5522889" y="201248"/>
                  <a:pt x="5499278" y="238812"/>
                </a:cubicBezTo>
              </a:path>
            </a:pathLst>
          </a:cu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4084555" y="4657668"/>
            <a:ext cx="741073" cy="2383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207194" y="3590972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瞬时值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等腰三角形 158"/>
          <p:cNvSpPr/>
          <p:nvPr/>
        </p:nvSpPr>
        <p:spPr>
          <a:xfrm flipH="1" flipV="1">
            <a:off x="5742807" y="3737795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012160" y="3594570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405454" y="3874941"/>
            <a:ext cx="492776" cy="2246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MPa</a:t>
            </a:r>
            <a:endParaRPr lang="zh-CN" altLang="en-US" sz="1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605782" y="2113591"/>
            <a:ext cx="2478385" cy="1305404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089288" y="2174979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通讯时间：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2017-06-23 15:12:00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742451" y="2484408"/>
            <a:ext cx="1922872" cy="2535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累计流量：</a:t>
            </a:r>
            <a:r>
              <a:rPr lang="en-US" altLang="zh-CN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0000000000000 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m3</a:t>
            </a:r>
            <a:endParaRPr lang="zh-CN" altLang="en-US" sz="9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3742451" y="2820333"/>
            <a:ext cx="2216380" cy="2738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冷冻水压差：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900" dirty="0" err="1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Mpa</a:t>
            </a:r>
            <a:r>
              <a:rPr lang="zh-CN" altLang="en-US" sz="900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冷冻水</a:t>
            </a:r>
            <a:r>
              <a:rPr lang="zh-CN" altLang="en-US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温差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9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 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9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91" y="1926820"/>
            <a:ext cx="1908214" cy="1543862"/>
          </a:xfrm>
          <a:prstGeom prst="rect">
            <a:avLst/>
          </a:prstGeom>
        </p:spPr>
      </p:pic>
      <p:sp>
        <p:nvSpPr>
          <p:cNvPr id="102" name="矩形 101"/>
          <p:cNvSpPr/>
          <p:nvPr/>
        </p:nvSpPr>
        <p:spPr>
          <a:xfrm>
            <a:off x="6344432" y="1517203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85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459690"/>
            <a:ext cx="999907" cy="397941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512265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54731" y="1988840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127745" y="1989773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378563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瞬时值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等腰三角形 158"/>
          <p:cNvSpPr/>
          <p:nvPr/>
        </p:nvSpPr>
        <p:spPr>
          <a:xfrm flipH="1" flipV="1">
            <a:off x="5914176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6183529" y="1992438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644008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flipH="1" flipV="1">
            <a:off x="5179621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606853" y="2532965"/>
            <a:ext cx="973014" cy="89973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587276" y="2532965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4770" y="298209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569739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67233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44480" y="2531533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41974" y="2980661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521727" y="2539146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19221" y="2988274"/>
            <a:ext cx="973014" cy="45173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08:00:00</a:t>
            </a:r>
          </a:p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56.23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565445" y="3593794"/>
            <a:ext cx="878871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444316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059568" y="3593794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673106" y="3593288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9128" y="3593288"/>
            <a:ext cx="61525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903522" y="3592659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133641" y="3590921"/>
            <a:ext cx="614394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519542" y="3590921"/>
            <a:ext cx="61276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289128" y="3936312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903006" y="3942395"/>
            <a:ext cx="616537" cy="25041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519158" y="3938050"/>
            <a:ext cx="613153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133212" y="3937181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小：</a:t>
            </a: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570205" y="3938050"/>
            <a:ext cx="869920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2016-06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674730" y="3936312"/>
            <a:ext cx="613627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060897" y="3936018"/>
            <a:ext cx="613923" cy="251306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444745" y="3938050"/>
            <a:ext cx="616022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355507" y="1510527"/>
            <a:ext cx="999907" cy="3455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7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7149"/>
            <a:ext cx="999907" cy="340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459690"/>
            <a:ext cx="999907" cy="38905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154731" y="1988840"/>
            <a:ext cx="973014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127745" y="1989773"/>
            <a:ext cx="548711" cy="3189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183529" y="1992438"/>
            <a:ext cx="973014" cy="31538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404539" y="1988840"/>
            <a:ext cx="751637" cy="3189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等腰三角形 101"/>
          <p:cNvSpPr/>
          <p:nvPr/>
        </p:nvSpPr>
        <p:spPr>
          <a:xfrm flipH="1" flipV="1">
            <a:off x="5940152" y="2135663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355507" y="1510527"/>
            <a:ext cx="999907" cy="3455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314493" y="2711793"/>
            <a:ext cx="614349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928842" y="2711793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周日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44094" y="2711793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157632" y="2711287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773654" y="2711287"/>
            <a:ext cx="61525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388048" y="2710658"/>
            <a:ext cx="61525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618167" y="2708920"/>
            <a:ext cx="614394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周六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004068" y="2708920"/>
            <a:ext cx="61276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226950" y="2708920"/>
            <a:ext cx="562240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73654" y="3054311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387532" y="3060394"/>
            <a:ext cx="616537" cy="25041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003684" y="3056049"/>
            <a:ext cx="613153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617738" y="3055180"/>
            <a:ext cx="615252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0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58.96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313163" y="3056049"/>
            <a:ext cx="611487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2016-06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159256" y="3054311"/>
            <a:ext cx="613627" cy="251528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545423" y="3054017"/>
            <a:ext cx="613923" cy="251306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929271" y="3056049"/>
            <a:ext cx="616022" cy="250852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60.11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59.29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58.64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rgbClr val="ED4E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60.39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226950" y="3058454"/>
            <a:ext cx="562240" cy="250862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0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原理视图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全景视图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>
            <a:off x="1678182" y="1775702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AutoShape 21"/>
          <p:cNvCxnSpPr>
            <a:cxnSpLocks noChangeShapeType="1"/>
          </p:cNvCxnSpPr>
          <p:nvPr/>
        </p:nvCxnSpPr>
        <p:spPr bwMode="auto">
          <a:xfrm>
            <a:off x="1678199" y="19625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779023" y="1833313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9985" y="1556792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>
            <a:off x="1955341" y="2069041"/>
            <a:ext cx="0" cy="39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>
            <a:off x="1956819" y="224350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2057642" y="208363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AutoShape 21"/>
          <p:cNvCxnSpPr>
            <a:cxnSpLocks noChangeShapeType="1"/>
          </p:cNvCxnSpPr>
          <p:nvPr/>
        </p:nvCxnSpPr>
        <p:spPr bwMode="auto">
          <a:xfrm>
            <a:off x="1959761" y="269944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矩形 36"/>
          <p:cNvSpPr/>
          <p:nvPr/>
        </p:nvSpPr>
        <p:spPr>
          <a:xfrm>
            <a:off x="2060586" y="2564904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1961225" y="599550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2062050" y="5860957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>
            <a:off x="2165515" y="2284485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21"/>
          <p:cNvCxnSpPr>
            <a:cxnSpLocks noChangeShapeType="1"/>
          </p:cNvCxnSpPr>
          <p:nvPr/>
        </p:nvCxnSpPr>
        <p:spPr bwMode="auto">
          <a:xfrm>
            <a:off x="2166993" y="242088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2267816" y="232312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>
            <a:off x="2165515" y="2757767"/>
            <a:ext cx="0" cy="28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AutoShape 21"/>
          <p:cNvCxnSpPr>
            <a:cxnSpLocks noChangeShapeType="1"/>
          </p:cNvCxnSpPr>
          <p:nvPr/>
        </p:nvCxnSpPr>
        <p:spPr bwMode="auto">
          <a:xfrm>
            <a:off x="2166993" y="29286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49"/>
          <p:cNvSpPr/>
          <p:nvPr/>
        </p:nvSpPr>
        <p:spPr>
          <a:xfrm>
            <a:off x="2267816" y="280698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AutoShape 18"/>
          <p:cNvCxnSpPr>
            <a:cxnSpLocks noChangeShapeType="1"/>
          </p:cNvCxnSpPr>
          <p:nvPr/>
        </p:nvCxnSpPr>
        <p:spPr bwMode="auto">
          <a:xfrm>
            <a:off x="2381539" y="3000217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AutoShape 21"/>
          <p:cNvCxnSpPr>
            <a:cxnSpLocks noChangeShapeType="1"/>
          </p:cNvCxnSpPr>
          <p:nvPr/>
        </p:nvCxnSpPr>
        <p:spPr bwMode="auto">
          <a:xfrm>
            <a:off x="2383017" y="316746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2483840" y="304579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AutoShape 18"/>
          <p:cNvCxnSpPr>
            <a:cxnSpLocks noChangeShapeType="1"/>
          </p:cNvCxnSpPr>
          <p:nvPr/>
        </p:nvCxnSpPr>
        <p:spPr bwMode="auto">
          <a:xfrm>
            <a:off x="2381539" y="3239032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AutoShape 21"/>
          <p:cNvCxnSpPr>
            <a:cxnSpLocks noChangeShapeType="1"/>
          </p:cNvCxnSpPr>
          <p:nvPr/>
        </p:nvCxnSpPr>
        <p:spPr bwMode="auto">
          <a:xfrm>
            <a:off x="2383017" y="34327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 55"/>
          <p:cNvSpPr/>
          <p:nvPr/>
        </p:nvSpPr>
        <p:spPr>
          <a:xfrm>
            <a:off x="2483840" y="3311040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>
            <a:off x="2165515" y="345505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AutoShape 21"/>
          <p:cNvCxnSpPr>
            <a:cxnSpLocks noChangeShapeType="1"/>
          </p:cNvCxnSpPr>
          <p:nvPr/>
        </p:nvCxnSpPr>
        <p:spPr bwMode="auto">
          <a:xfrm>
            <a:off x="2166993" y="367151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矩形 58"/>
          <p:cNvSpPr/>
          <p:nvPr/>
        </p:nvSpPr>
        <p:spPr>
          <a:xfrm>
            <a:off x="2267816" y="3549855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AutoShape 18"/>
          <p:cNvCxnSpPr>
            <a:cxnSpLocks noChangeShapeType="1"/>
          </p:cNvCxnSpPr>
          <p:nvPr/>
        </p:nvCxnSpPr>
        <p:spPr bwMode="auto">
          <a:xfrm>
            <a:off x="2381539" y="3743088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AutoShape 21"/>
          <p:cNvCxnSpPr>
            <a:cxnSpLocks noChangeShapeType="1"/>
          </p:cNvCxnSpPr>
          <p:nvPr/>
        </p:nvCxnSpPr>
        <p:spPr bwMode="auto">
          <a:xfrm>
            <a:off x="2383017" y="387422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矩形 61"/>
          <p:cNvSpPr/>
          <p:nvPr/>
        </p:nvSpPr>
        <p:spPr>
          <a:xfrm>
            <a:off x="2483840" y="380221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AutoShape 21"/>
          <p:cNvCxnSpPr>
            <a:cxnSpLocks noChangeShapeType="1"/>
          </p:cNvCxnSpPr>
          <p:nvPr/>
        </p:nvCxnSpPr>
        <p:spPr bwMode="auto">
          <a:xfrm>
            <a:off x="2166993" y="41729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矩形 68"/>
          <p:cNvSpPr/>
          <p:nvPr/>
        </p:nvSpPr>
        <p:spPr>
          <a:xfrm>
            <a:off x="2267816" y="40513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AutoShape 18"/>
          <p:cNvCxnSpPr>
            <a:cxnSpLocks noChangeShapeType="1"/>
          </p:cNvCxnSpPr>
          <p:nvPr/>
        </p:nvCxnSpPr>
        <p:spPr bwMode="auto">
          <a:xfrm>
            <a:off x="2381539" y="4244547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AutoShape 21"/>
          <p:cNvCxnSpPr>
            <a:cxnSpLocks noChangeShapeType="1"/>
          </p:cNvCxnSpPr>
          <p:nvPr/>
        </p:nvCxnSpPr>
        <p:spPr bwMode="auto">
          <a:xfrm>
            <a:off x="2383017" y="4365104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矩形 83"/>
          <p:cNvSpPr/>
          <p:nvPr/>
        </p:nvSpPr>
        <p:spPr>
          <a:xfrm>
            <a:off x="2483840" y="42901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AutoShape 21"/>
          <p:cNvCxnSpPr>
            <a:cxnSpLocks noChangeShapeType="1"/>
          </p:cNvCxnSpPr>
          <p:nvPr/>
        </p:nvCxnSpPr>
        <p:spPr bwMode="auto">
          <a:xfrm>
            <a:off x="2166993" y="4651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矩形 85"/>
          <p:cNvSpPr/>
          <p:nvPr/>
        </p:nvSpPr>
        <p:spPr>
          <a:xfrm>
            <a:off x="2267816" y="45296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</a:p>
        </p:txBody>
      </p:sp>
      <p:cxnSp>
        <p:nvCxnSpPr>
          <p:cNvPr id="87" name="AutoShape 18"/>
          <p:cNvCxnSpPr>
            <a:cxnSpLocks noChangeShapeType="1"/>
          </p:cNvCxnSpPr>
          <p:nvPr/>
        </p:nvCxnSpPr>
        <p:spPr bwMode="auto">
          <a:xfrm>
            <a:off x="2381539" y="4722845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AutoShape 21"/>
          <p:cNvCxnSpPr>
            <a:cxnSpLocks noChangeShapeType="1"/>
          </p:cNvCxnSpPr>
          <p:nvPr/>
        </p:nvCxnSpPr>
        <p:spPr bwMode="auto">
          <a:xfrm>
            <a:off x="2383017" y="484340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矩形 88"/>
          <p:cNvSpPr/>
          <p:nvPr/>
        </p:nvSpPr>
        <p:spPr>
          <a:xfrm>
            <a:off x="2483840" y="4768427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AutoShape 21"/>
          <p:cNvCxnSpPr>
            <a:cxnSpLocks noChangeShapeType="1"/>
          </p:cNvCxnSpPr>
          <p:nvPr/>
        </p:nvCxnSpPr>
        <p:spPr bwMode="auto">
          <a:xfrm>
            <a:off x="2166993" y="5134840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矩形 90"/>
          <p:cNvSpPr/>
          <p:nvPr/>
        </p:nvSpPr>
        <p:spPr>
          <a:xfrm>
            <a:off x="2267816" y="501317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AutoShape 18"/>
          <p:cNvCxnSpPr>
            <a:cxnSpLocks noChangeShapeType="1"/>
          </p:cNvCxnSpPr>
          <p:nvPr/>
        </p:nvCxnSpPr>
        <p:spPr bwMode="auto">
          <a:xfrm>
            <a:off x="2381539" y="5206409"/>
            <a:ext cx="0" cy="10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AutoShape 21"/>
          <p:cNvCxnSpPr>
            <a:cxnSpLocks noChangeShapeType="1"/>
          </p:cNvCxnSpPr>
          <p:nvPr/>
        </p:nvCxnSpPr>
        <p:spPr bwMode="auto">
          <a:xfrm>
            <a:off x="2383017" y="531408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2483840" y="523911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旁通阀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AutoShape 21"/>
          <p:cNvCxnSpPr>
            <a:cxnSpLocks noChangeShapeType="1"/>
          </p:cNvCxnSpPr>
          <p:nvPr/>
        </p:nvCxnSpPr>
        <p:spPr bwMode="auto">
          <a:xfrm>
            <a:off x="2166993" y="562831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矩形 95"/>
          <p:cNvSpPr/>
          <p:nvPr/>
        </p:nvSpPr>
        <p:spPr>
          <a:xfrm>
            <a:off x="2267816" y="5506652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矩形 96"/>
          <p:cNvSpPr/>
          <p:nvPr/>
        </p:nvSpPr>
        <p:spPr>
          <a:xfrm>
            <a:off x="3363014" y="1517149"/>
            <a:ext cx="999907" cy="338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实时参数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362921" y="1517149"/>
            <a:ext cx="999907" cy="340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59214" y="1516039"/>
            <a:ext cx="999907" cy="33270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计量数据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355507" y="1459690"/>
            <a:ext cx="999907" cy="39640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预警信息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055737" y="199984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759593" y="1997811"/>
            <a:ext cx="129614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61505" y="1997811"/>
            <a:ext cx="1296144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591547" y="2684734"/>
            <a:ext cx="61505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206604" y="2684734"/>
            <a:ext cx="1488839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695443" y="2684228"/>
            <a:ext cx="1348800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事件概要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044244" y="3033336"/>
            <a:ext cx="1560204" cy="33892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89968" y="3028991"/>
            <a:ext cx="612446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700062" y="3027252"/>
            <a:ext cx="1344181" cy="346743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07033" y="3028991"/>
            <a:ext cx="1493030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2016-08-17 22:42:00</a:t>
            </a:r>
          </a:p>
        </p:txBody>
      </p:sp>
      <p:sp>
        <p:nvSpPr>
          <p:cNvPr id="116" name="矩形 115"/>
          <p:cNvSpPr/>
          <p:nvPr/>
        </p:nvSpPr>
        <p:spPr>
          <a:xfrm>
            <a:off x="7044246" y="2681741"/>
            <a:ext cx="1560202" cy="34799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事件内容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041999" y="3372026"/>
            <a:ext cx="1562449" cy="33458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89966" y="3373764"/>
            <a:ext cx="616637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695444" y="3372026"/>
            <a:ext cx="1346556" cy="334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206604" y="3373764"/>
            <a:ext cx="1493028" cy="34326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2016-08-18 08:12:20</a:t>
            </a:r>
          </a:p>
        </p:txBody>
      </p:sp>
    </p:spTree>
    <p:extLst>
      <p:ext uri="{BB962C8B-B14F-4D97-AF65-F5344CB8AC3E}">
        <p14:creationId xmlns:p14="http://schemas.microsoft.com/office/powerpoint/2010/main" val="25355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自控模式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控制模式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矩形 23"/>
          <p:cNvSpPr/>
          <p:nvPr/>
        </p:nvSpPr>
        <p:spPr>
          <a:xfrm>
            <a:off x="2267744" y="1461226"/>
            <a:ext cx="6554818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开关阀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动态算法控制逻辑描述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调节阀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动态算法控制逻辑描述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变频器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动态算法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控制逻辑描述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65" name="矩形 64"/>
          <p:cNvSpPr/>
          <p:nvPr/>
        </p:nvSpPr>
        <p:spPr>
          <a:xfrm>
            <a:off x="2447903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自控模式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47810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时控模式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1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系统架构设计图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7" name="椭圆 6"/>
          <p:cNvSpPr/>
          <p:nvPr/>
        </p:nvSpPr>
        <p:spPr>
          <a:xfrm>
            <a:off x="5153534" y="5687229"/>
            <a:ext cx="632154" cy="63215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40152" y="5685688"/>
            <a:ext cx="637560" cy="633695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流量计</a:t>
            </a:r>
          </a:p>
        </p:txBody>
      </p:sp>
      <p:sp>
        <p:nvSpPr>
          <p:cNvPr id="12" name="矩形 11"/>
          <p:cNvSpPr/>
          <p:nvPr/>
        </p:nvSpPr>
        <p:spPr>
          <a:xfrm>
            <a:off x="6737710" y="5757696"/>
            <a:ext cx="642602" cy="48069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29798" y="5757696"/>
            <a:ext cx="642602" cy="480699"/>
          </a:xfrm>
          <a:prstGeom prst="rect">
            <a:avLst/>
          </a:prstGeom>
          <a:noFill/>
          <a:ln w="12700">
            <a:solidFill>
              <a:srgbClr val="48A8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AutoShape 19"/>
          <p:cNvCxnSpPr>
            <a:cxnSpLocks noChangeShapeType="1"/>
          </p:cNvCxnSpPr>
          <p:nvPr/>
        </p:nvCxnSpPr>
        <p:spPr bwMode="auto">
          <a:xfrm>
            <a:off x="5482634" y="5378228"/>
            <a:ext cx="2376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AutoShape 18"/>
          <p:cNvCxnSpPr>
            <a:cxnSpLocks noChangeShapeType="1"/>
          </p:cNvCxnSpPr>
          <p:nvPr/>
        </p:nvCxnSpPr>
        <p:spPr bwMode="auto">
          <a:xfrm>
            <a:off x="5488188" y="5378228"/>
            <a:ext cx="0" cy="28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AutoShape 18"/>
          <p:cNvCxnSpPr>
            <a:cxnSpLocks noChangeShapeType="1"/>
          </p:cNvCxnSpPr>
          <p:nvPr/>
        </p:nvCxnSpPr>
        <p:spPr bwMode="auto">
          <a:xfrm>
            <a:off x="6274434" y="5378228"/>
            <a:ext cx="0" cy="28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7858670" y="5378228"/>
            <a:ext cx="0" cy="36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AutoShape 18"/>
          <p:cNvCxnSpPr>
            <a:cxnSpLocks noChangeShapeType="1"/>
          </p:cNvCxnSpPr>
          <p:nvPr/>
        </p:nvCxnSpPr>
        <p:spPr bwMode="auto">
          <a:xfrm>
            <a:off x="7058909" y="5388754"/>
            <a:ext cx="0" cy="36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立方体 19"/>
          <p:cNvSpPr/>
          <p:nvPr/>
        </p:nvSpPr>
        <p:spPr>
          <a:xfrm>
            <a:off x="6372200" y="4493434"/>
            <a:ext cx="830725" cy="616190"/>
          </a:xfrm>
          <a:prstGeom prst="cub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控制柜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 flipH="1">
            <a:off x="6687852" y="5109656"/>
            <a:ext cx="1" cy="252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AutoShape 19"/>
          <p:cNvCxnSpPr>
            <a:cxnSpLocks noChangeShapeType="1"/>
          </p:cNvCxnSpPr>
          <p:nvPr/>
        </p:nvCxnSpPr>
        <p:spPr bwMode="auto">
          <a:xfrm>
            <a:off x="698942" y="6405768"/>
            <a:ext cx="792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AutoShape 19"/>
          <p:cNvCxnSpPr>
            <a:cxnSpLocks noChangeShapeType="1"/>
          </p:cNvCxnSpPr>
          <p:nvPr/>
        </p:nvCxnSpPr>
        <p:spPr bwMode="auto">
          <a:xfrm flipH="1">
            <a:off x="8473427" y="4317522"/>
            <a:ext cx="64" cy="90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AutoShape 19"/>
          <p:cNvCxnSpPr>
            <a:cxnSpLocks noChangeShapeType="1"/>
          </p:cNvCxnSpPr>
          <p:nvPr/>
        </p:nvCxnSpPr>
        <p:spPr bwMode="auto">
          <a:xfrm flipV="1">
            <a:off x="8473427" y="5522228"/>
            <a:ext cx="0" cy="90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矩形 39"/>
          <p:cNvSpPr/>
          <p:nvPr/>
        </p:nvSpPr>
        <p:spPr>
          <a:xfrm>
            <a:off x="7970384" y="5301208"/>
            <a:ext cx="1008112" cy="21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立方体 40"/>
          <p:cNvSpPr/>
          <p:nvPr/>
        </p:nvSpPr>
        <p:spPr>
          <a:xfrm>
            <a:off x="3779912" y="3227636"/>
            <a:ext cx="2769471" cy="574100"/>
          </a:xfrm>
          <a:prstGeom prst="cube">
            <a:avLst>
              <a:gd name="adj" fmla="val 44968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节点服务器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162" y="4085512"/>
            <a:ext cx="7920000" cy="216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AutoShape 18"/>
          <p:cNvCxnSpPr>
            <a:cxnSpLocks noChangeShapeType="1"/>
          </p:cNvCxnSpPr>
          <p:nvPr/>
        </p:nvCxnSpPr>
        <p:spPr bwMode="auto">
          <a:xfrm flipH="1">
            <a:off x="6808319" y="4294439"/>
            <a:ext cx="1" cy="252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AutoShape 18"/>
          <p:cNvCxnSpPr>
            <a:cxnSpLocks noChangeShapeType="1"/>
          </p:cNvCxnSpPr>
          <p:nvPr/>
        </p:nvCxnSpPr>
        <p:spPr bwMode="auto">
          <a:xfrm flipH="1">
            <a:off x="5164646" y="3816674"/>
            <a:ext cx="1" cy="252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45"/>
          <p:cNvSpPr/>
          <p:nvPr/>
        </p:nvSpPr>
        <p:spPr>
          <a:xfrm>
            <a:off x="698942" y="2769830"/>
            <a:ext cx="7920000" cy="216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校园网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 flipH="1">
            <a:off x="5164645" y="2985854"/>
            <a:ext cx="1" cy="252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矩形 47"/>
          <p:cNvSpPr/>
          <p:nvPr/>
        </p:nvSpPr>
        <p:spPr>
          <a:xfrm>
            <a:off x="2843808" y="2143485"/>
            <a:ext cx="4817025" cy="44168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FrontView Smart Platform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AutoShape 19"/>
          <p:cNvCxnSpPr>
            <a:cxnSpLocks noChangeShapeType="1"/>
          </p:cNvCxnSpPr>
          <p:nvPr/>
        </p:nvCxnSpPr>
        <p:spPr bwMode="auto">
          <a:xfrm flipH="1">
            <a:off x="8474440" y="2973488"/>
            <a:ext cx="64" cy="36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AutoShape 19"/>
          <p:cNvCxnSpPr>
            <a:cxnSpLocks noChangeShapeType="1"/>
          </p:cNvCxnSpPr>
          <p:nvPr/>
        </p:nvCxnSpPr>
        <p:spPr bwMode="auto">
          <a:xfrm flipV="1">
            <a:off x="8473427" y="3705934"/>
            <a:ext cx="0" cy="36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矩形 50"/>
          <p:cNvSpPr/>
          <p:nvPr/>
        </p:nvSpPr>
        <p:spPr>
          <a:xfrm>
            <a:off x="7970384" y="3501008"/>
            <a:ext cx="1008112" cy="21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AutoShape 19"/>
          <p:cNvCxnSpPr>
            <a:cxnSpLocks noChangeShapeType="1"/>
          </p:cNvCxnSpPr>
          <p:nvPr/>
        </p:nvCxnSpPr>
        <p:spPr bwMode="auto">
          <a:xfrm>
            <a:off x="697162" y="1339450"/>
            <a:ext cx="792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AutoShape 19"/>
          <p:cNvCxnSpPr>
            <a:cxnSpLocks noChangeShapeType="1"/>
          </p:cNvCxnSpPr>
          <p:nvPr/>
        </p:nvCxnSpPr>
        <p:spPr bwMode="auto">
          <a:xfrm flipH="1">
            <a:off x="8474440" y="1331696"/>
            <a:ext cx="64" cy="54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AutoShape 19"/>
          <p:cNvCxnSpPr>
            <a:cxnSpLocks noChangeShapeType="1"/>
          </p:cNvCxnSpPr>
          <p:nvPr/>
        </p:nvCxnSpPr>
        <p:spPr bwMode="auto">
          <a:xfrm flipV="1">
            <a:off x="8473427" y="2229830"/>
            <a:ext cx="0" cy="54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矩形 54"/>
          <p:cNvSpPr/>
          <p:nvPr/>
        </p:nvSpPr>
        <p:spPr>
          <a:xfrm>
            <a:off x="7970384" y="1988840"/>
            <a:ext cx="1008112" cy="2108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979712" y="5691158"/>
            <a:ext cx="628225" cy="62822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能量表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66330" y="5689618"/>
            <a:ext cx="633607" cy="629766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流量计</a:t>
            </a:r>
          </a:p>
        </p:txBody>
      </p:sp>
      <p:sp>
        <p:nvSpPr>
          <p:cNvPr id="59" name="矩形 58"/>
          <p:cNvSpPr/>
          <p:nvPr/>
        </p:nvSpPr>
        <p:spPr>
          <a:xfrm>
            <a:off x="3563888" y="5761625"/>
            <a:ext cx="642602" cy="48069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55976" y="5761625"/>
            <a:ext cx="642602" cy="480699"/>
          </a:xfrm>
          <a:prstGeom prst="rect">
            <a:avLst/>
          </a:prstGeom>
          <a:noFill/>
          <a:ln w="12700">
            <a:solidFill>
              <a:srgbClr val="48A84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AutoShape 19"/>
          <p:cNvCxnSpPr>
            <a:cxnSpLocks noChangeShapeType="1"/>
          </p:cNvCxnSpPr>
          <p:nvPr/>
        </p:nvCxnSpPr>
        <p:spPr bwMode="auto">
          <a:xfrm>
            <a:off x="2308812" y="5382157"/>
            <a:ext cx="2376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AutoShape 18"/>
          <p:cNvCxnSpPr>
            <a:cxnSpLocks noChangeShapeType="1"/>
          </p:cNvCxnSpPr>
          <p:nvPr/>
        </p:nvCxnSpPr>
        <p:spPr bwMode="auto">
          <a:xfrm>
            <a:off x="2314366" y="5382157"/>
            <a:ext cx="0" cy="28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AutoShape 18"/>
          <p:cNvCxnSpPr>
            <a:cxnSpLocks noChangeShapeType="1"/>
          </p:cNvCxnSpPr>
          <p:nvPr/>
        </p:nvCxnSpPr>
        <p:spPr bwMode="auto">
          <a:xfrm>
            <a:off x="3100612" y="5382157"/>
            <a:ext cx="0" cy="288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AutoShape 18"/>
          <p:cNvCxnSpPr>
            <a:cxnSpLocks noChangeShapeType="1"/>
          </p:cNvCxnSpPr>
          <p:nvPr/>
        </p:nvCxnSpPr>
        <p:spPr bwMode="auto">
          <a:xfrm>
            <a:off x="4684848" y="5382157"/>
            <a:ext cx="0" cy="36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AutoShape 18"/>
          <p:cNvCxnSpPr>
            <a:cxnSpLocks noChangeShapeType="1"/>
          </p:cNvCxnSpPr>
          <p:nvPr/>
        </p:nvCxnSpPr>
        <p:spPr bwMode="auto">
          <a:xfrm>
            <a:off x="3885087" y="5392683"/>
            <a:ext cx="0" cy="36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立方体 65"/>
          <p:cNvSpPr/>
          <p:nvPr/>
        </p:nvSpPr>
        <p:spPr>
          <a:xfrm>
            <a:off x="3198378" y="4497363"/>
            <a:ext cx="830725" cy="616190"/>
          </a:xfrm>
          <a:prstGeom prst="cub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控制柜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AutoShape 18"/>
          <p:cNvCxnSpPr>
            <a:cxnSpLocks noChangeShapeType="1"/>
          </p:cNvCxnSpPr>
          <p:nvPr/>
        </p:nvCxnSpPr>
        <p:spPr bwMode="auto">
          <a:xfrm flipH="1">
            <a:off x="3514030" y="5113585"/>
            <a:ext cx="1" cy="252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AutoShape 18"/>
          <p:cNvCxnSpPr>
            <a:cxnSpLocks noChangeShapeType="1"/>
          </p:cNvCxnSpPr>
          <p:nvPr/>
        </p:nvCxnSpPr>
        <p:spPr bwMode="auto">
          <a:xfrm flipH="1">
            <a:off x="3634497" y="4298368"/>
            <a:ext cx="1" cy="252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9" name="图片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9" y="3117587"/>
            <a:ext cx="652239" cy="652239"/>
          </a:xfrm>
          <a:prstGeom prst="rect">
            <a:avLst/>
          </a:prstGeom>
        </p:spPr>
      </p:pic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623510" y="3765681"/>
            <a:ext cx="981216" cy="2917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9" y="4835706"/>
            <a:ext cx="652239" cy="652239"/>
          </a:xfrm>
          <a:prstGeom prst="rect">
            <a:avLst/>
          </a:prstGeom>
        </p:spPr>
      </p:pic>
      <p:sp>
        <p:nvSpPr>
          <p:cNvPr id="79" name="Rectangle 13"/>
          <p:cNvSpPr>
            <a:spLocks noChangeArrowheads="1"/>
          </p:cNvSpPr>
          <p:nvPr/>
        </p:nvSpPr>
        <p:spPr bwMode="auto">
          <a:xfrm>
            <a:off x="634300" y="5485938"/>
            <a:ext cx="981216" cy="2917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现场保障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9" y="1553116"/>
            <a:ext cx="652239" cy="652239"/>
          </a:xfrm>
          <a:prstGeom prst="rect">
            <a:avLst/>
          </a:prstGeom>
        </p:spPr>
      </p:pic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638456" y="2201188"/>
            <a:ext cx="981216" cy="2917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运行管理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843808" y="1511796"/>
            <a:ext cx="2952328" cy="53535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中央空调主机集控管理系统</a:t>
            </a:r>
          </a:p>
        </p:txBody>
      </p:sp>
      <p:sp>
        <p:nvSpPr>
          <p:cNvPr id="84" name="圆角矩形 83"/>
          <p:cNvSpPr/>
          <p:nvPr/>
        </p:nvSpPr>
        <p:spPr>
          <a:xfrm>
            <a:off x="5940152" y="1521590"/>
            <a:ext cx="1720681" cy="52556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39" y="1552400"/>
            <a:ext cx="652239" cy="652239"/>
          </a:xfrm>
          <a:prstGeom prst="rect">
            <a:avLst/>
          </a:prstGeom>
        </p:spPr>
      </p:pic>
      <p:sp>
        <p:nvSpPr>
          <p:cNvPr id="86" name="Rectangle 13"/>
          <p:cNvSpPr>
            <a:spLocks noChangeArrowheads="1"/>
          </p:cNvSpPr>
          <p:nvPr/>
        </p:nvSpPr>
        <p:spPr bwMode="auto">
          <a:xfrm>
            <a:off x="1675596" y="2200472"/>
            <a:ext cx="981216" cy="2917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维修维保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统计对比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自助统计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统计对比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4678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自助统计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24585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矩形 79"/>
          <p:cNvSpPr/>
          <p:nvPr/>
        </p:nvSpPr>
        <p:spPr>
          <a:xfrm>
            <a:off x="8122275" y="1627940"/>
            <a:ext cx="548711" cy="6819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813252" y="1627940"/>
            <a:ext cx="720080" cy="32192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475656" y="1628800"/>
            <a:ext cx="1539216" cy="27855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对象维度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021164" y="1628800"/>
            <a:ext cx="720080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flipH="1" flipV="1">
            <a:off x="2831639" y="171027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1475656" y="1988840"/>
            <a:ext cx="1539216" cy="27855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维度过滤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100"/>
          <p:cNvSpPr/>
          <p:nvPr/>
        </p:nvSpPr>
        <p:spPr>
          <a:xfrm flipH="1" flipV="1">
            <a:off x="2831639" y="207031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475656" y="2348880"/>
            <a:ext cx="1539216" cy="27855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参数类型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等腰三角形 103"/>
          <p:cNvSpPr/>
          <p:nvPr/>
        </p:nvSpPr>
        <p:spPr>
          <a:xfrm flipH="1" flipV="1">
            <a:off x="2831639" y="243035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1475656" y="2708920"/>
            <a:ext cx="1539216" cy="27855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参数过滤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等腰三角形 105"/>
          <p:cNvSpPr/>
          <p:nvPr/>
        </p:nvSpPr>
        <p:spPr>
          <a:xfrm flipH="1" flipV="1">
            <a:off x="2831639" y="279039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AutoShape 17"/>
          <p:cNvCxnSpPr>
            <a:cxnSpLocks noChangeShapeType="1"/>
          </p:cNvCxnSpPr>
          <p:nvPr/>
        </p:nvCxnSpPr>
        <p:spPr bwMode="auto">
          <a:xfrm>
            <a:off x="1678182" y="3480476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AutoShape 21"/>
          <p:cNvCxnSpPr>
            <a:cxnSpLocks noChangeShapeType="1"/>
          </p:cNvCxnSpPr>
          <p:nvPr/>
        </p:nvCxnSpPr>
        <p:spPr bwMode="auto">
          <a:xfrm>
            <a:off x="1678199" y="3667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矩形 108"/>
          <p:cNvSpPr/>
          <p:nvPr/>
        </p:nvSpPr>
        <p:spPr>
          <a:xfrm>
            <a:off x="1779023" y="3538087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479985" y="3261566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AutoShape 21"/>
          <p:cNvCxnSpPr>
            <a:cxnSpLocks noChangeShapeType="1"/>
          </p:cNvCxnSpPr>
          <p:nvPr/>
        </p:nvCxnSpPr>
        <p:spPr bwMode="auto">
          <a:xfrm>
            <a:off x="1956819" y="394827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矩形 111"/>
          <p:cNvSpPr/>
          <p:nvPr/>
        </p:nvSpPr>
        <p:spPr>
          <a:xfrm>
            <a:off x="2057642" y="3788413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AutoShape 21"/>
          <p:cNvCxnSpPr>
            <a:cxnSpLocks noChangeShapeType="1"/>
          </p:cNvCxnSpPr>
          <p:nvPr/>
        </p:nvCxnSpPr>
        <p:spPr bwMode="auto">
          <a:xfrm>
            <a:off x="1959761" y="440422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2060586" y="4269678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AutoShape 18"/>
          <p:cNvCxnSpPr>
            <a:cxnSpLocks noChangeShapeType="1"/>
          </p:cNvCxnSpPr>
          <p:nvPr/>
        </p:nvCxnSpPr>
        <p:spPr bwMode="auto">
          <a:xfrm>
            <a:off x="2165515" y="3989259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AutoShape 21"/>
          <p:cNvCxnSpPr>
            <a:cxnSpLocks noChangeShapeType="1"/>
          </p:cNvCxnSpPr>
          <p:nvPr/>
        </p:nvCxnSpPr>
        <p:spPr bwMode="auto">
          <a:xfrm>
            <a:off x="2166993" y="412566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矩形 116"/>
          <p:cNvSpPr/>
          <p:nvPr/>
        </p:nvSpPr>
        <p:spPr>
          <a:xfrm>
            <a:off x="2267816" y="402789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AutoShape 21"/>
          <p:cNvCxnSpPr>
            <a:cxnSpLocks noChangeShapeType="1"/>
          </p:cNvCxnSpPr>
          <p:nvPr/>
        </p:nvCxnSpPr>
        <p:spPr bwMode="auto">
          <a:xfrm>
            <a:off x="2166993" y="463342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矩形 118"/>
          <p:cNvSpPr/>
          <p:nvPr/>
        </p:nvSpPr>
        <p:spPr>
          <a:xfrm>
            <a:off x="2267816" y="4511758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AutoShape 18"/>
          <p:cNvCxnSpPr>
            <a:cxnSpLocks noChangeShapeType="1"/>
          </p:cNvCxnSpPr>
          <p:nvPr/>
        </p:nvCxnSpPr>
        <p:spPr bwMode="auto">
          <a:xfrm>
            <a:off x="2381539" y="4704991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AutoShape 21"/>
          <p:cNvCxnSpPr>
            <a:cxnSpLocks noChangeShapeType="1"/>
          </p:cNvCxnSpPr>
          <p:nvPr/>
        </p:nvCxnSpPr>
        <p:spPr bwMode="auto">
          <a:xfrm>
            <a:off x="2383017" y="487223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矩形 121"/>
          <p:cNvSpPr/>
          <p:nvPr/>
        </p:nvSpPr>
        <p:spPr>
          <a:xfrm>
            <a:off x="2483840" y="4750573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AutoShape 18"/>
          <p:cNvCxnSpPr>
            <a:cxnSpLocks noChangeShapeType="1"/>
          </p:cNvCxnSpPr>
          <p:nvPr/>
        </p:nvCxnSpPr>
        <p:spPr bwMode="auto">
          <a:xfrm>
            <a:off x="2381539" y="494380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AutoShape 21"/>
          <p:cNvCxnSpPr>
            <a:cxnSpLocks noChangeShapeType="1"/>
          </p:cNvCxnSpPr>
          <p:nvPr/>
        </p:nvCxnSpPr>
        <p:spPr bwMode="auto">
          <a:xfrm>
            <a:off x="2383017" y="51374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矩形 124"/>
          <p:cNvSpPr/>
          <p:nvPr/>
        </p:nvSpPr>
        <p:spPr>
          <a:xfrm>
            <a:off x="2483840" y="50158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AutoShape 18"/>
          <p:cNvCxnSpPr>
            <a:cxnSpLocks noChangeShapeType="1"/>
          </p:cNvCxnSpPr>
          <p:nvPr/>
        </p:nvCxnSpPr>
        <p:spPr bwMode="auto">
          <a:xfrm>
            <a:off x="2165515" y="5159830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AutoShape 21"/>
          <p:cNvCxnSpPr>
            <a:cxnSpLocks noChangeShapeType="1"/>
          </p:cNvCxnSpPr>
          <p:nvPr/>
        </p:nvCxnSpPr>
        <p:spPr bwMode="auto">
          <a:xfrm>
            <a:off x="2166993" y="537629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矩形 127"/>
          <p:cNvSpPr/>
          <p:nvPr/>
        </p:nvSpPr>
        <p:spPr>
          <a:xfrm>
            <a:off x="2267816" y="52546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AutoShape 18"/>
          <p:cNvCxnSpPr>
            <a:cxnSpLocks noChangeShapeType="1"/>
          </p:cNvCxnSpPr>
          <p:nvPr/>
        </p:nvCxnSpPr>
        <p:spPr bwMode="auto">
          <a:xfrm>
            <a:off x="2381539" y="5447862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AutoShape 21"/>
          <p:cNvCxnSpPr>
            <a:cxnSpLocks noChangeShapeType="1"/>
          </p:cNvCxnSpPr>
          <p:nvPr/>
        </p:nvCxnSpPr>
        <p:spPr bwMode="auto">
          <a:xfrm>
            <a:off x="2383017" y="557899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矩形 130"/>
          <p:cNvSpPr/>
          <p:nvPr/>
        </p:nvSpPr>
        <p:spPr>
          <a:xfrm>
            <a:off x="2483840" y="5506991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AutoShape 19"/>
          <p:cNvCxnSpPr>
            <a:cxnSpLocks noChangeShapeType="1"/>
          </p:cNvCxnSpPr>
          <p:nvPr/>
        </p:nvCxnSpPr>
        <p:spPr bwMode="auto">
          <a:xfrm>
            <a:off x="1439840" y="3107936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AutoShape 18"/>
          <p:cNvCxnSpPr>
            <a:cxnSpLocks noChangeShapeType="1"/>
          </p:cNvCxnSpPr>
          <p:nvPr/>
        </p:nvCxnSpPr>
        <p:spPr bwMode="auto">
          <a:xfrm>
            <a:off x="1955341" y="3756008"/>
            <a:ext cx="0" cy="216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AutoShape 18"/>
          <p:cNvCxnSpPr>
            <a:cxnSpLocks noChangeShapeType="1"/>
          </p:cNvCxnSpPr>
          <p:nvPr/>
        </p:nvCxnSpPr>
        <p:spPr bwMode="auto">
          <a:xfrm>
            <a:off x="2165515" y="4444734"/>
            <a:ext cx="0" cy="93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" name="矩形 134"/>
          <p:cNvSpPr/>
          <p:nvPr/>
        </p:nvSpPr>
        <p:spPr>
          <a:xfrm>
            <a:off x="2085163" y="5795023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AutoShape 21"/>
          <p:cNvCxnSpPr>
            <a:cxnSpLocks noChangeShapeType="1"/>
          </p:cNvCxnSpPr>
          <p:nvPr/>
        </p:nvCxnSpPr>
        <p:spPr bwMode="auto">
          <a:xfrm>
            <a:off x="1953954" y="59162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矩形 136"/>
          <p:cNvSpPr/>
          <p:nvPr/>
        </p:nvSpPr>
        <p:spPr>
          <a:xfrm>
            <a:off x="5135490" y="1628800"/>
            <a:ext cx="813666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时间维度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等腰三角形 137"/>
          <p:cNvSpPr/>
          <p:nvPr/>
        </p:nvSpPr>
        <p:spPr>
          <a:xfrm flipH="1" flipV="1">
            <a:off x="5782332" y="1710273"/>
            <a:ext cx="13977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809679" y="1988840"/>
            <a:ext cx="722685" cy="32192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021164" y="1989700"/>
            <a:ext cx="720080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135490" y="1988840"/>
            <a:ext cx="813666" cy="32192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366269" y="1989700"/>
            <a:ext cx="705911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491880" y="1989700"/>
            <a:ext cx="801092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时间维度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等腰三角形 153"/>
          <p:cNvSpPr/>
          <p:nvPr/>
        </p:nvSpPr>
        <p:spPr>
          <a:xfrm flipH="1" flipV="1">
            <a:off x="4126148" y="2071173"/>
            <a:ext cx="13977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3747537" y="2539536"/>
            <a:ext cx="4594506" cy="359484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曲线图、柱状图、堆积图等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605340" y="1627940"/>
            <a:ext cx="455430" cy="32192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7605340" y="1985341"/>
            <a:ext cx="455430" cy="32192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统计对比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-&gt;KPI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56348" y="1052736"/>
            <a:ext cx="980762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426" y="1124744"/>
            <a:ext cx="795412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统计对比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7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/>
          <p:cNvSpPr/>
          <p:nvPr/>
        </p:nvSpPr>
        <p:spPr>
          <a:xfrm>
            <a:off x="1344519" y="1461226"/>
            <a:ext cx="7478042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4678" y="1124744"/>
            <a:ext cx="999907" cy="334946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自助统计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24585" y="1065615"/>
            <a:ext cx="999907" cy="395611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AutoShape 19"/>
          <p:cNvCxnSpPr>
            <a:cxnSpLocks noChangeShapeType="1"/>
          </p:cNvCxnSpPr>
          <p:nvPr/>
        </p:nvCxnSpPr>
        <p:spPr bwMode="auto">
          <a:xfrm rot="5400000">
            <a:off x="935856" y="4001727"/>
            <a:ext cx="468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矩形 79"/>
          <p:cNvSpPr/>
          <p:nvPr/>
        </p:nvSpPr>
        <p:spPr>
          <a:xfrm>
            <a:off x="8165257" y="1627940"/>
            <a:ext cx="548711" cy="6819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296349" y="1627940"/>
            <a:ext cx="804043" cy="32192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475656" y="1628800"/>
            <a:ext cx="1539216" cy="27855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对象维度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422903" y="1628800"/>
            <a:ext cx="804043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等腰三角形 97"/>
          <p:cNvSpPr/>
          <p:nvPr/>
        </p:nvSpPr>
        <p:spPr>
          <a:xfrm flipH="1" flipV="1">
            <a:off x="2831639" y="171027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1475656" y="1988840"/>
            <a:ext cx="1539216" cy="27855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维度过滤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100"/>
          <p:cNvSpPr/>
          <p:nvPr/>
        </p:nvSpPr>
        <p:spPr>
          <a:xfrm flipH="1" flipV="1">
            <a:off x="2831639" y="207031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475656" y="2348880"/>
            <a:ext cx="1539216" cy="27855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参数类型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等腰三角形 103"/>
          <p:cNvSpPr/>
          <p:nvPr/>
        </p:nvSpPr>
        <p:spPr>
          <a:xfrm flipH="1" flipV="1">
            <a:off x="2831639" y="243035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1475656" y="2708920"/>
            <a:ext cx="1539216" cy="27855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参数过滤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等腰三角形 105"/>
          <p:cNvSpPr/>
          <p:nvPr/>
        </p:nvSpPr>
        <p:spPr>
          <a:xfrm flipH="1" flipV="1">
            <a:off x="2831639" y="279039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AutoShape 17"/>
          <p:cNvCxnSpPr>
            <a:cxnSpLocks noChangeShapeType="1"/>
          </p:cNvCxnSpPr>
          <p:nvPr/>
        </p:nvCxnSpPr>
        <p:spPr bwMode="auto">
          <a:xfrm>
            <a:off x="1678182" y="3480476"/>
            <a:ext cx="0" cy="18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AutoShape 21"/>
          <p:cNvCxnSpPr>
            <a:cxnSpLocks noChangeShapeType="1"/>
          </p:cNvCxnSpPr>
          <p:nvPr/>
        </p:nvCxnSpPr>
        <p:spPr bwMode="auto">
          <a:xfrm>
            <a:off x="1678199" y="3667276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矩形 108"/>
          <p:cNvSpPr/>
          <p:nvPr/>
        </p:nvSpPr>
        <p:spPr>
          <a:xfrm>
            <a:off x="1779023" y="3538087"/>
            <a:ext cx="648000" cy="214656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479985" y="3261566"/>
            <a:ext cx="671189" cy="218082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AutoShape 21"/>
          <p:cNvCxnSpPr>
            <a:cxnSpLocks noChangeShapeType="1"/>
          </p:cNvCxnSpPr>
          <p:nvPr/>
        </p:nvCxnSpPr>
        <p:spPr bwMode="auto">
          <a:xfrm>
            <a:off x="1956819" y="3948275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矩形 111"/>
          <p:cNvSpPr/>
          <p:nvPr/>
        </p:nvSpPr>
        <p:spPr>
          <a:xfrm>
            <a:off x="2057642" y="3788413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AutoShape 21"/>
          <p:cNvCxnSpPr>
            <a:cxnSpLocks noChangeShapeType="1"/>
          </p:cNvCxnSpPr>
          <p:nvPr/>
        </p:nvCxnSpPr>
        <p:spPr bwMode="auto">
          <a:xfrm>
            <a:off x="1959761" y="4404221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2060586" y="4269678"/>
            <a:ext cx="648000" cy="196371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冷冻系统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AutoShape 18"/>
          <p:cNvCxnSpPr>
            <a:cxnSpLocks noChangeShapeType="1"/>
          </p:cNvCxnSpPr>
          <p:nvPr/>
        </p:nvCxnSpPr>
        <p:spPr bwMode="auto">
          <a:xfrm>
            <a:off x="2165515" y="3989259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AutoShape 21"/>
          <p:cNvCxnSpPr>
            <a:cxnSpLocks noChangeShapeType="1"/>
          </p:cNvCxnSpPr>
          <p:nvPr/>
        </p:nvCxnSpPr>
        <p:spPr bwMode="auto">
          <a:xfrm>
            <a:off x="2166993" y="412566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矩形 116"/>
          <p:cNvSpPr/>
          <p:nvPr/>
        </p:nvSpPr>
        <p:spPr>
          <a:xfrm>
            <a:off x="2267816" y="4027896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AutoShape 21"/>
          <p:cNvCxnSpPr>
            <a:cxnSpLocks noChangeShapeType="1"/>
          </p:cNvCxnSpPr>
          <p:nvPr/>
        </p:nvCxnSpPr>
        <p:spPr bwMode="auto">
          <a:xfrm>
            <a:off x="2166993" y="4633422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矩形 118"/>
          <p:cNvSpPr/>
          <p:nvPr/>
        </p:nvSpPr>
        <p:spPr>
          <a:xfrm>
            <a:off x="2267816" y="4511758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AutoShape 18"/>
          <p:cNvCxnSpPr>
            <a:cxnSpLocks noChangeShapeType="1"/>
          </p:cNvCxnSpPr>
          <p:nvPr/>
        </p:nvCxnSpPr>
        <p:spPr bwMode="auto">
          <a:xfrm>
            <a:off x="2381539" y="4704991"/>
            <a:ext cx="0" cy="32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AutoShape 21"/>
          <p:cNvCxnSpPr>
            <a:cxnSpLocks noChangeShapeType="1"/>
          </p:cNvCxnSpPr>
          <p:nvPr/>
        </p:nvCxnSpPr>
        <p:spPr bwMode="auto">
          <a:xfrm>
            <a:off x="2383017" y="4872237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矩形 121"/>
          <p:cNvSpPr/>
          <p:nvPr/>
        </p:nvSpPr>
        <p:spPr>
          <a:xfrm>
            <a:off x="2483840" y="4750573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" name="AutoShape 18"/>
          <p:cNvCxnSpPr>
            <a:cxnSpLocks noChangeShapeType="1"/>
          </p:cNvCxnSpPr>
          <p:nvPr/>
        </p:nvCxnSpPr>
        <p:spPr bwMode="auto">
          <a:xfrm>
            <a:off x="2381539" y="4943806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AutoShape 21"/>
          <p:cNvCxnSpPr>
            <a:cxnSpLocks noChangeShapeType="1"/>
          </p:cNvCxnSpPr>
          <p:nvPr/>
        </p:nvCxnSpPr>
        <p:spPr bwMode="auto">
          <a:xfrm>
            <a:off x="2383017" y="513747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矩形 124"/>
          <p:cNvSpPr/>
          <p:nvPr/>
        </p:nvSpPr>
        <p:spPr>
          <a:xfrm>
            <a:off x="2483840" y="5015814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支路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AutoShape 18"/>
          <p:cNvCxnSpPr>
            <a:cxnSpLocks noChangeShapeType="1"/>
          </p:cNvCxnSpPr>
          <p:nvPr/>
        </p:nvCxnSpPr>
        <p:spPr bwMode="auto">
          <a:xfrm>
            <a:off x="2165515" y="5159830"/>
            <a:ext cx="0" cy="21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AutoShape 21"/>
          <p:cNvCxnSpPr>
            <a:cxnSpLocks noChangeShapeType="1"/>
          </p:cNvCxnSpPr>
          <p:nvPr/>
        </p:nvCxnSpPr>
        <p:spPr bwMode="auto">
          <a:xfrm>
            <a:off x="2166993" y="5376293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矩形 127"/>
          <p:cNvSpPr/>
          <p:nvPr/>
        </p:nvSpPr>
        <p:spPr>
          <a:xfrm>
            <a:off x="2267816" y="5254629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AutoShape 18"/>
          <p:cNvCxnSpPr>
            <a:cxnSpLocks noChangeShapeType="1"/>
          </p:cNvCxnSpPr>
          <p:nvPr/>
        </p:nvCxnSpPr>
        <p:spPr bwMode="auto">
          <a:xfrm>
            <a:off x="2381539" y="5447862"/>
            <a:ext cx="0" cy="144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AutoShape 21"/>
          <p:cNvCxnSpPr>
            <a:cxnSpLocks noChangeShapeType="1"/>
          </p:cNvCxnSpPr>
          <p:nvPr/>
        </p:nvCxnSpPr>
        <p:spPr bwMode="auto">
          <a:xfrm>
            <a:off x="2383017" y="5578999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矩形 130"/>
          <p:cNvSpPr/>
          <p:nvPr/>
        </p:nvSpPr>
        <p:spPr>
          <a:xfrm>
            <a:off x="2483840" y="5506991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AutoShape 19"/>
          <p:cNvCxnSpPr>
            <a:cxnSpLocks noChangeShapeType="1"/>
          </p:cNvCxnSpPr>
          <p:nvPr/>
        </p:nvCxnSpPr>
        <p:spPr bwMode="auto">
          <a:xfrm>
            <a:off x="1439840" y="3107936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AutoShape 18"/>
          <p:cNvCxnSpPr>
            <a:cxnSpLocks noChangeShapeType="1"/>
          </p:cNvCxnSpPr>
          <p:nvPr/>
        </p:nvCxnSpPr>
        <p:spPr bwMode="auto">
          <a:xfrm>
            <a:off x="1955341" y="3756008"/>
            <a:ext cx="0" cy="2160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AutoShape 18"/>
          <p:cNvCxnSpPr>
            <a:cxnSpLocks noChangeShapeType="1"/>
          </p:cNvCxnSpPr>
          <p:nvPr/>
        </p:nvCxnSpPr>
        <p:spPr bwMode="auto">
          <a:xfrm>
            <a:off x="2165515" y="4444734"/>
            <a:ext cx="0" cy="93600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" name="矩形 134"/>
          <p:cNvSpPr/>
          <p:nvPr/>
        </p:nvSpPr>
        <p:spPr>
          <a:xfrm>
            <a:off x="2085163" y="5795023"/>
            <a:ext cx="648000" cy="193233"/>
          </a:xfrm>
          <a:prstGeom prst="rect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主传感器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AutoShape 21"/>
          <p:cNvCxnSpPr>
            <a:cxnSpLocks noChangeShapeType="1"/>
          </p:cNvCxnSpPr>
          <p:nvPr/>
        </p:nvCxnSpPr>
        <p:spPr bwMode="auto">
          <a:xfrm>
            <a:off x="1953954" y="5916248"/>
            <a:ext cx="128121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矩形 136"/>
          <p:cNvSpPr/>
          <p:nvPr/>
        </p:nvSpPr>
        <p:spPr>
          <a:xfrm>
            <a:off x="5437063" y="1628800"/>
            <a:ext cx="926754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时间维度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等腰三角形 137"/>
          <p:cNvSpPr/>
          <p:nvPr/>
        </p:nvSpPr>
        <p:spPr>
          <a:xfrm flipH="1" flipV="1">
            <a:off x="6196993" y="1710273"/>
            <a:ext cx="13977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7296349" y="1988840"/>
            <a:ext cx="803076" cy="32192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421936" y="1989700"/>
            <a:ext cx="804043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436053" y="1988840"/>
            <a:ext cx="923268" cy="32192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499026" y="1989700"/>
            <a:ext cx="880504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491880" y="1989700"/>
            <a:ext cx="926754" cy="32106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时间维度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等腰三角形 153"/>
          <p:cNvSpPr/>
          <p:nvPr/>
        </p:nvSpPr>
        <p:spPr>
          <a:xfrm flipH="1" flipV="1">
            <a:off x="4251810" y="2071173"/>
            <a:ext cx="13977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3747537" y="2539536"/>
            <a:ext cx="4594506" cy="359484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曲线图、柱状图、堆积图等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4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设备台账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67744" y="1052736"/>
            <a:ext cx="6554818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设备台账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</a:p>
        </p:txBody>
      </p:sp>
      <p:sp>
        <p:nvSpPr>
          <p:cNvPr id="12" name="矩形 11"/>
          <p:cNvSpPr/>
          <p:nvPr/>
        </p:nvSpPr>
        <p:spPr>
          <a:xfrm>
            <a:off x="467544" y="244220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14" name="矩形 13"/>
          <p:cNvSpPr/>
          <p:nvPr/>
        </p:nvSpPr>
        <p:spPr>
          <a:xfrm>
            <a:off x="8028384" y="1342799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32240" y="1340768"/>
            <a:ext cx="129614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设备筛选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7812360" y="148478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55776" y="209421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设备名称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91880" y="2094211"/>
            <a:ext cx="208823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0112" y="209421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制造厂家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16216" y="2094211"/>
            <a:ext cx="208823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55776" y="1768411"/>
            <a:ext cx="1709207" cy="2646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主机名称：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95241" y="1772848"/>
            <a:ext cx="1709207" cy="2646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XXXX-XX-XX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36096" y="1340768"/>
            <a:ext cx="129614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主机筛选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flipH="1" flipV="1">
            <a:off x="6516216" y="148478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55776" y="244220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规格型号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1880" y="2451818"/>
            <a:ext cx="1080120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0" y="2441530"/>
            <a:ext cx="100811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出厂编号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80112" y="245181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16216" y="2451818"/>
            <a:ext cx="10226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联系人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38912" y="2448229"/>
            <a:ext cx="10655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55776" y="278160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出厂日期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91880" y="2791216"/>
            <a:ext cx="1080120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72000" y="2780928"/>
            <a:ext cx="100811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使用年限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80112" y="279121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16216" y="2791216"/>
            <a:ext cx="10226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8912" y="2787627"/>
            <a:ext cx="10655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55776" y="314340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91880" y="3153011"/>
            <a:ext cx="1080120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72000" y="3142723"/>
            <a:ext cx="1008112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80112" y="315301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16216" y="3153011"/>
            <a:ext cx="10226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38912" y="3149422"/>
            <a:ext cx="10655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67744" y="1052736"/>
            <a:ext cx="6554818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设备台账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</a:p>
        </p:txBody>
      </p:sp>
      <p:sp>
        <p:nvSpPr>
          <p:cNvPr id="12" name="矩形 11"/>
          <p:cNvSpPr/>
          <p:nvPr/>
        </p:nvSpPr>
        <p:spPr>
          <a:xfrm>
            <a:off x="467544" y="244220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14" name="矩形 13"/>
          <p:cNvSpPr/>
          <p:nvPr/>
        </p:nvSpPr>
        <p:spPr>
          <a:xfrm>
            <a:off x="8028385" y="1329449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6016" y="1340768"/>
            <a:ext cx="129614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参数筛选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5796136" y="148478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55776" y="209421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91880" y="2094211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循环泵频率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5976" y="209421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进水温度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55776" y="1768411"/>
            <a:ext cx="1709207" cy="2646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XXXX-XX-XX</a:t>
            </a:r>
          </a:p>
        </p:txBody>
      </p:sp>
      <p:sp>
        <p:nvSpPr>
          <p:cNvPr id="24" name="矩形 23"/>
          <p:cNvSpPr/>
          <p:nvPr/>
        </p:nvSpPr>
        <p:spPr>
          <a:xfrm>
            <a:off x="3419872" y="1340768"/>
            <a:ext cx="129614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主机筛选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flipH="1" flipV="1">
            <a:off x="4499992" y="1484784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12160" y="1325863"/>
            <a:ext cx="1020281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27565" y="1323981"/>
            <a:ext cx="1000820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92080" y="210449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回水温度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28184" y="2102617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进水压力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64288" y="210462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55776" y="2439610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91880" y="2439610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55976" y="2439610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292080" y="244989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28184" y="244801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164288" y="245002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55776" y="278092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91880" y="2780928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355976" y="278092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92080" y="279121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228184" y="278933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4288" y="2791342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55776" y="3142597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1880" y="3142597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55976" y="3142597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92080" y="315288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228184" y="315100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164288" y="315301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55776" y="3502637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91880" y="3502637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55976" y="3502637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292080" y="351292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28184" y="351104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164288" y="351305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555776" y="4402872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时间点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91880" y="4402872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循环泵频率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355976" y="4402872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进水温度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555776" y="4077072"/>
            <a:ext cx="1709207" cy="2646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XXXX-XX-XX</a:t>
            </a:r>
          </a:p>
        </p:txBody>
      </p:sp>
      <p:sp>
        <p:nvSpPr>
          <p:cNvPr id="95" name="矩形 94"/>
          <p:cNvSpPr/>
          <p:nvPr/>
        </p:nvSpPr>
        <p:spPr>
          <a:xfrm>
            <a:off x="5292080" y="4413160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回水温度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228184" y="441127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进水压力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64288" y="441328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555776" y="474827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491880" y="4748271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355976" y="474827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292080" y="475855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228184" y="4756677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164288" y="475868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555776" y="508958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491880" y="5089589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355976" y="508958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292080" y="5099877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228184" y="509799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164288" y="510000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55776" y="545125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491880" y="5451258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355976" y="545125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292080" y="546154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228184" y="545966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164288" y="5461672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555776" y="581129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91880" y="5811298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355976" y="5811298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2080" y="582158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228184" y="581970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164288" y="5821712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设备台账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</a:p>
        </p:txBody>
      </p:sp>
      <p:sp>
        <p:nvSpPr>
          <p:cNvPr id="12" name="矩形 11"/>
          <p:cNvSpPr/>
          <p:nvPr/>
        </p:nvSpPr>
        <p:spPr>
          <a:xfrm>
            <a:off x="467544" y="244220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85" name="矩形 84"/>
          <p:cNvSpPr/>
          <p:nvPr/>
        </p:nvSpPr>
        <p:spPr>
          <a:xfrm>
            <a:off x="2267744" y="1461226"/>
            <a:ext cx="6554818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6" name="矩形 85"/>
          <p:cNvSpPr/>
          <p:nvPr/>
        </p:nvSpPr>
        <p:spPr>
          <a:xfrm>
            <a:off x="2447903" y="1065615"/>
            <a:ext cx="999907" cy="394075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循环泵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447810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47717" y="1114706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47624" y="1114706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47531" y="1114706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能效比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055737" y="162031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014078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日期类型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等腰三角形 123"/>
          <p:cNvSpPr/>
          <p:nvPr/>
        </p:nvSpPr>
        <p:spPr>
          <a:xfrm flipH="1" flipV="1">
            <a:off x="5833518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978614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循环泵筛选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等腰三角形 125"/>
          <p:cNvSpPr/>
          <p:nvPr/>
        </p:nvSpPr>
        <p:spPr>
          <a:xfrm flipH="1" flipV="1">
            <a:off x="4798054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039512" y="1616726"/>
            <a:ext cx="1020281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054917" y="1616469"/>
            <a:ext cx="1000820" cy="355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5776" y="2134485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707904" y="2134485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冷却泵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572000" y="213448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冷却泵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508104" y="213414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444208" y="214289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380312" y="2134145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5776" y="249653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707904" y="249653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572000" y="249653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8104" y="249619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444208" y="250493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80312" y="249619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555776" y="285657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707904" y="285657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572000" y="285657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08104" y="285623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444208" y="286497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380312" y="285623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555776" y="321661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707904" y="321661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572000" y="321661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508104" y="321627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444208" y="322501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380312" y="321627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555776" y="357665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04" y="357665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357665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508104" y="357631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444208" y="358505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380312" y="357631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2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设备台账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</a:p>
        </p:txBody>
      </p:sp>
      <p:sp>
        <p:nvSpPr>
          <p:cNvPr id="12" name="矩形 11"/>
          <p:cNvSpPr/>
          <p:nvPr/>
        </p:nvSpPr>
        <p:spPr>
          <a:xfrm>
            <a:off x="467544" y="244220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85" name="矩形 84"/>
          <p:cNvSpPr/>
          <p:nvPr/>
        </p:nvSpPr>
        <p:spPr>
          <a:xfrm>
            <a:off x="2267744" y="1461226"/>
            <a:ext cx="6554818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6" name="矩形 85"/>
          <p:cNvSpPr/>
          <p:nvPr/>
        </p:nvSpPr>
        <p:spPr>
          <a:xfrm>
            <a:off x="2447903" y="1114706"/>
            <a:ext cx="999907" cy="3449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循环泵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447810" y="1064079"/>
            <a:ext cx="999907" cy="39714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47717" y="1114706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47624" y="1114706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47531" y="1114706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能效比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055737" y="162031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014078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日期类型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等腰三角形 123"/>
          <p:cNvSpPr/>
          <p:nvPr/>
        </p:nvSpPr>
        <p:spPr>
          <a:xfrm flipH="1" flipV="1">
            <a:off x="5833518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978614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风机筛选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等腰三角形 125"/>
          <p:cNvSpPr/>
          <p:nvPr/>
        </p:nvSpPr>
        <p:spPr>
          <a:xfrm flipH="1" flipV="1">
            <a:off x="4798054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039512" y="1616726"/>
            <a:ext cx="1020281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054917" y="1616469"/>
            <a:ext cx="1000820" cy="355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5776" y="2134485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707904" y="2134485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572000" y="213448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508104" y="213414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5" name="矩形 134"/>
          <p:cNvSpPr/>
          <p:nvPr/>
        </p:nvSpPr>
        <p:spPr>
          <a:xfrm>
            <a:off x="6444208" y="214289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380312" y="2134145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5776" y="249653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707904" y="249653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572000" y="249653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8104" y="249619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444208" y="250493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80312" y="249619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555776" y="285657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707904" y="285657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572000" y="285657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08104" y="285623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444208" y="286497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380312" y="285623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555776" y="321661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707904" y="321661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572000" y="321661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508104" y="321627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444208" y="322501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380312" y="321627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555776" y="357665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04" y="357665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357665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508104" y="357631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444208" y="358505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380312" y="357631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555776" y="3935612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707904" y="3936745"/>
            <a:ext cx="489654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1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设备台账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</a:p>
        </p:txBody>
      </p:sp>
      <p:sp>
        <p:nvSpPr>
          <p:cNvPr id="12" name="矩形 11"/>
          <p:cNvSpPr/>
          <p:nvPr/>
        </p:nvSpPr>
        <p:spPr>
          <a:xfrm>
            <a:off x="467544" y="244220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85" name="矩形 84"/>
          <p:cNvSpPr/>
          <p:nvPr/>
        </p:nvSpPr>
        <p:spPr>
          <a:xfrm>
            <a:off x="2267744" y="1461226"/>
            <a:ext cx="6554818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6" name="矩形 85"/>
          <p:cNvSpPr/>
          <p:nvPr/>
        </p:nvSpPr>
        <p:spPr>
          <a:xfrm>
            <a:off x="2447903" y="1114706"/>
            <a:ext cx="999907" cy="3449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循环泵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447810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47717" y="1064079"/>
            <a:ext cx="999907" cy="3871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47624" y="1114706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47531" y="1114706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能效比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055737" y="162031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014078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日期类型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等腰三角形 123"/>
          <p:cNvSpPr/>
          <p:nvPr/>
        </p:nvSpPr>
        <p:spPr>
          <a:xfrm flipH="1" flipV="1">
            <a:off x="5833518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978614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等腰三角形 125"/>
          <p:cNvSpPr/>
          <p:nvPr/>
        </p:nvSpPr>
        <p:spPr>
          <a:xfrm flipH="1" flipV="1">
            <a:off x="4798054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039512" y="1616726"/>
            <a:ext cx="1020281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054917" y="1616469"/>
            <a:ext cx="1000820" cy="355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5776" y="2134485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707904" y="2134485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572000" y="213448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508104" y="213414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444208" y="214289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380312" y="2134145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5776" y="249653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707904" y="249653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572000" y="249653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8104" y="249619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444208" y="250493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80312" y="249619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555776" y="285657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707904" y="285657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572000" y="285657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08104" y="285623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444208" y="286497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380312" y="285623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555776" y="321661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707904" y="321661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572000" y="321661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508104" y="321627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444208" y="322501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380312" y="321627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555776" y="357665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04" y="357665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357665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508104" y="357631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444208" y="358505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380312" y="357631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555776" y="3935612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707904" y="3936745"/>
            <a:ext cx="489654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0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设备台账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</a:p>
        </p:txBody>
      </p:sp>
      <p:sp>
        <p:nvSpPr>
          <p:cNvPr id="12" name="矩形 11"/>
          <p:cNvSpPr/>
          <p:nvPr/>
        </p:nvSpPr>
        <p:spPr>
          <a:xfrm>
            <a:off x="467544" y="244220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85" name="矩形 84"/>
          <p:cNvSpPr/>
          <p:nvPr/>
        </p:nvSpPr>
        <p:spPr>
          <a:xfrm>
            <a:off x="2267744" y="1461226"/>
            <a:ext cx="6554818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6" name="矩形 85"/>
          <p:cNvSpPr/>
          <p:nvPr/>
        </p:nvSpPr>
        <p:spPr>
          <a:xfrm>
            <a:off x="2447903" y="1114706"/>
            <a:ext cx="999907" cy="3449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循环泵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447810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47717" y="1120838"/>
            <a:ext cx="999907" cy="33035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47624" y="1052736"/>
            <a:ext cx="999907" cy="39845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47531" y="1114706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能效比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055737" y="162031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014078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日期类型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等腰三角形 123"/>
          <p:cNvSpPr/>
          <p:nvPr/>
        </p:nvSpPr>
        <p:spPr>
          <a:xfrm flipH="1" flipV="1">
            <a:off x="5833518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978614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主机筛选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等腰三角形 125"/>
          <p:cNvSpPr/>
          <p:nvPr/>
        </p:nvSpPr>
        <p:spPr>
          <a:xfrm flipH="1" flipV="1">
            <a:off x="4798054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039512" y="1616726"/>
            <a:ext cx="1020281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054917" y="1616469"/>
            <a:ext cx="1000820" cy="355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5776" y="2134485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707904" y="2134485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冷却泵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572000" y="213448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冷冻泵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508104" y="213414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444208" y="214289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380312" y="2134145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5776" y="249653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707904" y="249653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572000" y="249653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8104" y="249619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444208" y="250493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80312" y="249619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555776" y="285657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707904" y="285657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572000" y="285657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08104" y="285623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444208" y="286497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380312" y="285623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555776" y="321661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707904" y="321661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572000" y="321661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508104" y="321627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444208" y="322501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380312" y="321627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555776" y="357665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04" y="357665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357665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508104" y="357631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444208" y="358505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380312" y="357631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555776" y="3935612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707904" y="3936745"/>
            <a:ext cx="489654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0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画面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r>
              <a:rPr lang="en-US" altLang="zh-CN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48" name="矩形 47"/>
          <p:cNvSpPr/>
          <p:nvPr/>
        </p:nvSpPr>
        <p:spPr>
          <a:xfrm>
            <a:off x="356348" y="1052736"/>
            <a:ext cx="1911396" cy="5472608"/>
          </a:xfrm>
          <a:prstGeom prst="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72425" y="112474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台账报表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AutoShape 19"/>
          <p:cNvCxnSpPr>
            <a:cxnSpLocks noChangeShapeType="1"/>
          </p:cNvCxnSpPr>
          <p:nvPr/>
        </p:nvCxnSpPr>
        <p:spPr bwMode="auto">
          <a:xfrm>
            <a:off x="472425" y="1556792"/>
            <a:ext cx="1692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9393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485184" y="1663514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设备台账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424" y="2060849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运行台账</a:t>
            </a:r>
          </a:p>
        </p:txBody>
      </p:sp>
      <p:sp>
        <p:nvSpPr>
          <p:cNvPr id="12" name="矩形 11"/>
          <p:cNvSpPr/>
          <p:nvPr/>
        </p:nvSpPr>
        <p:spPr>
          <a:xfrm>
            <a:off x="467544" y="2442208"/>
            <a:ext cx="1679241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85" name="矩形 84"/>
          <p:cNvSpPr/>
          <p:nvPr/>
        </p:nvSpPr>
        <p:spPr>
          <a:xfrm>
            <a:off x="2267744" y="1461226"/>
            <a:ext cx="6554818" cy="5064118"/>
          </a:xfrm>
          <a:prstGeom prst="rect">
            <a:avLst/>
          </a:prstGeom>
          <a:noFill/>
          <a:ln w="127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6" name="矩形 85"/>
          <p:cNvSpPr/>
          <p:nvPr/>
        </p:nvSpPr>
        <p:spPr>
          <a:xfrm>
            <a:off x="2447903" y="1114706"/>
            <a:ext cx="999907" cy="3449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循环泵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447810" y="1124744"/>
            <a:ext cx="999907" cy="33648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47717" y="1120838"/>
            <a:ext cx="999907" cy="330350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冷水机组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47624" y="1124744"/>
            <a:ext cx="999907" cy="32644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主机系统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47531" y="1052736"/>
            <a:ext cx="999907" cy="398452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能效比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055737" y="1620312"/>
            <a:ext cx="548711" cy="355178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014078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日期类型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等腰三角形 123"/>
          <p:cNvSpPr/>
          <p:nvPr/>
        </p:nvSpPr>
        <p:spPr>
          <a:xfrm flipH="1" flipV="1">
            <a:off x="5833518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978614" y="1616983"/>
            <a:ext cx="1035464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主机筛选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等腰三角形 125"/>
          <p:cNvSpPr/>
          <p:nvPr/>
        </p:nvSpPr>
        <p:spPr>
          <a:xfrm flipH="1" flipV="1">
            <a:off x="4798054" y="1760999"/>
            <a:ext cx="156185" cy="118873"/>
          </a:xfrm>
          <a:prstGeom prst="triangle">
            <a:avLst/>
          </a:prstGeom>
          <a:solidFill>
            <a:srgbClr val="B5B8C8"/>
          </a:solidFill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039512" y="1616726"/>
            <a:ext cx="1020281" cy="357209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054917" y="1616469"/>
            <a:ext cx="1000820" cy="355584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555776" y="2134485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707904" y="2134485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制（冷）量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572000" y="2134485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制（热）量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508104" y="2134146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总能耗量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444208" y="2142891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EER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380312" y="2134145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555776" y="249653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707904" y="249653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572000" y="249653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508104" y="249619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444208" y="250493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80312" y="249619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555776" y="285657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707904" y="285657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572000" y="285657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508104" y="285623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444208" y="286497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380312" y="285623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555776" y="321661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707904" y="321661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572000" y="321661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508104" y="321627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444208" y="322501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380312" y="321627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555776" y="3576653"/>
            <a:ext cx="1152128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707904" y="3576653"/>
            <a:ext cx="86409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572000" y="3576653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508104" y="3576314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444208" y="3585059"/>
            <a:ext cx="936104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380312" y="3576313"/>
            <a:ext cx="1224136" cy="347997"/>
          </a:xfrm>
          <a:prstGeom prst="rect">
            <a:avLst/>
          </a:prstGeom>
          <a:noFill/>
          <a:ln w="12700">
            <a:solidFill>
              <a:srgbClr val="B5B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2338388"/>
            <a:ext cx="890587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 dirty="0">
                <a:solidFill>
                  <a:srgbClr val="3D98CD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endParaRPr lang="zh-CN" altLang="en-US" sz="8800" b="1" dirty="0">
              <a:solidFill>
                <a:srgbClr val="3D98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7"/>
          <p:cNvGrpSpPr>
            <a:grpSpLocks/>
          </p:cNvGrpSpPr>
          <p:nvPr/>
        </p:nvGrpSpPr>
        <p:grpSpPr bwMode="auto">
          <a:xfrm>
            <a:off x="6786563" y="1266826"/>
            <a:ext cx="1428750" cy="1428750"/>
            <a:chOff x="6685093" y="500048"/>
            <a:chExt cx="1428760" cy="1428760"/>
          </a:xfrm>
        </p:grpSpPr>
        <p:grpSp>
          <p:nvGrpSpPr>
            <p:cNvPr id="6" name="组合 37"/>
            <p:cNvGrpSpPr/>
            <p:nvPr/>
          </p:nvGrpSpPr>
          <p:grpSpPr>
            <a:xfrm>
              <a:off x="6685093" y="500048"/>
              <a:ext cx="1428760" cy="1428760"/>
              <a:chOff x="2928926" y="142858"/>
              <a:chExt cx="2214578" cy="2214578"/>
            </a:xfrm>
            <a:solidFill>
              <a:srgbClr val="96B61A"/>
            </a:solidFill>
          </p:grpSpPr>
          <p:sp>
            <p:nvSpPr>
              <p:cNvPr id="8" name="椭圆 7"/>
              <p:cNvSpPr/>
              <p:nvPr/>
            </p:nvSpPr>
            <p:spPr>
              <a:xfrm>
                <a:off x="2928926" y="142858"/>
                <a:ext cx="2214578" cy="22145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3890412">
                <a:off x="3009388" y="1856209"/>
                <a:ext cx="240550" cy="35719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042283" y="1014373"/>
              <a:ext cx="8572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Bye~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255838" y="3597276"/>
            <a:ext cx="2459038" cy="28575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4876" y="3571876"/>
            <a:ext cx="2441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3D98CD"/>
                </a:solidFill>
                <a:latin typeface="微软雅黑" pitchFamily="34" charset="-122"/>
                <a:ea typeface="微软雅黑" pitchFamily="34" charset="-122"/>
              </a:rPr>
              <a:t>感谢您一如既往的支持！</a:t>
            </a:r>
            <a:endParaRPr lang="zh-CN" altLang="en-US" sz="1600" b="1" dirty="0">
              <a:solidFill>
                <a:srgbClr val="3D98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33663" y="2338388"/>
            <a:ext cx="11112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 dirty="0">
                <a:solidFill>
                  <a:srgbClr val="3D98CD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8800" b="1" dirty="0">
              <a:solidFill>
                <a:srgbClr val="3D98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60763" y="2338388"/>
            <a:ext cx="10318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>
                <a:solidFill>
                  <a:srgbClr val="3D98C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800" b="1">
              <a:solidFill>
                <a:srgbClr val="3D98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08488" y="2338388"/>
            <a:ext cx="1141412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 dirty="0">
                <a:solidFill>
                  <a:srgbClr val="3D98CD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zh-CN" altLang="en-US" sz="8800" b="1" dirty="0">
              <a:solidFill>
                <a:srgbClr val="3D98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65750" y="2338388"/>
            <a:ext cx="966788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>
                <a:solidFill>
                  <a:srgbClr val="3D98CD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8800" b="1">
              <a:solidFill>
                <a:srgbClr val="3D98C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148388" y="2338388"/>
            <a:ext cx="8636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>
                <a:solidFill>
                  <a:srgbClr val="3D98CD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8800" b="1">
              <a:solidFill>
                <a:srgbClr val="3D98C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0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1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14215"/>
            <a:ext cx="2571736" cy="2165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857232"/>
            <a:ext cx="255711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b="1" dirty="0" smtClean="0">
                <a:solidFill>
                  <a:srgbClr val="96B61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0000" b="1" dirty="0">
              <a:solidFill>
                <a:srgbClr val="96B6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488" y="3437190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3300"/>
              </a:buClr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业务目标及需求分析</a:t>
            </a:r>
          </a:p>
        </p:txBody>
      </p:sp>
    </p:spTree>
    <p:extLst>
      <p:ext uri="{BB962C8B-B14F-4D97-AF65-F5344CB8AC3E}">
        <p14:creationId xmlns:p14="http://schemas.microsoft.com/office/powerpoint/2010/main" val="21654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3405033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spc="1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主要实现业务目标</a:t>
            </a:r>
          </a:p>
        </p:txBody>
      </p:sp>
      <p:pic>
        <p:nvPicPr>
          <p:cNvPr id="27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grpSp>
        <p:nvGrpSpPr>
          <p:cNvPr id="2" name="组合 28"/>
          <p:cNvGrpSpPr/>
          <p:nvPr/>
        </p:nvGrpSpPr>
        <p:grpSpPr>
          <a:xfrm>
            <a:off x="965792" y="1796607"/>
            <a:ext cx="7278617" cy="4942018"/>
            <a:chOff x="1979660" y="1865222"/>
            <a:chExt cx="5592736" cy="4942018"/>
          </a:xfrm>
        </p:grpSpPr>
        <p:sp>
          <p:nvSpPr>
            <p:cNvPr id="7" name="TextBox 6"/>
            <p:cNvSpPr txBox="1"/>
            <p:nvPr/>
          </p:nvSpPr>
          <p:spPr>
            <a:xfrm>
              <a:off x="2714612" y="1867426"/>
              <a:ext cx="4857784" cy="4939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模式管理：支持对相关控制器参数建立组态化控制模式，实现控制模式灵活增删改和批量下发管理。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运行管理：对主机系统各传感器、控制器、流量计、计量表等进行实时参数监测，同时对系统运行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COP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等各类能耗能效进行管理分析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运维管理： 对系统设备属性信息进行管理，对各运维部件、频率等进行定义，对运维人员进行项目关联，对运维情况进行跟踪管理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预警管理：对主机系统各传感器、控制器等的异常运行参数以及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COP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等管理参数进行预警并推送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节能分析：对运行能耗数据进行统计对比、对节能成效进行定性定量分析，形成统计分析报表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661" y="1865222"/>
              <a:ext cx="6130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i="1" dirty="0" smtClean="0">
                  <a:solidFill>
                    <a:srgbClr val="96B61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400" b="1" i="1" dirty="0">
                <a:solidFill>
                  <a:srgbClr val="96B61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79661" y="2801326"/>
              <a:ext cx="6130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i="1" dirty="0" smtClean="0">
                  <a:solidFill>
                    <a:srgbClr val="96B61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400" b="1" i="1" dirty="0">
                <a:solidFill>
                  <a:srgbClr val="96B61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661" y="3804731"/>
              <a:ext cx="6130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i="1" dirty="0" smtClean="0">
                  <a:solidFill>
                    <a:srgbClr val="96B61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400" b="1" i="1" dirty="0">
                <a:solidFill>
                  <a:srgbClr val="96B61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661" y="4771506"/>
              <a:ext cx="6130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i="1" dirty="0" smtClean="0">
                  <a:solidFill>
                    <a:srgbClr val="96B61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400" b="1" i="1" dirty="0">
                <a:solidFill>
                  <a:srgbClr val="96B61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660" y="5714633"/>
              <a:ext cx="6130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i="1" dirty="0" smtClean="0">
                  <a:solidFill>
                    <a:srgbClr val="96B61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4400" b="1" i="1" dirty="0">
                <a:solidFill>
                  <a:srgbClr val="96B61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714611" y="2688671"/>
              <a:ext cx="4702479" cy="1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14611" y="3663412"/>
              <a:ext cx="4702479" cy="1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1922287" y="4551538"/>
            <a:ext cx="6120000" cy="1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22287" y="5523460"/>
            <a:ext cx="6120000" cy="1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922287" y="6435336"/>
            <a:ext cx="6120000" cy="1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1115616" y="1017630"/>
            <a:ext cx="7128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    通过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主机循环系统的泵、阀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部件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基于压差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、温差、流速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等进行动态控制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，实现系统在较优的工况下运行，提升系统运行的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COP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达到整个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主机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系统节能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降耗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的目标。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3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5940149" y="1870227"/>
            <a:ext cx="864097" cy="2679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决策人员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2555776" y="1836060"/>
            <a:ext cx="864097" cy="2679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运管人员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4513441" y="4599609"/>
            <a:ext cx="1570727" cy="2377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维修、维保、巡检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4212698" y="2565176"/>
            <a:ext cx="864097" cy="2679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运管人员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796702" y="6360480"/>
            <a:ext cx="864097" cy="2679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现场保障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spc="1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角色与业务闭环</a:t>
            </a:r>
            <a:endParaRPr lang="zh-CN" altLang="en-US" sz="16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26" name="椭圆 25"/>
          <p:cNvSpPr/>
          <p:nvPr/>
        </p:nvSpPr>
        <p:spPr>
          <a:xfrm>
            <a:off x="3224906" y="5664302"/>
            <a:ext cx="2880320" cy="720080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4211389" y="6267362"/>
            <a:ext cx="864097" cy="26795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控制柜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5724127" y="5969357"/>
            <a:ext cx="864097" cy="26795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控制模式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rot="5400000">
            <a:off x="2827173" y="2663482"/>
            <a:ext cx="3633669" cy="331236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26" y="1850590"/>
            <a:ext cx="652239" cy="652239"/>
          </a:xfrm>
          <a:prstGeom prst="rect">
            <a:avLst/>
          </a:prstGeom>
        </p:spPr>
      </p:pic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5879094" y="4051711"/>
            <a:ext cx="864097" cy="26795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运行管理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691462" y="3322639"/>
            <a:ext cx="864097" cy="26795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运维管理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52" y="3852284"/>
            <a:ext cx="652239" cy="652239"/>
          </a:xfrm>
          <a:prstGeom prst="rect">
            <a:avLst/>
          </a:prstGeom>
        </p:spPr>
      </p:pic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2676878" y="4789005"/>
            <a:ext cx="864097" cy="26795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076795" y="2076009"/>
            <a:ext cx="575324" cy="339056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37" y="3940051"/>
            <a:ext cx="652239" cy="652239"/>
          </a:xfrm>
          <a:prstGeom prst="rect">
            <a:avLst/>
          </a:prstGeom>
        </p:spPr>
      </p:pic>
      <p:cxnSp>
        <p:nvCxnSpPr>
          <p:cNvPr id="50" name="AutoShape 21"/>
          <p:cNvCxnSpPr>
            <a:cxnSpLocks noChangeShapeType="1"/>
          </p:cNvCxnSpPr>
          <p:nvPr/>
        </p:nvCxnSpPr>
        <p:spPr bwMode="auto">
          <a:xfrm flipH="1">
            <a:off x="4423041" y="4284332"/>
            <a:ext cx="36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3914697" y="4010457"/>
            <a:ext cx="441279" cy="606923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移动终端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AutoShape 18"/>
          <p:cNvCxnSpPr>
            <a:cxnSpLocks noChangeShapeType="1"/>
            <a:stCxn id="51" idx="1"/>
            <a:endCxn id="41" idx="2"/>
          </p:cNvCxnSpPr>
          <p:nvPr/>
        </p:nvCxnSpPr>
        <p:spPr bwMode="auto">
          <a:xfrm flipH="1" flipV="1">
            <a:off x="3123511" y="3590594"/>
            <a:ext cx="791186" cy="723325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AutoShape 18"/>
          <p:cNvCxnSpPr>
            <a:cxnSpLocks noChangeShapeType="1"/>
            <a:stCxn id="51" idx="1"/>
            <a:endCxn id="44" idx="0"/>
          </p:cNvCxnSpPr>
          <p:nvPr/>
        </p:nvCxnSpPr>
        <p:spPr bwMode="auto">
          <a:xfrm flipH="1">
            <a:off x="3108927" y="4313919"/>
            <a:ext cx="805770" cy="475086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椭圆 56"/>
          <p:cNvSpPr/>
          <p:nvPr/>
        </p:nvSpPr>
        <p:spPr>
          <a:xfrm rot="5400000">
            <a:off x="2225978" y="1064287"/>
            <a:ext cx="4908067" cy="5256585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1706853" y="2747039"/>
            <a:ext cx="864097" cy="26795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节能分析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78" y="1216829"/>
            <a:ext cx="652239" cy="65223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63" y="1239708"/>
            <a:ext cx="630507" cy="63050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86" y="5731917"/>
            <a:ext cx="652239" cy="652239"/>
          </a:xfrm>
          <a:prstGeom prst="rect">
            <a:avLst/>
          </a:prstGeom>
        </p:spPr>
      </p:pic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2195165" y="5969357"/>
            <a:ext cx="596147" cy="335778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触控屏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6717065" y="2747039"/>
            <a:ext cx="864097" cy="26795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统计报告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2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1439" y="413474"/>
            <a:ext cx="8501122" cy="370882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2910" y="251815"/>
            <a:ext cx="694200" cy="694200"/>
          </a:xfrm>
          <a:prstGeom prst="rect">
            <a:avLst/>
          </a:prstGeom>
          <a:solidFill>
            <a:srgbClr val="96B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500166" y="466457"/>
            <a:ext cx="6286544" cy="2649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具体业务需求分析</a:t>
            </a:r>
          </a:p>
        </p:txBody>
      </p:sp>
      <p:pic>
        <p:nvPicPr>
          <p:cNvPr id="13" name="Picture 7" descr="C:\Users\ReatGreen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102" y="384601"/>
            <a:ext cx="497816" cy="428628"/>
          </a:xfrm>
          <a:prstGeom prst="rect">
            <a:avLst/>
          </a:prstGeom>
          <a:noFill/>
        </p:spPr>
      </p:pic>
      <p:sp>
        <p:nvSpPr>
          <p:cNvPr id="66" name="矩形 65"/>
          <p:cNvSpPr/>
          <p:nvPr/>
        </p:nvSpPr>
        <p:spPr>
          <a:xfrm>
            <a:off x="323985" y="1094886"/>
            <a:ext cx="8498576" cy="56336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角色：现场保障人员   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方式：触控屏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一、主机循环系统供回压力、供回水温度、泵运行频率等保障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运行监测情况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二、基于现场环境实际保障需要，通过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值反馈对控制模式参数进行调优校正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角色：运行管理人员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浏览器、移动端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一、主机循环系统供回压力、供回水温度、泵运行频率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等监测参数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运行图再现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二、主机循环系统运行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能效信息、各分项能耗信息的实时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及历史查询统计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三、主机循环系统各传感器、流量计、计量表、控制器等通讯状态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四、维修、维保、巡检项目、频率等定义，任务编排、下发，人员管理、排班、推送管理等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五、预警消息推送、维保维修执行结果跟踪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六、主机运行台账、节能成效统计分析报告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：决策人员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方式：报表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节能成效统计分析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5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10078</TotalTime>
  <Words>5340</Words>
  <Application>Microsoft Office PowerPoint</Application>
  <PresentationFormat>全屏显示(4:3)</PresentationFormat>
  <Paragraphs>2374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5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主机运行原理图</vt:lpstr>
      <vt:lpstr>系统架构设计图</vt:lpstr>
      <vt:lpstr>PowerPoint 演示文稿</vt:lpstr>
      <vt:lpstr>主要实现业务目标</vt:lpstr>
      <vt:lpstr>角色与业务闭环</vt:lpstr>
      <vt:lpstr>具体业务需求分析</vt:lpstr>
      <vt:lpstr>PowerPoint 演示文稿</vt:lpstr>
      <vt:lpstr>功能菜单</vt:lpstr>
      <vt:lpstr>功能菜单—运行监测</vt:lpstr>
      <vt:lpstr>功能菜单—控制模式</vt:lpstr>
      <vt:lpstr>功能菜单—台账报表</vt:lpstr>
      <vt:lpstr>功能菜单—运维管理</vt:lpstr>
      <vt:lpstr>功能菜单—预警管理</vt:lpstr>
      <vt:lpstr>功能菜单—基础管理</vt:lpstr>
      <vt:lpstr>PowerPoint 演示文稿</vt:lpstr>
      <vt:lpstr>画面初始化</vt:lpstr>
      <vt:lpstr>画面—运行监测—&gt;原理视图-&gt;单位节点</vt:lpstr>
      <vt:lpstr>画面—运行监测—&gt;原理视图-&gt;主机系统节点</vt:lpstr>
      <vt:lpstr>画面—运行监测—&gt;原理视图-&gt;冷水机组节点</vt:lpstr>
      <vt:lpstr>画面—运行监测—&gt;原理视图-&gt;1#机组节点</vt:lpstr>
      <vt:lpstr>画面—运行监测—&gt;原理视图-&gt;1#机组节点</vt:lpstr>
      <vt:lpstr>画面—运行监测—&gt;原理视图-&gt;1#机组节点</vt:lpstr>
      <vt:lpstr>画面—运行监测—&gt;原理视图-&gt;1#机组节点</vt:lpstr>
      <vt:lpstr>画面—运行监测—&gt;原理视图-&gt;冷冻系统节点</vt:lpstr>
      <vt:lpstr>画面—运行监测—&gt;原理视图-&gt;集水器节点</vt:lpstr>
      <vt:lpstr>画面—运行监测—&gt;原理视图-&gt;集水器.主传感器节点</vt:lpstr>
      <vt:lpstr>画面—运行监测—&gt;原理视图-&gt;集水器.主传感器节点</vt:lpstr>
      <vt:lpstr>画面—运行监测—&gt;原理视图-&gt;集水器.主传感器节点</vt:lpstr>
      <vt:lpstr>画面—运行监测—&gt;原理视图-&gt;集水器.1#支路节点</vt:lpstr>
      <vt:lpstr>画面—运行监测—&gt;原理视图-&gt;集水器.1#支管节点</vt:lpstr>
      <vt:lpstr>画面—运行监测—&gt;原理视图-&gt;集水器.1#支管节点</vt:lpstr>
      <vt:lpstr>画面—运行监测—&gt;原理视图-&gt;集水器.1#支管节点</vt:lpstr>
      <vt:lpstr>画面—运行监测—&gt;原理视图-&gt;分水器节点</vt:lpstr>
      <vt:lpstr>画面—运行监测—&gt;原理视图-&gt;分水器.主传感器节点</vt:lpstr>
      <vt:lpstr>画面—运行监测—&gt;原理视图-&gt;冷冻阀节点</vt:lpstr>
      <vt:lpstr>画面—运行监测—&gt;原理视图-&gt;冷冻泵节点</vt:lpstr>
      <vt:lpstr>画面—运行监测—&gt;原理视图-&gt;冷冻泵.1#冷冻泵节点</vt:lpstr>
      <vt:lpstr>画面—运行监测—&gt;原理视图-&gt;冷冻泵.1#冷冻泵</vt:lpstr>
      <vt:lpstr>画面—运行监测—&gt;原理视图-&gt;冷冻泵.1#冷冻泵节点</vt:lpstr>
      <vt:lpstr>画面—运行监测—&gt;原理视图-&gt;冷冻泵.1#冷冻泵节点</vt:lpstr>
      <vt:lpstr>画面—运行监测—&gt;原理视图-&gt;旁通阀节点</vt:lpstr>
      <vt:lpstr>画面—运行监测—&gt;原理视图-&gt;冷冻系统.主传感器</vt:lpstr>
      <vt:lpstr>画面—运行监测—&gt;原理视图-&gt;冷冻系统.主传感器</vt:lpstr>
      <vt:lpstr>画面—运行监测—&gt;原理视图-&gt;冷冻系统.主传感器</vt:lpstr>
      <vt:lpstr>画面—运行监测—&gt;原理视图-&gt;冷冻系统.主传感器</vt:lpstr>
      <vt:lpstr>画面—运行监测—&gt;自控模式</vt:lpstr>
      <vt:lpstr>画面—运行监测—&gt;统计对比-&gt;自助统计</vt:lpstr>
      <vt:lpstr>画面—运行监测—&gt;统计对比-&gt;KPI统计</vt:lpstr>
      <vt:lpstr>画面—台账报表—&gt;设备台账</vt:lpstr>
      <vt:lpstr>画面—台账报表—&gt;运行台账</vt:lpstr>
      <vt:lpstr>画面—台账报表—&gt;统计报表</vt:lpstr>
      <vt:lpstr>画面—台账报表—&gt;统计报表</vt:lpstr>
      <vt:lpstr>画面—台账报表—&gt;统计报表</vt:lpstr>
      <vt:lpstr>画面—台账报表—&gt;统计报表</vt:lpstr>
      <vt:lpstr>画面—台账报表—&gt;统计报表</vt:lpstr>
      <vt:lpstr>PowerPoint 演示文稿</vt:lpstr>
    </vt:vector>
  </TitlesOfParts>
  <Company>ReatGreen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Jeff</dc:creator>
  <cp:lastModifiedBy>张辉</cp:lastModifiedBy>
  <cp:revision>681</cp:revision>
  <dcterms:created xsi:type="dcterms:W3CDTF">2013-12-31T02:01:57Z</dcterms:created>
  <dcterms:modified xsi:type="dcterms:W3CDTF">2017-06-29T07:44:27Z</dcterms:modified>
</cp:coreProperties>
</file>