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sldIdLst>
    <p:sldId id="256" r:id="rId3"/>
    <p:sldId id="258" r:id="rId4"/>
    <p:sldId id="260" r:id="rId5"/>
    <p:sldId id="262" r:id="rId6"/>
    <p:sldId id="263" r:id="rId7"/>
    <p:sldId id="264" r:id="rId8"/>
    <p:sldId id="267" r:id="rId9"/>
    <p:sldId id="265" r:id="rId10"/>
    <p:sldId id="266" r:id="rId11"/>
    <p:sldId id="277" r:id="rId12"/>
    <p:sldId id="268" r:id="rId13"/>
    <p:sldId id="269" r:id="rId14"/>
    <p:sldId id="282" r:id="rId15"/>
    <p:sldId id="271" r:id="rId16"/>
    <p:sldId id="272" r:id="rId17"/>
    <p:sldId id="273" r:id="rId18"/>
    <p:sldId id="281" r:id="rId19"/>
    <p:sldId id="278" r:id="rId20"/>
    <p:sldId id="275" r:id="rId21"/>
    <p:sldId id="279" r:id="rId22"/>
    <p:sldId id="283" r:id="rId23"/>
    <p:sldId id="28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31"/>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436FEB2-5267-4719-A8F0-3B7E5145E100}" type="datetimeFigureOut">
              <a:rPr lang="zh-CN" altLang="en-US" smtClean="0"/>
              <a:pPr/>
              <a:t>2019/9/18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FF3F0E-E2F6-44BE-835B-9361C337637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图片 6" descr="PPT首页"/>
          <p:cNvPicPr>
            <a:picLocks noChangeAspect="1"/>
          </p:cNvPicPr>
          <p:nvPr userDrawn="1"/>
        </p:nvPicPr>
        <p:blipFill>
          <a:blip r:embed="rId3" cstate="print"/>
          <a:stretch>
            <a:fillRect/>
          </a:stretch>
        </p:blipFill>
        <p:spPr>
          <a:xfrm>
            <a:off x="-5715" y="-5715"/>
            <a:ext cx="9167495" cy="68757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6FEB2-5267-4719-A8F0-3B7E5145E100}" type="datetimeFigureOut">
              <a:rPr lang="zh-CN" altLang="en-US" smtClean="0"/>
              <a:pPr/>
              <a:t>2019/9/18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F3F0E-E2F6-44BE-835B-9361C3376375}" type="slidenum">
              <a:rPr lang="zh-CN" altLang="en-US" smtClean="0"/>
              <a:pPr/>
              <a:t>‹#›</a:t>
            </a:fld>
            <a:endParaRPr lang="zh-CN" altLang="en-US"/>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C162E392-8301-8741-87E2-5513639EA31F}"/>
              </a:ext>
            </a:extLst>
          </p:cNvPr>
          <p:cNvSpPr txBox="1"/>
          <p:nvPr/>
        </p:nvSpPr>
        <p:spPr>
          <a:xfrm>
            <a:off x="1403648" y="5229200"/>
            <a:ext cx="3307316" cy="446276"/>
          </a:xfrm>
          <a:prstGeom prst="rect">
            <a:avLst/>
          </a:prstGeom>
          <a:noFill/>
        </p:spPr>
        <p:txBody>
          <a:bodyPr wrap="none" rtlCol="0">
            <a:spAutoFit/>
          </a:bodyPr>
          <a:lstStyle/>
          <a:p>
            <a:r>
              <a:rPr kumimoji="1" lang="zh-CN" altLang="en-US" sz="2300" b="1" dirty="0">
                <a:solidFill>
                  <a:schemeClr val="bg1"/>
                </a:solidFill>
                <a:latin typeface="Microsoft JhengHei" pitchFamily="34" charset="-120"/>
                <a:ea typeface="Microsoft JhengHei" pitchFamily="34" charset="-120"/>
              </a:rPr>
              <a:t>团队名称</a:t>
            </a:r>
            <a:r>
              <a:rPr kumimoji="1" lang="zh-CN" altLang="en-US" sz="2300" b="1" dirty="0" smtClean="0">
                <a:solidFill>
                  <a:schemeClr val="bg1"/>
                </a:solidFill>
                <a:latin typeface="Microsoft JhengHei" pitchFamily="34" charset="-120"/>
                <a:ea typeface="Microsoft JhengHei" pitchFamily="34" charset="-120"/>
              </a:rPr>
              <a:t>： </a:t>
            </a:r>
            <a:r>
              <a:rPr kumimoji="1" lang="en-US" altLang="zh-CN" sz="2300" b="1" dirty="0" smtClean="0">
                <a:solidFill>
                  <a:schemeClr val="bg1"/>
                </a:solidFill>
                <a:latin typeface="Microsoft JhengHei" pitchFamily="34" charset="-120"/>
                <a:ea typeface="Microsoft JhengHei" pitchFamily="34" charset="-120"/>
              </a:rPr>
              <a:t>BuzzLightY</a:t>
            </a:r>
            <a:endParaRPr kumimoji="1" lang="zh-CN" altLang="en-US" sz="2300" b="1" dirty="0">
              <a:solidFill>
                <a:schemeClr val="bg1"/>
              </a:solidFill>
              <a:latin typeface="Microsoft JhengHei" pitchFamily="34" charset="-120"/>
              <a:ea typeface="Microsoft JhengHei" pitchFamily="34" charset="-120"/>
            </a:endParaRPr>
          </a:p>
        </p:txBody>
      </p:sp>
      <p:sp>
        <p:nvSpPr>
          <p:cNvPr id="3" name="文本框 2">
            <a:extLst>
              <a:ext uri="{FF2B5EF4-FFF2-40B4-BE49-F238E27FC236}">
                <a16:creationId xmlns:a16="http://schemas.microsoft.com/office/drawing/2014/main" xmlns="" id="{40A55A89-E465-0F43-9235-A96EA1B531C1}"/>
              </a:ext>
            </a:extLst>
          </p:cNvPr>
          <p:cNvSpPr txBox="1"/>
          <p:nvPr/>
        </p:nvSpPr>
        <p:spPr>
          <a:xfrm>
            <a:off x="1403648" y="5877272"/>
            <a:ext cx="2706190" cy="446276"/>
          </a:xfrm>
          <a:prstGeom prst="rect">
            <a:avLst/>
          </a:prstGeom>
          <a:noFill/>
        </p:spPr>
        <p:txBody>
          <a:bodyPr wrap="none" rtlCol="0">
            <a:spAutoFit/>
          </a:bodyPr>
          <a:lstStyle/>
          <a:p>
            <a:r>
              <a:rPr kumimoji="1" lang="zh-CN" altLang="en-US" sz="2300" b="1" dirty="0">
                <a:solidFill>
                  <a:schemeClr val="bg1"/>
                </a:solidFill>
                <a:latin typeface="Microsoft JhengHei" pitchFamily="34" charset="-120"/>
                <a:ea typeface="Microsoft JhengHei" pitchFamily="34" charset="-120"/>
              </a:rPr>
              <a:t>团队成员</a:t>
            </a:r>
            <a:r>
              <a:rPr kumimoji="1" lang="zh-CN" altLang="en-US" sz="2300" b="1" dirty="0" smtClean="0">
                <a:solidFill>
                  <a:schemeClr val="bg1"/>
                </a:solidFill>
                <a:latin typeface="Microsoft JhengHei" pitchFamily="34" charset="-120"/>
                <a:ea typeface="Microsoft JhengHei" pitchFamily="34" charset="-120"/>
              </a:rPr>
              <a:t>： 杨政鸿</a:t>
            </a:r>
            <a:endParaRPr kumimoji="1" lang="zh-CN" altLang="en-US" sz="2300" b="1" dirty="0">
              <a:solidFill>
                <a:schemeClr val="bg1"/>
              </a:solidFill>
              <a:latin typeface="Microsoft JhengHei" pitchFamily="34" charset="-120"/>
              <a:ea typeface="Microsoft JhengHei" pitchFamily="34" charset="-120"/>
            </a:endParaRPr>
          </a:p>
        </p:txBody>
      </p:sp>
      <p:sp>
        <p:nvSpPr>
          <p:cNvPr id="4" name="文本框 3">
            <a:extLst>
              <a:ext uri="{FF2B5EF4-FFF2-40B4-BE49-F238E27FC236}">
                <a16:creationId xmlns:a16="http://schemas.microsoft.com/office/drawing/2014/main" xmlns="" id="{270ECA27-6F99-A64B-96AF-18CE5AF2F3D0}"/>
              </a:ext>
            </a:extLst>
          </p:cNvPr>
          <p:cNvSpPr txBox="1"/>
          <p:nvPr/>
        </p:nvSpPr>
        <p:spPr>
          <a:xfrm>
            <a:off x="1403647" y="4581128"/>
            <a:ext cx="2954655" cy="446276"/>
          </a:xfrm>
          <a:prstGeom prst="rect">
            <a:avLst/>
          </a:prstGeom>
          <a:noFill/>
        </p:spPr>
        <p:txBody>
          <a:bodyPr wrap="none" rtlCol="0">
            <a:spAutoFit/>
          </a:bodyPr>
          <a:lstStyle/>
          <a:p>
            <a:r>
              <a:rPr kumimoji="1" lang="zh-CN" altLang="en-US" sz="2300" b="1" dirty="0">
                <a:solidFill>
                  <a:schemeClr val="bg1"/>
                </a:solidFill>
                <a:latin typeface="Microsoft JhengHei" pitchFamily="34" charset="-120"/>
                <a:ea typeface="Microsoft JhengHei" pitchFamily="34" charset="-120"/>
              </a:rPr>
              <a:t>赛道</a:t>
            </a:r>
            <a:r>
              <a:rPr kumimoji="1" lang="zh-CN" altLang="en-US" sz="2300" b="1" dirty="0" smtClean="0">
                <a:solidFill>
                  <a:schemeClr val="bg1"/>
                </a:solidFill>
                <a:latin typeface="Microsoft JhengHei" pitchFamily="34" charset="-120"/>
                <a:ea typeface="Microsoft JhengHei" pitchFamily="34" charset="-120"/>
              </a:rPr>
              <a:t>：智慧教育</a:t>
            </a:r>
            <a:r>
              <a:rPr kumimoji="1" lang="en-US" altLang="zh-CN" sz="2300" b="1" dirty="0" smtClean="0">
                <a:solidFill>
                  <a:schemeClr val="bg1"/>
                </a:solidFill>
                <a:latin typeface="Microsoft JhengHei" pitchFamily="34" charset="-120"/>
                <a:ea typeface="Microsoft JhengHei" pitchFamily="34" charset="-120"/>
              </a:rPr>
              <a:t>	</a:t>
            </a:r>
            <a:endParaRPr kumimoji="1" lang="zh-CN" altLang="en-US" sz="2300" b="1" dirty="0">
              <a:solidFill>
                <a:schemeClr val="bg1"/>
              </a:solidFill>
              <a:latin typeface="Microsoft JhengHei" pitchFamily="34" charset="-120"/>
              <a:ea typeface="Microsoft JhengHei"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44689" y="308726"/>
            <a:ext cx="5035018" cy="523220"/>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EDA</a:t>
            </a:r>
            <a:endParaRPr lang="zh-CN" altLang="en-US" sz="2800" b="1" dirty="0" smtClean="0">
              <a:latin typeface="楷体" panose="02010609060101010101" charset="-122"/>
              <a:ea typeface="楷体" panose="02010609060101010101" charset="-122"/>
            </a:endParaRPr>
          </a:p>
        </p:txBody>
      </p:sp>
      <p:cxnSp>
        <p:nvCxnSpPr>
          <p:cNvPr id="3" name="直接连接符 2"/>
          <p:cNvCxnSpPr/>
          <p:nvPr/>
        </p:nvCxnSpPr>
        <p:spPr>
          <a:xfrm flipV="1">
            <a:off x="1691680" y="188640"/>
            <a:ext cx="229235" cy="701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4" descr="C:\Users\Administrator\Desktop\智慧教育\course3_stu886057.png"/>
          <p:cNvPicPr>
            <a:picLocks noChangeAspect="1" noChangeArrowheads="1"/>
          </p:cNvPicPr>
          <p:nvPr/>
        </p:nvPicPr>
        <p:blipFill>
          <a:blip r:embed="rId2" cstate="print"/>
          <a:srcRect/>
          <a:stretch>
            <a:fillRect/>
          </a:stretch>
        </p:blipFill>
        <p:spPr bwMode="auto">
          <a:xfrm>
            <a:off x="683568" y="1196752"/>
            <a:ext cx="3907560" cy="2871415"/>
          </a:xfrm>
          <a:prstGeom prst="rect">
            <a:avLst/>
          </a:prstGeom>
          <a:solidFill>
            <a:schemeClr val="bg1"/>
          </a:solidFill>
        </p:spPr>
      </p:pic>
      <p:pic>
        <p:nvPicPr>
          <p:cNvPr id="5" name="Picture 5" descr="C:\Users\Administrator\Desktop\智慧教育\course1_stu136633.png"/>
          <p:cNvPicPr>
            <a:picLocks noChangeAspect="1" noChangeArrowheads="1"/>
          </p:cNvPicPr>
          <p:nvPr/>
        </p:nvPicPr>
        <p:blipFill>
          <a:blip r:embed="rId3" cstate="print"/>
          <a:srcRect/>
          <a:stretch>
            <a:fillRect/>
          </a:stretch>
        </p:blipFill>
        <p:spPr bwMode="auto">
          <a:xfrm>
            <a:off x="4572000" y="1196752"/>
            <a:ext cx="3888432" cy="2903554"/>
          </a:xfrm>
          <a:prstGeom prst="rect">
            <a:avLst/>
          </a:prstGeom>
          <a:solidFill>
            <a:schemeClr val="bg1"/>
          </a:solidFill>
        </p:spPr>
      </p:pic>
      <p:sp>
        <p:nvSpPr>
          <p:cNvPr id="6" name="TextBox 5"/>
          <p:cNvSpPr txBox="1"/>
          <p:nvPr/>
        </p:nvSpPr>
        <p:spPr>
          <a:xfrm>
            <a:off x="827584" y="4365104"/>
            <a:ext cx="7663372" cy="1423595"/>
          </a:xfrm>
          <a:prstGeom prst="rect">
            <a:avLst/>
          </a:prstGeom>
          <a:noFill/>
        </p:spPr>
        <p:txBody>
          <a:bodyPr wrap="square" rtlCol="0">
            <a:spAutoFit/>
          </a:bodyPr>
          <a:lstStyle/>
          <a:p>
            <a:pPr>
              <a:lnSpc>
                <a:spcPct val="150000"/>
              </a:lnSpc>
            </a:pPr>
            <a:r>
              <a:rPr lang="zh-CN" altLang="en-US" sz="2000" b="1" dirty="0" smtClean="0">
                <a:latin typeface="Microsoft JhengHei UI" pitchFamily="34" charset="-120"/>
                <a:ea typeface="Microsoft JhengHei UI" pitchFamily="34" charset="-120"/>
              </a:rPr>
              <a:t>通过短期时间列分析可以明显找到存在很多学生的成绩具有很强的趋势性，这种特性的存在可以让我们很好的去构建时序预测相关的特征。</a:t>
            </a:r>
            <a:endParaRPr lang="zh-CN" altLang="en-US" sz="2000" b="1" dirty="0">
              <a:latin typeface="Microsoft JhengHei UI" pitchFamily="34" charset="-120"/>
              <a:ea typeface="Microsoft JhengHei UI" pitchFamily="34"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349464" y="289676"/>
            <a:ext cx="5035018" cy="523220"/>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Model_2</a:t>
            </a:r>
            <a:endParaRPr lang="zh-CN" altLang="en-US" sz="2800" b="1" dirty="0" smtClean="0">
              <a:latin typeface="楷体" panose="02010609060101010101" charset="-122"/>
              <a:ea typeface="楷体" panose="02010609060101010101" charset="-122"/>
            </a:endParaRPr>
          </a:p>
        </p:txBody>
      </p:sp>
      <p:cxnSp>
        <p:nvCxnSpPr>
          <p:cNvPr id="3" name="直接连接符 2"/>
          <p:cNvCxnSpPr/>
          <p:nvPr/>
        </p:nvCxnSpPr>
        <p:spPr>
          <a:xfrm flipV="1">
            <a:off x="1826260" y="249555"/>
            <a:ext cx="229235" cy="701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7544" y="1196752"/>
            <a:ext cx="8185337" cy="4247317"/>
          </a:xfrm>
          <a:prstGeom prst="rect">
            <a:avLst/>
          </a:prstGeom>
          <a:noFill/>
        </p:spPr>
        <p:txBody>
          <a:bodyPr wrap="square" rtlCol="0">
            <a:spAutoFit/>
          </a:bodyPr>
          <a:lstStyle/>
          <a:p>
            <a:pPr>
              <a:lnSpc>
                <a:spcPct val="150000"/>
              </a:lnSpc>
            </a:pPr>
            <a:r>
              <a:rPr lang="zh-CN" altLang="en-US" sz="2000" b="1" dirty="0" smtClean="0">
                <a:latin typeface="Microsoft JhengHei UI" pitchFamily="34" charset="-120"/>
                <a:ea typeface="Microsoft JhengHei UI" pitchFamily="34" charset="-120"/>
              </a:rPr>
              <a:t>建模思路： 将成绩预测问题视为一种短期时间序列预测的问题。</a:t>
            </a:r>
          </a:p>
          <a:p>
            <a:pPr>
              <a:lnSpc>
                <a:spcPct val="150000"/>
              </a:lnSpc>
            </a:pPr>
            <a:r>
              <a:rPr lang="zh-CN" altLang="en-US" sz="2000" b="1" dirty="0" smtClean="0">
                <a:latin typeface="Microsoft JhengHei UI" pitchFamily="34" charset="-120"/>
                <a:ea typeface="Microsoft JhengHei UI" pitchFamily="34" charset="-120"/>
              </a:rPr>
              <a:t>即认为学生的成绩会发生成绩上升</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下滑，通过构建各科目成绩的趋势性、稳定性的特征如： </a:t>
            </a:r>
            <a:r>
              <a:rPr lang="en-US" altLang="zh-CN" sz="2000" b="1" dirty="0" smtClean="0">
                <a:latin typeface="Microsoft JhengHei UI" pitchFamily="34" charset="-120"/>
                <a:ea typeface="Microsoft JhengHei UI" pitchFamily="34" charset="-120"/>
              </a:rPr>
              <a:t>rank_diff_before</a:t>
            </a:r>
            <a:r>
              <a:rPr lang="zh-CN" altLang="en-US" sz="2000" b="1" dirty="0" smtClean="0">
                <a:latin typeface="Microsoft JhengHei UI" pitchFamily="34" charset="-120"/>
                <a:ea typeface="Microsoft JhengHei UI" pitchFamily="34" charset="-120"/>
              </a:rPr>
              <a:t>、</a:t>
            </a:r>
            <a:r>
              <a:rPr lang="en-US" altLang="zh-CN" sz="2000" b="1" dirty="0" smtClean="0">
                <a:latin typeface="Microsoft JhengHei UI" pitchFamily="34" charset="-120"/>
                <a:ea typeface="Microsoft JhengHei UI" pitchFamily="34" charset="-120"/>
              </a:rPr>
              <a:t>rank_diff_long</a:t>
            </a:r>
            <a:r>
              <a:rPr lang="zh-CN" altLang="en-US" sz="2000" b="1" dirty="0" smtClean="0">
                <a:latin typeface="Microsoft JhengHei UI" pitchFamily="34" charset="-120"/>
                <a:ea typeface="Microsoft JhengHei UI" pitchFamily="34" charset="-120"/>
              </a:rPr>
              <a:t>、</a:t>
            </a:r>
            <a:r>
              <a:rPr lang="en-US" altLang="zh-CN" sz="2000" b="1" dirty="0" smtClean="0">
                <a:latin typeface="Microsoft JhengHei UI" pitchFamily="34" charset="-120"/>
                <a:ea typeface="Microsoft JhengHei UI" pitchFamily="34" charset="-120"/>
              </a:rPr>
              <a:t>rank_std</a:t>
            </a:r>
            <a:r>
              <a:rPr lang="zh-CN" altLang="en-US" sz="2000" b="1" dirty="0" smtClean="0">
                <a:latin typeface="Microsoft JhengHei UI" pitchFamily="34" charset="-120"/>
                <a:ea typeface="Microsoft JhengHei UI" pitchFamily="34" charset="-120"/>
              </a:rPr>
              <a:t>、</a:t>
            </a:r>
            <a:r>
              <a:rPr lang="en-US" altLang="zh-CN" sz="2000" b="1" dirty="0" smtClean="0">
                <a:latin typeface="Microsoft JhengHei UI" pitchFamily="34" charset="-120"/>
                <a:ea typeface="Microsoft JhengHei UI" pitchFamily="34" charset="-120"/>
              </a:rPr>
              <a:t>rank_mean</a:t>
            </a:r>
            <a:r>
              <a:rPr lang="zh-CN" altLang="en-US" sz="2000" b="1" dirty="0" smtClean="0">
                <a:latin typeface="Microsoft JhengHei UI" pitchFamily="34" charset="-120"/>
                <a:ea typeface="Microsoft JhengHei UI" pitchFamily="34" charset="-120"/>
              </a:rPr>
              <a:t>等特征。其中，</a:t>
            </a:r>
            <a:r>
              <a:rPr lang="en-US" altLang="zh-CN" sz="2000" b="1" dirty="0" smtClean="0">
                <a:latin typeface="Microsoft JhengHei UI" pitchFamily="34" charset="-120"/>
                <a:ea typeface="Microsoft JhengHei UI" pitchFamily="34" charset="-120"/>
              </a:rPr>
              <a:t>rank_diff_before</a:t>
            </a:r>
            <a:r>
              <a:rPr lang="zh-CN" altLang="en-US" sz="2000" b="1" dirty="0" smtClean="0">
                <a:latin typeface="Microsoft JhengHei UI" pitchFamily="34" charset="-120"/>
                <a:ea typeface="Microsoft JhengHei UI" pitchFamily="34" charset="-120"/>
              </a:rPr>
              <a:t>是指学生前一次考试排名变化的情况，</a:t>
            </a:r>
            <a:r>
              <a:rPr lang="en-US" altLang="zh-CN" sz="2000" b="1" dirty="0" smtClean="0">
                <a:latin typeface="Microsoft JhengHei UI" pitchFamily="34" charset="-120"/>
                <a:ea typeface="Microsoft JhengHei UI" pitchFamily="34" charset="-120"/>
              </a:rPr>
              <a:t>rank_diff_long</a:t>
            </a:r>
            <a:r>
              <a:rPr lang="zh-CN" altLang="en-US" sz="2000" b="1" dirty="0" smtClean="0">
                <a:latin typeface="Microsoft JhengHei UI" pitchFamily="34" charset="-120"/>
                <a:ea typeface="Microsoft JhengHei UI" pitchFamily="34" charset="-120"/>
              </a:rPr>
              <a:t>是指学生前</a:t>
            </a:r>
            <a:r>
              <a:rPr lang="en-US" altLang="zh-CN" sz="2000" b="1" dirty="0" smtClean="0">
                <a:latin typeface="Microsoft JhengHei UI" pitchFamily="34" charset="-120"/>
                <a:ea typeface="Microsoft JhengHei UI" pitchFamily="34" charset="-120"/>
              </a:rPr>
              <a:t>N</a:t>
            </a:r>
            <a:r>
              <a:rPr lang="zh-CN" altLang="en-US" sz="2000" b="1" dirty="0" smtClean="0">
                <a:latin typeface="Microsoft JhengHei UI" pitchFamily="34" charset="-120"/>
                <a:ea typeface="Microsoft JhengHei UI" pitchFamily="34" charset="-120"/>
              </a:rPr>
              <a:t>次考试排名变化的情况）</a:t>
            </a:r>
            <a:endParaRPr lang="en-US" altLang="zh-CN" sz="2000" b="1" dirty="0" smtClean="0">
              <a:latin typeface="Microsoft JhengHei UI" pitchFamily="34" charset="-120"/>
              <a:ea typeface="Microsoft JhengHei UI" pitchFamily="34" charset="-120"/>
            </a:endParaRPr>
          </a:p>
          <a:p>
            <a:pPr>
              <a:lnSpc>
                <a:spcPct val="150000"/>
              </a:lnSpc>
            </a:pPr>
            <a:r>
              <a:rPr lang="zh-CN" altLang="en-US" sz="2000" b="1" dirty="0" smtClean="0">
                <a:latin typeface="Microsoft JhengHei UI" pitchFamily="34" charset="-120"/>
                <a:ea typeface="Microsoft JhengHei UI" pitchFamily="34" charset="-120"/>
              </a:rPr>
              <a:t>数据集划分：使用全量的考试成绩情况作为使用，通过一个大小为</a:t>
            </a:r>
            <a:r>
              <a:rPr lang="en-US" altLang="zh-CN" sz="2000" b="1" dirty="0" smtClean="0">
                <a:latin typeface="Microsoft JhengHei UI" pitchFamily="34" charset="-120"/>
                <a:ea typeface="Microsoft JhengHei UI" pitchFamily="34" charset="-120"/>
              </a:rPr>
              <a:t>8</a:t>
            </a:r>
            <a:r>
              <a:rPr lang="zh-CN" altLang="en-US" sz="2000" b="1" dirty="0" smtClean="0">
                <a:latin typeface="Microsoft JhengHei UI" pitchFamily="34" charset="-120"/>
                <a:ea typeface="Microsoft JhengHei UI" pitchFamily="34" charset="-120"/>
              </a:rPr>
              <a:t>的滑动窗口对全量考试进行特征构建。</a:t>
            </a:r>
          </a:p>
          <a:p>
            <a:pPr>
              <a:lnSpc>
                <a:spcPct val="150000"/>
              </a:lnSpc>
            </a:pPr>
            <a:r>
              <a:rPr lang="zh-CN" altLang="en-US" sz="2000" b="1" dirty="0" smtClean="0">
                <a:latin typeface="Microsoft JhengHei UI" pitchFamily="34" charset="-120"/>
                <a:ea typeface="Microsoft JhengHei UI" pitchFamily="34" charset="-120"/>
              </a:rPr>
              <a:t>时序化思路：根据</a:t>
            </a:r>
            <a:r>
              <a:rPr lang="en-US" altLang="zh-CN" sz="2000" b="1" dirty="0" smtClean="0">
                <a:latin typeface="Microsoft JhengHei UI" pitchFamily="34" charset="-120"/>
                <a:ea typeface="Microsoft JhengHei UI" pitchFamily="34" charset="-120"/>
              </a:rPr>
              <a:t>course_exam</a:t>
            </a:r>
            <a:r>
              <a:rPr lang="zh-CN" altLang="en-US" sz="2000" b="1" dirty="0" smtClean="0">
                <a:latin typeface="Microsoft JhengHei UI" pitchFamily="34" charset="-120"/>
                <a:ea typeface="Microsoft JhengHei UI" pitchFamily="34" charset="-120"/>
              </a:rPr>
              <a:t>文件中出现的顺序决定其时序关系</a:t>
            </a:r>
            <a:r>
              <a:rPr lang="en-US" altLang="zh-CN" sz="2000" b="1" dirty="0" smtClean="0">
                <a:latin typeface="Microsoft JhengHei UI" pitchFamily="34" charset="-120"/>
                <a:ea typeface="Microsoft JhengHei UI" pitchFamily="34" charset="-120"/>
              </a:rPr>
              <a:t>. </a:t>
            </a:r>
            <a:r>
              <a:rPr lang="zh-CN" altLang="en-US" sz="2000" b="1" dirty="0" smtClean="0">
                <a:latin typeface="Microsoft JhengHei UI" pitchFamily="34" charset="-120"/>
                <a:ea typeface="Microsoft JhengHei UI" pitchFamily="34" charset="-120"/>
              </a:rPr>
              <a:t>如： 第</a:t>
            </a:r>
            <a:r>
              <a:rPr lang="en-US" altLang="zh-CN" sz="2000" b="1" dirty="0" smtClean="0">
                <a:latin typeface="Microsoft JhengHei UI" pitchFamily="34" charset="-120"/>
                <a:ea typeface="Microsoft JhengHei UI" pitchFamily="34" charset="-120"/>
              </a:rPr>
              <a:t>n</a:t>
            </a:r>
            <a:r>
              <a:rPr lang="zh-CN" altLang="en-US" sz="2000" b="1" dirty="0" smtClean="0">
                <a:latin typeface="Microsoft JhengHei UI" pitchFamily="34" charset="-120"/>
                <a:ea typeface="Microsoft JhengHei UI" pitchFamily="34" charset="-120"/>
              </a:rPr>
              <a:t>个出现的</a:t>
            </a:r>
            <a:r>
              <a:rPr lang="en-US" altLang="zh-CN" sz="2000" b="1" dirty="0" smtClean="0">
                <a:latin typeface="Microsoft JhengHei UI" pitchFamily="34" charset="-120"/>
                <a:ea typeface="Microsoft JhengHei UI" pitchFamily="34" charset="-120"/>
              </a:rPr>
              <a:t>exam</a:t>
            </a:r>
            <a:r>
              <a:rPr lang="zh-CN" altLang="en-US" sz="2000" b="1" dirty="0" smtClean="0">
                <a:latin typeface="Microsoft JhengHei UI" pitchFamily="34" charset="-120"/>
                <a:ea typeface="Microsoft JhengHei UI" pitchFamily="34" charset="-120"/>
              </a:rPr>
              <a:t>，对应该</a:t>
            </a:r>
            <a:r>
              <a:rPr lang="en-US" altLang="zh-CN" sz="2000" b="1" dirty="0" smtClean="0">
                <a:latin typeface="Microsoft JhengHei UI" pitchFamily="34" charset="-120"/>
                <a:ea typeface="Microsoft JhengHei UI" pitchFamily="34" charset="-120"/>
              </a:rPr>
              <a:t>course</a:t>
            </a:r>
            <a:r>
              <a:rPr lang="zh-CN" altLang="en-US" sz="2000" b="1" dirty="0" smtClean="0">
                <a:latin typeface="Microsoft JhengHei UI" pitchFamily="34" charset="-120"/>
                <a:ea typeface="Microsoft JhengHei UI" pitchFamily="34" charset="-120"/>
              </a:rPr>
              <a:t>下的第</a:t>
            </a:r>
            <a:r>
              <a:rPr lang="en-US" altLang="zh-CN" sz="2000" b="1" dirty="0" smtClean="0">
                <a:latin typeface="Microsoft JhengHei UI" pitchFamily="34" charset="-120"/>
                <a:ea typeface="Microsoft JhengHei UI" pitchFamily="34" charset="-120"/>
              </a:rPr>
              <a:t>n</a:t>
            </a:r>
            <a:r>
              <a:rPr lang="zh-CN" altLang="en-US" sz="2000" b="1" dirty="0" smtClean="0">
                <a:latin typeface="Microsoft JhengHei UI" pitchFamily="34" charset="-120"/>
                <a:ea typeface="Microsoft JhengHei UI" pitchFamily="34" charset="-120"/>
              </a:rPr>
              <a:t>场</a:t>
            </a:r>
            <a:r>
              <a:rPr lang="en-US" altLang="zh-CN" sz="2000" b="1" dirty="0" smtClean="0">
                <a:latin typeface="Microsoft JhengHei UI" pitchFamily="34" charset="-120"/>
                <a:ea typeface="Microsoft JhengHei UI" pitchFamily="34" charset="-120"/>
              </a:rPr>
              <a:t>exam</a:t>
            </a:r>
            <a:endParaRPr lang="zh-CN" altLang="en-US" sz="2000" b="1" dirty="0" smtClean="0">
              <a:latin typeface="Microsoft JhengHei UI" pitchFamily="34" charset="-120"/>
              <a:ea typeface="Microsoft JhengHei UI" pitchFamily="3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03848" y="3717032"/>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851920" y="3717032"/>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99992" y="3717032"/>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48064" y="3717032"/>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96136" y="3717032"/>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2"/>
          <p:cNvSpPr txBox="1"/>
          <p:nvPr/>
        </p:nvSpPr>
        <p:spPr>
          <a:xfrm>
            <a:off x="349464" y="289676"/>
            <a:ext cx="1486232" cy="523220"/>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Model_2</a:t>
            </a:r>
            <a:endParaRPr lang="zh-CN" altLang="en-US" sz="2800" b="1" dirty="0" smtClean="0">
              <a:latin typeface="楷体" panose="02010609060101010101" charset="-122"/>
              <a:ea typeface="楷体" panose="02010609060101010101" charset="-122"/>
            </a:endParaRPr>
          </a:p>
        </p:txBody>
      </p:sp>
      <p:sp>
        <p:nvSpPr>
          <p:cNvPr id="11" name="文本框 12"/>
          <p:cNvSpPr txBox="1"/>
          <p:nvPr/>
        </p:nvSpPr>
        <p:spPr>
          <a:xfrm>
            <a:off x="899592" y="3717032"/>
            <a:ext cx="1486232" cy="461665"/>
          </a:xfrm>
          <a:prstGeom prst="rect">
            <a:avLst/>
          </a:prstGeom>
          <a:noFill/>
        </p:spPr>
        <p:txBody>
          <a:bodyPr wrap="square" rtlCol="0">
            <a:spAutoFit/>
          </a:bodyPr>
          <a:lstStyle/>
          <a:p>
            <a:r>
              <a:rPr lang="zh-CN" altLang="en-US" sz="2400" b="1" dirty="0" smtClean="0">
                <a:latin typeface="黑体" pitchFamily="49" charset="-122"/>
                <a:ea typeface="黑体" pitchFamily="49" charset="-122"/>
              </a:rPr>
              <a:t>原始数据</a:t>
            </a:r>
          </a:p>
        </p:txBody>
      </p:sp>
      <p:sp>
        <p:nvSpPr>
          <p:cNvPr id="12" name="文本框 12"/>
          <p:cNvSpPr txBox="1"/>
          <p:nvPr/>
        </p:nvSpPr>
        <p:spPr>
          <a:xfrm>
            <a:off x="899592" y="1844824"/>
            <a:ext cx="2592288" cy="461665"/>
          </a:xfrm>
          <a:prstGeom prst="rect">
            <a:avLst/>
          </a:prstGeom>
          <a:noFill/>
        </p:spPr>
        <p:txBody>
          <a:bodyPr wrap="square" rtlCol="0">
            <a:spAutoFit/>
          </a:bodyPr>
          <a:lstStyle/>
          <a:p>
            <a:r>
              <a:rPr lang="zh-CN" altLang="en-US" sz="2400" b="1" dirty="0" smtClean="0">
                <a:latin typeface="黑体" pitchFamily="49" charset="-122"/>
                <a:ea typeface="黑体" pitchFamily="49" charset="-122"/>
              </a:rPr>
              <a:t>构建特征</a:t>
            </a:r>
          </a:p>
        </p:txBody>
      </p:sp>
      <p:sp>
        <p:nvSpPr>
          <p:cNvPr id="14" name="矩形 13"/>
          <p:cNvSpPr/>
          <p:nvPr/>
        </p:nvSpPr>
        <p:spPr>
          <a:xfrm>
            <a:off x="5148064" y="1772816"/>
            <a:ext cx="576064" cy="576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96136" y="1772816"/>
            <a:ext cx="576064" cy="576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endCxn id="14" idx="2"/>
          </p:cNvCxnSpPr>
          <p:nvPr/>
        </p:nvCxnSpPr>
        <p:spPr>
          <a:xfrm flipV="1">
            <a:off x="3491880" y="2348880"/>
            <a:ext cx="1944216"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4" idx="2"/>
          </p:cNvCxnSpPr>
          <p:nvPr/>
        </p:nvCxnSpPr>
        <p:spPr>
          <a:xfrm flipV="1">
            <a:off x="4139952" y="2348880"/>
            <a:ext cx="129614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4" idx="2"/>
          </p:cNvCxnSpPr>
          <p:nvPr/>
        </p:nvCxnSpPr>
        <p:spPr>
          <a:xfrm flipV="1">
            <a:off x="4860032" y="2348880"/>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14" idx="0"/>
            <a:endCxn id="6" idx="0"/>
          </p:cNvCxnSpPr>
          <p:nvPr/>
        </p:nvCxnSpPr>
        <p:spPr>
          <a:xfrm rot="16200000" flipH="1">
            <a:off x="4463988" y="2744924"/>
            <a:ext cx="1944216" cy="12700"/>
          </a:xfrm>
          <a:prstGeom prst="curvedConnector5">
            <a:avLst>
              <a:gd name="adj1" fmla="val -11758"/>
              <a:gd name="adj2" fmla="val -4067969"/>
              <a:gd name="adj3" fmla="val 64815"/>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12"/>
          <p:cNvSpPr txBox="1"/>
          <p:nvPr/>
        </p:nvSpPr>
        <p:spPr>
          <a:xfrm>
            <a:off x="4355976" y="764704"/>
            <a:ext cx="576064" cy="1569660"/>
          </a:xfrm>
          <a:prstGeom prst="rect">
            <a:avLst/>
          </a:prstGeom>
          <a:noFill/>
        </p:spPr>
        <p:txBody>
          <a:bodyPr wrap="square" rtlCol="0">
            <a:spAutoFit/>
          </a:bodyPr>
          <a:lstStyle/>
          <a:p>
            <a:r>
              <a:rPr lang="zh-CN" altLang="en-US" sz="2400" b="1" dirty="0" smtClean="0">
                <a:latin typeface="黑体" pitchFamily="49" charset="-122"/>
                <a:ea typeface="黑体" pitchFamily="49" charset="-122"/>
              </a:rPr>
              <a:t>回归训练</a:t>
            </a:r>
            <a:endParaRPr lang="en-US" altLang="zh-CN" sz="2400" b="1" dirty="0" smtClean="0">
              <a:latin typeface="黑体" pitchFamily="49" charset="-122"/>
              <a:ea typeface="黑体" pitchFamily="49" charset="-122"/>
            </a:endParaRPr>
          </a:p>
        </p:txBody>
      </p:sp>
      <p:sp>
        <p:nvSpPr>
          <p:cNvPr id="31" name="矩形 30"/>
          <p:cNvSpPr/>
          <p:nvPr/>
        </p:nvSpPr>
        <p:spPr>
          <a:xfrm>
            <a:off x="6444208" y="3717032"/>
            <a:ext cx="576064" cy="576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259632" y="4869160"/>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91880" y="4869160"/>
            <a:ext cx="576064" cy="576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796136" y="4869160"/>
            <a:ext cx="576064" cy="576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12"/>
          <p:cNvSpPr txBox="1"/>
          <p:nvPr/>
        </p:nvSpPr>
        <p:spPr>
          <a:xfrm>
            <a:off x="1835696" y="4797152"/>
            <a:ext cx="1728192" cy="707886"/>
          </a:xfrm>
          <a:prstGeom prst="rect">
            <a:avLst/>
          </a:prstGeom>
          <a:noFill/>
        </p:spPr>
        <p:txBody>
          <a:bodyPr wrap="square" rtlCol="0">
            <a:spAutoFit/>
          </a:bodyPr>
          <a:lstStyle/>
          <a:p>
            <a:r>
              <a:rPr lang="zh-CN" altLang="en-US" sz="2000" b="1" dirty="0" smtClean="0">
                <a:latin typeface="黑体" pitchFamily="49" charset="-122"/>
                <a:ea typeface="黑体" pitchFamily="49" charset="-122"/>
              </a:rPr>
              <a:t>训练集（前</a:t>
            </a:r>
            <a:r>
              <a:rPr lang="en-US" altLang="zh-CN" sz="2000" b="1" dirty="0" smtClean="0">
                <a:latin typeface="黑体" pitchFamily="49" charset="-122"/>
                <a:ea typeface="黑体" pitchFamily="49" charset="-122"/>
              </a:rPr>
              <a:t>N-1</a:t>
            </a:r>
            <a:r>
              <a:rPr lang="zh-CN" altLang="en-US" sz="2000" b="1" dirty="0" smtClean="0">
                <a:latin typeface="黑体" pitchFamily="49" charset="-122"/>
                <a:ea typeface="黑体" pitchFamily="49" charset="-122"/>
              </a:rPr>
              <a:t>次考试）</a:t>
            </a:r>
          </a:p>
        </p:txBody>
      </p:sp>
      <p:sp>
        <p:nvSpPr>
          <p:cNvPr id="38" name="文本框 12"/>
          <p:cNvSpPr txBox="1"/>
          <p:nvPr/>
        </p:nvSpPr>
        <p:spPr>
          <a:xfrm>
            <a:off x="4067944" y="4869160"/>
            <a:ext cx="1486232" cy="646331"/>
          </a:xfrm>
          <a:prstGeom prst="rect">
            <a:avLst/>
          </a:prstGeom>
          <a:noFill/>
        </p:spPr>
        <p:txBody>
          <a:bodyPr wrap="square" rtlCol="0">
            <a:spAutoFit/>
          </a:bodyPr>
          <a:lstStyle/>
          <a:p>
            <a:r>
              <a:rPr lang="zh-CN" altLang="en-US" b="1" dirty="0" smtClean="0">
                <a:latin typeface="黑体" pitchFamily="49" charset="-122"/>
                <a:ea typeface="黑体" pitchFamily="49" charset="-122"/>
              </a:rPr>
              <a:t>利用滑窗构建的特征</a:t>
            </a:r>
          </a:p>
        </p:txBody>
      </p:sp>
      <p:sp>
        <p:nvSpPr>
          <p:cNvPr id="39" name="文本框 12"/>
          <p:cNvSpPr txBox="1"/>
          <p:nvPr/>
        </p:nvSpPr>
        <p:spPr>
          <a:xfrm>
            <a:off x="6372200" y="4797152"/>
            <a:ext cx="2160240" cy="707886"/>
          </a:xfrm>
          <a:prstGeom prst="rect">
            <a:avLst/>
          </a:prstGeom>
          <a:noFill/>
        </p:spPr>
        <p:txBody>
          <a:bodyPr wrap="square" rtlCol="0">
            <a:spAutoFit/>
          </a:bodyPr>
          <a:lstStyle/>
          <a:p>
            <a:r>
              <a:rPr lang="zh-CN" altLang="en-US" sz="2000" b="1" dirty="0" smtClean="0">
                <a:latin typeface="黑体" pitchFamily="49" charset="-122"/>
                <a:ea typeface="黑体" pitchFamily="49" charset="-122"/>
              </a:rPr>
              <a:t>测试集（最后一次考试）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349464" y="289676"/>
            <a:ext cx="1486232" cy="523220"/>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Model_3</a:t>
            </a:r>
            <a:endParaRPr lang="zh-CN" altLang="en-US" sz="2800" b="1" dirty="0" smtClean="0">
              <a:latin typeface="楷体" panose="02010609060101010101" charset="-122"/>
              <a:ea typeface="楷体" panose="02010609060101010101" charset="-122"/>
            </a:endParaRPr>
          </a:p>
        </p:txBody>
      </p:sp>
      <p:sp>
        <p:nvSpPr>
          <p:cNvPr id="3" name="矩形 2"/>
          <p:cNvSpPr/>
          <p:nvPr/>
        </p:nvSpPr>
        <p:spPr>
          <a:xfrm>
            <a:off x="323528" y="980728"/>
            <a:ext cx="8568952" cy="4247317"/>
          </a:xfrm>
          <a:prstGeom prst="rect">
            <a:avLst/>
          </a:prstGeom>
          <a:solidFill>
            <a:schemeClr val="bg1"/>
          </a:solidFill>
          <a:ln>
            <a:noFill/>
          </a:ln>
        </p:spPr>
        <p:txBody>
          <a:bodyPr wrap="square">
            <a:spAutoFit/>
          </a:bodyPr>
          <a:lstStyle/>
          <a:p>
            <a:pPr>
              <a:lnSpc>
                <a:spcPct val="150000"/>
              </a:lnSpc>
            </a:pPr>
            <a:r>
              <a:rPr lang="zh-CN" altLang="en-US" sz="2000" b="1" dirty="0" smtClean="0">
                <a:latin typeface="Microsoft JhengHei UI" pitchFamily="34" charset="-120"/>
                <a:ea typeface="Microsoft JhengHei UI" pitchFamily="34" charset="-120"/>
              </a:rPr>
              <a:t>建模思路：</a:t>
            </a:r>
            <a:endParaRPr lang="en-US" altLang="zh-CN" sz="2000" b="1" dirty="0" smtClean="0">
              <a:latin typeface="Microsoft JhengHei UI" pitchFamily="34" charset="-120"/>
              <a:ea typeface="Microsoft JhengHei UI" pitchFamily="34" charset="-120"/>
            </a:endParaRPr>
          </a:p>
          <a:p>
            <a:pPr>
              <a:lnSpc>
                <a:spcPct val="150000"/>
              </a:lnSpc>
            </a:pPr>
            <a:r>
              <a:rPr lang="en-US" altLang="zh-CN" sz="2000" b="1" dirty="0" smtClean="0">
                <a:latin typeface="Microsoft JhengHei UI" pitchFamily="34" charset="-120"/>
                <a:ea typeface="Microsoft JhengHei UI" pitchFamily="34" charset="-120"/>
              </a:rPr>
              <a:t>         </a:t>
            </a:r>
            <a:r>
              <a:rPr lang="zh-CN" altLang="en-US" sz="2000" b="1" dirty="0" smtClean="0">
                <a:latin typeface="Microsoft JhengHei UI" pitchFamily="34" charset="-120"/>
                <a:ea typeface="Microsoft JhengHei UI" pitchFamily="34" charset="-120"/>
              </a:rPr>
              <a:t>通过每一门考试的每一次考试的知识点分布，计算出学生在每一个知识点上的</a:t>
            </a:r>
            <a:r>
              <a:rPr lang="zh-CN" altLang="en-US" sz="2000" b="1" u="sng" dirty="0" smtClean="0">
                <a:latin typeface="Microsoft JhengHei UI" pitchFamily="34" charset="-120"/>
                <a:ea typeface="Microsoft JhengHei UI" pitchFamily="34" charset="-120"/>
              </a:rPr>
              <a:t>“掌握度”</a:t>
            </a:r>
            <a:r>
              <a:rPr lang="zh-CN" altLang="en-US" sz="2000" b="1" dirty="0" smtClean="0">
                <a:latin typeface="Microsoft JhengHei UI" pitchFamily="34" charset="-120"/>
                <a:ea typeface="Microsoft JhengHei UI" pitchFamily="34" charset="-120"/>
              </a:rPr>
              <a:t>，即计算学生在每一个考点上可以拿到的分数，进而去求取他可能在一次考试中能够考取的分数！</a:t>
            </a:r>
            <a:endParaRPr lang="en-US" altLang="zh-CN" sz="2000" b="1" dirty="0" smtClean="0">
              <a:latin typeface="Microsoft JhengHei UI" pitchFamily="34" charset="-120"/>
              <a:ea typeface="Microsoft JhengHei UI" pitchFamily="34" charset="-120"/>
            </a:endParaRPr>
          </a:p>
          <a:p>
            <a:pPr>
              <a:lnSpc>
                <a:spcPct val="150000"/>
              </a:lnSpc>
            </a:pPr>
            <a:endParaRPr lang="en-US" altLang="zh-CN" sz="2000" b="1" dirty="0" smtClean="0">
              <a:latin typeface="Microsoft JhengHei UI" pitchFamily="34" charset="-120"/>
              <a:ea typeface="Microsoft JhengHei UI" pitchFamily="34" charset="-120"/>
            </a:endParaRPr>
          </a:p>
          <a:p>
            <a:pPr>
              <a:lnSpc>
                <a:spcPct val="150000"/>
              </a:lnSpc>
            </a:pPr>
            <a:r>
              <a:rPr lang="zh-CN" altLang="en-US" sz="2000" b="1" dirty="0" smtClean="0">
                <a:latin typeface="Microsoft JhengHei UI" pitchFamily="34" charset="-120"/>
                <a:ea typeface="Microsoft JhengHei UI" pitchFamily="34" charset="-120"/>
              </a:rPr>
              <a:t>计算过程，数学抽象</a:t>
            </a:r>
            <a:endParaRPr lang="en-US" altLang="zh-CN" sz="2000" b="1" dirty="0" smtClean="0">
              <a:latin typeface="Microsoft JhengHei UI" pitchFamily="34" charset="-120"/>
              <a:ea typeface="Microsoft JhengHei UI" pitchFamily="34" charset="-120"/>
            </a:endParaRPr>
          </a:p>
          <a:p>
            <a:pPr>
              <a:lnSpc>
                <a:spcPct val="150000"/>
              </a:lnSpc>
            </a:pPr>
            <a:r>
              <a:rPr lang="zh-CN" altLang="en-US" sz="2000" b="1" dirty="0" smtClean="0">
                <a:latin typeface="Microsoft JhengHei UI" pitchFamily="34" charset="-120"/>
                <a:ea typeface="Microsoft JhengHei UI" pitchFamily="34" charset="-120"/>
              </a:rPr>
              <a:t>已知：学生</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考试 得分矩阵、考试</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知识点 得分矩阵</a:t>
            </a:r>
            <a:endParaRPr lang="en-US" altLang="zh-CN" sz="2000" b="1" dirty="0" smtClean="0">
              <a:latin typeface="Microsoft JhengHei UI" pitchFamily="34" charset="-120"/>
              <a:ea typeface="Microsoft JhengHei UI" pitchFamily="34" charset="-120"/>
            </a:endParaRPr>
          </a:p>
          <a:p>
            <a:pPr>
              <a:lnSpc>
                <a:spcPct val="150000"/>
              </a:lnSpc>
            </a:pPr>
            <a:r>
              <a:rPr lang="zh-CN" altLang="en-US" sz="2000" b="1" dirty="0" smtClean="0">
                <a:latin typeface="Microsoft JhengHei UI" pitchFamily="34" charset="-120"/>
                <a:ea typeface="Microsoft JhengHei UI" pitchFamily="34" charset="-120"/>
              </a:rPr>
              <a:t>求取： 学生</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知识点 得分矩阵</a:t>
            </a:r>
            <a:endParaRPr lang="en-US" altLang="zh-CN" sz="2000" b="1" dirty="0" smtClean="0">
              <a:latin typeface="Microsoft JhengHei UI" pitchFamily="34" charset="-120"/>
              <a:ea typeface="Microsoft JhengHei UI" pitchFamily="34" charset="-120"/>
            </a:endParaRPr>
          </a:p>
          <a:p>
            <a:pPr>
              <a:lnSpc>
                <a:spcPct val="150000"/>
              </a:lnSpc>
            </a:pPr>
            <a:r>
              <a:rPr lang="zh-CN" altLang="en-US" sz="2000" b="1" dirty="0" smtClean="0">
                <a:latin typeface="Microsoft JhengHei UI" pitchFamily="34" charset="-120"/>
                <a:ea typeface="Microsoft JhengHei UI" pitchFamily="34" charset="-120"/>
              </a:rPr>
              <a:t>目标即：最小化 （考试</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知识点*学生</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知识点 </a:t>
            </a:r>
            <a:r>
              <a:rPr lang="en-US" altLang="zh-CN" sz="2000" b="1" dirty="0" smtClean="0">
                <a:latin typeface="Microsoft JhengHei UI" pitchFamily="34" charset="-120"/>
                <a:ea typeface="Microsoft JhengHei UI" pitchFamily="34" charset="-120"/>
              </a:rPr>
              <a:t>– </a:t>
            </a:r>
            <a:r>
              <a:rPr lang="zh-CN" altLang="en-US" sz="2000" b="1" dirty="0" smtClean="0">
                <a:latin typeface="Microsoft JhengHei UI" pitchFamily="34" charset="-120"/>
                <a:ea typeface="Microsoft JhengHei UI" pitchFamily="34" charset="-120"/>
              </a:rPr>
              <a:t>学生</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考试）</a:t>
            </a:r>
            <a:r>
              <a:rPr lang="en-US" altLang="zh-CN" sz="2000" b="1" dirty="0" smtClean="0">
                <a:latin typeface="Microsoft JhengHei UI" pitchFamily="34" charset="-120"/>
                <a:ea typeface="Microsoft JhengHei UI" pitchFamily="34" charset="-12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349464" y="289676"/>
            <a:ext cx="1486232" cy="523220"/>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Model_3</a:t>
            </a:r>
            <a:endParaRPr lang="zh-CN" altLang="en-US" sz="2800" b="1" dirty="0" smtClean="0">
              <a:latin typeface="楷体" panose="02010609060101010101" charset="-122"/>
              <a:ea typeface="楷体" panose="02010609060101010101" charset="-122"/>
            </a:endParaRPr>
          </a:p>
        </p:txBody>
      </p:sp>
      <p:sp>
        <p:nvSpPr>
          <p:cNvPr id="3" name="矩形 2"/>
          <p:cNvSpPr/>
          <p:nvPr/>
        </p:nvSpPr>
        <p:spPr>
          <a:xfrm>
            <a:off x="323528" y="980728"/>
            <a:ext cx="9145016" cy="5170646"/>
          </a:xfrm>
          <a:prstGeom prst="rect">
            <a:avLst/>
          </a:prstGeom>
        </p:spPr>
        <p:txBody>
          <a:bodyPr wrap="square">
            <a:spAutoFit/>
          </a:bodyPr>
          <a:lstStyle/>
          <a:p>
            <a:pPr>
              <a:lnSpc>
                <a:spcPct val="150000"/>
              </a:lnSpc>
            </a:pPr>
            <a:r>
              <a:rPr lang="zh-CN" altLang="en-US" sz="2000" b="1" dirty="0" smtClean="0">
                <a:latin typeface="Microsoft JhengHei UI" pitchFamily="34" charset="-120"/>
                <a:ea typeface="Microsoft JhengHei UI" pitchFamily="34" charset="-120"/>
              </a:rPr>
              <a:t>首先对成绩、试卷考点分布、学生考点掌握矩阵化处理</a:t>
            </a:r>
          </a:p>
          <a:p>
            <a:pPr>
              <a:lnSpc>
                <a:spcPct val="150000"/>
              </a:lnSpc>
            </a:pPr>
            <a:r>
              <a:rPr lang="zh-CN" altLang="en-US" sz="2000" b="1" dirty="0" smtClean="0">
                <a:latin typeface="Microsoft JhengHei UI" pitchFamily="34" charset="-120"/>
                <a:ea typeface="Microsoft JhengHei UI" pitchFamily="34" charset="-120"/>
              </a:rPr>
              <a:t>定义：</a:t>
            </a:r>
          </a:p>
          <a:p>
            <a:pPr>
              <a:lnSpc>
                <a:spcPct val="150000"/>
              </a:lnSpc>
            </a:pPr>
            <a:r>
              <a:rPr lang="en-US" altLang="zh-CN" sz="2000" b="1" dirty="0" smtClean="0">
                <a:latin typeface="Microsoft JhengHei UI" pitchFamily="34" charset="-120"/>
                <a:ea typeface="Microsoft JhengHei UI" pitchFamily="34" charset="-120"/>
              </a:rPr>
              <a:t>score : m * n (exam_number * student_numbers)  </a:t>
            </a:r>
            <a:r>
              <a:rPr lang="zh-CN" altLang="en-US" sz="2000" b="1" dirty="0" smtClean="0">
                <a:latin typeface="Microsoft JhengHei UI" pitchFamily="34" charset="-120"/>
                <a:ea typeface="Microsoft JhengHei UI" pitchFamily="34" charset="-120"/>
              </a:rPr>
              <a:t>试卷</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学生成绩矩阵</a:t>
            </a:r>
          </a:p>
          <a:p>
            <a:pPr>
              <a:lnSpc>
                <a:spcPct val="150000"/>
              </a:lnSpc>
            </a:pPr>
            <a:r>
              <a:rPr lang="en-US" altLang="zh-CN" sz="2000" b="1" dirty="0" smtClean="0">
                <a:latin typeface="Microsoft JhengHei UI" pitchFamily="34" charset="-120"/>
                <a:ea typeface="Microsoft JhengHei UI" pitchFamily="34" charset="-120"/>
              </a:rPr>
              <a:t>exam : m * s (exam_number * course_section)     </a:t>
            </a:r>
            <a:r>
              <a:rPr lang="zh-CN" altLang="en-US" sz="2000" b="1" dirty="0" smtClean="0">
                <a:latin typeface="Microsoft JhengHei UI" pitchFamily="34" charset="-120"/>
                <a:ea typeface="Microsoft JhengHei UI" pitchFamily="34" charset="-120"/>
              </a:rPr>
              <a:t>试卷</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考点分布矩阵</a:t>
            </a:r>
          </a:p>
          <a:p>
            <a:pPr>
              <a:lnSpc>
                <a:spcPct val="150000"/>
              </a:lnSpc>
            </a:pPr>
            <a:r>
              <a:rPr lang="en-US" altLang="zh-CN" sz="2000" b="1" dirty="0" smtClean="0">
                <a:latin typeface="Microsoft JhengHei UI" pitchFamily="34" charset="-120"/>
                <a:ea typeface="Microsoft JhengHei UI" pitchFamily="34" charset="-120"/>
              </a:rPr>
              <a:t>stu : s * n (course_section * student_numbers)  </a:t>
            </a:r>
            <a:r>
              <a:rPr lang="zh-CN" altLang="en-US" sz="2000" b="1" dirty="0" smtClean="0">
                <a:latin typeface="Microsoft JhengHei UI" pitchFamily="34" charset="-120"/>
                <a:ea typeface="Microsoft JhengHei UI" pitchFamily="34" charset="-120"/>
              </a:rPr>
              <a:t>学生</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考点掌握矩阵</a:t>
            </a:r>
          </a:p>
          <a:p>
            <a:pPr>
              <a:lnSpc>
                <a:spcPct val="150000"/>
              </a:lnSpc>
            </a:pPr>
            <a:endParaRPr lang="en-US" altLang="zh-CN" sz="2000" b="1" dirty="0" smtClean="0">
              <a:latin typeface="Microsoft JhengHei UI" pitchFamily="34" charset="-120"/>
              <a:ea typeface="Microsoft JhengHei UI" pitchFamily="34" charset="-120"/>
            </a:endParaRPr>
          </a:p>
          <a:p>
            <a:pPr>
              <a:lnSpc>
                <a:spcPct val="150000"/>
              </a:lnSpc>
            </a:pPr>
            <a:r>
              <a:rPr lang="en-US" altLang="zh-CN" sz="2000" b="1" dirty="0" smtClean="0">
                <a:latin typeface="Microsoft JhengHei UI" pitchFamily="34" charset="-120"/>
                <a:ea typeface="Microsoft JhengHei UI" pitchFamily="34" charset="-120"/>
              </a:rPr>
              <a:t>score  = exam * stu</a:t>
            </a:r>
          </a:p>
          <a:p>
            <a:pPr>
              <a:lnSpc>
                <a:spcPct val="150000"/>
              </a:lnSpc>
            </a:pPr>
            <a:endParaRPr lang="zh-CN" altLang="en-US" sz="2000" b="1" dirty="0" smtClean="0">
              <a:latin typeface="Microsoft JhengHei UI" pitchFamily="34" charset="-120"/>
              <a:ea typeface="Microsoft JhengHei UI" pitchFamily="34" charset="-120"/>
            </a:endParaRPr>
          </a:p>
          <a:p>
            <a:pPr>
              <a:lnSpc>
                <a:spcPct val="150000"/>
              </a:lnSpc>
            </a:pPr>
            <a:r>
              <a:rPr lang="zh-CN" altLang="en-US" sz="2000" b="1" dirty="0" smtClean="0">
                <a:latin typeface="Microsoft JhengHei UI" pitchFamily="34" charset="-120"/>
                <a:ea typeface="Microsoft JhengHei UI" pitchFamily="34" charset="-120"/>
              </a:rPr>
              <a:t>其中， </a:t>
            </a:r>
            <a:r>
              <a:rPr lang="en-US" altLang="zh-CN" sz="2000" b="1" dirty="0" smtClean="0">
                <a:latin typeface="Microsoft JhengHei UI" pitchFamily="34" charset="-120"/>
                <a:ea typeface="Microsoft JhengHei UI" pitchFamily="34" charset="-120"/>
              </a:rPr>
              <a:t>m</a:t>
            </a:r>
            <a:r>
              <a:rPr lang="zh-CN" altLang="en-US" sz="2000" b="1" dirty="0" smtClean="0">
                <a:latin typeface="Microsoft JhengHei UI" pitchFamily="34" charset="-120"/>
                <a:ea typeface="Microsoft JhengHei UI" pitchFamily="34" charset="-120"/>
              </a:rPr>
              <a:t>为各科考试次数 </a:t>
            </a:r>
            <a:r>
              <a:rPr lang="en-US" altLang="zh-CN" sz="2000" b="1" dirty="0" smtClean="0">
                <a:latin typeface="Microsoft JhengHei UI" pitchFamily="34" charset="-120"/>
                <a:ea typeface="Microsoft JhengHei UI" pitchFamily="34" charset="-120"/>
              </a:rPr>
              <a:t>n</a:t>
            </a:r>
            <a:r>
              <a:rPr lang="zh-CN" altLang="en-US" sz="2000" b="1" dirty="0" smtClean="0">
                <a:latin typeface="Microsoft JhengHei UI" pitchFamily="34" charset="-120"/>
                <a:ea typeface="Microsoft JhengHei UI" pitchFamily="34" charset="-120"/>
              </a:rPr>
              <a:t>为学生数目 </a:t>
            </a:r>
            <a:r>
              <a:rPr lang="en-US" altLang="zh-CN" sz="2000" b="1" dirty="0" smtClean="0">
                <a:latin typeface="Microsoft JhengHei UI" pitchFamily="34" charset="-120"/>
                <a:ea typeface="Microsoft JhengHei UI" pitchFamily="34" charset="-120"/>
              </a:rPr>
              <a:t>s</a:t>
            </a:r>
            <a:r>
              <a:rPr lang="zh-CN" altLang="en-US" sz="2000" b="1" dirty="0" smtClean="0">
                <a:latin typeface="Microsoft JhengHei UI" pitchFamily="34" charset="-120"/>
                <a:ea typeface="Microsoft JhengHei UI" pitchFamily="34" charset="-120"/>
              </a:rPr>
              <a:t>为各科考点数</a:t>
            </a:r>
          </a:p>
          <a:p>
            <a:pPr>
              <a:lnSpc>
                <a:spcPct val="150000"/>
              </a:lnSpc>
            </a:pPr>
            <a:endParaRPr lang="zh-CN" altLang="en-US" sz="2000" b="1" dirty="0" smtClean="0">
              <a:latin typeface="Microsoft JhengHei UI" pitchFamily="34" charset="-120"/>
              <a:ea typeface="Microsoft JhengHei UI" pitchFamily="34" charset="-120"/>
            </a:endParaRPr>
          </a:p>
          <a:p>
            <a:pPr>
              <a:lnSpc>
                <a:spcPct val="150000"/>
              </a:lnSpc>
            </a:pPr>
            <a:r>
              <a:rPr lang="zh-CN" altLang="en-US" sz="2000" b="1" dirty="0" smtClean="0">
                <a:latin typeface="Microsoft JhengHei UI" pitchFamily="34" charset="-120"/>
                <a:ea typeface="Microsoft JhengHei UI" pitchFamily="34" charset="-120"/>
              </a:rPr>
              <a:t>优化方程：</a:t>
            </a:r>
            <a:r>
              <a:rPr lang="en-US" altLang="zh-CN" sz="2000" b="1" dirty="0" smtClean="0">
                <a:latin typeface="Microsoft JhengHei UI" pitchFamily="34" charset="-120"/>
                <a:ea typeface="Microsoft JhengHei UI" pitchFamily="34" charset="-120"/>
              </a:rPr>
              <a:t>Argmin &lt;stu&gt; (</a:t>
            </a:r>
            <a:r>
              <a:rPr lang="el-GR" altLang="zh-CN" sz="2000" b="1" dirty="0" smtClean="0">
                <a:latin typeface="Microsoft JhengHei UI" pitchFamily="34" charset="-120"/>
                <a:ea typeface="Microsoft JhengHei UI" pitchFamily="34" charset="-120"/>
              </a:rPr>
              <a:t>Σ(</a:t>
            </a:r>
            <a:r>
              <a:rPr lang="en-US" altLang="zh-CN" sz="2000" b="1" dirty="0" smtClean="0">
                <a:latin typeface="Microsoft JhengHei UI" pitchFamily="34" charset="-120"/>
                <a:ea typeface="Microsoft JhengHei UI" pitchFamily="34" charset="-120"/>
              </a:rPr>
              <a:t>score - exam*stu)^2)</a:t>
            </a:r>
            <a:endParaRPr lang="zh-CN" altLang="en-US" sz="2000" b="1" dirty="0" smtClean="0">
              <a:latin typeface="Microsoft JhengHei UI" pitchFamily="34" charset="-120"/>
              <a:ea typeface="Microsoft JhengHei UI" pitchFamily="34"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07504" y="2348880"/>
            <a:ext cx="8874089" cy="1224136"/>
          </a:xfrm>
          <a:prstGeom prst="rect">
            <a:avLst/>
          </a:prstGeom>
          <a:noFill/>
          <a:ln w="9525">
            <a:noFill/>
            <a:miter lim="800000"/>
            <a:headEnd/>
            <a:tailEnd/>
          </a:ln>
        </p:spPr>
      </p:pic>
      <p:sp>
        <p:nvSpPr>
          <p:cNvPr id="5" name="文本框 12"/>
          <p:cNvSpPr txBox="1"/>
          <p:nvPr/>
        </p:nvSpPr>
        <p:spPr>
          <a:xfrm>
            <a:off x="349464" y="289676"/>
            <a:ext cx="1918280"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核心代码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44689" y="308726"/>
            <a:ext cx="5035018"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学生</a:t>
            </a:r>
            <a:r>
              <a:rPr lang="en-US" altLang="zh-CN" sz="2800" b="1" dirty="0" smtClean="0">
                <a:latin typeface="楷体" panose="02010609060101010101" charset="-122"/>
                <a:ea typeface="楷体" panose="02010609060101010101" charset="-122"/>
              </a:rPr>
              <a:t>-</a:t>
            </a:r>
            <a:r>
              <a:rPr lang="zh-CN" altLang="en-US" sz="2800" b="1" dirty="0" smtClean="0">
                <a:latin typeface="楷体" panose="02010609060101010101" charset="-122"/>
                <a:ea typeface="楷体" panose="02010609060101010101" charset="-122"/>
              </a:rPr>
              <a:t>考点掌握度热力图</a:t>
            </a:r>
          </a:p>
        </p:txBody>
      </p:sp>
      <p:cxnSp>
        <p:nvCxnSpPr>
          <p:cNvPr id="3" name="直接连接符 2"/>
          <p:cNvCxnSpPr/>
          <p:nvPr/>
        </p:nvCxnSpPr>
        <p:spPr>
          <a:xfrm flipV="1">
            <a:off x="4026535" y="316230"/>
            <a:ext cx="229235" cy="701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2" descr="https://tianyicup.kesci.com/gridfs/static_files/rt_upload/43C54C2110F3445284AF8BE981C840E9/pxg0ciu2wx.png"/>
          <p:cNvPicPr>
            <a:picLocks noChangeAspect="1" noChangeArrowheads="1"/>
          </p:cNvPicPr>
          <p:nvPr/>
        </p:nvPicPr>
        <p:blipFill>
          <a:blip r:embed="rId2" cstate="print"/>
          <a:srcRect/>
          <a:stretch>
            <a:fillRect/>
          </a:stretch>
        </p:blipFill>
        <p:spPr bwMode="auto">
          <a:xfrm>
            <a:off x="1475656" y="980728"/>
            <a:ext cx="6311901" cy="4485707"/>
          </a:xfrm>
          <a:prstGeom prst="rect">
            <a:avLst/>
          </a:prstGeom>
          <a:solidFill>
            <a:schemeClr val="bg1"/>
          </a:solidFill>
        </p:spPr>
      </p:pic>
      <p:sp>
        <p:nvSpPr>
          <p:cNvPr id="5" name="矩形 4"/>
          <p:cNvSpPr/>
          <p:nvPr/>
        </p:nvSpPr>
        <p:spPr>
          <a:xfrm>
            <a:off x="1043608" y="5517232"/>
            <a:ext cx="7416824" cy="553998"/>
          </a:xfrm>
          <a:prstGeom prst="rect">
            <a:avLst/>
          </a:prstGeom>
        </p:spPr>
        <p:txBody>
          <a:bodyPr wrap="square">
            <a:spAutoFit/>
          </a:bodyPr>
          <a:lstStyle/>
          <a:p>
            <a:pPr>
              <a:lnSpc>
                <a:spcPct val="150000"/>
              </a:lnSpc>
            </a:pPr>
            <a:r>
              <a:rPr lang="zh-CN" altLang="en-US" sz="2000" b="1" dirty="0" smtClean="0"/>
              <a:t>横轴对应</a:t>
            </a:r>
            <a:r>
              <a:rPr lang="en-US" altLang="zh-CN" sz="2000" b="1" dirty="0" smtClean="0"/>
              <a:t>course1</a:t>
            </a:r>
            <a:r>
              <a:rPr lang="zh-CN" altLang="en-US" sz="2000" b="1" dirty="0" smtClean="0"/>
              <a:t>前二十个考点，纵轴对应同学的</a:t>
            </a:r>
            <a:r>
              <a:rPr lang="en-US" altLang="zh-CN" sz="2000" b="1" dirty="0" smtClean="0"/>
              <a:t>student_id</a:t>
            </a:r>
            <a:endParaRPr lang="zh-CN" alt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44689" y="308726"/>
            <a:ext cx="5035018" cy="523220"/>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Stacking</a:t>
            </a:r>
            <a:endParaRPr lang="zh-CN" altLang="en-US" sz="2800" b="1" dirty="0" smtClean="0">
              <a:latin typeface="楷体" panose="02010609060101010101" charset="-122"/>
              <a:ea typeface="楷体" panose="02010609060101010101" charset="-122"/>
            </a:endParaRPr>
          </a:p>
        </p:txBody>
      </p:sp>
      <p:cxnSp>
        <p:nvCxnSpPr>
          <p:cNvPr id="3" name="直接连接符 2"/>
          <p:cNvCxnSpPr/>
          <p:nvPr/>
        </p:nvCxnSpPr>
        <p:spPr>
          <a:xfrm flipV="1">
            <a:off x="4026535" y="316230"/>
            <a:ext cx="229235" cy="701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194" name="Picture 2" descr="preview"/>
          <p:cNvPicPr>
            <a:picLocks noChangeAspect="1" noChangeArrowheads="1"/>
          </p:cNvPicPr>
          <p:nvPr/>
        </p:nvPicPr>
        <p:blipFill>
          <a:blip r:embed="rId2" cstate="print"/>
          <a:srcRect/>
          <a:stretch>
            <a:fillRect/>
          </a:stretch>
        </p:blipFill>
        <p:spPr bwMode="auto">
          <a:xfrm>
            <a:off x="395536" y="1844824"/>
            <a:ext cx="8304535" cy="2087339"/>
          </a:xfrm>
          <a:prstGeom prst="rect">
            <a:avLst/>
          </a:prstGeom>
          <a:noFill/>
        </p:spPr>
      </p:pic>
      <p:sp>
        <p:nvSpPr>
          <p:cNvPr id="7" name="文本框 12"/>
          <p:cNvSpPr txBox="1"/>
          <p:nvPr/>
        </p:nvSpPr>
        <p:spPr>
          <a:xfrm>
            <a:off x="611560" y="4509120"/>
            <a:ext cx="7992888" cy="959109"/>
          </a:xfrm>
          <a:prstGeom prst="rect">
            <a:avLst/>
          </a:prstGeom>
          <a:noFill/>
        </p:spPr>
        <p:txBody>
          <a:bodyPr wrap="square" rtlCol="0">
            <a:spAutoFit/>
          </a:bodyPr>
          <a:lstStyle/>
          <a:p>
            <a:pPr algn="ctr">
              <a:lnSpc>
                <a:spcPct val="150000"/>
              </a:lnSpc>
            </a:pPr>
            <a:r>
              <a:rPr lang="en-US" altLang="zh-CN" sz="2000" b="1" dirty="0" smtClean="0">
                <a:latin typeface="Microsoft JhengHei" pitchFamily="34" charset="-120"/>
                <a:ea typeface="Microsoft JhengHei" pitchFamily="34" charset="-120"/>
              </a:rPr>
              <a:t>Model_1 </a:t>
            </a:r>
            <a:r>
              <a:rPr lang="zh-CN" altLang="en-US" sz="2000" b="1" dirty="0" smtClean="0">
                <a:latin typeface="Microsoft JhengHei" pitchFamily="34" charset="-120"/>
                <a:ea typeface="Microsoft JhengHei" pitchFamily="34" charset="-120"/>
              </a:rPr>
              <a:t>与 </a:t>
            </a:r>
            <a:r>
              <a:rPr lang="en-US" altLang="zh-CN" sz="2000" b="1" dirty="0" smtClean="0">
                <a:latin typeface="Microsoft JhengHei" pitchFamily="34" charset="-120"/>
                <a:ea typeface="Microsoft JhengHei" pitchFamily="34" charset="-120"/>
              </a:rPr>
              <a:t>Model_2 </a:t>
            </a:r>
            <a:r>
              <a:rPr lang="zh-CN" altLang="en-US" sz="2000" b="1" dirty="0" smtClean="0">
                <a:latin typeface="Microsoft JhengHei" pitchFamily="34" charset="-120"/>
                <a:ea typeface="Microsoft JhengHei" pitchFamily="34" charset="-120"/>
              </a:rPr>
              <a:t>进行</a:t>
            </a:r>
            <a:r>
              <a:rPr lang="en-US" altLang="zh-CN" sz="2000" b="1" dirty="0" smtClean="0">
                <a:latin typeface="Microsoft JhengHei" pitchFamily="34" charset="-120"/>
                <a:ea typeface="Microsoft JhengHei" pitchFamily="34" charset="-120"/>
              </a:rPr>
              <a:t>Stacking</a:t>
            </a:r>
            <a:r>
              <a:rPr lang="zh-CN" altLang="en-US" sz="2000" b="1" dirty="0" smtClean="0">
                <a:latin typeface="Microsoft JhengHei" pitchFamily="34" charset="-120"/>
                <a:ea typeface="Microsoft JhengHei" pitchFamily="34" charset="-120"/>
              </a:rPr>
              <a:t>操作，后与</a:t>
            </a:r>
            <a:r>
              <a:rPr lang="en-US" altLang="zh-CN" sz="2000" b="1" dirty="0" smtClean="0">
                <a:latin typeface="Microsoft JhengHei" pitchFamily="34" charset="-120"/>
                <a:ea typeface="Microsoft JhengHei" pitchFamily="34" charset="-120"/>
              </a:rPr>
              <a:t>Model_3</a:t>
            </a:r>
            <a:r>
              <a:rPr lang="zh-CN" altLang="en-US" sz="2000" b="1" dirty="0" smtClean="0">
                <a:latin typeface="Microsoft JhengHei" pitchFamily="34" charset="-120"/>
                <a:ea typeface="Microsoft JhengHei" pitchFamily="34" charset="-120"/>
              </a:rPr>
              <a:t>结果进行加权处理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上箭头 41"/>
          <p:cNvSpPr/>
          <p:nvPr/>
        </p:nvSpPr>
        <p:spPr>
          <a:xfrm>
            <a:off x="4067944" y="4725144"/>
            <a:ext cx="936104" cy="288032"/>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0" name="上箭头 49"/>
          <p:cNvSpPr/>
          <p:nvPr/>
        </p:nvSpPr>
        <p:spPr>
          <a:xfrm>
            <a:off x="4139952" y="3356992"/>
            <a:ext cx="792088" cy="315159"/>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1" name="文本框 12"/>
          <p:cNvSpPr txBox="1"/>
          <p:nvPr/>
        </p:nvSpPr>
        <p:spPr>
          <a:xfrm>
            <a:off x="244689" y="308726"/>
            <a:ext cx="3769506"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算法整体架构</a:t>
            </a:r>
          </a:p>
        </p:txBody>
      </p:sp>
      <p:cxnSp>
        <p:nvCxnSpPr>
          <p:cNvPr id="32" name="直接连接符 31"/>
          <p:cNvCxnSpPr/>
          <p:nvPr/>
        </p:nvCxnSpPr>
        <p:spPr>
          <a:xfrm flipV="1">
            <a:off x="2874010" y="832021"/>
            <a:ext cx="171619" cy="1763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51520" y="3717032"/>
            <a:ext cx="1886618" cy="67379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特征层</a:t>
            </a:r>
            <a:endParaRPr lang="zh-CN" altLang="en-US" sz="2400" dirty="0"/>
          </a:p>
        </p:txBody>
      </p:sp>
      <p:sp>
        <p:nvSpPr>
          <p:cNvPr id="34" name="矩形 33"/>
          <p:cNvSpPr/>
          <p:nvPr/>
        </p:nvSpPr>
        <p:spPr>
          <a:xfrm>
            <a:off x="251520" y="4869160"/>
            <a:ext cx="1886618" cy="673792"/>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数据层</a:t>
            </a:r>
            <a:endParaRPr lang="zh-CN" altLang="en-US" sz="2400" dirty="0"/>
          </a:p>
        </p:txBody>
      </p:sp>
      <p:sp>
        <p:nvSpPr>
          <p:cNvPr id="35" name="矩形 34"/>
          <p:cNvSpPr/>
          <p:nvPr/>
        </p:nvSpPr>
        <p:spPr>
          <a:xfrm>
            <a:off x="323528" y="2636912"/>
            <a:ext cx="1886618" cy="67379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算法层</a:t>
            </a:r>
            <a:endParaRPr lang="zh-CN" altLang="en-US" sz="2400" dirty="0"/>
          </a:p>
        </p:txBody>
      </p:sp>
      <p:sp>
        <p:nvSpPr>
          <p:cNvPr id="36" name="矩形 35"/>
          <p:cNvSpPr/>
          <p:nvPr/>
        </p:nvSpPr>
        <p:spPr>
          <a:xfrm>
            <a:off x="2411760" y="5013176"/>
            <a:ext cx="1886618" cy="345768"/>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全量考试数据、考点数据</a:t>
            </a:r>
            <a:endParaRPr lang="zh-CN" altLang="en-US" sz="1200" dirty="0"/>
          </a:p>
        </p:txBody>
      </p:sp>
      <p:sp>
        <p:nvSpPr>
          <p:cNvPr id="37" name="上箭头 36"/>
          <p:cNvSpPr/>
          <p:nvPr/>
        </p:nvSpPr>
        <p:spPr>
          <a:xfrm>
            <a:off x="1115616" y="4437112"/>
            <a:ext cx="144015" cy="432048"/>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8" name="上箭头 37"/>
          <p:cNvSpPr/>
          <p:nvPr/>
        </p:nvSpPr>
        <p:spPr>
          <a:xfrm>
            <a:off x="1115616" y="3356992"/>
            <a:ext cx="144016" cy="360040"/>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9" name="矩形 38"/>
          <p:cNvSpPr/>
          <p:nvPr/>
        </p:nvSpPr>
        <p:spPr>
          <a:xfrm>
            <a:off x="4716016" y="5013176"/>
            <a:ext cx="1886618" cy="33863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时序化全量考试数据、考点数据</a:t>
            </a:r>
            <a:endParaRPr lang="zh-CN" altLang="en-US" sz="1200" dirty="0"/>
          </a:p>
        </p:txBody>
      </p:sp>
      <p:sp>
        <p:nvSpPr>
          <p:cNvPr id="40" name="矩形 39"/>
          <p:cNvSpPr/>
          <p:nvPr/>
        </p:nvSpPr>
        <p:spPr>
          <a:xfrm>
            <a:off x="2555776" y="3645024"/>
            <a:ext cx="1886618" cy="10125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学生：全量考试按分科目与不分科目统计</a:t>
            </a:r>
            <a:r>
              <a:rPr lang="en-US" altLang="zh-CN" sz="1100" dirty="0" smtClean="0"/>
              <a:t>std</a:t>
            </a:r>
            <a:r>
              <a:rPr lang="zh-CN" altLang="en-US" sz="1100" dirty="0" smtClean="0"/>
              <a:t>、</a:t>
            </a:r>
            <a:r>
              <a:rPr lang="en-US" altLang="zh-CN" sz="1100" dirty="0" smtClean="0"/>
              <a:t>mean</a:t>
            </a:r>
            <a:r>
              <a:rPr lang="zh-CN" altLang="en-US" sz="1100" dirty="0" smtClean="0"/>
              <a:t>、</a:t>
            </a:r>
            <a:r>
              <a:rPr lang="en-US" altLang="zh-CN" sz="1100" dirty="0" smtClean="0"/>
              <a:t>CV</a:t>
            </a:r>
            <a:r>
              <a:rPr lang="zh-CN" altLang="en-US" sz="1100" dirty="0" smtClean="0"/>
              <a:t>、</a:t>
            </a:r>
            <a:r>
              <a:rPr lang="en-US" altLang="zh-CN" sz="1100" dirty="0" smtClean="0"/>
              <a:t>peak</a:t>
            </a:r>
            <a:r>
              <a:rPr lang="zh-CN" altLang="en-US" sz="1100" dirty="0" smtClean="0"/>
              <a:t>等特征</a:t>
            </a:r>
            <a:endParaRPr lang="en-US" altLang="zh-CN" sz="1100" dirty="0" smtClean="0"/>
          </a:p>
          <a:p>
            <a:pPr algn="ctr"/>
            <a:r>
              <a:rPr lang="zh-CN" altLang="en-US" sz="1100" dirty="0" smtClean="0"/>
              <a:t>考试：统计复杂度特征、视所有科目为一个大科目对所有考点进行</a:t>
            </a:r>
            <a:r>
              <a:rPr lang="en-US" altLang="zh-CN" sz="1100" dirty="0" smtClean="0"/>
              <a:t>NMF</a:t>
            </a:r>
            <a:r>
              <a:rPr lang="zh-CN" altLang="en-US" sz="1100" dirty="0" smtClean="0"/>
              <a:t>降维处理</a:t>
            </a:r>
            <a:endParaRPr lang="en-US" altLang="zh-CN" sz="1100" dirty="0" smtClean="0"/>
          </a:p>
        </p:txBody>
      </p:sp>
      <p:sp>
        <p:nvSpPr>
          <p:cNvPr id="41" name="矩形 40"/>
          <p:cNvSpPr/>
          <p:nvPr/>
        </p:nvSpPr>
        <p:spPr>
          <a:xfrm>
            <a:off x="4644008" y="3645024"/>
            <a:ext cx="2029858" cy="10204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学生：对每一个样本仅考虑前</a:t>
            </a:r>
            <a:r>
              <a:rPr lang="en-US" altLang="zh-CN" sz="1100" dirty="0" smtClean="0"/>
              <a:t>8</a:t>
            </a:r>
            <a:r>
              <a:rPr lang="zh-CN" altLang="en-US" sz="1100" dirty="0" smtClean="0"/>
              <a:t>次考试的成绩情况，对其统计成绩变化的稳定性、趋势性特征相关特征。</a:t>
            </a:r>
            <a:endParaRPr lang="en-US" altLang="zh-CN" sz="1100" dirty="0" smtClean="0"/>
          </a:p>
          <a:p>
            <a:pPr algn="ctr"/>
            <a:r>
              <a:rPr lang="zh-CN" altLang="en-US" sz="1100" dirty="0" smtClean="0"/>
              <a:t>考试：统计复杂度相关特征 </a:t>
            </a:r>
            <a:endParaRPr lang="zh-CN" altLang="en-US" sz="1100" dirty="0"/>
          </a:p>
        </p:txBody>
      </p:sp>
      <p:sp>
        <p:nvSpPr>
          <p:cNvPr id="43" name="矩形 42"/>
          <p:cNvSpPr/>
          <p:nvPr/>
        </p:nvSpPr>
        <p:spPr>
          <a:xfrm>
            <a:off x="2699792" y="2924944"/>
            <a:ext cx="1363105" cy="37429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回归预测</a:t>
            </a:r>
            <a:r>
              <a:rPr lang="en-US" altLang="zh-CN" sz="1400" dirty="0" smtClean="0"/>
              <a:t>LightGBM</a:t>
            </a:r>
            <a:endParaRPr lang="zh-CN" altLang="en-US" sz="1400" dirty="0"/>
          </a:p>
        </p:txBody>
      </p:sp>
      <p:sp>
        <p:nvSpPr>
          <p:cNvPr id="44" name="矩形 43"/>
          <p:cNvSpPr/>
          <p:nvPr/>
        </p:nvSpPr>
        <p:spPr>
          <a:xfrm>
            <a:off x="6804248" y="5085184"/>
            <a:ext cx="1886618" cy="33863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全量考试数据、考点数据</a:t>
            </a:r>
            <a:endParaRPr lang="zh-CN" altLang="en-US" sz="1200" dirty="0"/>
          </a:p>
        </p:txBody>
      </p:sp>
      <p:sp>
        <p:nvSpPr>
          <p:cNvPr id="45" name="上箭头 44"/>
          <p:cNvSpPr/>
          <p:nvPr/>
        </p:nvSpPr>
        <p:spPr>
          <a:xfrm>
            <a:off x="7164288" y="3356992"/>
            <a:ext cx="1219396" cy="1728192"/>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构建学生考点掌握度矩阵</a:t>
            </a:r>
            <a:endParaRPr lang="zh-CN" altLang="en-US" sz="1400" dirty="0"/>
          </a:p>
        </p:txBody>
      </p:sp>
      <p:sp>
        <p:nvSpPr>
          <p:cNvPr id="46" name="矩形 45"/>
          <p:cNvSpPr/>
          <p:nvPr/>
        </p:nvSpPr>
        <p:spPr>
          <a:xfrm>
            <a:off x="5868144" y="2924944"/>
            <a:ext cx="3059185" cy="392203"/>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Argmin </a:t>
            </a:r>
            <a:r>
              <a:rPr lang="en-US" altLang="zh-CN" sz="1400" baseline="-25000" dirty="0" smtClean="0"/>
              <a:t>&lt;stu&gt; </a:t>
            </a:r>
            <a:r>
              <a:rPr lang="en-US" altLang="zh-CN" sz="1400" dirty="0" smtClean="0"/>
              <a:t>(</a:t>
            </a:r>
            <a:r>
              <a:rPr lang="el-GR" altLang="zh-CN" sz="1400" dirty="0" smtClean="0"/>
              <a:t>Σ(</a:t>
            </a:r>
            <a:r>
              <a:rPr lang="en-US" altLang="zh-CN" sz="1400" dirty="0" smtClean="0"/>
              <a:t>score - exam*stu)</a:t>
            </a:r>
            <a:r>
              <a:rPr lang="en-US" altLang="zh-CN" sz="1400" baseline="30000" dirty="0" smtClean="0"/>
              <a:t>2</a:t>
            </a:r>
            <a:r>
              <a:rPr lang="en-US" altLang="zh-CN" sz="1400" dirty="0" smtClean="0"/>
              <a:t>)</a:t>
            </a:r>
            <a:endParaRPr lang="zh-CN" altLang="en-US" sz="1400" dirty="0"/>
          </a:p>
        </p:txBody>
      </p:sp>
      <p:sp>
        <p:nvSpPr>
          <p:cNvPr id="47" name="矩形 46"/>
          <p:cNvSpPr/>
          <p:nvPr/>
        </p:nvSpPr>
        <p:spPr>
          <a:xfrm>
            <a:off x="323528" y="1268760"/>
            <a:ext cx="1886618" cy="673792"/>
          </a:xfrm>
          <a:prstGeom prst="rect">
            <a:avLst/>
          </a:prstGeom>
          <a:solidFill>
            <a:schemeClr val="accent4">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融合层</a:t>
            </a:r>
            <a:endParaRPr lang="zh-CN" altLang="en-US" sz="2400" dirty="0"/>
          </a:p>
        </p:txBody>
      </p:sp>
      <p:sp>
        <p:nvSpPr>
          <p:cNvPr id="48" name="上箭头 47"/>
          <p:cNvSpPr/>
          <p:nvPr/>
        </p:nvSpPr>
        <p:spPr>
          <a:xfrm>
            <a:off x="1115616" y="1988840"/>
            <a:ext cx="185405" cy="606132"/>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9" name="矩形 48"/>
          <p:cNvSpPr/>
          <p:nvPr/>
        </p:nvSpPr>
        <p:spPr>
          <a:xfrm>
            <a:off x="4283968" y="2924944"/>
            <a:ext cx="1368152" cy="37429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时序预测</a:t>
            </a:r>
            <a:r>
              <a:rPr lang="en-US" altLang="zh-CN" sz="1400" dirty="0" smtClean="0"/>
              <a:t>LightGBM</a:t>
            </a:r>
            <a:endParaRPr lang="zh-CN" altLang="en-US" sz="1400" dirty="0"/>
          </a:p>
        </p:txBody>
      </p:sp>
      <p:sp>
        <p:nvSpPr>
          <p:cNvPr id="51" name="上箭头 50"/>
          <p:cNvSpPr/>
          <p:nvPr/>
        </p:nvSpPr>
        <p:spPr>
          <a:xfrm>
            <a:off x="3779912" y="2564904"/>
            <a:ext cx="677442" cy="349417"/>
          </a:xfrm>
          <a:prstGeom prst="upArrow">
            <a:avLst>
              <a:gd name="adj1" fmla="val 50000"/>
              <a:gd name="adj2" fmla="val 5000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LR</a:t>
            </a:r>
            <a:endParaRPr lang="zh-CN" altLang="en-US" sz="1200" dirty="0"/>
          </a:p>
        </p:txBody>
      </p:sp>
      <p:sp>
        <p:nvSpPr>
          <p:cNvPr id="52" name="矩形 51"/>
          <p:cNvSpPr/>
          <p:nvPr/>
        </p:nvSpPr>
        <p:spPr>
          <a:xfrm>
            <a:off x="3419872" y="2348880"/>
            <a:ext cx="1414165" cy="213929"/>
          </a:xfrm>
          <a:prstGeom prst="rect">
            <a:avLst/>
          </a:prstGeom>
          <a:solidFill>
            <a:srgbClr val="368B9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Stacking </a:t>
            </a:r>
            <a:r>
              <a:rPr lang="zh-CN" altLang="en-US" sz="1100" dirty="0" smtClean="0"/>
              <a:t>结果</a:t>
            </a:r>
            <a:endParaRPr lang="zh-CN" altLang="en-US" sz="1100" dirty="0"/>
          </a:p>
        </p:txBody>
      </p:sp>
      <p:sp>
        <p:nvSpPr>
          <p:cNvPr id="53" name="上箭头 52"/>
          <p:cNvSpPr/>
          <p:nvPr/>
        </p:nvSpPr>
        <p:spPr>
          <a:xfrm>
            <a:off x="6660232" y="2492896"/>
            <a:ext cx="892262" cy="432048"/>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DOT</a:t>
            </a:r>
            <a:endParaRPr lang="zh-CN" altLang="en-US" sz="1050" dirty="0"/>
          </a:p>
        </p:txBody>
      </p:sp>
      <p:sp>
        <p:nvSpPr>
          <p:cNvPr id="54" name="矩形 53"/>
          <p:cNvSpPr/>
          <p:nvPr/>
        </p:nvSpPr>
        <p:spPr>
          <a:xfrm>
            <a:off x="6372200" y="2276872"/>
            <a:ext cx="1490373" cy="213929"/>
          </a:xfrm>
          <a:prstGeom prst="rect">
            <a:avLst/>
          </a:prstGeom>
          <a:solidFill>
            <a:srgbClr val="368B9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stu </a:t>
            </a:r>
            <a:r>
              <a:rPr lang="zh-CN" altLang="en-US" sz="1100" dirty="0" smtClean="0"/>
              <a:t>* </a:t>
            </a:r>
            <a:r>
              <a:rPr lang="en-US" altLang="zh-CN" sz="1100" dirty="0" smtClean="0"/>
              <a:t>exam</a:t>
            </a:r>
            <a:r>
              <a:rPr lang="en-US" altLang="zh-CN" sz="1100" baseline="-25000" dirty="0" smtClean="0"/>
              <a:t>test</a:t>
            </a:r>
            <a:endParaRPr lang="zh-CN" altLang="en-US" sz="1100" baseline="-25000" dirty="0"/>
          </a:p>
        </p:txBody>
      </p:sp>
      <p:sp>
        <p:nvSpPr>
          <p:cNvPr id="55" name="矩形 54"/>
          <p:cNvSpPr/>
          <p:nvPr/>
        </p:nvSpPr>
        <p:spPr>
          <a:xfrm>
            <a:off x="3563888" y="1268760"/>
            <a:ext cx="4727831" cy="685592"/>
          </a:xfrm>
          <a:prstGeom prst="rect">
            <a:avLst/>
          </a:prstGeom>
          <a:solidFill>
            <a:schemeClr val="accent4">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Final_result</a:t>
            </a:r>
            <a:endParaRPr lang="zh-CN" altLang="en-US" dirty="0"/>
          </a:p>
        </p:txBody>
      </p:sp>
      <p:sp>
        <p:nvSpPr>
          <p:cNvPr id="56" name="上箭头 55"/>
          <p:cNvSpPr/>
          <p:nvPr/>
        </p:nvSpPr>
        <p:spPr>
          <a:xfrm>
            <a:off x="6804248" y="1916832"/>
            <a:ext cx="620393" cy="360040"/>
          </a:xfrm>
          <a:prstGeom prst="upArrow">
            <a:avLst>
              <a:gd name="adj1" fmla="val 50000"/>
              <a:gd name="adj2" fmla="val 5000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0.5</a:t>
            </a:r>
            <a:endParaRPr lang="zh-CN" altLang="en-US" sz="1050" dirty="0"/>
          </a:p>
        </p:txBody>
      </p:sp>
      <p:sp>
        <p:nvSpPr>
          <p:cNvPr id="57" name="上箭头 56"/>
          <p:cNvSpPr/>
          <p:nvPr/>
        </p:nvSpPr>
        <p:spPr>
          <a:xfrm>
            <a:off x="3779912" y="1988840"/>
            <a:ext cx="626506" cy="370810"/>
          </a:xfrm>
          <a:prstGeom prst="upArrow">
            <a:avLst>
              <a:gd name="adj1" fmla="val 50000"/>
              <a:gd name="adj2" fmla="val 5000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0.5</a:t>
            </a:r>
            <a:endParaRPr lang="zh-CN" altLang="en-US" sz="10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44689" y="308726"/>
            <a:ext cx="5035018"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性能分析与落地意义</a:t>
            </a:r>
          </a:p>
        </p:txBody>
      </p:sp>
      <p:cxnSp>
        <p:nvCxnSpPr>
          <p:cNvPr id="3" name="直接连接符 2"/>
          <p:cNvCxnSpPr/>
          <p:nvPr/>
        </p:nvCxnSpPr>
        <p:spPr>
          <a:xfrm flipV="1">
            <a:off x="2807335" y="268605"/>
            <a:ext cx="229235" cy="701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nvGraphicFramePr>
        <p:xfrm>
          <a:off x="683568" y="2564904"/>
          <a:ext cx="7704856" cy="1164269"/>
        </p:xfrm>
        <a:graphic>
          <a:graphicData uri="http://schemas.openxmlformats.org/drawingml/2006/table">
            <a:tbl>
              <a:tblPr firstRow="1" bandRow="1">
                <a:tableStyleId>{5C22544A-7EE6-4342-B048-85BDC9FD1C3A}</a:tableStyleId>
              </a:tblPr>
              <a:tblGrid>
                <a:gridCol w="1584176"/>
                <a:gridCol w="1944216"/>
                <a:gridCol w="2142238"/>
                <a:gridCol w="2034226"/>
              </a:tblGrid>
              <a:tr h="365760">
                <a:tc>
                  <a:txBody>
                    <a:bodyPr/>
                    <a:lstStyle/>
                    <a:p>
                      <a:pPr algn="ctr"/>
                      <a:r>
                        <a:rPr lang="zh-CN" altLang="en-US" dirty="0" smtClean="0"/>
                        <a:t>模型</a:t>
                      </a:r>
                      <a:endParaRPr lang="zh-CN" altLang="en-US" dirty="0"/>
                    </a:p>
                  </a:txBody>
                  <a:tcPr/>
                </a:tc>
                <a:tc>
                  <a:txBody>
                    <a:bodyPr/>
                    <a:lstStyle/>
                    <a:p>
                      <a:r>
                        <a:rPr lang="en-US" altLang="zh-CN" dirty="0" smtClean="0"/>
                        <a:t>Model_1(</a:t>
                      </a:r>
                      <a:r>
                        <a:rPr lang="zh-CN" altLang="en-US" dirty="0" smtClean="0"/>
                        <a:t>回归</a:t>
                      </a:r>
                      <a:r>
                        <a:rPr lang="en-US" altLang="zh-CN" dirty="0" smtClean="0"/>
                        <a:t>)</a:t>
                      </a:r>
                      <a:endParaRPr lang="zh-CN" altLang="en-US" dirty="0"/>
                    </a:p>
                  </a:txBody>
                  <a:tcPr/>
                </a:tc>
                <a:tc>
                  <a:txBody>
                    <a:bodyPr/>
                    <a:lstStyle/>
                    <a:p>
                      <a:r>
                        <a:rPr lang="en-US" altLang="zh-CN" dirty="0" smtClean="0"/>
                        <a:t>Model_2</a:t>
                      </a:r>
                      <a:r>
                        <a:rPr lang="zh-CN" altLang="en-US" dirty="0" smtClean="0"/>
                        <a:t>（时序）</a:t>
                      </a:r>
                      <a:endParaRPr lang="zh-CN" altLang="en-US" dirty="0"/>
                    </a:p>
                  </a:txBody>
                  <a:tcPr/>
                </a:tc>
                <a:tc>
                  <a:txBody>
                    <a:bodyPr/>
                    <a:lstStyle/>
                    <a:p>
                      <a:r>
                        <a:rPr lang="en-US" altLang="zh-CN" dirty="0" smtClean="0"/>
                        <a:t>Model_3(</a:t>
                      </a:r>
                      <a:r>
                        <a:rPr lang="zh-CN" altLang="en-US" dirty="0" smtClean="0"/>
                        <a:t>掌握度</a:t>
                      </a:r>
                      <a:r>
                        <a:rPr lang="en-US" altLang="zh-CN" dirty="0" smtClean="0"/>
                        <a:t>)</a:t>
                      </a:r>
                      <a:endParaRPr lang="zh-CN" altLang="en-US" dirty="0"/>
                    </a:p>
                  </a:txBody>
                  <a:tcPr/>
                </a:tc>
              </a:tr>
              <a:tr h="432749">
                <a:tc>
                  <a:txBody>
                    <a:bodyPr/>
                    <a:lstStyle/>
                    <a:p>
                      <a:pPr algn="ctr"/>
                      <a:r>
                        <a:rPr lang="en-US" altLang="zh-CN" dirty="0" smtClean="0"/>
                        <a:t>TIME</a:t>
                      </a:r>
                      <a:endParaRPr lang="zh-CN" altLang="en-US" dirty="0"/>
                    </a:p>
                  </a:txBody>
                  <a:tcPr/>
                </a:tc>
                <a:tc>
                  <a:txBody>
                    <a:bodyPr/>
                    <a:lstStyle/>
                    <a:p>
                      <a:pPr algn="ctr"/>
                      <a:r>
                        <a:rPr lang="en-US" altLang="zh-CN" dirty="0" smtClean="0"/>
                        <a:t>2</a:t>
                      </a:r>
                      <a:r>
                        <a:rPr lang="zh-CN" altLang="en-US" dirty="0" smtClean="0"/>
                        <a:t>小时</a:t>
                      </a:r>
                      <a:endParaRPr lang="zh-CN" altLang="en-US" dirty="0"/>
                    </a:p>
                  </a:txBody>
                  <a:tcPr/>
                </a:tc>
                <a:tc>
                  <a:txBody>
                    <a:bodyPr/>
                    <a:lstStyle/>
                    <a:p>
                      <a:pPr algn="ctr"/>
                      <a:r>
                        <a:rPr lang="en-US" altLang="zh-CN" dirty="0" smtClean="0"/>
                        <a:t>0.5</a:t>
                      </a:r>
                      <a:r>
                        <a:rPr lang="zh-CN" altLang="en-US" dirty="0" smtClean="0"/>
                        <a:t>小时</a:t>
                      </a:r>
                      <a:endParaRPr lang="zh-CN" altLang="en-US" dirty="0"/>
                    </a:p>
                  </a:txBody>
                  <a:tcPr/>
                </a:tc>
                <a:tc>
                  <a:txBody>
                    <a:bodyPr/>
                    <a:lstStyle/>
                    <a:p>
                      <a:pPr algn="ctr"/>
                      <a:r>
                        <a:rPr lang="en-US" altLang="zh-CN" dirty="0" smtClean="0"/>
                        <a:t>2</a:t>
                      </a:r>
                      <a:r>
                        <a:rPr lang="zh-CN" altLang="en-US" dirty="0" smtClean="0"/>
                        <a:t>分钟</a:t>
                      </a:r>
                      <a:endParaRPr lang="zh-CN" altLang="en-US" dirty="0"/>
                    </a:p>
                  </a:txBody>
                  <a:tcPr/>
                </a:tc>
              </a:tr>
              <a:tr h="353619">
                <a:tc>
                  <a:txBody>
                    <a:bodyPr/>
                    <a:lstStyle/>
                    <a:p>
                      <a:pPr algn="ctr"/>
                      <a:r>
                        <a:rPr lang="en-US" altLang="zh-CN" dirty="0" smtClean="0"/>
                        <a:t>MAE</a:t>
                      </a:r>
                      <a:endParaRPr lang="zh-CN" altLang="en-US" dirty="0"/>
                    </a:p>
                  </a:txBody>
                  <a:tcPr/>
                </a:tc>
                <a:tc>
                  <a:txBody>
                    <a:bodyPr/>
                    <a:lstStyle/>
                    <a:p>
                      <a:pPr algn="ctr"/>
                      <a:r>
                        <a:rPr lang="en-US" altLang="zh-CN" dirty="0" smtClean="0"/>
                        <a:t>7.35</a:t>
                      </a:r>
                      <a:endParaRPr lang="zh-CN" altLang="en-US" dirty="0"/>
                    </a:p>
                  </a:txBody>
                  <a:tcPr/>
                </a:tc>
                <a:tc>
                  <a:txBody>
                    <a:bodyPr/>
                    <a:lstStyle/>
                    <a:p>
                      <a:pPr algn="ctr"/>
                      <a:r>
                        <a:rPr lang="en-US" altLang="zh-CN" dirty="0" smtClean="0"/>
                        <a:t>7.45</a:t>
                      </a:r>
                      <a:endParaRPr lang="zh-CN" altLang="en-US" dirty="0"/>
                    </a:p>
                  </a:txBody>
                  <a:tcPr/>
                </a:tc>
                <a:tc>
                  <a:txBody>
                    <a:bodyPr/>
                    <a:lstStyle/>
                    <a:p>
                      <a:pPr algn="ctr"/>
                      <a:r>
                        <a:rPr lang="en-US" altLang="zh-CN" dirty="0" smtClean="0"/>
                        <a:t>7.33</a:t>
                      </a:r>
                      <a:endParaRPr lang="zh-CN" alt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2"/>
          <p:cNvSpPr txBox="1"/>
          <p:nvPr/>
        </p:nvSpPr>
        <p:spPr>
          <a:xfrm>
            <a:off x="467544" y="404664"/>
            <a:ext cx="5035018"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目录</a:t>
            </a:r>
          </a:p>
        </p:txBody>
      </p:sp>
      <p:sp>
        <p:nvSpPr>
          <p:cNvPr id="4" name=" 184"/>
          <p:cNvSpPr/>
          <p:nvPr/>
        </p:nvSpPr>
        <p:spPr>
          <a:xfrm>
            <a:off x="4312920" y="2302510"/>
            <a:ext cx="104775" cy="104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rgbClr val="FFFFFF"/>
              </a:solidFill>
            </a:endParaRPr>
          </a:p>
        </p:txBody>
      </p:sp>
      <p:sp>
        <p:nvSpPr>
          <p:cNvPr id="5" name=" 184"/>
          <p:cNvSpPr/>
          <p:nvPr/>
        </p:nvSpPr>
        <p:spPr>
          <a:xfrm>
            <a:off x="4312920" y="3022600"/>
            <a:ext cx="104775" cy="104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rgbClr val="FFFFFF"/>
              </a:solidFill>
            </a:endParaRPr>
          </a:p>
        </p:txBody>
      </p:sp>
      <p:sp>
        <p:nvSpPr>
          <p:cNvPr id="6" name=" 184"/>
          <p:cNvSpPr/>
          <p:nvPr/>
        </p:nvSpPr>
        <p:spPr>
          <a:xfrm>
            <a:off x="4312285" y="3711575"/>
            <a:ext cx="104775" cy="104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rgbClr val="FFFFFF"/>
              </a:solidFill>
            </a:endParaRPr>
          </a:p>
        </p:txBody>
      </p:sp>
      <p:sp>
        <p:nvSpPr>
          <p:cNvPr id="7" name=" 184"/>
          <p:cNvSpPr/>
          <p:nvPr/>
        </p:nvSpPr>
        <p:spPr>
          <a:xfrm>
            <a:off x="4312920" y="2302510"/>
            <a:ext cx="104775" cy="104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rgbClr val="FFFFFF"/>
              </a:solidFill>
            </a:endParaRPr>
          </a:p>
        </p:txBody>
      </p:sp>
      <p:sp>
        <p:nvSpPr>
          <p:cNvPr id="8" name=" 184"/>
          <p:cNvSpPr/>
          <p:nvPr/>
        </p:nvSpPr>
        <p:spPr>
          <a:xfrm>
            <a:off x="4312920" y="3022600"/>
            <a:ext cx="104775" cy="104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rgbClr val="FFFFFF"/>
              </a:solidFill>
            </a:endParaRPr>
          </a:p>
        </p:txBody>
      </p:sp>
      <p:sp>
        <p:nvSpPr>
          <p:cNvPr id="9" name=" 184"/>
          <p:cNvSpPr/>
          <p:nvPr/>
        </p:nvSpPr>
        <p:spPr>
          <a:xfrm>
            <a:off x="4312285" y="3711575"/>
            <a:ext cx="104775" cy="104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rgbClr val="FFFFFF"/>
              </a:solidFill>
            </a:endParaRPr>
          </a:p>
        </p:txBody>
      </p:sp>
      <p:sp>
        <p:nvSpPr>
          <p:cNvPr id="10" name=" 184"/>
          <p:cNvSpPr/>
          <p:nvPr/>
        </p:nvSpPr>
        <p:spPr>
          <a:xfrm>
            <a:off x="4333240" y="4340860"/>
            <a:ext cx="104775" cy="104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rgbClr val="FFFFFF"/>
              </a:solidFill>
            </a:endParaRPr>
          </a:p>
        </p:txBody>
      </p:sp>
      <p:sp>
        <p:nvSpPr>
          <p:cNvPr id="11" name=" 184"/>
          <p:cNvSpPr/>
          <p:nvPr/>
        </p:nvSpPr>
        <p:spPr>
          <a:xfrm>
            <a:off x="4333240" y="4340860"/>
            <a:ext cx="104775" cy="104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rgbClr val="FFFFFF"/>
              </a:solidFill>
            </a:endParaRPr>
          </a:p>
        </p:txBody>
      </p:sp>
      <p:sp>
        <p:nvSpPr>
          <p:cNvPr id="12" name="文本框 11"/>
          <p:cNvSpPr txBox="1"/>
          <p:nvPr/>
        </p:nvSpPr>
        <p:spPr>
          <a:xfrm>
            <a:off x="2771800" y="2070745"/>
            <a:ext cx="7706563" cy="461665"/>
          </a:xfrm>
          <a:prstGeom prst="rect">
            <a:avLst/>
          </a:prstGeom>
          <a:noFill/>
        </p:spPr>
        <p:txBody>
          <a:bodyPr wrap="square" rtlCol="0">
            <a:spAutoFit/>
          </a:bodyPr>
          <a:lstStyle/>
          <a:p>
            <a:pPr algn="l"/>
            <a:r>
              <a:rPr lang="zh-CN" altLang="en-US" sz="2400" b="1" dirty="0" smtClean="0">
                <a:latin typeface="Microsoft JhengHei" pitchFamily="34" charset="-120"/>
                <a:ea typeface="Microsoft JhengHei" pitchFamily="34" charset="-120"/>
              </a:rPr>
              <a:t>算法整体架构</a:t>
            </a:r>
            <a:endParaRPr lang="en-US" sz="2400" b="1" dirty="0" smtClean="0">
              <a:latin typeface="Microsoft JhengHei" pitchFamily="34" charset="-120"/>
              <a:ea typeface="Microsoft JhengHei" pitchFamily="34" charset="-120"/>
            </a:endParaRPr>
          </a:p>
        </p:txBody>
      </p:sp>
      <p:sp>
        <p:nvSpPr>
          <p:cNvPr id="13" name="文本框 11"/>
          <p:cNvSpPr txBox="1"/>
          <p:nvPr/>
        </p:nvSpPr>
        <p:spPr>
          <a:xfrm>
            <a:off x="2781325" y="3432819"/>
            <a:ext cx="6316345" cy="460375"/>
          </a:xfrm>
          <a:prstGeom prst="rect">
            <a:avLst/>
          </a:prstGeom>
          <a:noFill/>
        </p:spPr>
        <p:txBody>
          <a:bodyPr wrap="square" rtlCol="0">
            <a:spAutoFit/>
          </a:bodyPr>
          <a:lstStyle/>
          <a:p>
            <a:pPr algn="l"/>
            <a:r>
              <a:rPr lang="zh-CN" altLang="en-US" sz="2400" b="1" dirty="0" smtClean="0">
                <a:latin typeface="Microsoft JhengHei" pitchFamily="34" charset="-120"/>
                <a:ea typeface="Microsoft JhengHei" pitchFamily="34" charset="-120"/>
              </a:rPr>
              <a:t>特征工程</a:t>
            </a:r>
            <a:r>
              <a:rPr lang="en-US" altLang="zh-CN" sz="2400" b="1" dirty="0" smtClean="0">
                <a:latin typeface="Microsoft JhengHei" pitchFamily="34" charset="-120"/>
                <a:ea typeface="Microsoft JhengHei" pitchFamily="34" charset="-120"/>
              </a:rPr>
              <a:t>/</a:t>
            </a:r>
            <a:r>
              <a:rPr lang="zh-CN" altLang="en-US" sz="2400" b="1" dirty="0" smtClean="0">
                <a:latin typeface="Microsoft JhengHei" pitchFamily="34" charset="-120"/>
                <a:ea typeface="Microsoft JhengHei" pitchFamily="34" charset="-120"/>
              </a:rPr>
              <a:t>建模</a:t>
            </a:r>
            <a:endParaRPr sz="2400" b="1" dirty="0" smtClean="0">
              <a:latin typeface="Microsoft JhengHei" pitchFamily="34" charset="-120"/>
              <a:ea typeface="Microsoft JhengHei" pitchFamily="34" charset="-120"/>
            </a:endParaRPr>
          </a:p>
        </p:txBody>
      </p:sp>
      <p:sp>
        <p:nvSpPr>
          <p:cNvPr id="14" name="文本框 8"/>
          <p:cNvSpPr txBox="1"/>
          <p:nvPr/>
        </p:nvSpPr>
        <p:spPr>
          <a:xfrm>
            <a:off x="2752750" y="4099569"/>
            <a:ext cx="6316345" cy="460375"/>
          </a:xfrm>
          <a:prstGeom prst="rect">
            <a:avLst/>
          </a:prstGeom>
          <a:noFill/>
        </p:spPr>
        <p:txBody>
          <a:bodyPr wrap="square" rtlCol="0">
            <a:spAutoFit/>
          </a:bodyPr>
          <a:lstStyle/>
          <a:p>
            <a:pPr algn="l"/>
            <a:r>
              <a:rPr lang="zh-CN" altLang="en-US" sz="2400" b="1" dirty="0" smtClean="0">
                <a:latin typeface="Microsoft JhengHei" pitchFamily="34" charset="-120"/>
                <a:ea typeface="Microsoft JhengHei" pitchFamily="34" charset="-120"/>
              </a:rPr>
              <a:t>可行性探讨与落地意义</a:t>
            </a:r>
            <a:endParaRPr lang="zh-CN" sz="2400" b="1" dirty="0">
              <a:latin typeface="Microsoft JhengHei" pitchFamily="34" charset="-120"/>
              <a:ea typeface="Microsoft JhengHei" pitchFamily="34" charset="-120"/>
            </a:endParaRPr>
          </a:p>
        </p:txBody>
      </p:sp>
      <p:sp>
        <p:nvSpPr>
          <p:cNvPr id="15" name="文本框 11"/>
          <p:cNvSpPr txBox="1"/>
          <p:nvPr/>
        </p:nvSpPr>
        <p:spPr>
          <a:xfrm>
            <a:off x="2771800" y="2708920"/>
            <a:ext cx="7706563" cy="830997"/>
          </a:xfrm>
          <a:prstGeom prst="rect">
            <a:avLst/>
          </a:prstGeom>
          <a:noFill/>
        </p:spPr>
        <p:txBody>
          <a:bodyPr wrap="square" rtlCol="0">
            <a:spAutoFit/>
          </a:bodyPr>
          <a:lstStyle/>
          <a:p>
            <a:r>
              <a:rPr lang="zh-CN" altLang="en-US" sz="2400" b="1" dirty="0" smtClean="0">
                <a:latin typeface="Microsoft JhengHei" pitchFamily="34" charset="-120"/>
                <a:ea typeface="Microsoft JhengHei" pitchFamily="34" charset="-120"/>
              </a:rPr>
              <a:t>探索性数据分析</a:t>
            </a:r>
            <a:endParaRPr lang="en-US" altLang="zh-CN" sz="2400" b="1" dirty="0" smtClean="0">
              <a:latin typeface="Microsoft JhengHei" pitchFamily="34" charset="-120"/>
              <a:ea typeface="Microsoft JhengHei" pitchFamily="34" charset="-120"/>
            </a:endParaRPr>
          </a:p>
          <a:p>
            <a:pPr algn="l"/>
            <a:endParaRPr lang="en-US" sz="2400" b="1" dirty="0" smtClean="0">
              <a:latin typeface="Microsoft JhengHei" pitchFamily="34" charset="-120"/>
              <a:ea typeface="Microsoft JhengHei" pitchFamily="34" charset="-120"/>
            </a:endParaRPr>
          </a:p>
        </p:txBody>
      </p:sp>
      <p:sp>
        <p:nvSpPr>
          <p:cNvPr id="16" name=" 184"/>
          <p:cNvSpPr/>
          <p:nvPr/>
        </p:nvSpPr>
        <p:spPr>
          <a:xfrm>
            <a:off x="2339752" y="2204864"/>
            <a:ext cx="104775" cy="104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chemeClr val="tx1"/>
              </a:solidFill>
            </a:endParaRPr>
          </a:p>
        </p:txBody>
      </p:sp>
      <p:sp>
        <p:nvSpPr>
          <p:cNvPr id="17" name=" 184"/>
          <p:cNvSpPr/>
          <p:nvPr/>
        </p:nvSpPr>
        <p:spPr>
          <a:xfrm>
            <a:off x="2339752" y="2924954"/>
            <a:ext cx="104775" cy="104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chemeClr val="tx1"/>
              </a:solidFill>
            </a:endParaRPr>
          </a:p>
        </p:txBody>
      </p:sp>
      <p:sp>
        <p:nvSpPr>
          <p:cNvPr id="18" name=" 184"/>
          <p:cNvSpPr/>
          <p:nvPr/>
        </p:nvSpPr>
        <p:spPr>
          <a:xfrm>
            <a:off x="2339117" y="3613929"/>
            <a:ext cx="104775" cy="104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chemeClr val="tx1"/>
              </a:solidFill>
            </a:endParaRPr>
          </a:p>
        </p:txBody>
      </p:sp>
      <p:sp>
        <p:nvSpPr>
          <p:cNvPr id="19" name=" 184"/>
          <p:cNvSpPr/>
          <p:nvPr/>
        </p:nvSpPr>
        <p:spPr>
          <a:xfrm>
            <a:off x="2360072" y="4243214"/>
            <a:ext cx="104775" cy="1047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44689" y="308726"/>
            <a:ext cx="5035018"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性能分析与落地意义</a:t>
            </a:r>
          </a:p>
        </p:txBody>
      </p:sp>
      <p:cxnSp>
        <p:nvCxnSpPr>
          <p:cNvPr id="3" name="直接连接符 2"/>
          <p:cNvCxnSpPr/>
          <p:nvPr/>
        </p:nvCxnSpPr>
        <p:spPr>
          <a:xfrm flipV="1">
            <a:off x="2807335" y="268605"/>
            <a:ext cx="229235" cy="701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12"/>
          <p:cNvSpPr txBox="1"/>
          <p:nvPr/>
        </p:nvSpPr>
        <p:spPr>
          <a:xfrm>
            <a:off x="611560" y="1484784"/>
            <a:ext cx="7776864" cy="2400657"/>
          </a:xfrm>
          <a:prstGeom prst="rect">
            <a:avLst/>
          </a:prstGeom>
          <a:noFill/>
        </p:spPr>
        <p:txBody>
          <a:bodyPr wrap="square" rtlCol="0">
            <a:spAutoFit/>
          </a:bodyPr>
          <a:lstStyle/>
          <a:p>
            <a:pPr>
              <a:lnSpc>
                <a:spcPct val="150000"/>
              </a:lnSpc>
            </a:pPr>
            <a:r>
              <a:rPr lang="zh-CN" altLang="en-US" sz="2000" b="1" dirty="0" smtClean="0">
                <a:latin typeface="Microsoft JhengHei" pitchFamily="34" charset="-120"/>
                <a:ea typeface="Microsoft JhengHei" pitchFamily="34" charset="-120"/>
              </a:rPr>
              <a:t>        通过</a:t>
            </a:r>
            <a:r>
              <a:rPr lang="en-US" altLang="zh-CN" sz="2000" b="1" dirty="0" smtClean="0">
                <a:latin typeface="Microsoft JhengHei" pitchFamily="34" charset="-120"/>
                <a:ea typeface="Microsoft JhengHei" pitchFamily="34" charset="-120"/>
              </a:rPr>
              <a:t>Model _1 </a:t>
            </a:r>
            <a:r>
              <a:rPr lang="zh-CN" altLang="en-US" sz="2000" b="1" dirty="0" smtClean="0">
                <a:latin typeface="Microsoft JhengHei" pitchFamily="34" charset="-120"/>
                <a:ea typeface="Microsoft JhengHei" pitchFamily="34" charset="-120"/>
              </a:rPr>
              <a:t>可以对整体学校内同学的成绩整体情况有一个宏观的感知，而</a:t>
            </a:r>
            <a:r>
              <a:rPr lang="en-US" altLang="zh-CN" sz="2000" b="1" dirty="0" smtClean="0">
                <a:latin typeface="Microsoft JhengHei" pitchFamily="34" charset="-120"/>
                <a:ea typeface="Microsoft JhengHei" pitchFamily="34" charset="-120"/>
              </a:rPr>
              <a:t>Model_2</a:t>
            </a:r>
            <a:r>
              <a:rPr lang="zh-CN" altLang="en-US" sz="2000" b="1" dirty="0" smtClean="0">
                <a:latin typeface="Microsoft JhengHei" pitchFamily="34" charset="-120"/>
                <a:ea typeface="Microsoft JhengHei" pitchFamily="34" charset="-120"/>
              </a:rPr>
              <a:t>则可以更容易关注到同学们成绩的变化，</a:t>
            </a:r>
            <a:r>
              <a:rPr lang="en-US" altLang="zh-CN" sz="2000" b="1" dirty="0" smtClean="0">
                <a:latin typeface="Microsoft JhengHei" pitchFamily="34" charset="-120"/>
                <a:ea typeface="Microsoft JhengHei" pitchFamily="34" charset="-120"/>
              </a:rPr>
              <a:t>Model_3</a:t>
            </a:r>
            <a:r>
              <a:rPr lang="zh-CN" altLang="en-US" sz="2000" b="1" dirty="0" smtClean="0">
                <a:latin typeface="Microsoft JhengHei" pitchFamily="34" charset="-120"/>
                <a:ea typeface="Microsoft JhengHei" pitchFamily="34" charset="-120"/>
              </a:rPr>
              <a:t>则可以直接绘制出每个学知识点掌握度图，以此可以明确定位到同学的薄弱考点与长项考点。以此可以全面的构建点到面，点到点的教学方案，以帮助同学们提高成绩！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2"/>
          <p:cNvSpPr txBox="1"/>
          <p:nvPr/>
        </p:nvSpPr>
        <p:spPr>
          <a:xfrm>
            <a:off x="244689" y="308726"/>
            <a:ext cx="5035018"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可行性分析</a:t>
            </a:r>
            <a:endParaRPr lang="zh-CN" altLang="en-US" sz="2800" b="1" dirty="0" smtClean="0">
              <a:latin typeface="楷体" panose="02010609060101010101" charset="-122"/>
              <a:ea typeface="楷体" panose="02010609060101010101" charset="-122"/>
            </a:endParaRPr>
          </a:p>
        </p:txBody>
      </p:sp>
      <p:cxnSp>
        <p:nvCxnSpPr>
          <p:cNvPr id="3" name="直接连接符 2"/>
          <p:cNvCxnSpPr/>
          <p:nvPr/>
        </p:nvCxnSpPr>
        <p:spPr>
          <a:xfrm flipV="1">
            <a:off x="2807335" y="268605"/>
            <a:ext cx="229235" cy="701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12"/>
          <p:cNvSpPr txBox="1"/>
          <p:nvPr/>
        </p:nvSpPr>
        <p:spPr>
          <a:xfrm>
            <a:off x="611560" y="1484784"/>
            <a:ext cx="7776864" cy="3785652"/>
          </a:xfrm>
          <a:prstGeom prst="rect">
            <a:avLst/>
          </a:prstGeom>
          <a:noFill/>
        </p:spPr>
        <p:txBody>
          <a:bodyPr wrap="square" rtlCol="0">
            <a:spAutoFit/>
          </a:bodyPr>
          <a:lstStyle/>
          <a:p>
            <a:pPr>
              <a:lnSpc>
                <a:spcPct val="150000"/>
              </a:lnSpc>
            </a:pPr>
            <a:r>
              <a:rPr lang="zh-CN" altLang="en-US" sz="2000" b="1" dirty="0" smtClean="0">
                <a:latin typeface="Microsoft JhengHei" pitchFamily="34" charset="-120"/>
                <a:ea typeface="Microsoft JhengHei" pitchFamily="34" charset="-120"/>
              </a:rPr>
              <a:t>        该方案可以有效的从不同维度刻画学生的成绩，以及知识掌握情况。可以很好的帮助老师</a:t>
            </a:r>
            <a:r>
              <a:rPr lang="zh-CN" altLang="en-US" sz="2000" b="1" dirty="0" smtClean="0">
                <a:latin typeface="Microsoft JhengHei" pitchFamily="34" charset="-120"/>
                <a:ea typeface="Microsoft JhengHei" pitchFamily="34" charset="-120"/>
              </a:rPr>
              <a:t>、</a:t>
            </a:r>
            <a:r>
              <a:rPr lang="zh-CN" altLang="en-US" sz="2000" b="1" dirty="0" smtClean="0">
                <a:latin typeface="Microsoft JhengHei" pitchFamily="34" charset="-120"/>
                <a:ea typeface="Microsoft JhengHei" pitchFamily="34" charset="-120"/>
              </a:rPr>
              <a:t>家长</a:t>
            </a:r>
            <a:r>
              <a:rPr lang="zh-CN" altLang="en-US" sz="2000" b="1" dirty="0" smtClean="0">
                <a:latin typeface="Microsoft JhengHei" pitchFamily="34" charset="-120"/>
                <a:ea typeface="Microsoft JhengHei" pitchFamily="34" charset="-120"/>
              </a:rPr>
              <a:t>身去了解学生的学习情况！以更好开展有针对的复习与巩固。值得注意的是此方案下</a:t>
            </a:r>
            <a:r>
              <a:rPr lang="zh-CN" altLang="en-US" sz="2000" b="1" dirty="0" smtClean="0">
                <a:latin typeface="Microsoft JhengHei" pitchFamily="34" charset="-120"/>
                <a:ea typeface="Microsoft JhengHei" pitchFamily="34" charset="-120"/>
              </a:rPr>
              <a:t>需要的标注成本是极低的，哪怕对于很多传统学校（手工批阅试卷，没有电子存案的学校），都可以轻松的展开标注工作，（往往一个</a:t>
            </a:r>
            <a:r>
              <a:rPr lang="en-US" altLang="zh-CN" sz="2000" b="1" dirty="0" smtClean="0">
                <a:latin typeface="Microsoft JhengHei" pitchFamily="34" charset="-120"/>
                <a:ea typeface="Microsoft JhengHei" pitchFamily="34" charset="-120"/>
              </a:rPr>
              <a:t>AI</a:t>
            </a:r>
            <a:r>
              <a:rPr lang="zh-CN" altLang="en-US" sz="2000" b="1" dirty="0" smtClean="0">
                <a:latin typeface="Microsoft JhengHei" pitchFamily="34" charset="-120"/>
                <a:ea typeface="Microsoft JhengHei" pitchFamily="34" charset="-120"/>
              </a:rPr>
              <a:t>项目能否快速有效落地很大一部分的因素取决于标注的难度）仅需对试卷的考点进行统计（事后或事先，对一张试卷进行考点标注是很轻松的，对每个同学在考点上的得分进行统计是很困难的）！</a:t>
            </a:r>
            <a:endParaRPr lang="zh-CN" altLang="en-US" sz="2000" b="1" dirty="0" smtClean="0">
              <a:latin typeface="Microsoft JhengHei" pitchFamily="34" charset="-120"/>
              <a:ea typeface="Microsoft JhengHei" pitchFamily="34"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807335" y="268605"/>
            <a:ext cx="229235" cy="701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12"/>
          <p:cNvSpPr txBox="1"/>
          <p:nvPr/>
        </p:nvSpPr>
        <p:spPr>
          <a:xfrm>
            <a:off x="755576" y="2132856"/>
            <a:ext cx="7776864" cy="983603"/>
          </a:xfrm>
          <a:prstGeom prst="rect">
            <a:avLst/>
          </a:prstGeom>
          <a:noFill/>
        </p:spPr>
        <p:txBody>
          <a:bodyPr wrap="square" rtlCol="0">
            <a:spAutoFit/>
          </a:bodyPr>
          <a:lstStyle/>
          <a:p>
            <a:pPr algn="ctr">
              <a:lnSpc>
                <a:spcPct val="150000"/>
              </a:lnSpc>
            </a:pPr>
            <a:r>
              <a:rPr lang="zh-CN" altLang="en-US" sz="4400" b="1" dirty="0" smtClean="0">
                <a:latin typeface="Microsoft JhengHei" pitchFamily="34" charset="-120"/>
                <a:ea typeface="Microsoft JhengHei" pitchFamily="34" charset="-120"/>
              </a:rPr>
              <a:t>谢谢观看！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上箭头 41"/>
          <p:cNvSpPr/>
          <p:nvPr/>
        </p:nvSpPr>
        <p:spPr>
          <a:xfrm>
            <a:off x="4067944" y="4725144"/>
            <a:ext cx="936104" cy="288032"/>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0" name="上箭头 49"/>
          <p:cNvSpPr/>
          <p:nvPr/>
        </p:nvSpPr>
        <p:spPr>
          <a:xfrm>
            <a:off x="4139952" y="3356992"/>
            <a:ext cx="792088" cy="315159"/>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1" name="文本框 12"/>
          <p:cNvSpPr txBox="1"/>
          <p:nvPr/>
        </p:nvSpPr>
        <p:spPr>
          <a:xfrm>
            <a:off x="244689" y="308726"/>
            <a:ext cx="3769506"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算法整体架构</a:t>
            </a:r>
          </a:p>
        </p:txBody>
      </p:sp>
      <p:cxnSp>
        <p:nvCxnSpPr>
          <p:cNvPr id="32" name="直接连接符 31"/>
          <p:cNvCxnSpPr/>
          <p:nvPr/>
        </p:nvCxnSpPr>
        <p:spPr>
          <a:xfrm flipV="1">
            <a:off x="2874010" y="832021"/>
            <a:ext cx="171619" cy="1763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51520" y="3717032"/>
            <a:ext cx="1886618" cy="67379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特征层</a:t>
            </a:r>
            <a:endParaRPr lang="zh-CN" altLang="en-US" sz="2400" dirty="0"/>
          </a:p>
        </p:txBody>
      </p:sp>
      <p:sp>
        <p:nvSpPr>
          <p:cNvPr id="34" name="矩形 33"/>
          <p:cNvSpPr/>
          <p:nvPr/>
        </p:nvSpPr>
        <p:spPr>
          <a:xfrm>
            <a:off x="251520" y="4869160"/>
            <a:ext cx="1886618" cy="673792"/>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数据层</a:t>
            </a:r>
            <a:endParaRPr lang="zh-CN" altLang="en-US" sz="2400" dirty="0"/>
          </a:p>
        </p:txBody>
      </p:sp>
      <p:sp>
        <p:nvSpPr>
          <p:cNvPr id="35" name="矩形 34"/>
          <p:cNvSpPr/>
          <p:nvPr/>
        </p:nvSpPr>
        <p:spPr>
          <a:xfrm>
            <a:off x="323528" y="2636912"/>
            <a:ext cx="1886618" cy="67379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算法层</a:t>
            </a:r>
            <a:endParaRPr lang="zh-CN" altLang="en-US" sz="2400" dirty="0"/>
          </a:p>
        </p:txBody>
      </p:sp>
      <p:sp>
        <p:nvSpPr>
          <p:cNvPr id="36" name="矩形 35"/>
          <p:cNvSpPr/>
          <p:nvPr/>
        </p:nvSpPr>
        <p:spPr>
          <a:xfrm>
            <a:off x="2411760" y="5013176"/>
            <a:ext cx="1886618" cy="345768"/>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全量考试数据、考点数据</a:t>
            </a:r>
            <a:endParaRPr lang="zh-CN" altLang="en-US" sz="1200" dirty="0"/>
          </a:p>
        </p:txBody>
      </p:sp>
      <p:sp>
        <p:nvSpPr>
          <p:cNvPr id="37" name="上箭头 36"/>
          <p:cNvSpPr/>
          <p:nvPr/>
        </p:nvSpPr>
        <p:spPr>
          <a:xfrm>
            <a:off x="1115616" y="4437112"/>
            <a:ext cx="144015" cy="432048"/>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8" name="上箭头 37"/>
          <p:cNvSpPr/>
          <p:nvPr/>
        </p:nvSpPr>
        <p:spPr>
          <a:xfrm>
            <a:off x="1115616" y="3356992"/>
            <a:ext cx="144016" cy="360040"/>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9" name="矩形 38"/>
          <p:cNvSpPr/>
          <p:nvPr/>
        </p:nvSpPr>
        <p:spPr>
          <a:xfrm>
            <a:off x="4716016" y="5013176"/>
            <a:ext cx="1886618" cy="33863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时序化全量考试数据、考点数据</a:t>
            </a:r>
            <a:endParaRPr lang="zh-CN" altLang="en-US" sz="1200" dirty="0"/>
          </a:p>
        </p:txBody>
      </p:sp>
      <p:sp>
        <p:nvSpPr>
          <p:cNvPr id="40" name="矩形 39"/>
          <p:cNvSpPr/>
          <p:nvPr/>
        </p:nvSpPr>
        <p:spPr>
          <a:xfrm>
            <a:off x="2555776" y="3645024"/>
            <a:ext cx="1886618" cy="10125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学生：全量考试按分科目与不分科目统计</a:t>
            </a:r>
            <a:r>
              <a:rPr lang="en-US" altLang="zh-CN" sz="1100" dirty="0" smtClean="0"/>
              <a:t>std</a:t>
            </a:r>
            <a:r>
              <a:rPr lang="zh-CN" altLang="en-US" sz="1100" dirty="0" smtClean="0"/>
              <a:t>、</a:t>
            </a:r>
            <a:r>
              <a:rPr lang="en-US" altLang="zh-CN" sz="1100" dirty="0" smtClean="0"/>
              <a:t>mean</a:t>
            </a:r>
            <a:r>
              <a:rPr lang="zh-CN" altLang="en-US" sz="1100" dirty="0" smtClean="0"/>
              <a:t>、</a:t>
            </a:r>
            <a:r>
              <a:rPr lang="en-US" altLang="zh-CN" sz="1100" dirty="0" smtClean="0"/>
              <a:t>CV</a:t>
            </a:r>
            <a:r>
              <a:rPr lang="zh-CN" altLang="en-US" sz="1100" dirty="0" smtClean="0"/>
              <a:t>、</a:t>
            </a:r>
            <a:r>
              <a:rPr lang="en-US" altLang="zh-CN" sz="1100" dirty="0" smtClean="0"/>
              <a:t>peak</a:t>
            </a:r>
            <a:r>
              <a:rPr lang="zh-CN" altLang="en-US" sz="1100" dirty="0" smtClean="0"/>
              <a:t>等特征</a:t>
            </a:r>
            <a:endParaRPr lang="en-US" altLang="zh-CN" sz="1100" dirty="0" smtClean="0"/>
          </a:p>
          <a:p>
            <a:pPr algn="ctr"/>
            <a:r>
              <a:rPr lang="zh-CN" altLang="en-US" sz="1100" dirty="0" smtClean="0"/>
              <a:t>考试：统计复杂度特征、视所有科目为一个大科目对所有考点进行</a:t>
            </a:r>
            <a:r>
              <a:rPr lang="en-US" altLang="zh-CN" sz="1100" dirty="0" smtClean="0"/>
              <a:t>NMF</a:t>
            </a:r>
            <a:r>
              <a:rPr lang="zh-CN" altLang="en-US" sz="1100" dirty="0" smtClean="0"/>
              <a:t>降维处理</a:t>
            </a:r>
            <a:endParaRPr lang="en-US" altLang="zh-CN" sz="1100" dirty="0" smtClean="0"/>
          </a:p>
        </p:txBody>
      </p:sp>
      <p:sp>
        <p:nvSpPr>
          <p:cNvPr id="41" name="矩形 40"/>
          <p:cNvSpPr/>
          <p:nvPr/>
        </p:nvSpPr>
        <p:spPr>
          <a:xfrm>
            <a:off x="4644008" y="3645024"/>
            <a:ext cx="2029858" cy="102042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学生：对每一个样本仅考虑前</a:t>
            </a:r>
            <a:r>
              <a:rPr lang="en-US" altLang="zh-CN" sz="1100" dirty="0" smtClean="0"/>
              <a:t>8</a:t>
            </a:r>
            <a:r>
              <a:rPr lang="zh-CN" altLang="en-US" sz="1100" dirty="0" smtClean="0"/>
              <a:t>次考试的成绩情况，对其统计成绩变化的稳定性、趋势性特征相关特征。</a:t>
            </a:r>
            <a:endParaRPr lang="en-US" altLang="zh-CN" sz="1100" dirty="0" smtClean="0"/>
          </a:p>
          <a:p>
            <a:pPr algn="ctr"/>
            <a:r>
              <a:rPr lang="zh-CN" altLang="en-US" sz="1100" dirty="0" smtClean="0"/>
              <a:t>考试：统计复杂度相关特征 </a:t>
            </a:r>
            <a:endParaRPr lang="zh-CN" altLang="en-US" sz="1100" dirty="0"/>
          </a:p>
        </p:txBody>
      </p:sp>
      <p:sp>
        <p:nvSpPr>
          <p:cNvPr id="43" name="矩形 42"/>
          <p:cNvSpPr/>
          <p:nvPr/>
        </p:nvSpPr>
        <p:spPr>
          <a:xfrm>
            <a:off x="2699792" y="2924944"/>
            <a:ext cx="1363105" cy="37429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回归预测</a:t>
            </a:r>
            <a:r>
              <a:rPr lang="en-US" altLang="zh-CN" sz="1400" dirty="0" smtClean="0"/>
              <a:t>LightGBM</a:t>
            </a:r>
            <a:endParaRPr lang="zh-CN" altLang="en-US" sz="1400" dirty="0"/>
          </a:p>
        </p:txBody>
      </p:sp>
      <p:sp>
        <p:nvSpPr>
          <p:cNvPr id="44" name="矩形 43"/>
          <p:cNvSpPr/>
          <p:nvPr/>
        </p:nvSpPr>
        <p:spPr>
          <a:xfrm>
            <a:off x="6804248" y="5085184"/>
            <a:ext cx="1886618" cy="338637"/>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全量考试数据、考点数据</a:t>
            </a:r>
            <a:endParaRPr lang="zh-CN" altLang="en-US" sz="1200" dirty="0"/>
          </a:p>
        </p:txBody>
      </p:sp>
      <p:sp>
        <p:nvSpPr>
          <p:cNvPr id="45" name="上箭头 44"/>
          <p:cNvSpPr/>
          <p:nvPr/>
        </p:nvSpPr>
        <p:spPr>
          <a:xfrm>
            <a:off x="7164288" y="3356992"/>
            <a:ext cx="1219396" cy="1728192"/>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构建学生考点掌握度矩阵</a:t>
            </a:r>
            <a:endParaRPr lang="zh-CN" altLang="en-US" sz="1400" dirty="0"/>
          </a:p>
        </p:txBody>
      </p:sp>
      <p:sp>
        <p:nvSpPr>
          <p:cNvPr id="46" name="矩形 45"/>
          <p:cNvSpPr/>
          <p:nvPr/>
        </p:nvSpPr>
        <p:spPr>
          <a:xfrm>
            <a:off x="5868144" y="2924944"/>
            <a:ext cx="3059185" cy="392203"/>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Argmin </a:t>
            </a:r>
            <a:r>
              <a:rPr lang="en-US" altLang="zh-CN" sz="1400" baseline="-25000" dirty="0" smtClean="0"/>
              <a:t>&lt;stu&gt; </a:t>
            </a:r>
            <a:r>
              <a:rPr lang="en-US" altLang="zh-CN" sz="1400" dirty="0" smtClean="0"/>
              <a:t>(</a:t>
            </a:r>
            <a:r>
              <a:rPr lang="el-GR" altLang="zh-CN" sz="1400" dirty="0" smtClean="0"/>
              <a:t>Σ(</a:t>
            </a:r>
            <a:r>
              <a:rPr lang="en-US" altLang="zh-CN" sz="1400" dirty="0" smtClean="0"/>
              <a:t>score - exam*stu)</a:t>
            </a:r>
            <a:r>
              <a:rPr lang="en-US" altLang="zh-CN" sz="1400" baseline="30000" dirty="0" smtClean="0"/>
              <a:t>2</a:t>
            </a:r>
            <a:r>
              <a:rPr lang="en-US" altLang="zh-CN" sz="1400" dirty="0" smtClean="0"/>
              <a:t>)</a:t>
            </a:r>
            <a:endParaRPr lang="zh-CN" altLang="en-US" sz="1400" dirty="0"/>
          </a:p>
        </p:txBody>
      </p:sp>
      <p:sp>
        <p:nvSpPr>
          <p:cNvPr id="47" name="矩形 46"/>
          <p:cNvSpPr/>
          <p:nvPr/>
        </p:nvSpPr>
        <p:spPr>
          <a:xfrm>
            <a:off x="323528" y="1268760"/>
            <a:ext cx="1886618" cy="673792"/>
          </a:xfrm>
          <a:prstGeom prst="rect">
            <a:avLst/>
          </a:prstGeom>
          <a:solidFill>
            <a:schemeClr val="accent4">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融合层</a:t>
            </a:r>
            <a:endParaRPr lang="zh-CN" altLang="en-US" sz="2400" dirty="0"/>
          </a:p>
        </p:txBody>
      </p:sp>
      <p:sp>
        <p:nvSpPr>
          <p:cNvPr id="48" name="上箭头 47"/>
          <p:cNvSpPr/>
          <p:nvPr/>
        </p:nvSpPr>
        <p:spPr>
          <a:xfrm>
            <a:off x="1115616" y="1988840"/>
            <a:ext cx="185405" cy="606132"/>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9" name="矩形 48"/>
          <p:cNvSpPr/>
          <p:nvPr/>
        </p:nvSpPr>
        <p:spPr>
          <a:xfrm>
            <a:off x="4283968" y="2924944"/>
            <a:ext cx="1368152" cy="37429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时序预测</a:t>
            </a:r>
            <a:r>
              <a:rPr lang="en-US" altLang="zh-CN" sz="1400" dirty="0" smtClean="0"/>
              <a:t>LightGBM</a:t>
            </a:r>
            <a:endParaRPr lang="zh-CN" altLang="en-US" sz="1400" dirty="0"/>
          </a:p>
        </p:txBody>
      </p:sp>
      <p:sp>
        <p:nvSpPr>
          <p:cNvPr id="51" name="上箭头 50"/>
          <p:cNvSpPr/>
          <p:nvPr/>
        </p:nvSpPr>
        <p:spPr>
          <a:xfrm>
            <a:off x="3779912" y="2564904"/>
            <a:ext cx="677442" cy="349417"/>
          </a:xfrm>
          <a:prstGeom prst="upArrow">
            <a:avLst>
              <a:gd name="adj1" fmla="val 50000"/>
              <a:gd name="adj2" fmla="val 5000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LR</a:t>
            </a:r>
            <a:endParaRPr lang="zh-CN" altLang="en-US" sz="1200" dirty="0"/>
          </a:p>
        </p:txBody>
      </p:sp>
      <p:sp>
        <p:nvSpPr>
          <p:cNvPr id="52" name="矩形 51"/>
          <p:cNvSpPr/>
          <p:nvPr/>
        </p:nvSpPr>
        <p:spPr>
          <a:xfrm>
            <a:off x="3419872" y="2348880"/>
            <a:ext cx="1414165" cy="213929"/>
          </a:xfrm>
          <a:prstGeom prst="rect">
            <a:avLst/>
          </a:prstGeom>
          <a:solidFill>
            <a:srgbClr val="368B9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Stacking </a:t>
            </a:r>
            <a:r>
              <a:rPr lang="zh-CN" altLang="en-US" sz="1100" dirty="0" smtClean="0"/>
              <a:t>结果</a:t>
            </a:r>
            <a:endParaRPr lang="zh-CN" altLang="en-US" sz="1100" dirty="0"/>
          </a:p>
        </p:txBody>
      </p:sp>
      <p:sp>
        <p:nvSpPr>
          <p:cNvPr id="53" name="上箭头 52"/>
          <p:cNvSpPr/>
          <p:nvPr/>
        </p:nvSpPr>
        <p:spPr>
          <a:xfrm>
            <a:off x="6660232" y="2492896"/>
            <a:ext cx="892262" cy="432048"/>
          </a:xfrm>
          <a:prstGeom prst="up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DOT</a:t>
            </a:r>
            <a:endParaRPr lang="zh-CN" altLang="en-US" sz="1050" dirty="0"/>
          </a:p>
        </p:txBody>
      </p:sp>
      <p:sp>
        <p:nvSpPr>
          <p:cNvPr id="54" name="矩形 53"/>
          <p:cNvSpPr/>
          <p:nvPr/>
        </p:nvSpPr>
        <p:spPr>
          <a:xfrm>
            <a:off x="6372200" y="2276872"/>
            <a:ext cx="1490373" cy="213929"/>
          </a:xfrm>
          <a:prstGeom prst="rect">
            <a:avLst/>
          </a:prstGeom>
          <a:solidFill>
            <a:srgbClr val="368B9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stu </a:t>
            </a:r>
            <a:r>
              <a:rPr lang="zh-CN" altLang="en-US" sz="1100" dirty="0" smtClean="0"/>
              <a:t>* </a:t>
            </a:r>
            <a:r>
              <a:rPr lang="en-US" altLang="zh-CN" sz="1100" dirty="0" smtClean="0"/>
              <a:t>exam</a:t>
            </a:r>
            <a:r>
              <a:rPr lang="en-US" altLang="zh-CN" sz="1100" baseline="-25000" dirty="0" smtClean="0"/>
              <a:t>test</a:t>
            </a:r>
            <a:endParaRPr lang="zh-CN" altLang="en-US" sz="1100" baseline="-25000" dirty="0"/>
          </a:p>
        </p:txBody>
      </p:sp>
      <p:sp>
        <p:nvSpPr>
          <p:cNvPr id="55" name="矩形 54"/>
          <p:cNvSpPr/>
          <p:nvPr/>
        </p:nvSpPr>
        <p:spPr>
          <a:xfrm>
            <a:off x="3563888" y="1268760"/>
            <a:ext cx="4727831" cy="685592"/>
          </a:xfrm>
          <a:prstGeom prst="rect">
            <a:avLst/>
          </a:prstGeom>
          <a:solidFill>
            <a:schemeClr val="accent4">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Final_result</a:t>
            </a:r>
            <a:endParaRPr lang="zh-CN" altLang="en-US" dirty="0"/>
          </a:p>
        </p:txBody>
      </p:sp>
      <p:sp>
        <p:nvSpPr>
          <p:cNvPr id="56" name="上箭头 55"/>
          <p:cNvSpPr/>
          <p:nvPr/>
        </p:nvSpPr>
        <p:spPr>
          <a:xfrm>
            <a:off x="6804248" y="1916832"/>
            <a:ext cx="620393" cy="360040"/>
          </a:xfrm>
          <a:prstGeom prst="upArrow">
            <a:avLst>
              <a:gd name="adj1" fmla="val 50000"/>
              <a:gd name="adj2" fmla="val 5000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0.5</a:t>
            </a:r>
            <a:endParaRPr lang="zh-CN" altLang="en-US" sz="1050" dirty="0"/>
          </a:p>
        </p:txBody>
      </p:sp>
      <p:sp>
        <p:nvSpPr>
          <p:cNvPr id="57" name="上箭头 56"/>
          <p:cNvSpPr/>
          <p:nvPr/>
        </p:nvSpPr>
        <p:spPr>
          <a:xfrm>
            <a:off x="3779912" y="1988840"/>
            <a:ext cx="626506" cy="370810"/>
          </a:xfrm>
          <a:prstGeom prst="upArrow">
            <a:avLst>
              <a:gd name="adj1" fmla="val 50000"/>
              <a:gd name="adj2" fmla="val 50000"/>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0.5</a:t>
            </a:r>
            <a:endParaRPr lang="zh-CN" altLang="en-US"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2"/>
          <p:cNvSpPr txBox="1"/>
          <p:nvPr/>
        </p:nvSpPr>
        <p:spPr>
          <a:xfrm>
            <a:off x="251520" y="280374"/>
            <a:ext cx="5035018" cy="523220"/>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EDA</a:t>
            </a:r>
            <a:endParaRPr lang="zh-CN" altLang="en-US" sz="2800" b="1" dirty="0" smtClean="0">
              <a:latin typeface="楷体" panose="02010609060101010101" charset="-122"/>
              <a:ea typeface="楷体" panose="02010609060101010101" charset="-122"/>
            </a:endParaRPr>
          </a:p>
        </p:txBody>
      </p:sp>
      <p:pic>
        <p:nvPicPr>
          <p:cNvPr id="6" name="Picture 6" descr="C:\Users\Administrator\Desktop\智慧教育\复杂度-平均分关系图.png"/>
          <p:cNvPicPr>
            <a:picLocks noChangeAspect="1" noChangeArrowheads="1"/>
          </p:cNvPicPr>
          <p:nvPr/>
        </p:nvPicPr>
        <p:blipFill>
          <a:blip r:embed="rId2" cstate="print"/>
          <a:srcRect/>
          <a:stretch>
            <a:fillRect/>
          </a:stretch>
        </p:blipFill>
        <p:spPr bwMode="auto">
          <a:xfrm>
            <a:off x="755576" y="980728"/>
            <a:ext cx="3816424" cy="2693163"/>
          </a:xfrm>
          <a:prstGeom prst="rect">
            <a:avLst/>
          </a:prstGeom>
          <a:solidFill>
            <a:schemeClr val="bg1"/>
          </a:solidFill>
        </p:spPr>
      </p:pic>
      <p:pic>
        <p:nvPicPr>
          <p:cNvPr id="7" name="Picture 7" descr="C:\Users\Administrator\Desktop\智慧教育\复杂度-标准差关系图.png"/>
          <p:cNvPicPr>
            <a:picLocks noChangeAspect="1" noChangeArrowheads="1"/>
          </p:cNvPicPr>
          <p:nvPr/>
        </p:nvPicPr>
        <p:blipFill>
          <a:blip r:embed="rId3" cstate="print"/>
          <a:srcRect/>
          <a:stretch>
            <a:fillRect/>
          </a:stretch>
        </p:blipFill>
        <p:spPr bwMode="auto">
          <a:xfrm>
            <a:off x="4499992" y="980728"/>
            <a:ext cx="3877558" cy="2736304"/>
          </a:xfrm>
          <a:prstGeom prst="rect">
            <a:avLst/>
          </a:prstGeom>
          <a:solidFill>
            <a:schemeClr val="bg1"/>
          </a:solidFill>
        </p:spPr>
      </p:pic>
      <p:sp>
        <p:nvSpPr>
          <p:cNvPr id="8" name="TextBox 7"/>
          <p:cNvSpPr txBox="1"/>
          <p:nvPr/>
        </p:nvSpPr>
        <p:spPr>
          <a:xfrm>
            <a:off x="287016" y="4221088"/>
            <a:ext cx="8856984" cy="1200329"/>
          </a:xfrm>
          <a:prstGeom prst="rect">
            <a:avLst/>
          </a:prstGeom>
          <a:noFill/>
        </p:spPr>
        <p:txBody>
          <a:bodyPr wrap="square" rtlCol="0">
            <a:spAutoFit/>
          </a:bodyPr>
          <a:lstStyle/>
          <a:p>
            <a:pPr algn="ctr">
              <a:lnSpc>
                <a:spcPct val="150000"/>
              </a:lnSpc>
            </a:pPr>
            <a:r>
              <a:rPr lang="zh-CN" altLang="en-US" sz="2400" b="1" dirty="0" smtClean="0">
                <a:latin typeface="Microsoft JhengHei UI" pitchFamily="34" charset="-120"/>
                <a:ea typeface="Microsoft JhengHei UI" pitchFamily="34" charset="-120"/>
              </a:rPr>
              <a:t>考试复杂度越高，则均分越低</a:t>
            </a:r>
            <a:endParaRPr lang="en-US" altLang="zh-CN" sz="2400" b="1" dirty="0" smtClean="0">
              <a:latin typeface="Microsoft JhengHei UI" pitchFamily="34" charset="-120"/>
              <a:ea typeface="Microsoft JhengHei UI" pitchFamily="34" charset="-120"/>
            </a:endParaRPr>
          </a:p>
          <a:p>
            <a:pPr algn="ctr">
              <a:lnSpc>
                <a:spcPct val="150000"/>
              </a:lnSpc>
            </a:pPr>
            <a:r>
              <a:rPr lang="zh-CN" altLang="en-US" sz="2400" b="1" dirty="0" smtClean="0">
                <a:latin typeface="Microsoft JhengHei UI" pitchFamily="34" charset="-120"/>
                <a:ea typeface="Microsoft JhengHei UI" pitchFamily="34" charset="-120"/>
              </a:rPr>
              <a:t>考试复杂度越高，则标准差越大（差距越大）</a:t>
            </a:r>
            <a:endParaRPr lang="zh-CN" altLang="en-US" sz="2400" b="1" dirty="0">
              <a:latin typeface="Microsoft JhengHei UI" pitchFamily="34" charset="-120"/>
              <a:ea typeface="Microsoft JhengHei UI"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2"/>
          <p:cNvSpPr txBox="1"/>
          <p:nvPr/>
        </p:nvSpPr>
        <p:spPr>
          <a:xfrm>
            <a:off x="244689" y="308726"/>
            <a:ext cx="5035018" cy="523220"/>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EDA</a:t>
            </a:r>
            <a:endParaRPr lang="zh-CN" altLang="en-US" sz="3200" b="1" dirty="0" smtClean="0">
              <a:latin typeface="楷体" panose="02010609060101010101" charset="-122"/>
              <a:ea typeface="楷体" panose="02010609060101010101" charset="-122"/>
            </a:endParaRPr>
          </a:p>
        </p:txBody>
      </p:sp>
      <p:pic>
        <p:nvPicPr>
          <p:cNvPr id="6" name="Picture 3" descr="C:\Users\Administrator\Desktop\智慧教育\stu-score_boxplot.png"/>
          <p:cNvPicPr>
            <a:picLocks noChangeAspect="1" noChangeArrowheads="1"/>
          </p:cNvPicPr>
          <p:nvPr/>
        </p:nvPicPr>
        <p:blipFill>
          <a:blip r:embed="rId2" cstate="print"/>
          <a:srcRect/>
          <a:stretch>
            <a:fillRect/>
          </a:stretch>
        </p:blipFill>
        <p:spPr bwMode="auto">
          <a:xfrm>
            <a:off x="467544" y="1052736"/>
            <a:ext cx="8139595" cy="2952328"/>
          </a:xfrm>
          <a:prstGeom prst="rect">
            <a:avLst/>
          </a:prstGeom>
          <a:solidFill>
            <a:schemeClr val="bg1"/>
          </a:solidFill>
        </p:spPr>
      </p:pic>
      <p:sp>
        <p:nvSpPr>
          <p:cNvPr id="7" name="TextBox 6"/>
          <p:cNvSpPr txBox="1"/>
          <p:nvPr/>
        </p:nvSpPr>
        <p:spPr>
          <a:xfrm>
            <a:off x="323528" y="4149080"/>
            <a:ext cx="8460432" cy="1740989"/>
          </a:xfrm>
          <a:prstGeom prst="rect">
            <a:avLst/>
          </a:prstGeom>
          <a:noFill/>
        </p:spPr>
        <p:txBody>
          <a:bodyPr wrap="square" rtlCol="0">
            <a:spAutoFit/>
          </a:bodyPr>
          <a:lstStyle/>
          <a:p>
            <a:pPr algn="ctr">
              <a:lnSpc>
                <a:spcPts val="3280"/>
              </a:lnSpc>
            </a:pPr>
            <a:r>
              <a:rPr lang="zh-CN" altLang="en-US" sz="2000" b="1" dirty="0" smtClean="0">
                <a:latin typeface="Microsoft JhengHei UI" pitchFamily="34" charset="-120"/>
                <a:ea typeface="Microsoft JhengHei UI" pitchFamily="34" charset="-120"/>
              </a:rPr>
              <a:t>上图是随机选取了</a:t>
            </a:r>
            <a:r>
              <a:rPr lang="en-US" altLang="zh-CN" sz="2000" b="1" dirty="0" smtClean="0">
                <a:latin typeface="Microsoft JhengHei UI" pitchFamily="34" charset="-120"/>
                <a:ea typeface="Microsoft JhengHei UI" pitchFamily="34" charset="-120"/>
              </a:rPr>
              <a:t>10</a:t>
            </a:r>
            <a:r>
              <a:rPr lang="zh-CN" altLang="en-US" sz="2000" b="1" dirty="0" smtClean="0">
                <a:latin typeface="Microsoft JhengHei UI" pitchFamily="34" charset="-120"/>
                <a:ea typeface="Microsoft JhengHei UI" pitchFamily="34" charset="-120"/>
              </a:rPr>
              <a:t>名学生，在</a:t>
            </a:r>
            <a:r>
              <a:rPr lang="en-US" altLang="zh-CN" sz="2000" b="1" dirty="0" smtClean="0">
                <a:latin typeface="Microsoft JhengHei UI" pitchFamily="34" charset="-120"/>
                <a:ea typeface="Microsoft JhengHei UI" pitchFamily="34" charset="-120"/>
              </a:rPr>
              <a:t>course1</a:t>
            </a:r>
            <a:r>
              <a:rPr lang="zh-CN" altLang="en-US" sz="2000" b="1" dirty="0" smtClean="0">
                <a:latin typeface="Microsoft JhengHei UI" pitchFamily="34" charset="-120"/>
                <a:ea typeface="Microsoft JhengHei UI" pitchFamily="34" charset="-120"/>
              </a:rPr>
              <a:t>下的得分箱线图</a:t>
            </a:r>
            <a:endParaRPr lang="en-US" altLang="zh-CN" sz="2000" b="1" dirty="0" smtClean="0">
              <a:latin typeface="Microsoft JhengHei UI" pitchFamily="34" charset="-120"/>
              <a:ea typeface="Microsoft JhengHei UI" pitchFamily="34" charset="-120"/>
            </a:endParaRPr>
          </a:p>
          <a:p>
            <a:pPr algn="ctr">
              <a:lnSpc>
                <a:spcPts val="3280"/>
              </a:lnSpc>
            </a:pPr>
            <a:r>
              <a:rPr lang="zh-CN" altLang="en-US" sz="2000" b="1" dirty="0" smtClean="0">
                <a:latin typeface="Microsoft JhengHei UI" pitchFamily="34" charset="-120"/>
                <a:ea typeface="Microsoft JhengHei UI" pitchFamily="34" charset="-120"/>
              </a:rPr>
              <a:t>横坐标是</a:t>
            </a:r>
            <a:r>
              <a:rPr lang="en-US" altLang="zh-CN" sz="2000" b="1" dirty="0" smtClean="0">
                <a:latin typeface="Microsoft JhengHei UI" pitchFamily="34" charset="-120"/>
                <a:ea typeface="Microsoft JhengHei UI" pitchFamily="34" charset="-120"/>
              </a:rPr>
              <a:t>student_id</a:t>
            </a:r>
            <a:r>
              <a:rPr lang="zh-CN" altLang="en-US" sz="2000" b="1" dirty="0" smtClean="0">
                <a:latin typeface="Microsoft JhengHei UI" pitchFamily="34" charset="-120"/>
                <a:ea typeface="Microsoft JhengHei UI" pitchFamily="34" charset="-120"/>
              </a:rPr>
              <a:t>（对应到每一个学生）</a:t>
            </a:r>
            <a:r>
              <a:rPr lang="en-US" altLang="zh-CN" sz="2000" b="1" dirty="0" smtClean="0">
                <a:latin typeface="Microsoft JhengHei UI" pitchFamily="34" charset="-120"/>
                <a:ea typeface="Microsoft JhengHei UI" pitchFamily="34" charset="-120"/>
              </a:rPr>
              <a:t> </a:t>
            </a:r>
            <a:r>
              <a:rPr lang="zh-CN" altLang="en-US" sz="2000" b="1" dirty="0" smtClean="0">
                <a:latin typeface="Microsoft JhengHei UI" pitchFamily="34" charset="-120"/>
                <a:ea typeface="Microsoft JhengHei UI" pitchFamily="34" charset="-120"/>
              </a:rPr>
              <a:t>纵坐标是</a:t>
            </a:r>
            <a:r>
              <a:rPr lang="en-US" altLang="zh-CN" sz="2000" b="1" dirty="0" smtClean="0">
                <a:latin typeface="Microsoft JhengHei UI" pitchFamily="34" charset="-120"/>
                <a:ea typeface="Microsoft JhengHei UI" pitchFamily="34" charset="-120"/>
              </a:rPr>
              <a:t>score(</a:t>
            </a:r>
            <a:r>
              <a:rPr lang="zh-CN" altLang="en-US" sz="2000" b="1" dirty="0" smtClean="0">
                <a:latin typeface="Microsoft JhengHei UI" pitchFamily="34" charset="-120"/>
                <a:ea typeface="Microsoft JhengHei UI" pitchFamily="34" charset="-120"/>
              </a:rPr>
              <a:t>对应每一次考试</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，可以明显观察到</a:t>
            </a:r>
            <a:r>
              <a:rPr lang="en-US" altLang="zh-CN" sz="2000" b="1" dirty="0" smtClean="0">
                <a:latin typeface="Microsoft JhengHei UI" pitchFamily="34" charset="-120"/>
                <a:ea typeface="Microsoft JhengHei UI" pitchFamily="34" charset="-120"/>
              </a:rPr>
              <a:t>,</a:t>
            </a:r>
            <a:r>
              <a:rPr lang="zh-CN" altLang="en-US" sz="2000" b="1" dirty="0" smtClean="0">
                <a:latin typeface="Microsoft JhengHei UI" pitchFamily="34" charset="-120"/>
                <a:ea typeface="Microsoft JhengHei UI" pitchFamily="34" charset="-120"/>
              </a:rPr>
              <a:t>不同学生的成绩水平有很大的区别，而每个学生的发挥是很稳定的，很少会考出</a:t>
            </a:r>
            <a:r>
              <a:rPr lang="en-US" altLang="zh-CN" sz="2000" b="1" dirty="0" smtClean="0">
                <a:latin typeface="Microsoft JhengHei UI" pitchFamily="34" charset="-120"/>
                <a:ea typeface="Microsoft JhengHei UI" pitchFamily="34" charset="-120"/>
              </a:rPr>
              <a:t>3σ</a:t>
            </a:r>
            <a:r>
              <a:rPr lang="zh-CN" altLang="en-US" sz="2000" b="1" dirty="0" smtClean="0">
                <a:latin typeface="Microsoft JhengHei UI" pitchFamily="34" charset="-120"/>
                <a:ea typeface="Microsoft JhengHei UI" pitchFamily="34" charset="-120"/>
              </a:rPr>
              <a:t>的范围之外</a:t>
            </a:r>
            <a:endParaRPr lang="zh-CN" altLang="en-US" sz="2000" b="1" dirty="0">
              <a:latin typeface="Microsoft JhengHei UI" pitchFamily="34" charset="-120"/>
              <a:ea typeface="Microsoft JhengHei UI" pitchFamily="3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2"/>
          <p:cNvSpPr txBox="1"/>
          <p:nvPr/>
        </p:nvSpPr>
        <p:spPr>
          <a:xfrm>
            <a:off x="244689" y="308726"/>
            <a:ext cx="5035018" cy="523220"/>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EDA</a:t>
            </a:r>
            <a:endParaRPr lang="zh-CN" altLang="en-US" sz="2800" b="1" dirty="0" smtClean="0">
              <a:latin typeface="楷体" panose="02010609060101010101" charset="-122"/>
              <a:ea typeface="楷体" panose="02010609060101010101" charset="-122"/>
            </a:endParaRPr>
          </a:p>
        </p:txBody>
      </p:sp>
      <p:pic>
        <p:nvPicPr>
          <p:cNvPr id="1027" name="Picture 3"/>
          <p:cNvPicPr>
            <a:picLocks noChangeAspect="1" noChangeArrowheads="1"/>
          </p:cNvPicPr>
          <p:nvPr/>
        </p:nvPicPr>
        <p:blipFill>
          <a:blip r:embed="rId2" cstate="print"/>
          <a:srcRect/>
          <a:stretch>
            <a:fillRect/>
          </a:stretch>
        </p:blipFill>
        <p:spPr bwMode="auto">
          <a:xfrm>
            <a:off x="683568" y="980728"/>
            <a:ext cx="7770411" cy="4032448"/>
          </a:xfrm>
          <a:prstGeom prst="rect">
            <a:avLst/>
          </a:prstGeom>
          <a:noFill/>
          <a:ln w="9525">
            <a:noFill/>
            <a:miter lim="800000"/>
            <a:headEnd/>
            <a:tailEnd/>
          </a:ln>
        </p:spPr>
      </p:pic>
      <p:sp>
        <p:nvSpPr>
          <p:cNvPr id="8" name="TextBox 7"/>
          <p:cNvSpPr txBox="1"/>
          <p:nvPr/>
        </p:nvSpPr>
        <p:spPr>
          <a:xfrm>
            <a:off x="467544" y="5373216"/>
            <a:ext cx="8460432" cy="471411"/>
          </a:xfrm>
          <a:prstGeom prst="rect">
            <a:avLst/>
          </a:prstGeom>
          <a:noFill/>
        </p:spPr>
        <p:txBody>
          <a:bodyPr wrap="square" rtlCol="0">
            <a:spAutoFit/>
          </a:bodyPr>
          <a:lstStyle/>
          <a:p>
            <a:pPr algn="ctr">
              <a:lnSpc>
                <a:spcPts val="3280"/>
              </a:lnSpc>
            </a:pPr>
            <a:r>
              <a:rPr lang="zh-CN" altLang="en-US" sz="2000" b="1" dirty="0" smtClean="0">
                <a:latin typeface="Microsoft JhengHei UI" pitchFamily="34" charset="-120"/>
                <a:ea typeface="Microsoft JhengHei UI" pitchFamily="34" charset="-120"/>
              </a:rPr>
              <a:t>每一次考试的考点几乎都不一样！</a:t>
            </a:r>
            <a:endParaRPr lang="zh-CN" altLang="en-US" sz="2000" b="1" dirty="0">
              <a:latin typeface="Microsoft JhengHei UI" pitchFamily="34" charset="-120"/>
              <a:ea typeface="Microsoft JhengHei UI" pitchFamily="3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2"/>
          <p:cNvSpPr txBox="1"/>
          <p:nvPr/>
        </p:nvSpPr>
        <p:spPr>
          <a:xfrm>
            <a:off x="244688" y="308726"/>
            <a:ext cx="8647792" cy="4216539"/>
          </a:xfrm>
          <a:prstGeom prst="rect">
            <a:avLst/>
          </a:prstGeom>
          <a:noFill/>
        </p:spPr>
        <p:txBody>
          <a:bodyPr wrap="square" rtlCol="0">
            <a:spAutoFit/>
          </a:bodyPr>
          <a:lstStyle/>
          <a:p>
            <a:r>
              <a:rPr lang="en-US" altLang="zh-CN" sz="2800" b="1" dirty="0" smtClean="0">
                <a:latin typeface="楷体" panose="02010609060101010101" charset="-122"/>
                <a:ea typeface="楷体" panose="02010609060101010101" charset="-122"/>
              </a:rPr>
              <a:t>Model_1</a:t>
            </a:r>
          </a:p>
          <a:p>
            <a:endParaRPr lang="zh-CN" altLang="en-US" sz="2400" b="1" dirty="0" smtClean="0">
              <a:latin typeface="Microsoft JhengHei" pitchFamily="34" charset="-120"/>
              <a:ea typeface="Microsoft JhengHei" pitchFamily="34" charset="-120"/>
            </a:endParaRPr>
          </a:p>
          <a:p>
            <a:pPr>
              <a:lnSpc>
                <a:spcPct val="150000"/>
              </a:lnSpc>
            </a:pPr>
            <a:r>
              <a:rPr lang="zh-CN" altLang="en-US" sz="2400" b="1" dirty="0" smtClean="0">
                <a:latin typeface="Microsoft JhengHei" pitchFamily="34" charset="-120"/>
                <a:ea typeface="Microsoft JhengHei" pitchFamily="34" charset="-120"/>
              </a:rPr>
              <a:t>建模思路：</a:t>
            </a:r>
          </a:p>
          <a:p>
            <a:pPr>
              <a:lnSpc>
                <a:spcPct val="150000"/>
              </a:lnSpc>
            </a:pPr>
            <a:r>
              <a:rPr lang="zh-CN" altLang="en-US" sz="2400" b="1" dirty="0" smtClean="0">
                <a:latin typeface="Microsoft JhengHei" pitchFamily="34" charset="-120"/>
                <a:ea typeface="Microsoft JhengHei" pitchFamily="34" charset="-120"/>
              </a:rPr>
              <a:t>    通过</a:t>
            </a:r>
            <a:r>
              <a:rPr lang="en-US" altLang="zh-CN" sz="2400" b="1" dirty="0" smtClean="0">
                <a:latin typeface="Microsoft JhengHei" pitchFamily="34" charset="-120"/>
                <a:ea typeface="Microsoft JhengHei" pitchFamily="34" charset="-120"/>
              </a:rPr>
              <a:t>EDA</a:t>
            </a:r>
            <a:r>
              <a:rPr lang="zh-CN" altLang="en-US" sz="2400" b="1" dirty="0" smtClean="0">
                <a:latin typeface="Microsoft JhengHei" pitchFamily="34" charset="-120"/>
                <a:ea typeface="Microsoft JhengHei" pitchFamily="34" charset="-120"/>
              </a:rPr>
              <a:t>发现大部分同学的成绩是稳定的，而影响其成绩变化的主要的原因是由于试卷分布的不同造成的，认为同学的对知识的理解是固定不会改变的，即不同试卷考了不同的内容导致同学的成绩发生变化，通过降维的手段对每一次考试的高维稀疏知识点进行降维处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2"/>
          <p:cNvSpPr txBox="1"/>
          <p:nvPr/>
        </p:nvSpPr>
        <p:spPr>
          <a:xfrm>
            <a:off x="244689" y="308726"/>
            <a:ext cx="5035018"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降维处理</a:t>
            </a:r>
          </a:p>
        </p:txBody>
      </p:sp>
      <p:sp>
        <p:nvSpPr>
          <p:cNvPr id="5" name="矩形 4"/>
          <p:cNvSpPr/>
          <p:nvPr/>
        </p:nvSpPr>
        <p:spPr>
          <a:xfrm>
            <a:off x="395536" y="2060848"/>
            <a:ext cx="8496944" cy="1882438"/>
          </a:xfrm>
          <a:prstGeom prst="rect">
            <a:avLst/>
          </a:prstGeom>
        </p:spPr>
        <p:txBody>
          <a:bodyPr wrap="square">
            <a:spAutoFit/>
          </a:bodyPr>
          <a:lstStyle/>
          <a:p>
            <a:pPr>
              <a:lnSpc>
                <a:spcPct val="150000"/>
              </a:lnSpc>
            </a:pPr>
            <a:r>
              <a:rPr lang="zh-CN" altLang="en-US" sz="2000" b="1" dirty="0" smtClean="0">
                <a:latin typeface="Microsoft JhengHei" pitchFamily="34" charset="-120"/>
                <a:ea typeface="Microsoft JhengHei" pitchFamily="34" charset="-120"/>
              </a:rPr>
              <a:t>降维思路：将</a:t>
            </a:r>
            <a:r>
              <a:rPr lang="en-US" altLang="zh-CN" sz="2000" b="1" dirty="0" smtClean="0">
                <a:latin typeface="Microsoft JhengHei" pitchFamily="34" charset="-120"/>
                <a:ea typeface="Microsoft JhengHei" pitchFamily="34" charset="-120"/>
              </a:rPr>
              <a:t>8</a:t>
            </a:r>
            <a:r>
              <a:rPr lang="zh-CN" altLang="en-US" sz="2000" b="1" dirty="0" smtClean="0">
                <a:latin typeface="Microsoft JhengHei" pitchFamily="34" charset="-120"/>
                <a:ea typeface="Microsoft JhengHei" pitchFamily="34" charset="-120"/>
              </a:rPr>
              <a:t>门课视作</a:t>
            </a:r>
            <a:r>
              <a:rPr lang="en-US" altLang="zh-CN" sz="2000" b="1" dirty="0" smtClean="0">
                <a:latin typeface="Microsoft JhengHei" pitchFamily="34" charset="-120"/>
                <a:ea typeface="Microsoft JhengHei" pitchFamily="34" charset="-120"/>
              </a:rPr>
              <a:t>1</a:t>
            </a:r>
            <a:r>
              <a:rPr lang="zh-CN" altLang="en-US" sz="2000" b="1" dirty="0" smtClean="0">
                <a:latin typeface="Microsoft JhengHei" pitchFamily="34" charset="-120"/>
                <a:ea typeface="Microsoft JhengHei" pitchFamily="34" charset="-120"/>
              </a:rPr>
              <a:t>门课，每门课的每次考试只是在于考试点不同。将</a:t>
            </a:r>
            <a:r>
              <a:rPr lang="en-US" altLang="zh-CN" sz="2000" b="1" dirty="0" smtClean="0">
                <a:latin typeface="Microsoft JhengHei" pitchFamily="34" charset="-120"/>
                <a:ea typeface="Microsoft JhengHei" pitchFamily="34" charset="-120"/>
              </a:rPr>
              <a:t>8</a:t>
            </a:r>
            <a:r>
              <a:rPr lang="zh-CN" altLang="en-US" sz="2000" b="1" dirty="0" smtClean="0">
                <a:latin typeface="Microsoft JhengHei" pitchFamily="34" charset="-120"/>
                <a:ea typeface="Microsoft JhengHei" pitchFamily="34" charset="-120"/>
              </a:rPr>
              <a:t>门课的所有考试点</a:t>
            </a:r>
            <a:r>
              <a:rPr lang="en-US" altLang="zh-CN" sz="2000" b="1" dirty="0" smtClean="0">
                <a:latin typeface="Microsoft JhengHei" pitchFamily="34" charset="-120"/>
                <a:ea typeface="Microsoft JhengHei" pitchFamily="34" charset="-120"/>
              </a:rPr>
              <a:t>concat</a:t>
            </a:r>
            <a:r>
              <a:rPr lang="zh-CN" altLang="en-US" sz="2000" b="1" dirty="0" smtClean="0">
                <a:latin typeface="Microsoft JhengHei" pitchFamily="34" charset="-120"/>
                <a:ea typeface="Microsoft JhengHei" pitchFamily="34" charset="-120"/>
              </a:rPr>
              <a:t>，构成一门大的科目，（可以理解成这是一门大的</a:t>
            </a:r>
            <a:r>
              <a:rPr lang="en-US" altLang="zh-CN" sz="2000" b="1" dirty="0" smtClean="0">
                <a:latin typeface="Microsoft JhengHei" pitchFamily="34" charset="-120"/>
                <a:ea typeface="Microsoft JhengHei" pitchFamily="34" charset="-120"/>
              </a:rPr>
              <a:t>《</a:t>
            </a:r>
            <a:r>
              <a:rPr lang="zh-CN" altLang="en-US" sz="2000" b="1" dirty="0" smtClean="0">
                <a:latin typeface="Microsoft JhengHei" pitchFamily="34" charset="-120"/>
                <a:ea typeface="Microsoft JhengHei" pitchFamily="34" charset="-120"/>
              </a:rPr>
              <a:t>通识</a:t>
            </a:r>
            <a:r>
              <a:rPr lang="en-US" altLang="zh-CN" sz="2000" b="1" dirty="0" smtClean="0">
                <a:latin typeface="Microsoft JhengHei" pitchFamily="34" charset="-120"/>
                <a:ea typeface="Microsoft JhengHei" pitchFamily="34" charset="-120"/>
              </a:rPr>
              <a:t>》</a:t>
            </a:r>
            <a:r>
              <a:rPr lang="zh-CN" altLang="en-US" sz="2000" b="1" dirty="0" smtClean="0">
                <a:latin typeface="Microsoft JhengHei" pitchFamily="34" charset="-120"/>
                <a:ea typeface="Microsoft JhengHei" pitchFamily="34" charset="-120"/>
              </a:rPr>
              <a:t>课，包含了各个科目的各个考试点），然后利用</a:t>
            </a:r>
            <a:r>
              <a:rPr lang="en-US" altLang="zh-CN" sz="2000" b="1" dirty="0" smtClean="0">
                <a:latin typeface="Microsoft JhengHei" pitchFamily="34" charset="-120"/>
                <a:ea typeface="Microsoft JhengHei" pitchFamily="34" charset="-120"/>
              </a:rPr>
              <a:t>NMF</a:t>
            </a:r>
            <a:r>
              <a:rPr lang="zh-CN" altLang="en-US" sz="2000" b="1" dirty="0" smtClean="0">
                <a:latin typeface="Microsoft JhengHei" pitchFamily="34" charset="-120"/>
                <a:ea typeface="Microsoft JhengHei" pitchFamily="34" charset="-120"/>
              </a:rPr>
              <a:t>降维算法对这门</a:t>
            </a:r>
            <a:r>
              <a:rPr lang="en-US" altLang="zh-CN" sz="2000" b="1" dirty="0" smtClean="0">
                <a:latin typeface="Microsoft JhengHei" pitchFamily="34" charset="-120"/>
                <a:ea typeface="Microsoft JhengHei" pitchFamily="34" charset="-120"/>
              </a:rPr>
              <a:t>《</a:t>
            </a:r>
            <a:r>
              <a:rPr lang="zh-CN" altLang="en-US" sz="2000" b="1" dirty="0" smtClean="0">
                <a:latin typeface="Microsoft JhengHei" pitchFamily="34" charset="-120"/>
                <a:ea typeface="Microsoft JhengHei" pitchFamily="34" charset="-120"/>
              </a:rPr>
              <a:t>通识</a:t>
            </a:r>
            <a:r>
              <a:rPr lang="en-US" altLang="zh-CN" sz="2000" b="1" dirty="0" smtClean="0">
                <a:latin typeface="Microsoft JhengHei" pitchFamily="34" charset="-120"/>
                <a:ea typeface="Microsoft JhengHei" pitchFamily="34" charset="-120"/>
              </a:rPr>
              <a:t>》</a:t>
            </a:r>
            <a:r>
              <a:rPr lang="zh-CN" altLang="en-US" sz="2000" b="1" dirty="0" smtClean="0">
                <a:latin typeface="Microsoft JhengHei" pitchFamily="34" charset="-120"/>
                <a:ea typeface="Microsoft JhengHei" pitchFamily="34" charset="-120"/>
              </a:rPr>
              <a:t>课进行降维处理。</a:t>
            </a:r>
            <a:endParaRPr lang="en-US" altLang="zh-CN" sz="2000" b="1" dirty="0" smtClean="0">
              <a:latin typeface="Microsoft JhengHei" pitchFamily="34" charset="-120"/>
              <a:ea typeface="Microsoft JhengHei" pitchFamily="34"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2"/>
          <p:cNvSpPr txBox="1"/>
          <p:nvPr/>
        </p:nvSpPr>
        <p:spPr>
          <a:xfrm>
            <a:off x="244689" y="308726"/>
            <a:ext cx="5035018" cy="52322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非负矩阵分解</a:t>
            </a:r>
          </a:p>
        </p:txBody>
      </p:sp>
      <p:cxnSp>
        <p:nvCxnSpPr>
          <p:cNvPr id="8" name="直接连接符 7"/>
          <p:cNvCxnSpPr/>
          <p:nvPr/>
        </p:nvCxnSpPr>
        <p:spPr>
          <a:xfrm flipV="1">
            <a:off x="2902585" y="316230"/>
            <a:ext cx="229235" cy="7016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9552" y="1484784"/>
            <a:ext cx="7786056" cy="1423595"/>
          </a:xfrm>
          <a:prstGeom prst="rect">
            <a:avLst/>
          </a:prstGeom>
          <a:noFill/>
        </p:spPr>
        <p:txBody>
          <a:bodyPr wrap="square" rtlCol="0">
            <a:spAutoFit/>
          </a:bodyPr>
          <a:lstStyle/>
          <a:p>
            <a:pPr>
              <a:lnSpc>
                <a:spcPct val="150000"/>
              </a:lnSpc>
            </a:pPr>
            <a:r>
              <a:rPr lang="en-US" altLang="zh-CN" sz="2000" b="1" dirty="0" smtClean="0">
                <a:latin typeface="Microsoft JhengHei UI" pitchFamily="34" charset="-120"/>
                <a:ea typeface="Microsoft JhengHei UI" pitchFamily="34" charset="-120"/>
              </a:rPr>
              <a:t> NMF-</a:t>
            </a:r>
            <a:r>
              <a:rPr lang="zh-CN" altLang="en-US" sz="2000" b="1" dirty="0" smtClean="0">
                <a:latin typeface="Microsoft JhengHei UI" pitchFamily="34" charset="-120"/>
                <a:ea typeface="Microsoft JhengHei UI" pitchFamily="34" charset="-120"/>
              </a:rPr>
              <a:t>非负矩阵分解，可以对一个非负数矩阵分解成</a:t>
            </a:r>
            <a:r>
              <a:rPr lang="en-US" altLang="zh-CN" sz="2000" b="1" dirty="0" smtClean="0">
                <a:latin typeface="Microsoft JhengHei UI" pitchFamily="34" charset="-120"/>
                <a:ea typeface="Microsoft JhengHei UI" pitchFamily="34" charset="-120"/>
              </a:rPr>
              <a:t>X = W.H</a:t>
            </a:r>
            <a:r>
              <a:rPr lang="zh-CN" altLang="en-US" sz="2000" b="1" dirty="0" smtClean="0">
                <a:latin typeface="Microsoft JhengHei UI" pitchFamily="34" charset="-120"/>
                <a:ea typeface="Microsoft JhengHei UI" pitchFamily="34" charset="-120"/>
              </a:rPr>
              <a:t>的形式，而这种基于基向量组合的表示形式具有很直观的语义解释，它反映了人类思维中“局部构成整体”的概念。</a:t>
            </a:r>
            <a:endParaRPr lang="zh-CN" altLang="en-US" sz="2000" b="1" dirty="0">
              <a:latin typeface="Microsoft JhengHei UI" pitchFamily="34" charset="-120"/>
              <a:ea typeface="Microsoft JhengHei UI" pitchFamily="34" charset="-120"/>
            </a:endParaRPr>
          </a:p>
        </p:txBody>
      </p:sp>
      <p:pic>
        <p:nvPicPr>
          <p:cNvPr id="10" name="Picture 4" descr="preview"/>
          <p:cNvPicPr>
            <a:picLocks noChangeAspect="1" noChangeArrowheads="1"/>
          </p:cNvPicPr>
          <p:nvPr/>
        </p:nvPicPr>
        <p:blipFill>
          <a:blip r:embed="rId2" cstate="print"/>
          <a:srcRect/>
          <a:stretch>
            <a:fillRect/>
          </a:stretch>
        </p:blipFill>
        <p:spPr bwMode="auto">
          <a:xfrm>
            <a:off x="971600" y="3501008"/>
            <a:ext cx="6861875" cy="1533525"/>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2032</Words>
  <Application>Microsoft Office PowerPoint</Application>
  <PresentationFormat>全屏显示(4:3)</PresentationFormat>
  <Paragraphs>127</Paragraphs>
  <Slides>22</Slides>
  <Notes>0</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Office 主题</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曹帅</dc:creator>
  <cp:lastModifiedBy>xbany</cp:lastModifiedBy>
  <cp:revision>30</cp:revision>
  <dcterms:created xsi:type="dcterms:W3CDTF">2019-09-11T07:36:00Z</dcterms:created>
  <dcterms:modified xsi:type="dcterms:W3CDTF">2019-09-18T15:37:09Z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