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hJokg+ltLRKAjLt8HEZYeaTdEl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DDAB276-ED17-4AF4-A69E-E07C91D8607E}">
  <a:tblStyle styleId="{9DDAB276-ED17-4AF4-A69E-E07C91D860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topic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6dff6af3e_2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6dff6af3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6dff6af3e_2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6dff6af3e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6dff6af3e_2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6dff6af3e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6dff6af3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6dff6af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6dff6af3e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6dff6af3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48325c291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48325c29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48325c291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48325c29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AndLine" id="12" name="Google Shape;12;p9"/>
          <p:cNvSpPr/>
          <p:nvPr/>
        </p:nvSpPr>
        <p:spPr>
          <a:xfrm>
            <a:off x="838200" y="4736883"/>
            <a:ext cx="4243589" cy="27432"/>
          </a:xfrm>
          <a:custGeom>
            <a:rect b="b" l="l" r="r" t="t"/>
            <a:pathLst>
              <a:path extrusionOk="0" fill="none" h="27432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9"/>
          <p:cNvSpPr txBox="1"/>
          <p:nvPr>
            <p:ph type="ctrTitle"/>
          </p:nvPr>
        </p:nvSpPr>
        <p:spPr>
          <a:xfrm>
            <a:off x="841248" y="448056"/>
            <a:ext cx="1051560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" type="subTitle"/>
          </p:nvPr>
        </p:nvSpPr>
        <p:spPr>
          <a:xfrm>
            <a:off x="841248" y="4983480"/>
            <a:ext cx="10515600" cy="112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" type="body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descr="Tag=AccentColor&#10;Flavor=Light&#10;Target=FillAndLine" id="24" name="Google Shape;24;p10"/>
          <p:cNvSpPr/>
          <p:nvPr/>
        </p:nvSpPr>
        <p:spPr>
          <a:xfrm>
            <a:off x="838199" y="1709928"/>
            <a:ext cx="10515600" cy="27432"/>
          </a:xfrm>
          <a:custGeom>
            <a:rect b="b" l="l" r="r" t="t"/>
            <a:pathLst>
              <a:path extrusionOk="0" fill="none" h="27432" w="1051560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extrusionOk="0" h="27432" w="1051560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841248" y="448056"/>
            <a:ext cx="1051560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" type="body"/>
          </p:nvPr>
        </p:nvSpPr>
        <p:spPr>
          <a:xfrm>
            <a:off x="841248" y="4983480"/>
            <a:ext cx="10515600" cy="112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descr="Tag=AccentColor&#10;Flavor=Light&#10;Target=FillAndLine" id="31" name="Google Shape;31;p11"/>
          <p:cNvSpPr/>
          <p:nvPr/>
        </p:nvSpPr>
        <p:spPr>
          <a:xfrm>
            <a:off x="838200" y="4736883"/>
            <a:ext cx="4243589" cy="27432"/>
          </a:xfrm>
          <a:custGeom>
            <a:rect b="b" l="l" r="r" t="t"/>
            <a:pathLst>
              <a:path extrusionOk="0" fill="none" h="27432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" type="body"/>
          </p:nvPr>
        </p:nvSpPr>
        <p:spPr>
          <a:xfrm>
            <a:off x="838200" y="1929384"/>
            <a:ext cx="5181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2" type="body"/>
          </p:nvPr>
        </p:nvSpPr>
        <p:spPr>
          <a:xfrm>
            <a:off x="6172200" y="1929384"/>
            <a:ext cx="5181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descr="Tag=AccentColor&#10;Flavor=Light&#10;Target=FillAndLine" id="39" name="Google Shape;39;p12"/>
          <p:cNvSpPr/>
          <p:nvPr/>
        </p:nvSpPr>
        <p:spPr>
          <a:xfrm>
            <a:off x="838199" y="1709928"/>
            <a:ext cx="10515600" cy="27432"/>
          </a:xfrm>
          <a:custGeom>
            <a:rect b="b" l="l" r="r" t="t"/>
            <a:pathLst>
              <a:path extrusionOk="0" fill="none" h="27432" w="1051560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extrusionOk="0" h="27432" w="1051560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839788" y="1938528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839788" y="2926080"/>
            <a:ext cx="5157787" cy="3264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6172200" y="1938528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6172200" y="2926080"/>
            <a:ext cx="5183188" cy="3264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descr="Tag=AccentColor&#10;Flavor=Light&#10;Target=FillAndLine" id="49" name="Google Shape;49;p13"/>
          <p:cNvSpPr/>
          <p:nvPr/>
        </p:nvSpPr>
        <p:spPr>
          <a:xfrm>
            <a:off x="838199" y="1709928"/>
            <a:ext cx="10515600" cy="27432"/>
          </a:xfrm>
          <a:custGeom>
            <a:rect b="b" l="l" r="r" t="t"/>
            <a:pathLst>
              <a:path extrusionOk="0" fill="none" h="27432" w="1051560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extrusionOk="0" h="27432" w="1051560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type="title"/>
          </p:nvPr>
        </p:nvSpPr>
        <p:spPr>
          <a:xfrm>
            <a:off x="2203704" y="1728216"/>
            <a:ext cx="7781544" cy="3392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  <a:defRPr sz="7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descr="Tag=AccentColor&#10;Flavor=Light&#10;Target=FillAndLine" id="55" name="Google Shape;55;p14"/>
          <p:cNvSpPr/>
          <p:nvPr/>
        </p:nvSpPr>
        <p:spPr>
          <a:xfrm>
            <a:off x="3974206" y="5126892"/>
            <a:ext cx="4243589" cy="27432"/>
          </a:xfrm>
          <a:custGeom>
            <a:rect b="b" l="l" r="r" t="t"/>
            <a:pathLst>
              <a:path extrusionOk="0" fill="none" h="27432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839788" y="457200"/>
            <a:ext cx="3932237" cy="34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5303520" y="548640"/>
            <a:ext cx="6053328" cy="5431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16"/>
          <p:cNvSpPr txBox="1"/>
          <p:nvPr>
            <p:ph idx="2" type="body"/>
          </p:nvPr>
        </p:nvSpPr>
        <p:spPr>
          <a:xfrm>
            <a:off x="839788" y="3977640"/>
            <a:ext cx="3932237" cy="2002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descr="Tag=AccentColor&#10;Flavor=Light&#10;Target=FillAndLine" id="67" name="Google Shape;67;p16"/>
          <p:cNvSpPr/>
          <p:nvPr/>
        </p:nvSpPr>
        <p:spPr>
          <a:xfrm rot="5400000">
            <a:off x="2797492" y="3254143"/>
            <a:ext cx="4480560" cy="27432"/>
          </a:xfrm>
          <a:custGeom>
            <a:rect b="b" l="l" r="r" t="t"/>
            <a:pathLst>
              <a:path extrusionOk="0" fill="none" h="27432" w="448056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48056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444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9788" y="457200"/>
            <a:ext cx="393192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/>
          <p:nvPr>
            <p:ph idx="2" type="pic"/>
          </p:nvPr>
        </p:nvSpPr>
        <p:spPr>
          <a:xfrm>
            <a:off x="5303520" y="548640"/>
            <a:ext cx="6053328" cy="5431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839788" y="3977640"/>
            <a:ext cx="3931920" cy="2002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descr="Tag=AccentColor&#10;Flavor=Light&#10;Target=FillAndLine" id="75" name="Google Shape;75;p17"/>
          <p:cNvSpPr/>
          <p:nvPr/>
        </p:nvSpPr>
        <p:spPr>
          <a:xfrm rot="5400000">
            <a:off x="2798064" y="3254143"/>
            <a:ext cx="4480560" cy="27432"/>
          </a:xfrm>
          <a:custGeom>
            <a:rect b="b" l="l" r="r" t="t"/>
            <a:pathLst>
              <a:path extrusionOk="0" fill="none" h="27432" w="448056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48056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444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>
            <p:ph type="ctrTitle"/>
          </p:nvPr>
        </p:nvSpPr>
        <p:spPr>
          <a:xfrm>
            <a:off x="4654296" y="640080"/>
            <a:ext cx="6894576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None/>
            </a:pPr>
            <a:r>
              <a:rPr lang="en-US" sz="8900"/>
              <a:t>Movie Rating Prediction</a:t>
            </a:r>
            <a:endParaRPr/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4654300" y="4635999"/>
            <a:ext cx="6894600" cy="18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000"/>
              <a:t>CMPE 256 Group 5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/>
              <a:t>Xiaoming liu </a:t>
            </a:r>
            <a:r>
              <a:rPr lang="en-US" sz="1750"/>
              <a:t>013763646</a:t>
            </a:r>
            <a:endParaRPr sz="1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/>
              <a:t>Kangjun Lou 013736593</a:t>
            </a:r>
            <a:endParaRPr sz="1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/>
              <a:t>Mandy Wong 014558570</a:t>
            </a:r>
            <a:endParaRPr sz="1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/>
              <a:t>Ping Chen  013855049</a:t>
            </a:r>
            <a:endParaRPr sz="175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000"/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3">
            <a:alphaModFix/>
          </a:blip>
          <a:srcRect b="0" l="13207" r="13208" t="0"/>
          <a:stretch/>
        </p:blipFill>
        <p:spPr>
          <a:xfrm>
            <a:off x="20" y="10"/>
            <a:ext cx="4049786" cy="6857990"/>
          </a:xfrm>
          <a:custGeom>
            <a:rect b="b" l="l" r="r" t="t"/>
            <a:pathLst>
              <a:path extrusionOk="0" h="6858000" w="4049806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6" name="Google Shape;96;p1"/>
          <p:cNvSpPr/>
          <p:nvPr/>
        </p:nvSpPr>
        <p:spPr>
          <a:xfrm>
            <a:off x="4657641" y="4409267"/>
            <a:ext cx="4243589" cy="27432"/>
          </a:xfrm>
          <a:custGeom>
            <a:rect b="b" l="l" r="r" t="t"/>
            <a:pathLst>
              <a:path extrusionOk="0" fill="none" h="27432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21B92D"/>
          </a:solidFill>
          <a:ln cap="rnd" cmpd="sng" w="38100">
            <a:solidFill>
              <a:srgbClr val="21B9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6dff6af3e_2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Collaborative Filtering</a:t>
            </a:r>
            <a:endParaRPr/>
          </a:p>
        </p:txBody>
      </p:sp>
      <p:sp>
        <p:nvSpPr>
          <p:cNvPr id="158" name="Google Shape;158;g76dff6af3e_2_1"/>
          <p:cNvSpPr txBox="1"/>
          <p:nvPr>
            <p:ph idx="1" type="body"/>
          </p:nvPr>
        </p:nvSpPr>
        <p:spPr>
          <a:xfrm>
            <a:off x="838200" y="1896100"/>
            <a:ext cx="5316900" cy="66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/>
              <a:t>1. </a:t>
            </a:r>
            <a:r>
              <a:rPr lang="en-US" sz="2600"/>
              <a:t>BaseLine only prediction</a:t>
            </a:r>
            <a:endParaRPr sz="26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9" name="Google Shape;159;g76dff6af3e_2_1"/>
          <p:cNvGraphicFramePr/>
          <p:nvPr/>
        </p:nvGraphicFramePr>
        <p:xfrm>
          <a:off x="6719350" y="21810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{9DDAB276-ED17-4AF4-A69E-E07C91D8607E}</a:tableStyleId>
              </a:tblPr>
              <a:tblGrid>
                <a:gridCol w="1939450"/>
                <a:gridCol w="1313625"/>
                <a:gridCol w="1381375"/>
              </a:tblGrid>
              <a:tr h="66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RMSE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654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BaseLineOnly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0.9906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0.7218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76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User-User CF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0.9903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0.7838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76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Item-Item CF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0.9900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0.7821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654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SVD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0.9892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0.7876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60" name="Google Shape;160;g76dff6af3e_2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588" y="2556699"/>
            <a:ext cx="2183450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76dff6af3e_2_1"/>
          <p:cNvSpPr txBox="1"/>
          <p:nvPr/>
        </p:nvSpPr>
        <p:spPr>
          <a:xfrm>
            <a:off x="838200" y="2761963"/>
            <a:ext cx="54918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2. </a:t>
            </a:r>
            <a:r>
              <a:rPr lang="en-US" sz="2600">
                <a:solidFill>
                  <a:schemeClr val="dk1"/>
                </a:solidFill>
              </a:rPr>
              <a:t>User-user collaborative filtering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76dff6af3e_2_1"/>
          <p:cNvSpPr txBox="1"/>
          <p:nvPr/>
        </p:nvSpPr>
        <p:spPr>
          <a:xfrm>
            <a:off x="838200" y="3997600"/>
            <a:ext cx="58041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</a:rPr>
              <a:t>3. </a:t>
            </a:r>
            <a:r>
              <a:rPr lang="en-US" sz="2600">
                <a:solidFill>
                  <a:schemeClr val="dk1"/>
                </a:solidFill>
              </a:rPr>
              <a:t>Item-item collaborative filtering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76dff6af3e_2_1"/>
          <p:cNvSpPr txBox="1"/>
          <p:nvPr/>
        </p:nvSpPr>
        <p:spPr>
          <a:xfrm>
            <a:off x="838200" y="5233225"/>
            <a:ext cx="26265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</a:rPr>
              <a:t>4. </a:t>
            </a:r>
            <a:r>
              <a:rPr lang="en-US" sz="2600">
                <a:solidFill>
                  <a:schemeClr val="dk1"/>
                </a:solidFill>
              </a:rPr>
              <a:t>SVD</a:t>
            </a:r>
            <a:endParaRPr/>
          </a:p>
        </p:txBody>
      </p:sp>
      <p:pic>
        <p:nvPicPr>
          <p:cNvPr id="164" name="Google Shape;164;g76dff6af3e_2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9325" y="3425949"/>
            <a:ext cx="2847976" cy="83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76dff6af3e_2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4200" y="4627625"/>
            <a:ext cx="2938232" cy="83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76dff6af3e_2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4675" y="5464575"/>
            <a:ext cx="1819920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6dff6af3e_2_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Collaborative Filtering</a:t>
            </a:r>
            <a:endParaRPr/>
          </a:p>
        </p:txBody>
      </p:sp>
      <p:pic>
        <p:nvPicPr>
          <p:cNvPr id="172" name="Google Shape;172;g76dff6af3e_2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575" y="2012100"/>
            <a:ext cx="7190851" cy="419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6dff6af3e_2_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Collaborative Filtering</a:t>
            </a:r>
            <a:endParaRPr/>
          </a:p>
        </p:txBody>
      </p:sp>
      <p:sp>
        <p:nvSpPr>
          <p:cNvPr id="178" name="Google Shape;178;g76dff6af3e_2_14"/>
          <p:cNvSpPr txBox="1"/>
          <p:nvPr>
            <p:ph idx="1" type="body"/>
          </p:nvPr>
        </p:nvSpPr>
        <p:spPr>
          <a:xfrm>
            <a:off x="715375" y="1690825"/>
            <a:ext cx="10816800" cy="425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/>
              <a:t>Build a CF recommender using in Spark: </a:t>
            </a:r>
            <a:endParaRPr sz="2600"/>
          </a:p>
          <a:p>
            <a:pPr indent="0" lvl="0" mar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Generate top 10 movie recommendations for each user</a:t>
            </a:r>
            <a:endParaRPr sz="2200"/>
          </a:p>
          <a:p>
            <a:pPr indent="0" lvl="0" mar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Latent factor models: RMSE 0.8814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     </a:t>
            </a:r>
            <a:r>
              <a:rPr lang="en-US" sz="2200"/>
              <a:t>Prediction</a:t>
            </a:r>
            <a:r>
              <a:rPr lang="en-US" sz="2200"/>
              <a:t> results:                                       </a:t>
            </a:r>
            <a:r>
              <a:rPr lang="en-US" sz="2200"/>
              <a:t>      </a:t>
            </a:r>
            <a:r>
              <a:rPr lang="en-US" sz="2200"/>
              <a:t>Recommender results: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endParaRPr/>
          </a:p>
        </p:txBody>
      </p:sp>
      <p:pic>
        <p:nvPicPr>
          <p:cNvPr id="179" name="Google Shape;179;g76dff6af3e_2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898" y="3780125"/>
            <a:ext cx="2356975" cy="290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76dff6af3e_2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8450" y="3942101"/>
            <a:ext cx="2392800" cy="20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6dff6af3e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86" name="Google Shape;186;g76dff6af3e_0_0"/>
          <p:cNvSpPr txBox="1"/>
          <p:nvPr>
            <p:ph idx="1" type="body"/>
          </p:nvPr>
        </p:nvSpPr>
        <p:spPr>
          <a:xfrm>
            <a:off x="838200" y="1929375"/>
            <a:ext cx="11203200" cy="425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1.The whole data is too big to run, even on HPC. The size of the training data is 100M ratings.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r>
              <a:rPr lang="en-US"/>
              <a:t>.The accuracy of the content based rating prediction is low, lower than 50%.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r>
              <a:rPr lang="en-US"/>
              <a:t>.It is proved that blending of different models (SVD,KNN,BaseLine) with XGBoost can decrease rmse more than other single model.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6dff6af3e_0_6"/>
          <p:cNvSpPr txBox="1"/>
          <p:nvPr>
            <p:ph idx="1" type="body"/>
          </p:nvPr>
        </p:nvSpPr>
        <p:spPr>
          <a:xfrm>
            <a:off x="838200" y="1929384"/>
            <a:ext cx="10515600" cy="4251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5400"/>
              <a:t>Thank You!</a:t>
            </a:r>
            <a:endParaRPr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48325c291_0_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/>
              <a:t>Purpose</a:t>
            </a:r>
            <a:endParaRPr/>
          </a:p>
        </p:txBody>
      </p:sp>
      <p:sp>
        <p:nvSpPr>
          <p:cNvPr id="102" name="Google Shape;102;g848325c291_0_13"/>
          <p:cNvSpPr txBox="1"/>
          <p:nvPr>
            <p:ph idx="1" type="body"/>
          </p:nvPr>
        </p:nvSpPr>
        <p:spPr>
          <a:xfrm>
            <a:off x="838200" y="1929384"/>
            <a:ext cx="10515600" cy="425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"/>
              <a:buChar char="•"/>
            </a:pPr>
            <a:r>
              <a:rPr lang="en-US" sz="3600">
                <a:latin typeface="Times"/>
                <a:ea typeface="Times"/>
                <a:cs typeface="Times"/>
                <a:sym typeface="Times"/>
              </a:rPr>
              <a:t>Predict movie ratings based on multiple datasets </a:t>
            </a:r>
            <a:endParaRPr sz="3600">
              <a:latin typeface="Times"/>
              <a:ea typeface="Times"/>
              <a:cs typeface="Times"/>
              <a:sym typeface="Times"/>
            </a:endParaRPr>
          </a:p>
          <a:p>
            <a:pPr indent="57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Times"/>
              <a:buChar char="○"/>
            </a:pPr>
            <a:r>
              <a:rPr lang="en-US" sz="2700">
                <a:latin typeface="Times"/>
                <a:ea typeface="Times"/>
                <a:cs typeface="Times"/>
                <a:sym typeface="Times"/>
              </a:rPr>
              <a:t>general audiences</a:t>
            </a:r>
            <a:endParaRPr sz="2700">
              <a:latin typeface="Times"/>
              <a:ea typeface="Times"/>
              <a:cs typeface="Times"/>
              <a:sym typeface="Times"/>
            </a:endParaRPr>
          </a:p>
          <a:p>
            <a:pPr indent="57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Times"/>
              <a:buChar char="○"/>
            </a:pPr>
            <a:r>
              <a:rPr lang="en-US" sz="2700">
                <a:latin typeface="Times"/>
                <a:ea typeface="Times"/>
                <a:cs typeface="Times"/>
                <a:sym typeface="Times"/>
              </a:rPr>
              <a:t>advertisers</a:t>
            </a:r>
            <a:endParaRPr sz="2700">
              <a:latin typeface="Times"/>
              <a:ea typeface="Times"/>
              <a:cs typeface="Times"/>
              <a:sym typeface="Times"/>
            </a:endParaRPr>
          </a:p>
          <a:p>
            <a:pPr indent="57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Times"/>
              <a:buChar char="○"/>
            </a:pPr>
            <a:r>
              <a:rPr lang="en-US" sz="2700">
                <a:latin typeface="Times"/>
                <a:ea typeface="Times"/>
                <a:cs typeface="Times"/>
                <a:sym typeface="Times"/>
              </a:rPr>
              <a:t>cinema</a:t>
            </a:r>
            <a:endParaRPr sz="2700">
              <a:latin typeface="Times"/>
              <a:ea typeface="Times"/>
              <a:cs typeface="Times"/>
              <a:sym typeface="Times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"/>
              <a:buChar char="•"/>
            </a:pPr>
            <a:r>
              <a:rPr lang="en-US" sz="3600">
                <a:latin typeface="Times"/>
                <a:ea typeface="Times"/>
                <a:cs typeface="Times"/>
                <a:sym typeface="Times"/>
              </a:rPr>
              <a:t>Recommend movies</a:t>
            </a:r>
            <a:endParaRPr sz="36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03" name="Google Shape;103;g848325c291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4263" y="2693650"/>
            <a:ext cx="3819525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/>
              <a:t>Methodology</a:t>
            </a:r>
            <a:endParaRPr/>
          </a:p>
        </p:txBody>
      </p:sp>
      <p:sp>
        <p:nvSpPr>
          <p:cNvPr id="109" name="Google Shape;109;p2"/>
          <p:cNvSpPr txBox="1"/>
          <p:nvPr>
            <p:ph idx="1" type="body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4400"/>
              <a:buFont typeface="Times"/>
              <a:buChar char="•"/>
            </a:pPr>
            <a:r>
              <a:rPr lang="en-US" sz="4400">
                <a:latin typeface="Times"/>
                <a:ea typeface="Times"/>
                <a:cs typeface="Times"/>
                <a:sym typeface="Times"/>
              </a:rPr>
              <a:t>Content Based Prediction</a:t>
            </a:r>
            <a:endParaRPr sz="2400"/>
          </a:p>
          <a:p>
            <a:pPr indent="-508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4400"/>
              <a:buFont typeface="Times"/>
              <a:buChar char="•"/>
            </a:pPr>
            <a:r>
              <a:rPr lang="en-US" sz="4400">
                <a:latin typeface="Times"/>
                <a:ea typeface="Times"/>
                <a:cs typeface="Times"/>
                <a:sym typeface="Times"/>
              </a:rPr>
              <a:t>Collaborative Filtering</a:t>
            </a:r>
            <a:endParaRPr sz="4400">
              <a:latin typeface="Times"/>
              <a:ea typeface="Times"/>
              <a:cs typeface="Times"/>
              <a:sym typeface="Times"/>
            </a:endParaRPr>
          </a:p>
          <a:p>
            <a:pPr indent="0" lvl="0" marL="8001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2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48325c291_0_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Data Resources</a:t>
            </a:r>
            <a:endParaRPr sz="6000"/>
          </a:p>
        </p:txBody>
      </p:sp>
      <p:sp>
        <p:nvSpPr>
          <p:cNvPr id="115" name="Google Shape;115;g848325c291_0_3"/>
          <p:cNvSpPr txBox="1"/>
          <p:nvPr>
            <p:ph idx="1" type="body"/>
          </p:nvPr>
        </p:nvSpPr>
        <p:spPr>
          <a:xfrm>
            <a:off x="838200" y="1832209"/>
            <a:ext cx="10515600" cy="425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457200" rtl="0" algn="l">
              <a:spcBef>
                <a:spcPts val="1000"/>
              </a:spcBef>
              <a:spcAft>
                <a:spcPts val="0"/>
              </a:spcAft>
              <a:buSzPts val="4800"/>
              <a:buFont typeface="Times"/>
              <a:buChar char="•"/>
            </a:pPr>
            <a:r>
              <a:rPr lang="en-US" sz="4800">
                <a:latin typeface="Times"/>
                <a:ea typeface="Times"/>
                <a:cs typeface="Times"/>
                <a:sym typeface="Times"/>
              </a:rPr>
              <a:t>MovieLens</a:t>
            </a:r>
            <a:endParaRPr sz="4800">
              <a:latin typeface="Times"/>
              <a:ea typeface="Times"/>
              <a:cs typeface="Times"/>
              <a:sym typeface="Times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Font typeface="Times"/>
              <a:buChar char="•"/>
            </a:pPr>
            <a:r>
              <a:rPr lang="en-US" sz="4800">
                <a:latin typeface="Times"/>
                <a:ea typeface="Times"/>
                <a:cs typeface="Times"/>
                <a:sym typeface="Times"/>
              </a:rPr>
              <a:t>IMDb Datasets</a:t>
            </a:r>
            <a:endParaRPr sz="4800">
              <a:latin typeface="Times"/>
              <a:ea typeface="Times"/>
              <a:cs typeface="Times"/>
              <a:sym typeface="Time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/>
              <a:t>Content Based Prediction</a:t>
            </a:r>
            <a:endParaRPr/>
          </a:p>
        </p:txBody>
      </p:sp>
      <p:sp>
        <p:nvSpPr>
          <p:cNvPr id="121" name="Google Shape;121;p3"/>
          <p:cNvSpPr txBox="1"/>
          <p:nvPr>
            <p:ph idx="1" type="body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"/>
                <a:ea typeface="Times"/>
                <a:cs typeface="Times"/>
                <a:sym typeface="Times"/>
              </a:rPr>
              <a:t>Datasets: </a:t>
            </a:r>
            <a:r>
              <a:rPr lang="en-US" sz="1800">
                <a:latin typeface="Times"/>
                <a:ea typeface="Times"/>
                <a:cs typeface="Times"/>
                <a:sym typeface="Times"/>
              </a:rPr>
              <a:t>(data preprocessed with original IMDb data) 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"/>
                <a:ea typeface="Times"/>
                <a:cs typeface="Times"/>
                <a:sym typeface="Times"/>
              </a:rPr>
              <a:t>imdb.csv: (247043, 12)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"/>
                <a:ea typeface="Times"/>
                <a:cs typeface="Times"/>
                <a:sym typeface="Times"/>
              </a:rPr>
              <a:t>imdb_clean_all.csv: (82368, 12)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"/>
                <a:ea typeface="Times"/>
                <a:cs typeface="Times"/>
                <a:sym typeface="Times"/>
              </a:rPr>
              <a:t>imdb_clean_1990.csv: (54054, 12)</a:t>
            </a:r>
            <a:endParaRPr/>
          </a:p>
          <a:p>
            <a:pPr indent="-508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5400"/>
              <a:t>Content Based Prediction</a:t>
            </a:r>
            <a:endParaRPr sz="4200"/>
          </a:p>
        </p:txBody>
      </p:sp>
      <p:sp>
        <p:nvSpPr>
          <p:cNvPr id="127" name="Google Shape;127;p4"/>
          <p:cNvSpPr txBox="1"/>
          <p:nvPr>
            <p:ph idx="1" type="body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"/>
                <a:ea typeface="Times"/>
                <a:cs typeface="Times"/>
                <a:sym typeface="Times"/>
              </a:rPr>
              <a:t>Keywords: Genres, Directors, Writers, Actors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"/>
                <a:ea typeface="Times"/>
                <a:cs typeface="Times"/>
                <a:sym typeface="Times"/>
              </a:rPr>
              <a:t>Combine genres, directors, writers and actors in keywords column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"/>
                <a:ea typeface="Times"/>
                <a:cs typeface="Times"/>
                <a:sym typeface="Times"/>
              </a:rPr>
              <a:t>Vectorize the keywords by using CountVectorizer() from</a:t>
            </a:r>
            <a:r>
              <a:rPr lang="en-US" sz="3600">
                <a:latin typeface="Times"/>
                <a:ea typeface="Times"/>
                <a:cs typeface="Times"/>
                <a:sym typeface="Times"/>
              </a:rPr>
              <a:t> scikit-learn</a:t>
            </a:r>
            <a:endParaRPr sz="3600">
              <a:latin typeface="Times"/>
              <a:ea typeface="Times"/>
              <a:cs typeface="Times"/>
              <a:sym typeface="Times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"/>
                <a:ea typeface="Times"/>
                <a:cs typeface="Times"/>
                <a:sym typeface="Times"/>
              </a:rPr>
              <a:t>Calculate the cosine similarity</a:t>
            </a:r>
            <a:endParaRPr/>
          </a:p>
          <a:p>
            <a:pPr indent="-508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/>
              <a:t>Content Based Prediction</a:t>
            </a:r>
            <a:endParaRPr/>
          </a:p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838200" y="1929384"/>
            <a:ext cx="10515600" cy="4651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Input: movie name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"/>
                <a:ea typeface="Times"/>
                <a:cs typeface="Times"/>
                <a:sym typeface="Times"/>
              </a:rPr>
              <a:t>* Keywords (genres, directors, writers and actors) of the predicting movie should include in dataset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Output: </a:t>
            </a:r>
            <a:endParaRPr/>
          </a:p>
          <a:p>
            <a:pPr indent="-508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A screenshot of a cell phone&#10;&#10;Description automatically generated" id="134" name="Google Shape;1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6311" y="3421133"/>
            <a:ext cx="7581566" cy="3071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3872" y="3642585"/>
            <a:ext cx="1771817" cy="26288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136" name="Google Shape;13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02971" y="184246"/>
            <a:ext cx="2540294" cy="23240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5"/>
          <p:cNvSpPr/>
          <p:nvPr/>
        </p:nvSpPr>
        <p:spPr>
          <a:xfrm>
            <a:off x="7578375" y="3774775"/>
            <a:ext cx="1049400" cy="2420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" name="Google Shape;138;p5"/>
          <p:cNvCxnSpPr/>
          <p:nvPr/>
        </p:nvCxnSpPr>
        <p:spPr>
          <a:xfrm flipH="1">
            <a:off x="4696925" y="6137625"/>
            <a:ext cx="2953500" cy="7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Content Based Prediction</a:t>
            </a:r>
            <a:endParaRPr/>
          </a:p>
        </p:txBody>
      </p:sp>
      <p:pic>
        <p:nvPicPr>
          <p:cNvPr descr="A screenshot of a cell phone&#10;&#10;Description automatically generated" id="144" name="Google Shape;144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398" y="1894467"/>
            <a:ext cx="7982453" cy="3069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77166" y="236171"/>
            <a:ext cx="2663496" cy="39489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146" name="Google Shape;14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59257" y="4314092"/>
            <a:ext cx="3481405" cy="2115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Collaborative Filtering</a:t>
            </a:r>
            <a:endParaRPr/>
          </a:p>
        </p:txBody>
      </p:sp>
      <p:sp>
        <p:nvSpPr>
          <p:cNvPr id="152" name="Google Shape;152;p7"/>
          <p:cNvSpPr txBox="1"/>
          <p:nvPr>
            <p:ph idx="1" type="body"/>
          </p:nvPr>
        </p:nvSpPr>
        <p:spPr>
          <a:xfrm>
            <a:off x="686150" y="1959784"/>
            <a:ext cx="10515600" cy="42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US" sz="3600">
                <a:latin typeface="Times"/>
                <a:ea typeface="Times"/>
                <a:cs typeface="Times"/>
                <a:sym typeface="Times"/>
              </a:rPr>
              <a:t>Datasets:  MovieLens 10M dataset</a:t>
            </a:r>
            <a:endParaRPr sz="3600">
              <a:latin typeface="Times"/>
              <a:ea typeface="Times"/>
              <a:cs typeface="Times"/>
              <a:sym typeface="Times"/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latin typeface="Times"/>
                <a:ea typeface="Times"/>
                <a:cs typeface="Times"/>
                <a:sym typeface="Times"/>
              </a:rPr>
              <a:t>- UserIDs range between 1 and 71567 </a:t>
            </a:r>
            <a:endParaRPr sz="3400">
              <a:latin typeface="Times"/>
              <a:ea typeface="Times"/>
              <a:cs typeface="Times"/>
              <a:sym typeface="Times"/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latin typeface="Times"/>
                <a:ea typeface="Times"/>
                <a:cs typeface="Times"/>
                <a:sym typeface="Times"/>
              </a:rPr>
              <a:t>- MovieIDs range between 1 and 10681</a:t>
            </a:r>
            <a:endParaRPr sz="3400">
              <a:latin typeface="Times"/>
              <a:ea typeface="Times"/>
              <a:cs typeface="Times"/>
              <a:sym typeface="Times"/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latin typeface="Times"/>
                <a:ea typeface="Times"/>
                <a:cs typeface="Times"/>
                <a:sym typeface="Times"/>
              </a:rPr>
              <a:t>- Ratings are made on a 5-star scale</a:t>
            </a:r>
            <a:endParaRPr sz="3400">
              <a:latin typeface="Times"/>
              <a:ea typeface="Times"/>
              <a:cs typeface="Times"/>
              <a:sym typeface="Times"/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Times"/>
              <a:ea typeface="Times"/>
              <a:cs typeface="Times"/>
              <a:sym typeface="Times"/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ketchyVTI">
  <a:themeElements>
    <a:clrScheme name="AnalogousFromDarkSeedLeftStep">
      <a:dk1>
        <a:srgbClr val="000000"/>
      </a:dk1>
      <a:lt1>
        <a:srgbClr val="FFFFFF"/>
      </a:lt1>
      <a:dk2>
        <a:srgbClr val="333820"/>
      </a:dk2>
      <a:lt2>
        <a:srgbClr val="E8E2E8"/>
      </a:lt2>
      <a:accent1>
        <a:srgbClr val="21B92D"/>
      </a:accent1>
      <a:accent2>
        <a:srgbClr val="4AB614"/>
      </a:accent2>
      <a:accent3>
        <a:srgbClr val="8AAD1F"/>
      </a:accent3>
      <a:accent4>
        <a:srgbClr val="BB9F14"/>
      </a:accent4>
      <a:accent5>
        <a:srgbClr val="E77729"/>
      </a:accent5>
      <a:accent6>
        <a:srgbClr val="D51718"/>
      </a:accent6>
      <a:hlink>
        <a:srgbClr val="A67737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2020-05-01T22:58:37Z</dcterms:created>
  <dc:creator>Mandy Wong</dc:creator>
</cp:coreProperties>
</file>