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7/22/20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51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7/22/20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336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7/22/20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786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635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7/22/20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559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203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571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7/22/20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137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7/22/20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02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7/22/20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031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7/22/20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032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7/22/20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4552417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626AB009-8BCB-454E-AA29-807CB000C9FF}"/>
              </a:ext>
            </a:extLst>
          </p:cNvPr>
          <p:cNvPicPr>
            <a:picLocks noChangeAspect="1"/>
          </p:cNvPicPr>
          <p:nvPr/>
        </p:nvPicPr>
        <p:blipFill rotWithShape="1">
          <a:blip r:embed="rId2"/>
          <a:srcRect r="32203" b="9090"/>
          <a:stretch/>
        </p:blipFill>
        <p:spPr>
          <a:xfrm>
            <a:off x="3523485" y="10"/>
            <a:ext cx="8668512" cy="6857990"/>
          </a:xfrm>
          <a:prstGeom prst="rect">
            <a:avLst/>
          </a:prstGeom>
        </p:spPr>
      </p:pic>
      <p:sp>
        <p:nvSpPr>
          <p:cNvPr id="43"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5D80AC-55B6-184F-B75D-13BBEF50BCBC}"/>
              </a:ext>
            </a:extLst>
          </p:cNvPr>
          <p:cNvSpPr>
            <a:spLocks noGrp="1"/>
          </p:cNvSpPr>
          <p:nvPr>
            <p:ph type="ctrTitle"/>
          </p:nvPr>
        </p:nvSpPr>
        <p:spPr>
          <a:xfrm>
            <a:off x="477981" y="1122363"/>
            <a:ext cx="4023360" cy="3204134"/>
          </a:xfrm>
        </p:spPr>
        <p:txBody>
          <a:bodyPr anchor="b">
            <a:normAutofit/>
          </a:bodyPr>
          <a:lstStyle/>
          <a:p>
            <a:r>
              <a:rPr lang="en-US" sz="4400" b="1"/>
              <a:t>Popular Venues in </a:t>
            </a:r>
            <a:br>
              <a:rPr lang="en-US" sz="4400" b="1"/>
            </a:br>
            <a:r>
              <a:rPr lang="en-US" sz="4400" b="1"/>
              <a:t>San Francisco</a:t>
            </a:r>
            <a:br>
              <a:rPr lang="en-US" sz="4400"/>
            </a:br>
            <a:endParaRPr lang="en-US" sz="4400" dirty="0"/>
          </a:p>
        </p:txBody>
      </p:sp>
      <p:sp>
        <p:nvSpPr>
          <p:cNvPr id="3" name="Subtitle 2">
            <a:extLst>
              <a:ext uri="{FF2B5EF4-FFF2-40B4-BE49-F238E27FC236}">
                <a16:creationId xmlns:a16="http://schemas.microsoft.com/office/drawing/2014/main" id="{94C88A1E-B132-624B-A3ED-4AA7F00DE7A7}"/>
              </a:ext>
            </a:extLst>
          </p:cNvPr>
          <p:cNvSpPr>
            <a:spLocks noGrp="1"/>
          </p:cNvSpPr>
          <p:nvPr>
            <p:ph type="subTitle" idx="1"/>
          </p:nvPr>
        </p:nvSpPr>
        <p:spPr>
          <a:xfrm>
            <a:off x="477980" y="4872922"/>
            <a:ext cx="4023359" cy="1208141"/>
          </a:xfrm>
        </p:spPr>
        <p:txBody>
          <a:bodyPr>
            <a:normAutofit/>
          </a:bodyPr>
          <a:lstStyle/>
          <a:p>
            <a:r>
              <a:rPr lang="en-US" sz="2000" dirty="0"/>
              <a:t>Mandy Wong</a:t>
            </a:r>
          </a:p>
        </p:txBody>
      </p:sp>
      <p:sp>
        <p:nvSpPr>
          <p:cNvPr id="44"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0178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701D-6DBA-3A49-8B65-F67E5DEC0E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514F37-A78B-964B-AF89-EBBD2AA8C248}"/>
              </a:ext>
            </a:extLst>
          </p:cNvPr>
          <p:cNvSpPr>
            <a:spLocks noGrp="1"/>
          </p:cNvSpPr>
          <p:nvPr>
            <p:ph idx="1"/>
          </p:nvPr>
        </p:nvSpPr>
        <p:spPr/>
        <p:txBody>
          <a:bodyPr/>
          <a:lstStyle/>
          <a:p>
            <a:r>
              <a:rPr lang="en-US" dirty="0"/>
              <a:t>The most popular venues in San Francisco are Coffee Shop, Café and Park.</a:t>
            </a:r>
          </a:p>
          <a:p>
            <a:r>
              <a:rPr lang="en-US" dirty="0"/>
              <a:t>Other popular venues are variety of cuisine.</a:t>
            </a:r>
          </a:p>
          <a:p>
            <a:r>
              <a:rPr lang="en-US" dirty="0"/>
              <a:t>Analyzing the top 10 most common venues of each neighborhood either individually or in groups to better understand the ‘trends’ in intended neighborhoods ,in order to, develop a successful business plan</a:t>
            </a:r>
          </a:p>
        </p:txBody>
      </p:sp>
    </p:spTree>
    <p:extLst>
      <p:ext uri="{BB962C8B-B14F-4D97-AF65-F5344CB8AC3E}">
        <p14:creationId xmlns:p14="http://schemas.microsoft.com/office/powerpoint/2010/main" val="153788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3C6D7A-1CD4-6C40-A15F-1D9466368D6A}"/>
              </a:ext>
            </a:extLst>
          </p:cNvPr>
          <p:cNvSpPr>
            <a:spLocks noGrp="1"/>
          </p:cNvSpPr>
          <p:nvPr>
            <p:ph type="title"/>
          </p:nvPr>
        </p:nvSpPr>
        <p:spPr>
          <a:xfrm>
            <a:off x="621792" y="1161288"/>
            <a:ext cx="3602736" cy="4526280"/>
          </a:xfrm>
        </p:spPr>
        <p:txBody>
          <a:bodyPr>
            <a:normAutofit/>
          </a:bodyPr>
          <a:lstStyle/>
          <a:p>
            <a:r>
              <a:rPr lang="en-US" dirty="0"/>
              <a:t>Introduction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251709-D8ED-FF4E-8764-962C3F250E97}"/>
              </a:ext>
            </a:extLst>
          </p:cNvPr>
          <p:cNvSpPr>
            <a:spLocks noGrp="1"/>
          </p:cNvSpPr>
          <p:nvPr>
            <p:ph idx="1"/>
          </p:nvPr>
        </p:nvSpPr>
        <p:spPr>
          <a:xfrm>
            <a:off x="5440679" y="734904"/>
            <a:ext cx="5916603" cy="5379047"/>
          </a:xfrm>
        </p:spPr>
        <p:txBody>
          <a:bodyPr anchor="ctr">
            <a:normAutofit lnSpcReduction="10000"/>
          </a:bodyPr>
          <a:lstStyle/>
          <a:p>
            <a:r>
              <a:rPr lang="en-US" sz="2000" dirty="0"/>
              <a:t>San Francisco is a densely populated city over the United States.</a:t>
            </a:r>
          </a:p>
          <a:p>
            <a:r>
              <a:rPr lang="en-US" sz="2000" dirty="0"/>
              <a:t>Since San Francisco is a diverse city, there are variety of different race of people living in this prosperous city. It would be a great investment if there is a good business plan.</a:t>
            </a:r>
          </a:p>
          <a:p>
            <a:r>
              <a:rPr lang="en-US" sz="2000" dirty="0"/>
              <a:t>Question? </a:t>
            </a:r>
          </a:p>
          <a:p>
            <a:pPr lvl="1"/>
            <a:r>
              <a:rPr lang="en-US" sz="1600" dirty="0"/>
              <a:t>What shop or store should the businessman open in this area? </a:t>
            </a:r>
          </a:p>
          <a:p>
            <a:r>
              <a:rPr lang="en-US" sz="2100" dirty="0"/>
              <a:t>This project :</a:t>
            </a:r>
          </a:p>
          <a:p>
            <a:pPr lvl="1"/>
            <a:r>
              <a:rPr lang="en-US" sz="1700" dirty="0"/>
              <a:t>provides the rough idea or research for doing business in San Francisco. </a:t>
            </a:r>
          </a:p>
          <a:p>
            <a:pPr lvl="1"/>
            <a:r>
              <a:rPr lang="en-US" sz="1700" dirty="0"/>
              <a:t>help the businessman or company to understand which type of business is too less or too much in certain zip code area, so that the better business planning could be developed. </a:t>
            </a:r>
          </a:p>
          <a:p>
            <a:endParaRPr lang="en-US" sz="2000" dirty="0"/>
          </a:p>
        </p:txBody>
      </p:sp>
    </p:spTree>
    <p:extLst>
      <p:ext uri="{BB962C8B-B14F-4D97-AF65-F5344CB8AC3E}">
        <p14:creationId xmlns:p14="http://schemas.microsoft.com/office/powerpoint/2010/main" val="397037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B710-3F4E-9445-9CBC-0208DC79AA34}"/>
              </a:ext>
            </a:extLst>
          </p:cNvPr>
          <p:cNvSpPr>
            <a:spLocks noGrp="1"/>
          </p:cNvSpPr>
          <p:nvPr>
            <p:ph type="title"/>
          </p:nvPr>
        </p:nvSpPr>
        <p:spPr/>
        <p:txBody>
          <a:bodyPr>
            <a:normAutofit fontScale="90000"/>
          </a:bodyPr>
          <a:lstStyle/>
          <a:p>
            <a:r>
              <a:rPr lang="en-US" dirty="0"/>
              <a:t>The Visualization of 25 neighborhoods in SF</a:t>
            </a:r>
          </a:p>
        </p:txBody>
      </p:sp>
      <p:pic>
        <p:nvPicPr>
          <p:cNvPr id="4" name="Picture 3" descr="A close up of a map&#10;&#10;Description automatically generated">
            <a:extLst>
              <a:ext uri="{FF2B5EF4-FFF2-40B4-BE49-F238E27FC236}">
                <a16:creationId xmlns:a16="http://schemas.microsoft.com/office/drawing/2014/main" id="{817FC486-C6EB-C74A-9D70-EE62D757E522}"/>
              </a:ext>
            </a:extLst>
          </p:cNvPr>
          <p:cNvPicPr/>
          <p:nvPr/>
        </p:nvPicPr>
        <p:blipFill>
          <a:blip r:embed="rId2">
            <a:extLst>
              <a:ext uri="{28A0092B-C50C-407E-A947-70E740481C1C}">
                <a14:useLocalDpi xmlns:a14="http://schemas.microsoft.com/office/drawing/2010/main" val="0"/>
              </a:ext>
            </a:extLst>
          </a:blip>
          <a:stretch>
            <a:fillRect/>
          </a:stretch>
        </p:blipFill>
        <p:spPr>
          <a:xfrm>
            <a:off x="4978661" y="2178677"/>
            <a:ext cx="6305035" cy="4257749"/>
          </a:xfrm>
          <a:prstGeom prst="rect">
            <a:avLst/>
          </a:prstGeom>
        </p:spPr>
      </p:pic>
      <p:graphicFrame>
        <p:nvGraphicFramePr>
          <p:cNvPr id="5" name="Table 4">
            <a:extLst>
              <a:ext uri="{FF2B5EF4-FFF2-40B4-BE49-F238E27FC236}">
                <a16:creationId xmlns:a16="http://schemas.microsoft.com/office/drawing/2014/main" id="{FFC26989-C502-F840-847E-A3A6678F6165}"/>
              </a:ext>
            </a:extLst>
          </p:cNvPr>
          <p:cNvGraphicFramePr>
            <a:graphicFrameLocks noGrp="1"/>
          </p:cNvGraphicFramePr>
          <p:nvPr>
            <p:extLst>
              <p:ext uri="{D42A27DB-BD31-4B8C-83A1-F6EECF244321}">
                <p14:modId xmlns:p14="http://schemas.microsoft.com/office/powerpoint/2010/main" val="2653149826"/>
              </p:ext>
            </p:extLst>
          </p:nvPr>
        </p:nvGraphicFramePr>
        <p:xfrm>
          <a:off x="819014" y="2178678"/>
          <a:ext cx="3301724" cy="4490543"/>
        </p:xfrm>
        <a:graphic>
          <a:graphicData uri="http://schemas.openxmlformats.org/drawingml/2006/table">
            <a:tbl>
              <a:tblPr/>
              <a:tblGrid>
                <a:gridCol w="546737">
                  <a:extLst>
                    <a:ext uri="{9D8B030D-6E8A-4147-A177-3AD203B41FA5}">
                      <a16:colId xmlns:a16="http://schemas.microsoft.com/office/drawing/2014/main" val="159825882"/>
                    </a:ext>
                  </a:extLst>
                </a:gridCol>
                <a:gridCol w="2754987">
                  <a:extLst>
                    <a:ext uri="{9D8B030D-6E8A-4147-A177-3AD203B41FA5}">
                      <a16:colId xmlns:a16="http://schemas.microsoft.com/office/drawing/2014/main" val="356138751"/>
                    </a:ext>
                  </a:extLst>
                </a:gridCol>
              </a:tblGrid>
              <a:tr h="101384">
                <a:tc>
                  <a:txBody>
                    <a:bodyPr/>
                    <a:lstStyle/>
                    <a:p>
                      <a:pPr algn="l"/>
                      <a:r>
                        <a:rPr lang="en-US" sz="1000" b="1" dirty="0" err="1">
                          <a:effectLst/>
                          <a:latin typeface=".AppleSystemUIFont"/>
                        </a:rPr>
                        <a:t>zipcode</a:t>
                      </a:r>
                      <a:endParaRPr lang="en-US" sz="1000" b="1" dirty="0">
                        <a:effectLst/>
                        <a:latin typeface=".AppleSystemUIFont"/>
                      </a:endParaRP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algn="ctr"/>
                      <a:r>
                        <a:rPr lang="en-US" sz="1000" b="1" dirty="0">
                          <a:effectLst/>
                          <a:latin typeface=".AppleSystemUIFont"/>
                        </a:rPr>
                        <a:t>n</a:t>
                      </a:r>
                      <a:r>
                        <a:rPr lang="en-US" sz="1000" b="1" dirty="0">
                          <a:effectLst/>
                          <a:latin typeface="Helvetica" pitchFamily="2" charset="0"/>
                        </a:rPr>
                        <a:t>eighborhood</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045297573"/>
                  </a:ext>
                </a:extLst>
              </a:tr>
              <a:tr h="173091">
                <a:tc>
                  <a:txBody>
                    <a:bodyPr/>
                    <a:lstStyle/>
                    <a:p>
                      <a:r>
                        <a:rPr lang="en-US" sz="1000">
                          <a:effectLst/>
                          <a:latin typeface=".AppleSystemUIFont"/>
                        </a:rPr>
                        <a:t>94102 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Hayes Valley </a:t>
                      </a:r>
                      <a:r>
                        <a:rPr lang="en-US" sz="1000">
                          <a:effectLst/>
                          <a:latin typeface=".AppleSystemUIFont"/>
                        </a:rPr>
                        <a:t>, </a:t>
                      </a:r>
                      <a:r>
                        <a:rPr lang="en-US" sz="1000">
                          <a:effectLst/>
                          <a:latin typeface="Helvetica" pitchFamily="2" charset="0"/>
                        </a:rPr>
                        <a:t>Tenderloin</a:t>
                      </a:r>
                      <a:r>
                        <a:rPr lang="en-US" sz="1000">
                          <a:effectLst/>
                          <a:latin typeface=".AppleSystemUIFont"/>
                        </a:rPr>
                        <a:t>, </a:t>
                      </a:r>
                      <a:r>
                        <a:rPr lang="en-US" sz="1000">
                          <a:effectLst/>
                          <a:latin typeface="Helvetica" pitchFamily="2" charset="0"/>
                        </a:rPr>
                        <a:t>North of Market</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077069532"/>
                  </a:ext>
                </a:extLst>
              </a:tr>
              <a:tr h="173091">
                <a:tc>
                  <a:txBody>
                    <a:bodyPr/>
                    <a:lstStyle/>
                    <a:p>
                      <a:r>
                        <a:rPr lang="en-US" sz="1000">
                          <a:effectLst/>
                          <a:latin typeface=".AppleSystemUIFont"/>
                        </a:rPr>
                        <a:t>94103</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South of Market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084479695"/>
                  </a:ext>
                </a:extLst>
              </a:tr>
              <a:tr h="173091">
                <a:tc>
                  <a:txBody>
                    <a:bodyPr/>
                    <a:lstStyle/>
                    <a:p>
                      <a:r>
                        <a:rPr lang="en-US" sz="1000">
                          <a:effectLst/>
                          <a:latin typeface=".AppleSystemUIFont"/>
                        </a:rPr>
                        <a:t>94104</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dirty="0">
                          <a:effectLst/>
                          <a:latin typeface="Helvetica" pitchFamily="2" charset="0"/>
                        </a:rPr>
                        <a:t>Financial District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716488008"/>
                  </a:ext>
                </a:extLst>
              </a:tr>
              <a:tr h="173091">
                <a:tc>
                  <a:txBody>
                    <a:bodyPr/>
                    <a:lstStyle/>
                    <a:p>
                      <a:r>
                        <a:rPr lang="en-US" sz="1000">
                          <a:effectLst/>
                          <a:latin typeface=".AppleSystemUIFont"/>
                        </a:rPr>
                        <a:t>94105</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dirty="0">
                          <a:effectLst/>
                          <a:latin typeface="Helvetica" pitchFamily="2" charset="0"/>
                        </a:rPr>
                        <a:t>Embarcadero South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194425669"/>
                  </a:ext>
                </a:extLst>
              </a:tr>
              <a:tr h="173091">
                <a:tc>
                  <a:txBody>
                    <a:bodyPr/>
                    <a:lstStyle/>
                    <a:p>
                      <a:r>
                        <a:rPr lang="en-US" sz="1000">
                          <a:effectLst/>
                          <a:latin typeface=".AppleSystemUIFont"/>
                        </a:rPr>
                        <a:t>94107   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Portrero Hill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409207172"/>
                  </a:ext>
                </a:extLst>
              </a:tr>
              <a:tr h="173091">
                <a:tc>
                  <a:txBody>
                    <a:bodyPr/>
                    <a:lstStyle/>
                    <a:p>
                      <a:r>
                        <a:rPr lang="en-US" sz="1000">
                          <a:effectLst/>
                          <a:latin typeface=".AppleSystemUIFont"/>
                        </a:rPr>
                        <a:t>94108   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dirty="0">
                          <a:effectLst/>
                          <a:latin typeface="Helvetica" pitchFamily="2" charset="0"/>
                        </a:rPr>
                        <a:t>Chinatown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045346349"/>
                  </a:ext>
                </a:extLst>
              </a:tr>
              <a:tr h="173091">
                <a:tc>
                  <a:txBody>
                    <a:bodyPr/>
                    <a:lstStyle/>
                    <a:p>
                      <a:r>
                        <a:rPr lang="en-US" sz="1000">
                          <a:effectLst/>
                          <a:latin typeface=".AppleSystemUIFont"/>
                        </a:rPr>
                        <a:t>94109   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Polk Hill</a:t>
                      </a:r>
                      <a:r>
                        <a:rPr lang="en-US" sz="1000">
                          <a:effectLst/>
                          <a:latin typeface=".AppleSystemUIFont"/>
                        </a:rPr>
                        <a:t>, </a:t>
                      </a:r>
                      <a:r>
                        <a:rPr lang="en-US" sz="1000">
                          <a:effectLst/>
                          <a:latin typeface="Helvetica" pitchFamily="2" charset="0"/>
                        </a:rPr>
                        <a:t>Nob Hill</a:t>
                      </a:r>
                      <a:r>
                        <a:rPr lang="en-US" sz="1000">
                          <a:effectLst/>
                          <a:latin typeface=".AppleSystemUIFont"/>
                        </a:rPr>
                        <a:t>, </a:t>
                      </a:r>
                      <a:r>
                        <a:rPr lang="en-US" sz="1000">
                          <a:effectLst/>
                          <a:latin typeface="Helvetica" pitchFamily="2" charset="0"/>
                        </a:rPr>
                        <a:t>Russian Hill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414553661"/>
                  </a:ext>
                </a:extLst>
              </a:tr>
              <a:tr h="173091">
                <a:tc>
                  <a:txBody>
                    <a:bodyPr/>
                    <a:lstStyle/>
                    <a:p>
                      <a:r>
                        <a:rPr lang="en-US" sz="1000">
                          <a:effectLst/>
                          <a:latin typeface=".AppleSystemUIFont"/>
                        </a:rPr>
                        <a:t>94110   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Mission District </a:t>
                      </a:r>
                      <a:r>
                        <a:rPr lang="en-US" sz="1000">
                          <a:effectLst/>
                          <a:latin typeface=".AppleSystemUIFont"/>
                        </a:rPr>
                        <a:t>, </a:t>
                      </a:r>
                      <a:r>
                        <a:rPr lang="en-US" sz="1000">
                          <a:effectLst/>
                          <a:latin typeface="Helvetica" pitchFamily="2" charset="0"/>
                        </a:rPr>
                        <a:t>Inner Mission</a:t>
                      </a:r>
                      <a:r>
                        <a:rPr lang="en-US" sz="1000">
                          <a:effectLst/>
                          <a:latin typeface=".AppleSystemUIFont"/>
                        </a:rPr>
                        <a:t>, </a:t>
                      </a:r>
                      <a:r>
                        <a:rPr lang="en-US" sz="1000">
                          <a:effectLst/>
                          <a:latin typeface="Helvetica" pitchFamily="2" charset="0"/>
                        </a:rPr>
                        <a:t>Bernal Heights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854686202"/>
                  </a:ext>
                </a:extLst>
              </a:tr>
              <a:tr h="173091">
                <a:tc>
                  <a:txBody>
                    <a:bodyPr/>
                    <a:lstStyle/>
                    <a:p>
                      <a:r>
                        <a:rPr lang="en-US" sz="1000">
                          <a:effectLst/>
                          <a:latin typeface=".AppleSystemUIFont"/>
                        </a:rPr>
                        <a:t>94111   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Embarcadero North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9684549"/>
                  </a:ext>
                </a:extLst>
              </a:tr>
              <a:tr h="173091">
                <a:tc>
                  <a:txBody>
                    <a:bodyPr/>
                    <a:lstStyle/>
                    <a:p>
                      <a:r>
                        <a:rPr lang="en-US" sz="1000">
                          <a:effectLst/>
                          <a:latin typeface=".AppleSystemUIFont"/>
                        </a:rPr>
                        <a:t>94112   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Ingleside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35403645"/>
                  </a:ext>
                </a:extLst>
              </a:tr>
              <a:tr h="173091">
                <a:tc>
                  <a:txBody>
                    <a:bodyPr/>
                    <a:lstStyle/>
                    <a:p>
                      <a:r>
                        <a:rPr lang="en-US" sz="1000">
                          <a:effectLst/>
                          <a:latin typeface=".AppleSystemUIFont"/>
                        </a:rPr>
                        <a:t>94114   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Castro</a:t>
                      </a:r>
                      <a:r>
                        <a:rPr lang="en-US" sz="1000">
                          <a:effectLst/>
                          <a:latin typeface=".AppleSystemUIFont"/>
                        </a:rPr>
                        <a:t>, </a:t>
                      </a:r>
                      <a:r>
                        <a:rPr lang="en-US" sz="1000">
                          <a:effectLst/>
                          <a:latin typeface="Helvetica" pitchFamily="2" charset="0"/>
                        </a:rPr>
                        <a:t>Noe Valley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587585050"/>
                  </a:ext>
                </a:extLst>
              </a:tr>
              <a:tr h="173091">
                <a:tc>
                  <a:txBody>
                    <a:bodyPr/>
                    <a:lstStyle/>
                    <a:p>
                      <a:r>
                        <a:rPr lang="en-US" sz="1000">
                          <a:effectLst/>
                          <a:latin typeface=".AppleSystemUIFont"/>
                        </a:rPr>
                        <a:t>94115    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Pacific Heights</a:t>
                      </a:r>
                      <a:r>
                        <a:rPr lang="en-US" sz="1000">
                          <a:effectLst/>
                          <a:latin typeface=".AppleSystemUIFont"/>
                        </a:rPr>
                        <a:t>, </a:t>
                      </a:r>
                      <a:r>
                        <a:rPr lang="en-US" sz="1000">
                          <a:effectLst/>
                          <a:latin typeface="Helvetica" pitchFamily="2" charset="0"/>
                        </a:rPr>
                        <a:t>Western Addition</a:t>
                      </a:r>
                      <a:r>
                        <a:rPr lang="en-US" sz="1000">
                          <a:effectLst/>
                          <a:latin typeface=".AppleSystemUIFont"/>
                        </a:rPr>
                        <a:t>, </a:t>
                      </a:r>
                      <a:r>
                        <a:rPr lang="en-US" sz="1000">
                          <a:effectLst/>
                          <a:latin typeface="Helvetica" pitchFamily="2" charset="0"/>
                        </a:rPr>
                        <a:t>Japantown</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674886940"/>
                  </a:ext>
                </a:extLst>
              </a:tr>
              <a:tr h="173091">
                <a:tc>
                  <a:txBody>
                    <a:bodyPr/>
                    <a:lstStyle/>
                    <a:p>
                      <a:r>
                        <a:rPr lang="en-US" sz="1000">
                          <a:effectLst/>
                          <a:latin typeface=".AppleSystemUIFont"/>
                        </a:rPr>
                        <a:t>94116   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Outter Sunset</a:t>
                      </a:r>
                      <a:r>
                        <a:rPr lang="en-US" sz="1000">
                          <a:effectLst/>
                          <a:latin typeface=".AppleSystemUIFont"/>
                        </a:rPr>
                        <a:t>, </a:t>
                      </a:r>
                      <a:r>
                        <a:rPr lang="en-US" sz="1000">
                          <a:effectLst/>
                          <a:latin typeface="Helvetica" pitchFamily="2" charset="0"/>
                        </a:rPr>
                        <a:t>Parkside</a:t>
                      </a:r>
                      <a:r>
                        <a:rPr lang="en-US" sz="1000">
                          <a:effectLst/>
                          <a:latin typeface=".AppleSystemUIFont"/>
                        </a:rPr>
                        <a:t>, </a:t>
                      </a:r>
                      <a:r>
                        <a:rPr lang="en-US" sz="1000">
                          <a:effectLst/>
                          <a:latin typeface="Helvetica" pitchFamily="2" charset="0"/>
                        </a:rPr>
                        <a:t>Forest Hill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125763333"/>
                  </a:ext>
                </a:extLst>
              </a:tr>
              <a:tr h="173091">
                <a:tc>
                  <a:txBody>
                    <a:bodyPr/>
                    <a:lstStyle/>
                    <a:p>
                      <a:r>
                        <a:rPr lang="en-US" sz="1000">
                          <a:effectLst/>
                          <a:latin typeface=".AppleSystemUIFont"/>
                        </a:rPr>
                        <a:t>94117   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Haight District</a:t>
                      </a:r>
                      <a:r>
                        <a:rPr lang="en-US" sz="1000">
                          <a:effectLst/>
                          <a:latin typeface=".AppleSystemUIFont"/>
                        </a:rPr>
                        <a:t>, </a:t>
                      </a:r>
                      <a:r>
                        <a:rPr lang="en-US" sz="1000">
                          <a:effectLst/>
                          <a:latin typeface="Helvetica" pitchFamily="2" charset="0"/>
                        </a:rPr>
                        <a:t>Cole Valley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900085238"/>
                  </a:ext>
                </a:extLst>
              </a:tr>
              <a:tr h="173091">
                <a:tc>
                  <a:txBody>
                    <a:bodyPr/>
                    <a:lstStyle/>
                    <a:p>
                      <a:r>
                        <a:rPr lang="en-US" sz="1000">
                          <a:effectLst/>
                          <a:latin typeface=".AppleSystemUIFont"/>
                        </a:rPr>
                        <a:t>94118    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Richmond District</a:t>
                      </a:r>
                      <a:r>
                        <a:rPr lang="en-US" sz="1000">
                          <a:effectLst/>
                          <a:latin typeface=".AppleSystemUIFont"/>
                        </a:rPr>
                        <a:t>, </a:t>
                      </a:r>
                      <a:r>
                        <a:rPr lang="en-US" sz="1000">
                          <a:effectLst/>
                          <a:latin typeface="Helvetica" pitchFamily="2" charset="0"/>
                        </a:rPr>
                        <a:t>Inner Richmond</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583003326"/>
                  </a:ext>
                </a:extLst>
              </a:tr>
              <a:tr h="173091">
                <a:tc>
                  <a:txBody>
                    <a:bodyPr/>
                    <a:lstStyle/>
                    <a:p>
                      <a:r>
                        <a:rPr lang="en-US" sz="1000">
                          <a:effectLst/>
                          <a:latin typeface=".AppleSystemUIFont"/>
                        </a:rPr>
                        <a:t>94121  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Outter Richmond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732272840"/>
                  </a:ext>
                </a:extLst>
              </a:tr>
              <a:tr h="173091">
                <a:tc>
                  <a:txBody>
                    <a:bodyPr/>
                    <a:lstStyle/>
                    <a:p>
                      <a:r>
                        <a:rPr lang="en-US" sz="1000">
                          <a:effectLst/>
                          <a:latin typeface=".AppleSystemUIFont"/>
                        </a:rPr>
                        <a:t>94123   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Cow Hollow</a:t>
                      </a:r>
                      <a:r>
                        <a:rPr lang="en-US" sz="1000">
                          <a:effectLst/>
                          <a:latin typeface=".AppleSystemUIFont"/>
                        </a:rPr>
                        <a:t>, </a:t>
                      </a:r>
                      <a:r>
                        <a:rPr lang="en-US" sz="1000">
                          <a:effectLst/>
                          <a:latin typeface="Helvetica" pitchFamily="2" charset="0"/>
                        </a:rPr>
                        <a:t>Marina District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385188230"/>
                  </a:ext>
                </a:extLst>
              </a:tr>
              <a:tr h="173091">
                <a:tc>
                  <a:txBody>
                    <a:bodyPr/>
                    <a:lstStyle/>
                    <a:p>
                      <a:r>
                        <a:rPr lang="en-US" sz="1000">
                          <a:effectLst/>
                          <a:latin typeface=".AppleSystemUIFont"/>
                        </a:rPr>
                        <a:t>94124    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Bayview</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523386061"/>
                  </a:ext>
                </a:extLst>
              </a:tr>
              <a:tr h="173091">
                <a:tc>
                  <a:txBody>
                    <a:bodyPr/>
                    <a:lstStyle/>
                    <a:p>
                      <a:r>
                        <a:rPr lang="en-US" sz="1000">
                          <a:effectLst/>
                          <a:latin typeface=".AppleSystemUIFont"/>
                        </a:rPr>
                        <a:t>94127   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St Francis Wood </a:t>
                      </a:r>
                      <a:r>
                        <a:rPr lang="en-US" sz="1000">
                          <a:effectLst/>
                          <a:latin typeface=".AppleSystemUIFont"/>
                        </a:rPr>
                        <a:t>, </a:t>
                      </a:r>
                      <a:r>
                        <a:rPr lang="en-US" sz="1000">
                          <a:effectLst/>
                          <a:latin typeface="Helvetica" pitchFamily="2" charset="0"/>
                        </a:rPr>
                        <a:t>Miraloma  West Portal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959490331"/>
                  </a:ext>
                </a:extLst>
              </a:tr>
              <a:tr h="173091">
                <a:tc>
                  <a:txBody>
                    <a:bodyPr/>
                    <a:lstStyle/>
                    <a:p>
                      <a:r>
                        <a:rPr lang="en-US" sz="1000">
                          <a:effectLst/>
                          <a:latin typeface=".AppleSystemUIFont"/>
                        </a:rPr>
                        <a:t>94122   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Sunset District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819708357"/>
                  </a:ext>
                </a:extLst>
              </a:tr>
              <a:tr h="173091">
                <a:tc>
                  <a:txBody>
                    <a:bodyPr/>
                    <a:lstStyle/>
                    <a:p>
                      <a:r>
                        <a:rPr lang="en-US" sz="1000">
                          <a:effectLst/>
                          <a:latin typeface=".AppleSystemUIFont"/>
                        </a:rPr>
                        <a:t>94129   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Presidio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174536735"/>
                  </a:ext>
                </a:extLst>
              </a:tr>
              <a:tr h="173091">
                <a:tc>
                  <a:txBody>
                    <a:bodyPr/>
                    <a:lstStyle/>
                    <a:p>
                      <a:r>
                        <a:rPr lang="en-US" sz="1000">
                          <a:effectLst/>
                          <a:latin typeface=".AppleSystemUIFont"/>
                        </a:rPr>
                        <a:t>94131   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Twin Peaks</a:t>
                      </a:r>
                      <a:r>
                        <a:rPr lang="en-US" sz="1000">
                          <a:effectLst/>
                          <a:latin typeface=".AppleSystemUIFont"/>
                        </a:rPr>
                        <a:t>, </a:t>
                      </a:r>
                      <a:r>
                        <a:rPr lang="en-US" sz="1000">
                          <a:effectLst/>
                          <a:latin typeface="Helvetica" pitchFamily="2" charset="0"/>
                        </a:rPr>
                        <a:t>Glen Park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733535058"/>
                  </a:ext>
                </a:extLst>
              </a:tr>
              <a:tr h="173091">
                <a:tc>
                  <a:txBody>
                    <a:bodyPr/>
                    <a:lstStyle/>
                    <a:p>
                      <a:r>
                        <a:rPr lang="en-US" sz="1000">
                          <a:effectLst/>
                          <a:latin typeface=".AppleSystemUIFont"/>
                        </a:rPr>
                        <a:t>94132   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Lake Merced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112445218"/>
                  </a:ext>
                </a:extLst>
              </a:tr>
              <a:tr h="173091">
                <a:tc>
                  <a:txBody>
                    <a:bodyPr/>
                    <a:lstStyle/>
                    <a:p>
                      <a:r>
                        <a:rPr lang="en-US" sz="1000">
                          <a:effectLst/>
                          <a:latin typeface=".AppleSystemUIFont"/>
                        </a:rPr>
                        <a:t>94133   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a:effectLst/>
                          <a:latin typeface="Helvetica" pitchFamily="2" charset="0"/>
                        </a:rPr>
                        <a:t>North beach</a:t>
                      </a:r>
                      <a:r>
                        <a:rPr lang="en-US" sz="1000">
                          <a:effectLst/>
                          <a:latin typeface=".AppleSystemUIFont"/>
                        </a:rPr>
                        <a:t>, </a:t>
                      </a:r>
                      <a:r>
                        <a:rPr lang="en-US" sz="1000">
                          <a:effectLst/>
                          <a:latin typeface="Helvetica" pitchFamily="2" charset="0"/>
                        </a:rPr>
                        <a:t>Fishermans Wharf</a:t>
                      </a:r>
                      <a:r>
                        <a:rPr lang="en-US" sz="1000">
                          <a:effectLst/>
                          <a:latin typeface=".AppleSystemUIFont"/>
                        </a:rPr>
                        <a:t>, </a:t>
                      </a:r>
                      <a:r>
                        <a:rPr lang="en-US" sz="1000">
                          <a:effectLst/>
                          <a:latin typeface="Helvetica" pitchFamily="2" charset="0"/>
                        </a:rPr>
                        <a:t>Chinatown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804329537"/>
                  </a:ext>
                </a:extLst>
              </a:tr>
              <a:tr h="173091">
                <a:tc>
                  <a:txBody>
                    <a:bodyPr/>
                    <a:lstStyle/>
                    <a:p>
                      <a:r>
                        <a:rPr lang="en-US" sz="1000">
                          <a:effectLst/>
                          <a:latin typeface=".AppleSystemUIFont"/>
                        </a:rPr>
                        <a:t>94134   </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US" sz="1000" dirty="0" err="1">
                          <a:effectLst/>
                          <a:latin typeface="Helvetica" pitchFamily="2" charset="0"/>
                        </a:rPr>
                        <a:t>Visitacion</a:t>
                      </a:r>
                      <a:r>
                        <a:rPr lang="en-US" sz="1000" dirty="0">
                          <a:effectLst/>
                          <a:latin typeface="Helvetica" pitchFamily="2" charset="0"/>
                        </a:rPr>
                        <a:t> Valley</a:t>
                      </a:r>
                      <a:r>
                        <a:rPr lang="en-US" sz="1000" dirty="0">
                          <a:effectLst/>
                          <a:latin typeface=".AppleSystemUIFont"/>
                        </a:rPr>
                        <a:t>, </a:t>
                      </a:r>
                      <a:r>
                        <a:rPr lang="en-US" sz="1000" dirty="0">
                          <a:effectLst/>
                          <a:latin typeface="Helvetica" pitchFamily="2" charset="0"/>
                        </a:rPr>
                        <a:t>Sunnydale</a:t>
                      </a:r>
                    </a:p>
                  </a:txBody>
                  <a:tcPr marL="27169" marR="27169" marT="5434" marB="5434">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390845898"/>
                  </a:ext>
                </a:extLst>
              </a:tr>
            </a:tbl>
          </a:graphicData>
        </a:graphic>
      </p:graphicFrame>
    </p:spTree>
    <p:extLst>
      <p:ext uri="{BB962C8B-B14F-4D97-AF65-F5344CB8AC3E}">
        <p14:creationId xmlns:p14="http://schemas.microsoft.com/office/powerpoint/2010/main" val="96944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4E7A27-9B32-9847-A6B9-5C9E73E88C9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Count of Nearby Venues </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aphicFrame>
        <p:nvGraphicFramePr>
          <p:cNvPr id="4" name="Content Placeholder 3">
            <a:extLst>
              <a:ext uri="{FF2B5EF4-FFF2-40B4-BE49-F238E27FC236}">
                <a16:creationId xmlns:a16="http://schemas.microsoft.com/office/drawing/2014/main" id="{59701F1B-141F-2B4C-B560-080AE4C0A03B}"/>
              </a:ext>
            </a:extLst>
          </p:cNvPr>
          <p:cNvGraphicFramePr>
            <a:graphicFrameLocks noGrp="1"/>
          </p:cNvGraphicFramePr>
          <p:nvPr>
            <p:ph idx="1"/>
            <p:extLst>
              <p:ext uri="{D42A27DB-BD31-4B8C-83A1-F6EECF244321}">
                <p14:modId xmlns:p14="http://schemas.microsoft.com/office/powerpoint/2010/main" val="4215483602"/>
              </p:ext>
            </p:extLst>
          </p:nvPr>
        </p:nvGraphicFramePr>
        <p:xfrm>
          <a:off x="1114128" y="2139484"/>
          <a:ext cx="9963746" cy="4096512"/>
        </p:xfrm>
        <a:graphic>
          <a:graphicData uri="http://schemas.openxmlformats.org/drawingml/2006/table">
            <a:tbl>
              <a:tblPr firstRow="1" firstCol="1" bandRow="1"/>
              <a:tblGrid>
                <a:gridCol w="3928118">
                  <a:extLst>
                    <a:ext uri="{9D8B030D-6E8A-4147-A177-3AD203B41FA5}">
                      <a16:colId xmlns:a16="http://schemas.microsoft.com/office/drawing/2014/main" val="3750400295"/>
                    </a:ext>
                  </a:extLst>
                </a:gridCol>
                <a:gridCol w="853207">
                  <a:extLst>
                    <a:ext uri="{9D8B030D-6E8A-4147-A177-3AD203B41FA5}">
                      <a16:colId xmlns:a16="http://schemas.microsoft.com/office/drawing/2014/main" val="2104825154"/>
                    </a:ext>
                  </a:extLst>
                </a:gridCol>
                <a:gridCol w="3834514">
                  <a:extLst>
                    <a:ext uri="{9D8B030D-6E8A-4147-A177-3AD203B41FA5}">
                      <a16:colId xmlns:a16="http://schemas.microsoft.com/office/drawing/2014/main" val="2928989602"/>
                    </a:ext>
                  </a:extLst>
                </a:gridCol>
                <a:gridCol w="1347907">
                  <a:extLst>
                    <a:ext uri="{9D8B030D-6E8A-4147-A177-3AD203B41FA5}">
                      <a16:colId xmlns:a16="http://schemas.microsoft.com/office/drawing/2014/main" val="306534797"/>
                    </a:ext>
                  </a:extLst>
                </a:gridCol>
              </a:tblGrid>
              <a:tr h="292608">
                <a:tc>
                  <a:txBody>
                    <a:bodyPr/>
                    <a:lstStyle/>
                    <a:p>
                      <a:pPr marL="0" marR="0" algn="l" fontAlgn="t">
                        <a:spcBef>
                          <a:spcPts val="0"/>
                        </a:spcBef>
                        <a:spcAft>
                          <a:spcPts val="0"/>
                        </a:spcAft>
                      </a:pPr>
                      <a:r>
                        <a:rPr lang="en-US" sz="1500" b="1" i="0" u="none" strike="noStrike">
                          <a:effectLst/>
                          <a:latin typeface="Times New Roman" panose="02020603050405020304" pitchFamily="18" charset="0"/>
                          <a:ea typeface="PMingLiU" panose="02020500000000000000" pitchFamily="18" charset="-120"/>
                          <a:cs typeface="Times New Roman" panose="02020603050405020304" pitchFamily="18" charset="0"/>
                        </a:rPr>
                        <a:t>Neighborhood</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500" b="1" i="0" u="none" strike="noStrike">
                          <a:effectLst/>
                          <a:latin typeface="Times New Roman" panose="02020603050405020304" pitchFamily="18" charset="0"/>
                          <a:ea typeface="PMingLiU" panose="02020500000000000000" pitchFamily="18" charset="-120"/>
                          <a:cs typeface="Times New Roman" panose="02020603050405020304" pitchFamily="18" charset="0"/>
                        </a:rPr>
                        <a:t>Count</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500" b="1" i="0" u="none" strike="noStrike">
                          <a:effectLst/>
                          <a:latin typeface="Times New Roman" panose="02020603050405020304" pitchFamily="18" charset="0"/>
                          <a:ea typeface="PMingLiU" panose="02020500000000000000" pitchFamily="18" charset="-120"/>
                          <a:cs typeface="Times New Roman" panose="02020603050405020304" pitchFamily="18" charset="0"/>
                        </a:rPr>
                        <a:t>Neighborhood</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0"/>
                        </a:spcBef>
                        <a:spcAft>
                          <a:spcPts val="0"/>
                        </a:spcAft>
                      </a:pPr>
                      <a:r>
                        <a:rPr lang="en-US" sz="1500" b="1" i="0" u="none" strike="noStrike">
                          <a:effectLst/>
                          <a:latin typeface="Times New Roman" panose="02020603050405020304" pitchFamily="18" charset="0"/>
                          <a:ea typeface="PMingLiU" panose="02020500000000000000" pitchFamily="18" charset="-120"/>
                          <a:cs typeface="Times New Roman" panose="02020603050405020304" pitchFamily="18" charset="0"/>
                        </a:rPr>
                        <a:t>Count</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277279"/>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Bayview</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26</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Outer Richmond</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50</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924873"/>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Castro, Noe Valley</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82</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Outer Sunset, Parkside, Forest Hill</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45</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793516"/>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Chinatown</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82</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Pacific Heights, Western Addition, Japantown</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98</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382200"/>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Cow Hollow, Marina District</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77</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Polk Hill, Nob Hill, Russian Hill</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81</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685093"/>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Embarcadero North</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100</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Potrero Hill</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31</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893978"/>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Embarcadero South</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82</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Presidio</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28</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760569"/>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Financial District</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100</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Richmond District, Inner Richmond</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60</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397170"/>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Haight District, Cole Valley</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39</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South of Market</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77</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48270"/>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Hayes Valley, Tenderloin, North of Market</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95</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St Francis Wood, Miraloma, West Portal</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2</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624915"/>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Ingleside</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34</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Sunset District</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7</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196640"/>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Lake Merced</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51</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Twin Peaks, Glen Park</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17</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042146"/>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Mission District, Inner Mission, Bernal Heights</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51</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Visitacion Valley, Sunnydale</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4</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806228"/>
                  </a:ext>
                </a:extLst>
              </a:tr>
              <a:tr h="292608">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North beach, Fishermans Wharf, Chinatown</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100</a:t>
                      </a:r>
                      <a:endParaRPr lang="en-US" sz="2700" b="0" i="0" u="none" strike="noStrike">
                        <a:effectLst/>
                        <a:latin typeface="Arial" panose="020B0604020202020204" pitchFamily="34" charset="0"/>
                      </a:endParaRPr>
                    </a:p>
                  </a:txBody>
                  <a:tcPr marL="101093" marR="101093" marT="1404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ctr">
                        <a:spcBef>
                          <a:spcPts val="0"/>
                        </a:spcBef>
                        <a:spcAft>
                          <a:spcPts val="0"/>
                        </a:spcAft>
                      </a:pPr>
                      <a:r>
                        <a:rPr lang="en-US" sz="1500" b="0" i="0" u="none" strike="noStrike">
                          <a:effectLst/>
                          <a:latin typeface="Times New Roman" panose="02020603050405020304" pitchFamily="18" charset="0"/>
                          <a:ea typeface="PMingLiU" panose="02020500000000000000" pitchFamily="18" charset="-120"/>
                          <a:cs typeface="Times New Roman" panose="02020603050405020304" pitchFamily="18" charset="0"/>
                        </a:rPr>
                        <a:t> </a:t>
                      </a:r>
                      <a:endParaRPr lang="en-US" sz="2700" b="0" i="0" u="none" strike="noStrike">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500" b="0" i="0" u="none" strike="noStrike" dirty="0">
                          <a:effectLst/>
                          <a:latin typeface="Times New Roman" panose="02020603050405020304" pitchFamily="18" charset="0"/>
                          <a:ea typeface="PMingLiU" panose="02020500000000000000" pitchFamily="18" charset="-120"/>
                          <a:cs typeface="Times New Roman" panose="02020603050405020304" pitchFamily="18" charset="0"/>
                        </a:rPr>
                        <a:t> </a:t>
                      </a:r>
                      <a:endParaRPr lang="en-US" sz="2700" b="0" i="0" u="none" strike="noStrike" dirty="0">
                        <a:effectLst/>
                        <a:latin typeface="Arial" panose="020B0604020202020204" pitchFamily="34" charset="0"/>
                      </a:endParaRPr>
                    </a:p>
                  </a:txBody>
                  <a:tcPr marL="101093" marR="101093" marT="140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7880874"/>
                  </a:ext>
                </a:extLst>
              </a:tr>
            </a:tbl>
          </a:graphicData>
        </a:graphic>
      </p:graphicFrame>
      <p:sp>
        <p:nvSpPr>
          <p:cNvPr id="5" name="TextBox 4">
            <a:extLst>
              <a:ext uri="{FF2B5EF4-FFF2-40B4-BE49-F238E27FC236}">
                <a16:creationId xmlns:a16="http://schemas.microsoft.com/office/drawing/2014/main" id="{9A2C6136-64CE-7348-89DA-769208050D6F}"/>
              </a:ext>
            </a:extLst>
          </p:cNvPr>
          <p:cNvSpPr txBox="1"/>
          <p:nvPr/>
        </p:nvSpPr>
        <p:spPr>
          <a:xfrm>
            <a:off x="4688774" y="1369641"/>
            <a:ext cx="2814452" cy="369332"/>
          </a:xfrm>
          <a:prstGeom prst="rect">
            <a:avLst/>
          </a:prstGeom>
          <a:noFill/>
        </p:spPr>
        <p:txBody>
          <a:bodyPr wrap="square" rtlCol="0">
            <a:spAutoFit/>
          </a:bodyPr>
          <a:lstStyle/>
          <a:p>
            <a:r>
              <a:rPr lang="en-US" dirty="0"/>
              <a:t>By using </a:t>
            </a:r>
            <a:r>
              <a:rPr lang="en-US" dirty="0" err="1"/>
              <a:t>FourSquare</a:t>
            </a:r>
            <a:r>
              <a:rPr lang="en-US" dirty="0"/>
              <a:t> API</a:t>
            </a:r>
          </a:p>
        </p:txBody>
      </p:sp>
    </p:spTree>
    <p:extLst>
      <p:ext uri="{BB962C8B-B14F-4D97-AF65-F5344CB8AC3E}">
        <p14:creationId xmlns:p14="http://schemas.microsoft.com/office/powerpoint/2010/main" val="50280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5D12-13BC-FD46-8AFD-ADC3BCCF6C2D}"/>
              </a:ext>
            </a:extLst>
          </p:cNvPr>
          <p:cNvSpPr>
            <a:spLocks noGrp="1"/>
          </p:cNvSpPr>
          <p:nvPr>
            <p:ph type="title"/>
          </p:nvPr>
        </p:nvSpPr>
        <p:spPr/>
        <p:txBody>
          <a:bodyPr/>
          <a:lstStyle/>
          <a:p>
            <a:r>
              <a:rPr lang="en-US" dirty="0"/>
              <a:t>Popular Venues in San Francisco</a:t>
            </a:r>
          </a:p>
        </p:txBody>
      </p:sp>
      <p:pic>
        <p:nvPicPr>
          <p:cNvPr id="4" name="Picture 3" descr="A screenshot of a cell phone&#10;&#10;Description automatically generated">
            <a:extLst>
              <a:ext uri="{FF2B5EF4-FFF2-40B4-BE49-F238E27FC236}">
                <a16:creationId xmlns:a16="http://schemas.microsoft.com/office/drawing/2014/main" id="{AD91F018-CA87-5940-AE6F-F1C9A6DEA5C3}"/>
              </a:ext>
            </a:extLst>
          </p:cNvPr>
          <p:cNvPicPr/>
          <p:nvPr/>
        </p:nvPicPr>
        <p:blipFill>
          <a:blip r:embed="rId2">
            <a:extLst>
              <a:ext uri="{28A0092B-C50C-407E-A947-70E740481C1C}">
                <a14:useLocalDpi xmlns:a14="http://schemas.microsoft.com/office/drawing/2010/main" val="0"/>
              </a:ext>
            </a:extLst>
          </a:blip>
          <a:stretch>
            <a:fillRect/>
          </a:stretch>
        </p:blipFill>
        <p:spPr>
          <a:xfrm>
            <a:off x="2765964" y="2156142"/>
            <a:ext cx="6660071" cy="4258945"/>
          </a:xfrm>
          <a:prstGeom prst="rect">
            <a:avLst/>
          </a:prstGeom>
        </p:spPr>
      </p:pic>
      <p:sp>
        <p:nvSpPr>
          <p:cNvPr id="5" name="Rounded Rectangle 4">
            <a:extLst>
              <a:ext uri="{FF2B5EF4-FFF2-40B4-BE49-F238E27FC236}">
                <a16:creationId xmlns:a16="http://schemas.microsoft.com/office/drawing/2014/main" id="{4A67A366-4039-7F47-981C-133A6F55480A}"/>
              </a:ext>
            </a:extLst>
          </p:cNvPr>
          <p:cNvSpPr/>
          <p:nvPr/>
        </p:nvSpPr>
        <p:spPr>
          <a:xfrm>
            <a:off x="2897580" y="2743200"/>
            <a:ext cx="2517568" cy="5106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32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2">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2AAA7-A9B0-E640-8077-9D15912CFDFA}"/>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Visualization of 5 Clusters</a:t>
            </a:r>
          </a:p>
        </p:txBody>
      </p:sp>
      <p:pic>
        <p:nvPicPr>
          <p:cNvPr id="4" name="Picture 3" descr="A close up of a map&#10;&#10;Description automatically generated">
            <a:extLst>
              <a:ext uri="{FF2B5EF4-FFF2-40B4-BE49-F238E27FC236}">
                <a16:creationId xmlns:a16="http://schemas.microsoft.com/office/drawing/2014/main" id="{E8C48869-AF77-7040-9FEB-D83D1B88A87B}"/>
              </a:ext>
            </a:extLst>
          </p:cNvPr>
          <p:cNvPicPr/>
          <p:nvPr/>
        </p:nvPicPr>
        <p:blipFill>
          <a:blip r:embed="rId2">
            <a:extLst>
              <a:ext uri="{28A0092B-C50C-407E-A947-70E740481C1C}">
                <a14:useLocalDpi xmlns:a14="http://schemas.microsoft.com/office/drawing/2010/main" val="0"/>
              </a:ext>
            </a:extLst>
          </a:blip>
          <a:stretch>
            <a:fillRect/>
          </a:stretch>
        </p:blipFill>
        <p:spPr>
          <a:xfrm>
            <a:off x="316992" y="1086829"/>
            <a:ext cx="7053626" cy="4531954"/>
          </a:xfrm>
          <a:prstGeom prst="rect">
            <a:avLst/>
          </a:prstGeom>
        </p:spPr>
      </p:pic>
      <p:sp>
        <p:nvSpPr>
          <p:cNvPr id="22"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00D1-8BD4-4949-96F1-2521B97276B5}"/>
              </a:ext>
            </a:extLst>
          </p:cNvPr>
          <p:cNvSpPr>
            <a:spLocks noGrp="1"/>
          </p:cNvSpPr>
          <p:nvPr>
            <p:ph type="title"/>
          </p:nvPr>
        </p:nvSpPr>
        <p:spPr/>
        <p:txBody>
          <a:bodyPr/>
          <a:lstStyle/>
          <a:p>
            <a:r>
              <a:rPr lang="en-US" dirty="0"/>
              <a:t>Cluster 1 (red dots)</a:t>
            </a:r>
          </a:p>
        </p:txBody>
      </p:sp>
      <p:pic>
        <p:nvPicPr>
          <p:cNvPr id="4" name="Picture 3" descr="A close up of a map&#10;&#10;Description automatically generated">
            <a:extLst>
              <a:ext uri="{FF2B5EF4-FFF2-40B4-BE49-F238E27FC236}">
                <a16:creationId xmlns:a16="http://schemas.microsoft.com/office/drawing/2014/main" id="{83ED6B18-F077-2544-A189-F29DF5D386DB}"/>
              </a:ext>
            </a:extLst>
          </p:cNvPr>
          <p:cNvPicPr/>
          <p:nvPr/>
        </p:nvPicPr>
        <p:blipFill>
          <a:blip r:embed="rId2">
            <a:extLst>
              <a:ext uri="{28A0092B-C50C-407E-A947-70E740481C1C}">
                <a14:useLocalDpi xmlns:a14="http://schemas.microsoft.com/office/drawing/2010/main" val="0"/>
              </a:ext>
            </a:extLst>
          </a:blip>
          <a:stretch>
            <a:fillRect/>
          </a:stretch>
        </p:blipFill>
        <p:spPr>
          <a:xfrm>
            <a:off x="380809" y="2514602"/>
            <a:ext cx="5818823" cy="358616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48ED792-8CF3-C449-A9DA-F1DC4EC28DDB}"/>
              </a:ext>
            </a:extLst>
          </p:cNvPr>
          <p:cNvPicPr/>
          <p:nvPr/>
        </p:nvPicPr>
        <p:blipFill>
          <a:blip r:embed="rId3">
            <a:extLst>
              <a:ext uri="{28A0092B-C50C-407E-A947-70E740481C1C}">
                <a14:useLocalDpi xmlns:a14="http://schemas.microsoft.com/office/drawing/2010/main" val="0"/>
              </a:ext>
            </a:extLst>
          </a:blip>
          <a:stretch>
            <a:fillRect/>
          </a:stretch>
        </p:blipFill>
        <p:spPr>
          <a:xfrm>
            <a:off x="6629400" y="2257427"/>
            <a:ext cx="4942523" cy="4411660"/>
          </a:xfrm>
          <a:prstGeom prst="rect">
            <a:avLst/>
          </a:prstGeom>
        </p:spPr>
      </p:pic>
      <p:sp>
        <p:nvSpPr>
          <p:cNvPr id="6" name="TextBox 5">
            <a:extLst>
              <a:ext uri="{FF2B5EF4-FFF2-40B4-BE49-F238E27FC236}">
                <a16:creationId xmlns:a16="http://schemas.microsoft.com/office/drawing/2014/main" id="{5615486D-214F-7245-B7B2-689B861644F4}"/>
              </a:ext>
            </a:extLst>
          </p:cNvPr>
          <p:cNvSpPr txBox="1"/>
          <p:nvPr/>
        </p:nvSpPr>
        <p:spPr>
          <a:xfrm>
            <a:off x="7315200" y="684979"/>
            <a:ext cx="4256723" cy="923330"/>
          </a:xfrm>
          <a:prstGeom prst="rect">
            <a:avLst/>
          </a:prstGeom>
          <a:noFill/>
        </p:spPr>
        <p:txBody>
          <a:bodyPr wrap="square" rtlCol="0">
            <a:spAutoFit/>
          </a:bodyPr>
          <a:lstStyle/>
          <a:p>
            <a:r>
              <a:rPr lang="en-US" dirty="0"/>
              <a:t>4 neighborhoods:</a:t>
            </a:r>
          </a:p>
          <a:p>
            <a:r>
              <a:rPr lang="en-US" dirty="0"/>
              <a:t>Potrero Hill, Mission District, Twin Peaks and North beach</a:t>
            </a:r>
            <a:r>
              <a:rPr lang="en-US" dirty="0">
                <a:effectLst/>
              </a:rPr>
              <a:t> </a:t>
            </a:r>
            <a:endParaRPr lang="en-US" dirty="0"/>
          </a:p>
        </p:txBody>
      </p:sp>
      <p:sp>
        <p:nvSpPr>
          <p:cNvPr id="7" name="Rounded Rectangle 6">
            <a:extLst>
              <a:ext uri="{FF2B5EF4-FFF2-40B4-BE49-F238E27FC236}">
                <a16:creationId xmlns:a16="http://schemas.microsoft.com/office/drawing/2014/main" id="{D03B5D7B-FB68-0B47-9754-7D6267D4CEF4}"/>
              </a:ext>
            </a:extLst>
          </p:cNvPr>
          <p:cNvSpPr/>
          <p:nvPr/>
        </p:nvSpPr>
        <p:spPr>
          <a:xfrm>
            <a:off x="6899564" y="2933205"/>
            <a:ext cx="1674420" cy="3681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02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00D1-8BD4-4949-96F1-2521B97276B5}"/>
              </a:ext>
            </a:extLst>
          </p:cNvPr>
          <p:cNvSpPr>
            <a:spLocks noGrp="1"/>
          </p:cNvSpPr>
          <p:nvPr>
            <p:ph type="title"/>
          </p:nvPr>
        </p:nvSpPr>
        <p:spPr/>
        <p:txBody>
          <a:bodyPr/>
          <a:lstStyle/>
          <a:p>
            <a:r>
              <a:rPr lang="en-US" dirty="0"/>
              <a:t>Cluster 2,3,4</a:t>
            </a:r>
          </a:p>
        </p:txBody>
      </p:sp>
      <p:pic>
        <p:nvPicPr>
          <p:cNvPr id="4" name="Picture 3" descr="A close up of a map&#10;&#10;Description automatically generated">
            <a:extLst>
              <a:ext uri="{FF2B5EF4-FFF2-40B4-BE49-F238E27FC236}">
                <a16:creationId xmlns:a16="http://schemas.microsoft.com/office/drawing/2014/main" id="{83ED6B18-F077-2544-A189-F29DF5D386DB}"/>
              </a:ext>
            </a:extLst>
          </p:cNvPr>
          <p:cNvPicPr/>
          <p:nvPr/>
        </p:nvPicPr>
        <p:blipFill>
          <a:blip r:embed="rId2">
            <a:extLst>
              <a:ext uri="{28A0092B-C50C-407E-A947-70E740481C1C}">
                <a14:useLocalDpi xmlns:a14="http://schemas.microsoft.com/office/drawing/2010/main" val="0"/>
              </a:ext>
            </a:extLst>
          </a:blip>
          <a:stretch>
            <a:fillRect/>
          </a:stretch>
        </p:blipFill>
        <p:spPr>
          <a:xfrm>
            <a:off x="277177" y="1771651"/>
            <a:ext cx="5818823" cy="358616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2DE1A84-A44C-1741-A7B2-433BBEDDF1D0}"/>
              </a:ext>
            </a:extLst>
          </p:cNvPr>
          <p:cNvPicPr/>
          <p:nvPr/>
        </p:nvPicPr>
        <p:blipFill rotWithShape="1">
          <a:blip r:embed="rId3">
            <a:extLst>
              <a:ext uri="{28A0092B-C50C-407E-A947-70E740481C1C}">
                <a14:useLocalDpi xmlns:a14="http://schemas.microsoft.com/office/drawing/2010/main" val="0"/>
              </a:ext>
            </a:extLst>
          </a:blip>
          <a:srcRect r="1348" b="5154"/>
          <a:stretch/>
        </p:blipFill>
        <p:spPr bwMode="auto">
          <a:xfrm>
            <a:off x="5193599" y="4000500"/>
            <a:ext cx="6843713" cy="2714626"/>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F71E5225-4FDF-F045-AB1C-3AE2DC9A58CF}"/>
              </a:ext>
            </a:extLst>
          </p:cNvPr>
          <p:cNvSpPr txBox="1"/>
          <p:nvPr/>
        </p:nvSpPr>
        <p:spPr>
          <a:xfrm>
            <a:off x="6671310" y="2402693"/>
            <a:ext cx="5243513" cy="923330"/>
          </a:xfrm>
          <a:prstGeom prst="rect">
            <a:avLst/>
          </a:prstGeom>
          <a:noFill/>
        </p:spPr>
        <p:txBody>
          <a:bodyPr wrap="square" rtlCol="0">
            <a:spAutoFit/>
          </a:bodyPr>
          <a:lstStyle/>
          <a:p>
            <a:r>
              <a:rPr lang="en-US" dirty="0"/>
              <a:t>Cluster 2: the purple dot  - </a:t>
            </a:r>
            <a:r>
              <a:rPr lang="en-US" dirty="0" err="1"/>
              <a:t>Visitacion</a:t>
            </a:r>
            <a:r>
              <a:rPr lang="en-US" dirty="0"/>
              <a:t> Valley </a:t>
            </a:r>
          </a:p>
          <a:p>
            <a:r>
              <a:rPr lang="en-US" dirty="0"/>
              <a:t>Cluster 3: the blue dot - Saint Francis Wood </a:t>
            </a:r>
          </a:p>
          <a:p>
            <a:r>
              <a:rPr lang="en-US" dirty="0"/>
              <a:t>Cluster 4: the turquoise dot - Sunset District</a:t>
            </a:r>
            <a:r>
              <a:rPr lang="en-US" dirty="0">
                <a:effectLst/>
              </a:rPr>
              <a:t> </a:t>
            </a:r>
            <a:endParaRPr lang="en-US" dirty="0"/>
          </a:p>
        </p:txBody>
      </p:sp>
      <p:sp>
        <p:nvSpPr>
          <p:cNvPr id="9" name="Rounded Rectangle 8">
            <a:extLst>
              <a:ext uri="{FF2B5EF4-FFF2-40B4-BE49-F238E27FC236}">
                <a16:creationId xmlns:a16="http://schemas.microsoft.com/office/drawing/2014/main" id="{9C566EE9-CEB3-3443-A672-911EE938EDD5}"/>
              </a:ext>
            </a:extLst>
          </p:cNvPr>
          <p:cNvSpPr/>
          <p:nvPr/>
        </p:nvSpPr>
        <p:spPr>
          <a:xfrm>
            <a:off x="5294415" y="5842661"/>
            <a:ext cx="2187039" cy="1896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8BF99B2-02DD-0241-A58A-EE321628550F}"/>
              </a:ext>
            </a:extLst>
          </p:cNvPr>
          <p:cNvSpPr/>
          <p:nvPr/>
        </p:nvSpPr>
        <p:spPr>
          <a:xfrm>
            <a:off x="7730836" y="5260769"/>
            <a:ext cx="2006930" cy="4180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1E629D0-44DF-ED4E-B1EC-3FA0386D1114}"/>
              </a:ext>
            </a:extLst>
          </p:cNvPr>
          <p:cNvSpPr/>
          <p:nvPr/>
        </p:nvSpPr>
        <p:spPr>
          <a:xfrm>
            <a:off x="10105900" y="4606024"/>
            <a:ext cx="1644639" cy="2279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88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00D1-8BD4-4949-96F1-2521B97276B5}"/>
              </a:ext>
            </a:extLst>
          </p:cNvPr>
          <p:cNvSpPr>
            <a:spLocks noGrp="1"/>
          </p:cNvSpPr>
          <p:nvPr>
            <p:ph type="title"/>
          </p:nvPr>
        </p:nvSpPr>
        <p:spPr/>
        <p:txBody>
          <a:bodyPr>
            <a:normAutofit fontScale="90000"/>
          </a:bodyPr>
          <a:lstStyle/>
          <a:p>
            <a:r>
              <a:rPr lang="en-US" dirty="0"/>
              <a:t>Cluster 5 (orange dots) - 18 neighborhoods</a:t>
            </a:r>
          </a:p>
        </p:txBody>
      </p:sp>
      <p:pic>
        <p:nvPicPr>
          <p:cNvPr id="4" name="Picture 3" descr="A close up of a map&#10;&#10;Description automatically generated">
            <a:extLst>
              <a:ext uri="{FF2B5EF4-FFF2-40B4-BE49-F238E27FC236}">
                <a16:creationId xmlns:a16="http://schemas.microsoft.com/office/drawing/2014/main" id="{83ED6B18-F077-2544-A189-F29DF5D386DB}"/>
              </a:ext>
            </a:extLst>
          </p:cNvPr>
          <p:cNvPicPr/>
          <p:nvPr/>
        </p:nvPicPr>
        <p:blipFill>
          <a:blip r:embed="rId2">
            <a:extLst>
              <a:ext uri="{28A0092B-C50C-407E-A947-70E740481C1C}">
                <a14:useLocalDpi xmlns:a14="http://schemas.microsoft.com/office/drawing/2010/main" val="0"/>
              </a:ext>
            </a:extLst>
          </a:blip>
          <a:stretch>
            <a:fillRect/>
          </a:stretch>
        </p:blipFill>
        <p:spPr>
          <a:xfrm>
            <a:off x="380809" y="2965864"/>
            <a:ext cx="5818823" cy="358616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3E63A57C-EAE9-CE40-896C-661531B7480B}"/>
              </a:ext>
            </a:extLst>
          </p:cNvPr>
          <p:cNvPicPr/>
          <p:nvPr/>
        </p:nvPicPr>
        <p:blipFill rotWithShape="1">
          <a:blip r:embed="rId3">
            <a:extLst>
              <a:ext uri="{28A0092B-C50C-407E-A947-70E740481C1C}">
                <a14:useLocalDpi xmlns:a14="http://schemas.microsoft.com/office/drawing/2010/main" val="0"/>
              </a:ext>
            </a:extLst>
          </a:blip>
          <a:srcRect l="1" t="2793" r="215" b="3180"/>
          <a:stretch/>
        </p:blipFill>
        <p:spPr bwMode="auto">
          <a:xfrm>
            <a:off x="6096000" y="2070116"/>
            <a:ext cx="5653368" cy="3309405"/>
          </a:xfrm>
          <a:prstGeom prst="rect">
            <a:avLst/>
          </a:prstGeom>
          <a:ln>
            <a:noFill/>
          </a:ln>
          <a:extLst>
            <a:ext uri="{53640926-AAD7-44D8-BBD7-CCE9431645EC}">
              <a14:shadowObscured xmlns:a14="http://schemas.microsoft.com/office/drawing/2010/main"/>
            </a:ext>
          </a:extLst>
        </p:spPr>
      </p:pic>
      <p:sp>
        <p:nvSpPr>
          <p:cNvPr id="21" name="Rounded Rectangle 20">
            <a:extLst>
              <a:ext uri="{FF2B5EF4-FFF2-40B4-BE49-F238E27FC236}">
                <a16:creationId xmlns:a16="http://schemas.microsoft.com/office/drawing/2014/main" id="{68314AD9-FD81-4B43-83C5-D6549C548215}"/>
              </a:ext>
            </a:extLst>
          </p:cNvPr>
          <p:cNvSpPr/>
          <p:nvPr/>
        </p:nvSpPr>
        <p:spPr>
          <a:xfrm>
            <a:off x="6199632" y="2755075"/>
            <a:ext cx="2243724" cy="415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0146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22</TotalTime>
  <Words>524</Words>
  <Application>Microsoft Macintosh PowerPoint</Application>
  <PresentationFormat>Widescreen</PresentationFormat>
  <Paragraphs>135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.AppleSystemUIFont</vt:lpstr>
      <vt:lpstr>Arial</vt:lpstr>
      <vt:lpstr>Avenir Next LT Pro</vt:lpstr>
      <vt:lpstr>Calibri</vt:lpstr>
      <vt:lpstr>Helvetica</vt:lpstr>
      <vt:lpstr>Times New Roman</vt:lpstr>
      <vt:lpstr>AccentBoxVTI</vt:lpstr>
      <vt:lpstr>Popular Venues in  San Francisco </vt:lpstr>
      <vt:lpstr>Introduction</vt:lpstr>
      <vt:lpstr>The Visualization of 25 neighborhoods in SF</vt:lpstr>
      <vt:lpstr>Count of Nearby Venues </vt:lpstr>
      <vt:lpstr>Popular Venues in San Francisco</vt:lpstr>
      <vt:lpstr>Visualization of 5 Clusters</vt:lpstr>
      <vt:lpstr>Cluster 1 (red dots)</vt:lpstr>
      <vt:lpstr>Cluster 2,3,4</vt:lpstr>
      <vt:lpstr>Cluster 5 (orange dots) - 18 neighborhoods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Venues in  San Francisco </dc:title>
  <dc:creator>Mandy Wong</dc:creator>
  <cp:lastModifiedBy>Mandy Wong</cp:lastModifiedBy>
  <cp:revision>7</cp:revision>
  <dcterms:created xsi:type="dcterms:W3CDTF">2020-07-22T22:04:04Z</dcterms:created>
  <dcterms:modified xsi:type="dcterms:W3CDTF">2020-07-22T22:27:54Z</dcterms:modified>
</cp:coreProperties>
</file>