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59" r:id="rId6"/>
    <p:sldId id="261" r:id="rId7"/>
    <p:sldId id="315" r:id="rId8"/>
    <p:sldId id="316" r:id="rId9"/>
    <p:sldId id="317" r:id="rId10"/>
    <p:sldId id="318" r:id="rId11"/>
    <p:sldId id="319" r:id="rId12"/>
    <p:sldId id="320" r:id="rId13"/>
    <p:sldId id="304" r:id="rId14"/>
    <p:sldId id="321" r:id="rId15"/>
    <p:sldId id="322" r:id="rId16"/>
    <p:sldId id="305" r:id="rId17"/>
    <p:sldId id="324" r:id="rId18"/>
    <p:sldId id="323" r:id="rId19"/>
    <p:sldId id="306" r:id="rId20"/>
    <p:sldId id="331" r:id="rId21"/>
    <p:sldId id="332" r:id="rId22"/>
    <p:sldId id="333" r:id="rId23"/>
    <p:sldId id="307" r:id="rId24"/>
    <p:sldId id="341" r:id="rId25"/>
    <p:sldId id="336" r:id="rId26"/>
    <p:sldId id="349" r:id="rId27"/>
    <p:sldId id="337" r:id="rId28"/>
    <p:sldId id="339" r:id="rId29"/>
    <p:sldId id="350" r:id="rId30"/>
    <p:sldId id="335" r:id="rId31"/>
    <p:sldId id="355" r:id="rId32"/>
    <p:sldId id="356" r:id="rId33"/>
    <p:sldId id="357" r:id="rId34"/>
    <p:sldId id="260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E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ocs.spring.io/spring-security/site/docs/4.2.4.RELEASE/reference/htmlsingle/#appendix-faq-dynamic-url-meta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rrowheads="1"/>
          </p:cNvSpPr>
          <p:nvPr/>
        </p:nvSpPr>
        <p:spPr bwMode="auto">
          <a:xfrm>
            <a:off x="2915816" y="2248792"/>
            <a:ext cx="6228184" cy="175627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32"/>
              <a:gd name="T19" fmla="*/ 0 h 3294"/>
              <a:gd name="T20" fmla="*/ 10932 w 10932"/>
              <a:gd name="T21" fmla="*/ 3294 h 32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1" y="2248792"/>
            <a:ext cx="1372362" cy="175627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89"/>
              <a:gd name="T19" fmla="*/ 0 h 3294"/>
              <a:gd name="T20" fmla="*/ 2589 w 2589"/>
              <a:gd name="T21" fmla="*/ 3294 h 32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1881" y="2831593"/>
            <a:ext cx="4903656" cy="469957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</a:t>
            </a:r>
            <a:r>
              <a:rPr lang="zh-CN" altLang="en-US" sz="16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分享：</a:t>
            </a:r>
            <a:r>
              <a:rPr lang="en-US" altLang="zh-CN" sz="1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前后端分离认证与授权</a:t>
            </a:r>
            <a:endParaRPr lang="zh-CN" altLang="en-US" sz="1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TextBox 35"/>
          <p:cNvSpPr>
            <a:spLocks noChangeArrowheads="1"/>
          </p:cNvSpPr>
          <p:nvPr/>
        </p:nvSpPr>
        <p:spPr bwMode="auto">
          <a:xfrm>
            <a:off x="3491880" y="3397664"/>
            <a:ext cx="4252781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12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月</a:t>
            </a:r>
            <a:endParaRPr lang="en-US" sz="20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TextBox 16"/>
          <p:cNvSpPr>
            <a:spLocks noChangeArrowheads="1"/>
          </p:cNvSpPr>
          <p:nvPr/>
        </p:nvSpPr>
        <p:spPr bwMode="auto">
          <a:xfrm>
            <a:off x="3491880" y="2276872"/>
            <a:ext cx="4896543" cy="450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研发</a:t>
            </a:r>
            <a:r>
              <a:rPr lang="zh-CN" altLang="en-US" sz="22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中心</a:t>
            </a:r>
            <a:r>
              <a:rPr lang="en-US" altLang="zh-CN" sz="22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22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王敏张</a:t>
            </a:r>
            <a:endParaRPr lang="zh-CN" altLang="en-US" sz="2200" dirty="0" smtClean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9" name="组合 55"/>
          <p:cNvGrpSpPr/>
          <p:nvPr/>
        </p:nvGrpSpPr>
        <p:grpSpPr bwMode="auto">
          <a:xfrm>
            <a:off x="1043608" y="2000157"/>
            <a:ext cx="2161140" cy="2178791"/>
            <a:chOff x="0" y="0"/>
            <a:chExt cx="3109913" cy="3135314"/>
          </a:xfrm>
        </p:grpSpPr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85938" y="25401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2"/>
                <a:gd name="T16" fmla="*/ 0 h 763"/>
                <a:gd name="T17" fmla="*/ 1092 w 1092"/>
                <a:gd name="T18" fmla="*/ 763 h 7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0" y="1501776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07"/>
                <a:gd name="T46" fmla="*/ 0 h 2117"/>
                <a:gd name="T47" fmla="*/ 3307 w 3307"/>
                <a:gd name="T48" fmla="*/ 2117 h 21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676275" y="0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9"/>
                <a:gd name="T16" fmla="*/ 0 h 624"/>
                <a:gd name="T17" fmla="*/ 1169 w 1169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538413" y="1681163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4"/>
                <a:gd name="T16" fmla="*/ 0 h 1178"/>
                <a:gd name="T17" fmla="*/ 734 w 734"/>
                <a:gd name="T18" fmla="*/ 1178 h 1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25400" y="417513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6"/>
                <a:gd name="T16" fmla="*/ 0 h 1140"/>
                <a:gd name="T17" fmla="*/ 846 w 846"/>
                <a:gd name="T18" fmla="*/ 1140 h 1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2578100" y="600076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7"/>
                <a:gd name="T16" fmla="*/ 0 h 1133"/>
                <a:gd name="T17" fmla="*/ 687 w 687"/>
                <a:gd name="T18" fmla="*/ 1133 h 1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pic>
        <p:nvPicPr>
          <p:cNvPr id="16" name="Picture 17" descr="I:\AE\05-shu-x\logo竖版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2429" y="2420888"/>
            <a:ext cx="1371379" cy="1230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4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  <p:bldP spid="6" grpId="0" bldLvl="0" animBg="1" autoUpdateAnimBg="0"/>
      <p:bldP spid="7" grpId="0" bldLvl="0" autoUpdateAnimBg="0"/>
      <p:bldP spid="8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1595" y="1772920"/>
            <a:ext cx="6788785" cy="256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/>
              <a:t>ProviderManager是上面的AuthenticationManager最常见的实现，它不自己处理验证，而是将验证委托给其所配置的AuthenticationProvider列表，然后会依次调用每一个 AuthenticationProvider进行认证，这个过程中只要有一个AuthenticationProvider验证成功，就不会再继续做更多验证，会直接以该认证结果作为ProviderManager的认证结果。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3305" y="1269365"/>
            <a:ext cx="123698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关键类</a:t>
            </a:r>
            <a:endParaRPr lang="zh-CN" altLang="en-US" sz="2400" b="1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2565400"/>
            <a:ext cx="7207885" cy="3356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305" y="981075"/>
            <a:ext cx="150431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认证过程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403350" y="1342390"/>
            <a:ext cx="6788785" cy="4617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用户使用用户名和密码进行登录。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Spring Security将获取到的用户名和密码封装成一个Authentication接口的实现类，比如常用的UsernamePasswordAuthenticationToken。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将上述产生的Authentication对象传递给AuthenticationManager的实现类ProviderManager进行认证。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ProviderManager依次调用各个AuthenticationProvider进行认证，认证成功后返回一个封装了用户权限等信息的Authentication对象。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将AuthenticationManager返回的Authentication对象赋予给当前的SecurityContext。</a:t>
            </a:r>
            <a:endParaRPr lang="zh-CN" altLang="en-US"/>
          </a:p>
        </p:txBody>
      </p:sp>
      <p:pic>
        <p:nvPicPr>
          <p:cNvPr id="3" name="图片 2" descr="spring_security_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412875"/>
            <a:ext cx="5485765" cy="45942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051685" y="2853055"/>
            <a:ext cx="5777865" cy="746125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图形验证码与记住我功能</a:t>
            </a:r>
            <a:endParaRPr lang="zh-CN" sz="6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650" y="1485265"/>
            <a:ext cx="7884160" cy="3749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200000"/>
              </a:lnSpc>
            </a:pPr>
            <a:r>
              <a:rPr lang="zh-CN" altLang="en-US" sz="2000"/>
              <a:t>添加验证码大致可以分为三个步骤：</a:t>
            </a:r>
            <a:endParaRPr lang="zh-CN" altLang="en-US" sz="2000"/>
          </a:p>
          <a:p>
            <a:pPr marL="457200" indent="457200" fontAlgn="auto">
              <a:lnSpc>
                <a:spcPct val="200000"/>
              </a:lnSpc>
              <a:buAutoNum type="arabicPeriod"/>
            </a:pPr>
            <a:r>
              <a:rPr lang="zh-CN" altLang="en-US" sz="2000"/>
              <a:t>根据随机数生成验证码图片</a:t>
            </a:r>
            <a:endParaRPr lang="zh-CN" altLang="en-US" sz="2000"/>
          </a:p>
          <a:p>
            <a:pPr marL="457200" indent="457200" fontAlgn="auto">
              <a:lnSpc>
                <a:spcPct val="200000"/>
              </a:lnSpc>
              <a:buAutoNum type="arabicPeriod"/>
            </a:pPr>
            <a:r>
              <a:rPr lang="zh-CN" altLang="en-US" sz="2000"/>
              <a:t>将验证码图片显示到登录页面</a:t>
            </a:r>
            <a:endParaRPr lang="zh-CN" altLang="en-US" sz="2000"/>
          </a:p>
          <a:p>
            <a:pPr marL="457200" indent="457200" fontAlgn="auto">
              <a:lnSpc>
                <a:spcPct val="200000"/>
              </a:lnSpc>
              <a:buAutoNum type="arabicPeriod"/>
            </a:pPr>
            <a:r>
              <a:rPr lang="zh-CN" altLang="en-US" sz="2000"/>
              <a:t>认证流程中加入验证码校验</a:t>
            </a:r>
            <a:endParaRPr lang="en-US" altLang="zh-CN" sz="2000"/>
          </a:p>
          <a:p>
            <a:pPr indent="457200" fontAlgn="auto">
              <a:lnSpc>
                <a:spcPct val="200000"/>
              </a:lnSpc>
            </a:pPr>
            <a:r>
              <a:rPr lang="zh-CN" altLang="en-US" sz="2000"/>
              <a:t>Spring Security的认证校验是UsernamePasswordAuthenticationFilter过滤器完成的，所以我们的验证码校验逻辑应该在这个过滤器之前。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650" y="1485265"/>
            <a:ext cx="7884160" cy="3749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200000"/>
              </a:lnSpc>
            </a:pPr>
            <a:r>
              <a:rPr lang="zh-CN" altLang="en-US" sz="2000"/>
              <a:t>在Spring Security中添加记住我功能很简单，大致过程：</a:t>
            </a:r>
            <a:endParaRPr lang="zh-CN" altLang="en-US" sz="2000"/>
          </a:p>
          <a:p>
            <a:pPr indent="457200" fontAlgn="auto">
              <a:lnSpc>
                <a:spcPct val="200000"/>
              </a:lnSpc>
            </a:pPr>
            <a:r>
              <a:rPr lang="zh-CN" altLang="en-US" sz="2000"/>
              <a:t>当用户勾选了记住我选项并登录成功后，Spring Security会生成一个token标识，然后将该token标识持久化到数据库，并且生成一个与该token相对应的cookie返回给浏览器。当用户过段时间再次访问系统时，如果该cookie没有过期，Spring Security便会根据cookie包含的信息从数据库中获取相应的token信息，然后帮用户自动完成登录操作。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876935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pPr algn="ctr"/>
            <a:r>
              <a:rPr lang="zh-CN" sz="4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实现自定义认证</a:t>
            </a:r>
            <a:endParaRPr lang="zh-CN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650" y="1485265"/>
            <a:ext cx="7884160" cy="338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1600"/>
              <a:t>Spring Security使用UsernamePasswordAuthenticationFilter过滤器来拦截用户名密码认证请求，将用户名和密码封装成一个UsernamePasswordToken对象交给AuthenticationManager处理。</a:t>
            </a:r>
            <a:endParaRPr lang="zh-CN" altLang="en-US" sz="1600"/>
          </a:p>
          <a:p>
            <a:pPr indent="457200" fontAlgn="auto">
              <a:lnSpc>
                <a:spcPct val="150000"/>
              </a:lnSpc>
            </a:pPr>
            <a:r>
              <a:rPr lang="zh-CN" altLang="en-US" sz="1600"/>
              <a:t>AuthenticationManager将挑出一个支持处理该类型Token的AuthenticationProvider（这里为DaoAuthenticationProvider，AuthenticationProvider的其中一个实现类）来进行认证，认证过程中DaoAuthenticationProvider将调用UserDetailService的loadUserByUsername方法来处理认证，如果认证通过（即UsernamePasswordToken中的用户名和密码相符）则返回一个UserDetails类型对象，并将认证信息保存到Session中，认证后我们便可以通过Authentication对象获取到认证的信息了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750" y="981075"/>
            <a:ext cx="788416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在Spring Security中，使用用户名密码认证的过程大致如下图所示：</a:t>
            </a:r>
            <a:endParaRPr lang="zh-CN" altLang="en-US" sz="2000"/>
          </a:p>
        </p:txBody>
      </p:sp>
      <p:pic>
        <p:nvPicPr>
          <p:cNvPr id="3" name="图片 2" descr="spring_security_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485265"/>
            <a:ext cx="5485765" cy="459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811530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sz="4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实现后端动态授权</a:t>
            </a:r>
            <a:endParaRPr lang="zh-CN" sz="4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650" y="1485265"/>
            <a:ext cx="7884160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  <a:uFillTx/>
              </a:rPr>
              <a:t>spring security默认的权限配置确只会在启动工程的时候初始化一次url权限配置。但是实际情况我们项目的权限会随时动态的更改，这样我们就需要重新启动项目以便新配置的权限生效。这样的处理显然不合理。当然spring是具有非常好的拓展性，我们就抓主spring的这个特性，模仿默认的认证方式来拓展我们需要的认证规则。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indent="457200" fontAlgn="auto"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  <a:uFillTx/>
              </a:rPr>
              <a:t>在spring security的官方文档的Spring Security FAQ里有这么一个问题解答</a:t>
            </a:r>
            <a:r>
              <a:rPr lang="zh-CN" altLang="en-US">
                <a:solidFill>
                  <a:schemeClr val="tx1"/>
                </a:solidFill>
                <a:uFillTx/>
                <a:hlinkClick r:id="rId1" action="ppaction://hlinkfile"/>
              </a:rPr>
              <a:t>44.4.6. How do I define the secured URLs within an application dynamically?</a:t>
            </a:r>
            <a:endParaRPr lang="zh-CN" altLang="en-US">
              <a:solidFill>
                <a:schemeClr val="tx1"/>
              </a:solidFill>
              <a:uFillTx/>
              <a:hlinkClick r:id="rId1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 noChangeArrowheads="1"/>
          </p:cNvSpPr>
          <p:nvPr/>
        </p:nvSpPr>
        <p:spPr bwMode="auto">
          <a:xfrm>
            <a:off x="3059832" y="1484784"/>
            <a:ext cx="589356" cy="4060776"/>
          </a:xfrm>
          <a:custGeom>
            <a:avLst/>
            <a:gdLst>
              <a:gd name="T0" fmla="*/ 0 w 1049"/>
              <a:gd name="T1" fmla="*/ 0 h 7451"/>
              <a:gd name="T2" fmla="*/ 1049 w 1049"/>
              <a:gd name="T3" fmla="*/ 3726 h 7451"/>
              <a:gd name="T4" fmla="*/ 0 w 1049"/>
              <a:gd name="T5" fmla="*/ 7451 h 7451"/>
              <a:gd name="T6" fmla="*/ 0 60000 65536"/>
              <a:gd name="T7" fmla="*/ 0 60000 65536"/>
              <a:gd name="T8" fmla="*/ 0 60000 65536"/>
              <a:gd name="T9" fmla="*/ 0 w 1049"/>
              <a:gd name="T10" fmla="*/ 0 h 7451"/>
              <a:gd name="T11" fmla="*/ 1049 w 1049"/>
              <a:gd name="T12" fmla="*/ 7451 h 7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9" h="7451">
                <a:moveTo>
                  <a:pt x="0" y="0"/>
                </a:moveTo>
                <a:cubicBezTo>
                  <a:pt x="665" y="1085"/>
                  <a:pt x="1049" y="2360"/>
                  <a:pt x="1049" y="3726"/>
                </a:cubicBezTo>
                <a:cubicBezTo>
                  <a:pt x="1049" y="5091"/>
                  <a:pt x="665" y="6367"/>
                  <a:pt x="0" y="7451"/>
                </a:cubicBezTo>
              </a:path>
            </a:pathLst>
          </a:custGeom>
          <a:noFill/>
          <a:ln w="10" cap="flat" cmpd="sng">
            <a:solidFill>
              <a:srgbClr val="2E2C2C"/>
            </a:solidFill>
            <a:prstDash val="dash"/>
            <a:miter lim="800000"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18" name="组合 105"/>
          <p:cNvGrpSpPr/>
          <p:nvPr/>
        </p:nvGrpSpPr>
        <p:grpSpPr bwMode="auto">
          <a:xfrm>
            <a:off x="3563888" y="1849195"/>
            <a:ext cx="3518795" cy="471484"/>
            <a:chOff x="0" y="0"/>
            <a:chExt cx="4833680" cy="648258"/>
          </a:xfrm>
        </p:grpSpPr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20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059832" y="1826549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23" name="TextBox 111"/>
          <p:cNvSpPr>
            <a:spLocks noChangeArrowheads="1"/>
          </p:cNvSpPr>
          <p:nvPr/>
        </p:nvSpPr>
        <p:spPr bwMode="auto">
          <a:xfrm>
            <a:off x="3112091" y="1844824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" name="组合 112"/>
          <p:cNvGrpSpPr/>
          <p:nvPr/>
        </p:nvGrpSpPr>
        <p:grpSpPr bwMode="auto">
          <a:xfrm>
            <a:off x="3779912" y="2713291"/>
            <a:ext cx="3518797" cy="472640"/>
            <a:chOff x="0" y="0"/>
            <a:chExt cx="4833680" cy="648258"/>
          </a:xfrm>
        </p:grpSpPr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26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3275856" y="2713291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29" name="TextBox 118"/>
          <p:cNvSpPr>
            <a:spLocks noChangeArrowheads="1"/>
          </p:cNvSpPr>
          <p:nvPr/>
        </p:nvSpPr>
        <p:spPr bwMode="auto">
          <a:xfrm>
            <a:off x="3328547" y="2738274"/>
            <a:ext cx="33974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0" name="组合 119"/>
          <p:cNvGrpSpPr/>
          <p:nvPr/>
        </p:nvGrpSpPr>
        <p:grpSpPr bwMode="auto">
          <a:xfrm>
            <a:off x="3779912" y="3577387"/>
            <a:ext cx="3518796" cy="472640"/>
            <a:chOff x="0" y="0"/>
            <a:chExt cx="4833680" cy="648258"/>
          </a:xfrm>
        </p:grpSpPr>
        <p:sp>
          <p:nvSpPr>
            <p:cNvPr id="31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32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3275856" y="3577387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35" name="TextBox 125"/>
          <p:cNvSpPr>
            <a:spLocks noChangeArrowheads="1"/>
          </p:cNvSpPr>
          <p:nvPr/>
        </p:nvSpPr>
        <p:spPr bwMode="auto">
          <a:xfrm>
            <a:off x="3328115" y="3557513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 flipH="1">
            <a:off x="145042" y="2348880"/>
            <a:ext cx="1191423" cy="1839714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 flipH="1">
            <a:off x="8390550" y="2348880"/>
            <a:ext cx="753450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39" name="组合 1"/>
          <p:cNvGrpSpPr/>
          <p:nvPr/>
        </p:nvGrpSpPr>
        <p:grpSpPr bwMode="auto">
          <a:xfrm>
            <a:off x="1009138" y="2132856"/>
            <a:ext cx="2218750" cy="2226839"/>
            <a:chOff x="0" y="0"/>
            <a:chExt cx="3048726" cy="3057872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0" y="0"/>
              <a:ext cx="3048726" cy="3057872"/>
            </a:xfrm>
            <a:prstGeom prst="ellipse">
              <a:avLst/>
            </a:prstGeom>
            <a:solidFill>
              <a:srgbClr val="FF9900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134434" y="134837"/>
              <a:ext cx="2779858" cy="2788198"/>
            </a:xfrm>
            <a:prstGeom prst="ellipse">
              <a:avLst/>
            </a:prstGeom>
            <a:solidFill>
              <a:srgbClr val="FF9900"/>
            </a:solidFill>
            <a:ln w="9525" cmpd="sng">
              <a:solidFill>
                <a:srgbClr val="F8F8F8"/>
              </a:solidFill>
              <a:prstDash val="dash"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42" name="Freeform 6"/>
          <p:cNvSpPr>
            <a:spLocks noEditPoints="1" noChangeArrowheads="1"/>
          </p:cNvSpPr>
          <p:nvPr/>
        </p:nvSpPr>
        <p:spPr bwMode="auto">
          <a:xfrm>
            <a:off x="1729218" y="2313607"/>
            <a:ext cx="792741" cy="1088574"/>
          </a:xfrm>
          <a:custGeom>
            <a:avLst/>
            <a:gdLst>
              <a:gd name="T0" fmla="*/ 250 w 1905"/>
              <a:gd name="T1" fmla="*/ 421 h 2600"/>
              <a:gd name="T2" fmla="*/ 211 w 1905"/>
              <a:gd name="T3" fmla="*/ 2600 h 2600"/>
              <a:gd name="T4" fmla="*/ 1905 w 1905"/>
              <a:gd name="T5" fmla="*/ 638 h 2600"/>
              <a:gd name="T6" fmla="*/ 1760 w 1905"/>
              <a:gd name="T7" fmla="*/ 684 h 2600"/>
              <a:gd name="T8" fmla="*/ 217 w 1905"/>
              <a:gd name="T9" fmla="*/ 2448 h 2600"/>
              <a:gd name="T10" fmla="*/ 824 w 1905"/>
              <a:gd name="T11" fmla="*/ 276 h 2600"/>
              <a:gd name="T12" fmla="*/ 1081 w 1905"/>
              <a:gd name="T13" fmla="*/ 276 h 2600"/>
              <a:gd name="T14" fmla="*/ 949 w 1905"/>
              <a:gd name="T15" fmla="*/ 414 h 2600"/>
              <a:gd name="T16" fmla="*/ 666 w 1905"/>
              <a:gd name="T17" fmla="*/ 283 h 2600"/>
              <a:gd name="T18" fmla="*/ 349 w 1905"/>
              <a:gd name="T19" fmla="*/ 658 h 2600"/>
              <a:gd name="T20" fmla="*/ 1556 w 1905"/>
              <a:gd name="T21" fmla="*/ 658 h 2600"/>
              <a:gd name="T22" fmla="*/ 1239 w 1905"/>
              <a:gd name="T23" fmla="*/ 283 h 2600"/>
              <a:gd name="T24" fmla="*/ 666 w 1905"/>
              <a:gd name="T25" fmla="*/ 283 h 2600"/>
              <a:gd name="T26" fmla="*/ 672 w 1905"/>
              <a:gd name="T27" fmla="*/ 1974 h 2600"/>
              <a:gd name="T28" fmla="*/ 461 w 1905"/>
              <a:gd name="T29" fmla="*/ 2033 h 2600"/>
              <a:gd name="T30" fmla="*/ 415 w 1905"/>
              <a:gd name="T31" fmla="*/ 2080 h 2600"/>
              <a:gd name="T32" fmla="*/ 672 w 1905"/>
              <a:gd name="T33" fmla="*/ 2099 h 2600"/>
              <a:gd name="T34" fmla="*/ 402 w 1905"/>
              <a:gd name="T35" fmla="*/ 2231 h 2600"/>
              <a:gd name="T36" fmla="*/ 738 w 1905"/>
              <a:gd name="T37" fmla="*/ 2066 h 2600"/>
              <a:gd name="T38" fmla="*/ 738 w 1905"/>
              <a:gd name="T39" fmla="*/ 1961 h 2600"/>
              <a:gd name="T40" fmla="*/ 336 w 1905"/>
              <a:gd name="T41" fmla="*/ 1981 h 2600"/>
              <a:gd name="T42" fmla="*/ 653 w 1905"/>
              <a:gd name="T43" fmla="*/ 2317 h 2600"/>
              <a:gd name="T44" fmla="*/ 653 w 1905"/>
              <a:gd name="T45" fmla="*/ 1020 h 2600"/>
              <a:gd name="T46" fmla="*/ 461 w 1905"/>
              <a:gd name="T47" fmla="*/ 1079 h 2600"/>
              <a:gd name="T48" fmla="*/ 527 w 1905"/>
              <a:gd name="T49" fmla="*/ 1250 h 2600"/>
              <a:gd name="T50" fmla="*/ 402 w 1905"/>
              <a:gd name="T51" fmla="*/ 1296 h 2600"/>
              <a:gd name="T52" fmla="*/ 653 w 1905"/>
              <a:gd name="T53" fmla="*/ 954 h 2600"/>
              <a:gd name="T54" fmla="*/ 336 w 1905"/>
              <a:gd name="T55" fmla="*/ 1290 h 2600"/>
              <a:gd name="T56" fmla="*/ 736 w 1905"/>
              <a:gd name="T57" fmla="*/ 1096 h 2600"/>
              <a:gd name="T58" fmla="*/ 732 w 1905"/>
              <a:gd name="T59" fmla="*/ 1007 h 2600"/>
              <a:gd name="T60" fmla="*/ 672 w 1905"/>
              <a:gd name="T61" fmla="*/ 1533 h 2600"/>
              <a:gd name="T62" fmla="*/ 415 w 1905"/>
              <a:gd name="T63" fmla="*/ 1599 h 2600"/>
              <a:gd name="T64" fmla="*/ 672 w 1905"/>
              <a:gd name="T65" fmla="*/ 1770 h 2600"/>
              <a:gd name="T66" fmla="*/ 737 w 1905"/>
              <a:gd name="T67" fmla="*/ 1484 h 2600"/>
              <a:gd name="T68" fmla="*/ 336 w 1905"/>
              <a:gd name="T69" fmla="*/ 1500 h 2600"/>
              <a:gd name="T70" fmla="*/ 672 w 1905"/>
              <a:gd name="T71" fmla="*/ 1836 h 2600"/>
              <a:gd name="T72" fmla="*/ 881 w 1905"/>
              <a:gd name="T73" fmla="*/ 1417 h 2600"/>
              <a:gd name="T74" fmla="*/ 995 w 1905"/>
              <a:gd name="T75" fmla="*/ 2205 h 2600"/>
              <a:gd name="T76" fmla="*/ 1530 w 1905"/>
              <a:gd name="T77" fmla="*/ 2040 h 2600"/>
              <a:gd name="T78" fmla="*/ 976 w 1905"/>
              <a:gd name="T79" fmla="*/ 2185 h 2600"/>
              <a:gd name="T80" fmla="*/ 1530 w 1905"/>
              <a:gd name="T81" fmla="*/ 1546 h 2600"/>
              <a:gd name="T82" fmla="*/ 976 w 1905"/>
              <a:gd name="T83" fmla="*/ 1250 h 2600"/>
              <a:gd name="T84" fmla="*/ 976 w 1905"/>
              <a:gd name="T85" fmla="*/ 1072 h 2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905"/>
              <a:gd name="T130" fmla="*/ 0 h 2600"/>
              <a:gd name="T131" fmla="*/ 1905 w 1905"/>
              <a:gd name="T132" fmla="*/ 2600 h 260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/>
          </a:solidFill>
          <a:ln w="9525" cmpd="sng">
            <a:noFill/>
            <a:bevel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3" name="TextBox 47"/>
          <p:cNvSpPr>
            <a:spLocks noChangeArrowheads="1"/>
          </p:cNvSpPr>
          <p:nvPr/>
        </p:nvSpPr>
        <p:spPr bwMode="auto">
          <a:xfrm>
            <a:off x="1441186" y="3609751"/>
            <a:ext cx="126570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altLang="en-US" sz="28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" name="TextBox 49"/>
          <p:cNvSpPr>
            <a:spLocks noChangeArrowheads="1"/>
          </p:cNvSpPr>
          <p:nvPr/>
        </p:nvSpPr>
        <p:spPr bwMode="auto">
          <a:xfrm>
            <a:off x="1513194" y="3384435"/>
            <a:ext cx="130265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Freeform 6"/>
          <p:cNvSpPr>
            <a:spLocks noChangeArrowheads="1"/>
          </p:cNvSpPr>
          <p:nvPr/>
        </p:nvSpPr>
        <p:spPr bwMode="auto">
          <a:xfrm flipH="1">
            <a:off x="-36512" y="2343471"/>
            <a:ext cx="187207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46" name="组合 119"/>
          <p:cNvGrpSpPr/>
          <p:nvPr/>
        </p:nvGrpSpPr>
        <p:grpSpPr bwMode="auto">
          <a:xfrm>
            <a:off x="3707904" y="4585499"/>
            <a:ext cx="3518796" cy="472640"/>
            <a:chOff x="0" y="0"/>
            <a:chExt cx="4833680" cy="648258"/>
          </a:xfrm>
        </p:grpSpPr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 dirty="0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48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3203848" y="4585499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0" name="TextBox 125"/>
          <p:cNvSpPr>
            <a:spLocks noChangeArrowheads="1"/>
          </p:cNvSpPr>
          <p:nvPr/>
        </p:nvSpPr>
        <p:spPr bwMode="auto">
          <a:xfrm>
            <a:off x="3256107" y="4565625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79912" y="1916832"/>
            <a:ext cx="1554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开启用户认证</a:t>
            </a:r>
            <a:endParaRPr 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32312" y="2771636"/>
            <a:ext cx="2697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图形验证码与记住我功能</a:t>
            </a: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23928" y="3635732"/>
            <a:ext cx="17830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实现自定义认证</a:t>
            </a:r>
            <a:endParaRPr 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51920" y="4643844"/>
            <a:ext cx="1554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三方微博登录</a:t>
            </a:r>
            <a:endParaRPr 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0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49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6467 0.1487 L -2.66337E-6 2.22942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-744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7053 -2.67345E-6 L -5.12887E-7 -2.67345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49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49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949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449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949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449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949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449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 autoUpdateAnimBg="0"/>
      <p:bldP spid="22" grpId="0" bldLvl="0" animBg="1" autoUpdateAnimBg="0"/>
      <p:bldP spid="22" grpId="1" bldLvl="0" animBg="1" autoUpdateAnimBg="0"/>
      <p:bldP spid="23" grpId="0" bldLvl="0" autoUpdateAnimBg="0"/>
      <p:bldP spid="28" grpId="0" bldLvl="0" animBg="1" autoUpdateAnimBg="0"/>
      <p:bldP spid="28" grpId="1" bldLvl="0" animBg="1" autoUpdateAnimBg="0"/>
      <p:bldP spid="29" grpId="0" bldLvl="0" autoUpdateAnimBg="0"/>
      <p:bldP spid="34" grpId="0" bldLvl="0" animBg="1" autoUpdateAnimBg="0"/>
      <p:bldP spid="34" grpId="1" bldLvl="0" animBg="1" autoUpdateAnimBg="0"/>
      <p:bldP spid="35" grpId="0" bldLvl="0" autoUpdateAnimBg="0"/>
      <p:bldP spid="37" grpId="0" bldLvl="0" animBg="1" autoUpdateAnimBg="0"/>
      <p:bldP spid="38" grpId="0" bldLvl="0" animBg="1" autoUpdateAnimBg="0"/>
      <p:bldP spid="42" grpId="0" bldLvl="0" animBg="1" autoUpdateAnimBg="0"/>
      <p:bldP spid="43" grpId="0" bldLvl="0" autoUpdateAnimBg="0"/>
      <p:bldP spid="44" grpId="0" bldLvl="0" autoUpdateAnimBg="0"/>
      <p:bldP spid="49" grpId="0" bldLvl="0" animBg="1" autoUpdateAnimBg="0"/>
      <p:bldP spid="49" grpId="1" bldLvl="0" animBg="1" autoUpdateAnimBg="0"/>
      <p:bldP spid="50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46175" y="1582420"/>
            <a:ext cx="7097395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l" fontAlgn="auto">
              <a:lnSpc>
                <a:spcPct val="20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</a:rPr>
              <a:t>权限资源 SecurityMetadataSource要实现动态的权限验证，当然要先有对应的访问权限资源了。Spring Security是通过SecurityMetadataSource来加载访问时所需要的具体权限，所以第一步需要实现SecurityMetadataSource。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457200" algn="l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chemeClr val="tx1"/>
                </a:solidFill>
                <a:uFillTx/>
              </a:rPr>
              <a:t>权限决策 AccessDecisionManager</a:t>
            </a:r>
            <a:endParaRPr lang="zh-CN" altLang="en-US" sz="1800">
              <a:solidFill>
                <a:schemeClr val="tx1"/>
              </a:solidFill>
              <a:uFillTx/>
            </a:endParaRPr>
          </a:p>
          <a:p>
            <a:pPr marL="0" indent="457200" algn="l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chemeClr val="tx1"/>
                </a:solidFill>
                <a:uFillTx/>
              </a:rPr>
              <a:t>有了权限资源，知道了当前访问的url需要的具体权限，接下来就是决策当前的访问是否能通过权限验证了。</a:t>
            </a:r>
            <a:endParaRPr lang="zh-CN" altLang="en-US" sz="1800">
              <a:solidFill>
                <a:schemeClr val="tx1"/>
              </a:solidFill>
              <a:uFillTx/>
            </a:endParaRPr>
          </a:p>
          <a:p>
            <a:pPr marL="0" indent="457200" algn="l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chemeClr val="tx1"/>
                </a:solidFill>
                <a:uFillTx/>
              </a:rPr>
              <a:t>这需要通过实现自定义的AccessDecisionManager来实现。</a:t>
            </a:r>
            <a:endParaRPr lang="zh-CN" altLang="en-US" sz="1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647700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pPr algn="ctr"/>
            <a:r>
              <a:rPr 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第三方登录</a:t>
            </a:r>
            <a:endParaRPr lang="zh-CN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20180527122148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269365"/>
            <a:ext cx="8229600" cy="39357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457200" algn="l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>
                <a:uFillTx/>
              </a:rPr>
              <a:t>SpringSocial是基于SpringSecurity框架的，他其实就是往SpringSecurity的过滤器链中添加了自己的过滤器，并使其生效，所以，SpringSecurity的基本原理在SpringSocial中也适用，只不过他SpringSocial中有一些特定的实现</a:t>
            </a:r>
            <a:endParaRPr lang="zh-CN" altLang="en-US" sz="1800">
              <a:uFillTx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180527122111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405130"/>
            <a:ext cx="8197850" cy="40697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260" y="4509135"/>
            <a:ext cx="8120380" cy="1465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先写API获取用户的实现–&gt;OAuth2Operations–&gt;ServiceProvider–&gt;ApiAdapter和ServiceProvider–&gt;ConnectionFactory(通过调Connection获取用户信息)–&gt;Connection和UsersConnectionRepository(在Spring中配置即可)–&gt;调DBUserConnection(即数据库去拿到用户信息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457200" algn="l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>
                <a:uFillTx/>
              </a:rPr>
              <a:t>Connection ：为统一管理各式各样的第三方用户信息,SpringSocial使用Connection接口用来存储用户第三方用户信息的标准的数据结构，他是由ConnectionFacotory的工厂方法创建的</a:t>
            </a:r>
            <a:r>
              <a:rPr lang="en-US" altLang="zh-CN" sz="1800">
                <a:uFillTx/>
              </a:rPr>
              <a:t>.</a:t>
            </a:r>
            <a:endParaRPr lang="en-US" altLang="zh-CN" sz="1800">
              <a:uFillTx/>
            </a:endParaRPr>
          </a:p>
          <a:p>
            <a:pPr marL="0" indent="457200" algn="l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>
                <a:uFillTx/>
                <a:sym typeface="+mn-ea"/>
              </a:rPr>
              <a:t>ConnectionFacotory：提供工厂方法用来创建Connection对象，需提供两个核心组件</a:t>
            </a:r>
            <a:r>
              <a:rPr lang="en-US" altLang="zh-CN" sz="1800">
                <a:uFillTx/>
              </a:rPr>
              <a:t>.</a:t>
            </a:r>
            <a:endParaRPr lang="en-US" altLang="zh-CN" sz="1800">
              <a:uFillTx/>
            </a:endParaRPr>
          </a:p>
          <a:p>
            <a:pPr marL="0" indent="457200" algn="l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>
                <a:sym typeface="+mn-ea"/>
              </a:rPr>
              <a:t> </a:t>
            </a:r>
            <a:r>
              <a:rPr lang="zh-CN" altLang="en-US" sz="1800">
                <a:uFillTx/>
                <a:sym typeface="+mn-ea"/>
              </a:rPr>
              <a:t>ApiAdater ：用来将Api接口获得的用户信息适配成标准的第三方信息Connection对象</a:t>
            </a:r>
            <a:endParaRPr lang="en-US" altLang="zh-CN" sz="1800">
              <a:uFillTx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457200" algn="l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>
                <a:uFillTx/>
              </a:rPr>
              <a:t>ServiceProvider 用来获取第三方用户信息 ，每种登录方式都要提供该登录方式特有的ServiceProvider的实现，需要提供两个组件 </a:t>
            </a:r>
            <a:endParaRPr lang="zh-CN" altLang="en-US" sz="1800">
              <a:uFillTx/>
            </a:endParaRPr>
          </a:p>
          <a:p>
            <a:pPr marL="0" indent="457200" algn="l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>
                <a:uFillTx/>
              </a:rPr>
              <a:t>      （一）、Oauth2Template  用来走整个Oauth流程获取accessToken,SpringSocial封装accessToken的对象为AccessGrant ,他封装了Oauth2协议请求令牌时的标准的返回如令牌，刷新令牌，超时时间等。对Oauth2协议不太了解的可以先去了解Oauth2的基本概念，这里不做赘述。</a:t>
            </a:r>
            <a:endParaRPr lang="zh-CN" altLang="en-US" sz="1800">
              <a:uFillTx/>
            </a:endParaRPr>
          </a:p>
          <a:p>
            <a:pPr marL="0" indent="457200" algn="l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>
                <a:uFillTx/>
              </a:rPr>
              <a:t>         (二)、  Api ：拿Oauth2Template获得的accessToken,和一些必备参数,如openId（用户在服务提供商的id,在QQ登录中需要通过accessToken去获取，而微信在返回accessToken时就返回用户在微信的openId了）等去第三方应用获取用户信息。需要根据不同的登录方式提供自己的Api并实现获取用户信息的接口。</a:t>
            </a:r>
            <a:endParaRPr lang="zh-CN" altLang="en-US" sz="1800">
              <a:uFillTx/>
            </a:endParaRPr>
          </a:p>
          <a:p>
            <a:pPr marL="0" indent="457200" algn="l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 sz="1800">
              <a:uFillTx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20180527122233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412875"/>
            <a:ext cx="8332470" cy="43110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681355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pPr algn="ctr"/>
            <a:r>
              <a:rPr 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前端认证与权限</a:t>
            </a:r>
            <a:endParaRPr lang="en-US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 noChangeArrowheads="1"/>
          </p:cNvSpPr>
          <p:nvPr/>
        </p:nvSpPr>
        <p:spPr bwMode="auto">
          <a:xfrm>
            <a:off x="3059832" y="1484784"/>
            <a:ext cx="589356" cy="4060776"/>
          </a:xfrm>
          <a:custGeom>
            <a:avLst/>
            <a:gdLst>
              <a:gd name="T0" fmla="*/ 0 w 1049"/>
              <a:gd name="T1" fmla="*/ 0 h 7451"/>
              <a:gd name="T2" fmla="*/ 1049 w 1049"/>
              <a:gd name="T3" fmla="*/ 3726 h 7451"/>
              <a:gd name="T4" fmla="*/ 0 w 1049"/>
              <a:gd name="T5" fmla="*/ 7451 h 7451"/>
              <a:gd name="T6" fmla="*/ 0 60000 65536"/>
              <a:gd name="T7" fmla="*/ 0 60000 65536"/>
              <a:gd name="T8" fmla="*/ 0 60000 65536"/>
              <a:gd name="T9" fmla="*/ 0 w 1049"/>
              <a:gd name="T10" fmla="*/ 0 h 7451"/>
              <a:gd name="T11" fmla="*/ 1049 w 1049"/>
              <a:gd name="T12" fmla="*/ 7451 h 7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9" h="7451">
                <a:moveTo>
                  <a:pt x="0" y="0"/>
                </a:moveTo>
                <a:cubicBezTo>
                  <a:pt x="665" y="1085"/>
                  <a:pt x="1049" y="2360"/>
                  <a:pt x="1049" y="3726"/>
                </a:cubicBezTo>
                <a:cubicBezTo>
                  <a:pt x="1049" y="5091"/>
                  <a:pt x="665" y="6367"/>
                  <a:pt x="0" y="7451"/>
                </a:cubicBezTo>
              </a:path>
            </a:pathLst>
          </a:custGeom>
          <a:noFill/>
          <a:ln w="10" cap="flat" cmpd="sng">
            <a:solidFill>
              <a:srgbClr val="2E2C2C"/>
            </a:solidFill>
            <a:prstDash val="dash"/>
            <a:miter lim="800000"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18" name="组合 105"/>
          <p:cNvGrpSpPr/>
          <p:nvPr/>
        </p:nvGrpSpPr>
        <p:grpSpPr bwMode="auto">
          <a:xfrm>
            <a:off x="3614139" y="1842123"/>
            <a:ext cx="3518795" cy="471484"/>
            <a:chOff x="0" y="0"/>
            <a:chExt cx="4833680" cy="648258"/>
          </a:xfrm>
        </p:grpSpPr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20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059832" y="1826549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23" name="TextBox 111"/>
          <p:cNvSpPr>
            <a:spLocks noChangeArrowheads="1"/>
          </p:cNvSpPr>
          <p:nvPr/>
        </p:nvSpPr>
        <p:spPr bwMode="auto">
          <a:xfrm>
            <a:off x="3112091" y="1844824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" name="组合 112"/>
          <p:cNvGrpSpPr/>
          <p:nvPr/>
        </p:nvGrpSpPr>
        <p:grpSpPr bwMode="auto">
          <a:xfrm>
            <a:off x="3779912" y="2713291"/>
            <a:ext cx="3518797" cy="472640"/>
            <a:chOff x="0" y="0"/>
            <a:chExt cx="4833680" cy="648258"/>
          </a:xfrm>
        </p:grpSpPr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26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3275856" y="2713291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29" name="TextBox 118"/>
          <p:cNvSpPr>
            <a:spLocks noChangeArrowheads="1"/>
          </p:cNvSpPr>
          <p:nvPr/>
        </p:nvSpPr>
        <p:spPr bwMode="auto">
          <a:xfrm>
            <a:off x="3328547" y="2738274"/>
            <a:ext cx="33974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0" name="组合 119"/>
          <p:cNvGrpSpPr/>
          <p:nvPr/>
        </p:nvGrpSpPr>
        <p:grpSpPr bwMode="auto">
          <a:xfrm>
            <a:off x="3779912" y="3577387"/>
            <a:ext cx="3518796" cy="472640"/>
            <a:chOff x="0" y="0"/>
            <a:chExt cx="4833680" cy="648258"/>
          </a:xfrm>
        </p:grpSpPr>
        <p:sp>
          <p:nvSpPr>
            <p:cNvPr id="31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32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3275856" y="3577387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35" name="TextBox 125"/>
          <p:cNvSpPr>
            <a:spLocks noChangeArrowheads="1"/>
          </p:cNvSpPr>
          <p:nvPr/>
        </p:nvSpPr>
        <p:spPr bwMode="auto">
          <a:xfrm>
            <a:off x="3328115" y="3557513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 flipH="1">
            <a:off x="145042" y="2348880"/>
            <a:ext cx="1191423" cy="1839714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 flipH="1">
            <a:off x="8390550" y="2348880"/>
            <a:ext cx="753450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39" name="组合 1"/>
          <p:cNvGrpSpPr/>
          <p:nvPr/>
        </p:nvGrpSpPr>
        <p:grpSpPr bwMode="auto">
          <a:xfrm>
            <a:off x="1009138" y="2132856"/>
            <a:ext cx="2218750" cy="2226839"/>
            <a:chOff x="0" y="0"/>
            <a:chExt cx="3048726" cy="3057872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0" y="0"/>
              <a:ext cx="3048726" cy="3057872"/>
            </a:xfrm>
            <a:prstGeom prst="ellipse">
              <a:avLst/>
            </a:prstGeom>
            <a:solidFill>
              <a:srgbClr val="FF9900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134434" y="134837"/>
              <a:ext cx="2779858" cy="2788198"/>
            </a:xfrm>
            <a:prstGeom prst="ellipse">
              <a:avLst/>
            </a:prstGeom>
            <a:solidFill>
              <a:srgbClr val="FF9900"/>
            </a:solidFill>
            <a:ln w="9525" cmpd="sng">
              <a:solidFill>
                <a:srgbClr val="F8F8F8"/>
              </a:solidFill>
              <a:prstDash val="dash"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42" name="Freeform 6"/>
          <p:cNvSpPr>
            <a:spLocks noEditPoints="1" noChangeArrowheads="1"/>
          </p:cNvSpPr>
          <p:nvPr/>
        </p:nvSpPr>
        <p:spPr bwMode="auto">
          <a:xfrm>
            <a:off x="1729218" y="2313607"/>
            <a:ext cx="792741" cy="1088574"/>
          </a:xfrm>
          <a:custGeom>
            <a:avLst/>
            <a:gdLst>
              <a:gd name="T0" fmla="*/ 250 w 1905"/>
              <a:gd name="T1" fmla="*/ 421 h 2600"/>
              <a:gd name="T2" fmla="*/ 211 w 1905"/>
              <a:gd name="T3" fmla="*/ 2600 h 2600"/>
              <a:gd name="T4" fmla="*/ 1905 w 1905"/>
              <a:gd name="T5" fmla="*/ 638 h 2600"/>
              <a:gd name="T6" fmla="*/ 1760 w 1905"/>
              <a:gd name="T7" fmla="*/ 684 h 2600"/>
              <a:gd name="T8" fmla="*/ 217 w 1905"/>
              <a:gd name="T9" fmla="*/ 2448 h 2600"/>
              <a:gd name="T10" fmla="*/ 824 w 1905"/>
              <a:gd name="T11" fmla="*/ 276 h 2600"/>
              <a:gd name="T12" fmla="*/ 1081 w 1905"/>
              <a:gd name="T13" fmla="*/ 276 h 2600"/>
              <a:gd name="T14" fmla="*/ 949 w 1905"/>
              <a:gd name="T15" fmla="*/ 414 h 2600"/>
              <a:gd name="T16" fmla="*/ 666 w 1905"/>
              <a:gd name="T17" fmla="*/ 283 h 2600"/>
              <a:gd name="T18" fmla="*/ 349 w 1905"/>
              <a:gd name="T19" fmla="*/ 658 h 2600"/>
              <a:gd name="T20" fmla="*/ 1556 w 1905"/>
              <a:gd name="T21" fmla="*/ 658 h 2600"/>
              <a:gd name="T22" fmla="*/ 1239 w 1905"/>
              <a:gd name="T23" fmla="*/ 283 h 2600"/>
              <a:gd name="T24" fmla="*/ 666 w 1905"/>
              <a:gd name="T25" fmla="*/ 283 h 2600"/>
              <a:gd name="T26" fmla="*/ 672 w 1905"/>
              <a:gd name="T27" fmla="*/ 1974 h 2600"/>
              <a:gd name="T28" fmla="*/ 461 w 1905"/>
              <a:gd name="T29" fmla="*/ 2033 h 2600"/>
              <a:gd name="T30" fmla="*/ 415 w 1905"/>
              <a:gd name="T31" fmla="*/ 2080 h 2600"/>
              <a:gd name="T32" fmla="*/ 672 w 1905"/>
              <a:gd name="T33" fmla="*/ 2099 h 2600"/>
              <a:gd name="T34" fmla="*/ 402 w 1905"/>
              <a:gd name="T35" fmla="*/ 2231 h 2600"/>
              <a:gd name="T36" fmla="*/ 738 w 1905"/>
              <a:gd name="T37" fmla="*/ 2066 h 2600"/>
              <a:gd name="T38" fmla="*/ 738 w 1905"/>
              <a:gd name="T39" fmla="*/ 1961 h 2600"/>
              <a:gd name="T40" fmla="*/ 336 w 1905"/>
              <a:gd name="T41" fmla="*/ 1981 h 2600"/>
              <a:gd name="T42" fmla="*/ 653 w 1905"/>
              <a:gd name="T43" fmla="*/ 2317 h 2600"/>
              <a:gd name="T44" fmla="*/ 653 w 1905"/>
              <a:gd name="T45" fmla="*/ 1020 h 2600"/>
              <a:gd name="T46" fmla="*/ 461 w 1905"/>
              <a:gd name="T47" fmla="*/ 1079 h 2600"/>
              <a:gd name="T48" fmla="*/ 527 w 1905"/>
              <a:gd name="T49" fmla="*/ 1250 h 2600"/>
              <a:gd name="T50" fmla="*/ 402 w 1905"/>
              <a:gd name="T51" fmla="*/ 1296 h 2600"/>
              <a:gd name="T52" fmla="*/ 653 w 1905"/>
              <a:gd name="T53" fmla="*/ 954 h 2600"/>
              <a:gd name="T54" fmla="*/ 336 w 1905"/>
              <a:gd name="T55" fmla="*/ 1290 h 2600"/>
              <a:gd name="T56" fmla="*/ 736 w 1905"/>
              <a:gd name="T57" fmla="*/ 1096 h 2600"/>
              <a:gd name="T58" fmla="*/ 732 w 1905"/>
              <a:gd name="T59" fmla="*/ 1007 h 2600"/>
              <a:gd name="T60" fmla="*/ 672 w 1905"/>
              <a:gd name="T61" fmla="*/ 1533 h 2600"/>
              <a:gd name="T62" fmla="*/ 415 w 1905"/>
              <a:gd name="T63" fmla="*/ 1599 h 2600"/>
              <a:gd name="T64" fmla="*/ 672 w 1905"/>
              <a:gd name="T65" fmla="*/ 1770 h 2600"/>
              <a:gd name="T66" fmla="*/ 737 w 1905"/>
              <a:gd name="T67" fmla="*/ 1484 h 2600"/>
              <a:gd name="T68" fmla="*/ 336 w 1905"/>
              <a:gd name="T69" fmla="*/ 1500 h 2600"/>
              <a:gd name="T70" fmla="*/ 672 w 1905"/>
              <a:gd name="T71" fmla="*/ 1836 h 2600"/>
              <a:gd name="T72" fmla="*/ 881 w 1905"/>
              <a:gd name="T73" fmla="*/ 1417 h 2600"/>
              <a:gd name="T74" fmla="*/ 995 w 1905"/>
              <a:gd name="T75" fmla="*/ 2205 h 2600"/>
              <a:gd name="T76" fmla="*/ 1530 w 1905"/>
              <a:gd name="T77" fmla="*/ 2040 h 2600"/>
              <a:gd name="T78" fmla="*/ 976 w 1905"/>
              <a:gd name="T79" fmla="*/ 2185 h 2600"/>
              <a:gd name="T80" fmla="*/ 1530 w 1905"/>
              <a:gd name="T81" fmla="*/ 1546 h 2600"/>
              <a:gd name="T82" fmla="*/ 976 w 1905"/>
              <a:gd name="T83" fmla="*/ 1250 h 2600"/>
              <a:gd name="T84" fmla="*/ 976 w 1905"/>
              <a:gd name="T85" fmla="*/ 1072 h 2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905"/>
              <a:gd name="T130" fmla="*/ 0 h 2600"/>
              <a:gd name="T131" fmla="*/ 1905 w 1905"/>
              <a:gd name="T132" fmla="*/ 2600 h 260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/>
          </a:solidFill>
          <a:ln w="9525" cmpd="sng">
            <a:noFill/>
            <a:bevel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3" name="TextBox 47"/>
          <p:cNvSpPr>
            <a:spLocks noChangeArrowheads="1"/>
          </p:cNvSpPr>
          <p:nvPr/>
        </p:nvSpPr>
        <p:spPr bwMode="auto">
          <a:xfrm>
            <a:off x="1441186" y="3609751"/>
            <a:ext cx="126570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altLang="en-US" sz="28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" name="TextBox 49"/>
          <p:cNvSpPr>
            <a:spLocks noChangeArrowheads="1"/>
          </p:cNvSpPr>
          <p:nvPr/>
        </p:nvSpPr>
        <p:spPr bwMode="auto">
          <a:xfrm>
            <a:off x="1513194" y="3384435"/>
            <a:ext cx="130265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Freeform 6"/>
          <p:cNvSpPr>
            <a:spLocks noChangeArrowheads="1"/>
          </p:cNvSpPr>
          <p:nvPr/>
        </p:nvSpPr>
        <p:spPr bwMode="auto">
          <a:xfrm flipH="1">
            <a:off x="-36512" y="2343471"/>
            <a:ext cx="187207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46" name="组合 119"/>
          <p:cNvGrpSpPr/>
          <p:nvPr/>
        </p:nvGrpSpPr>
        <p:grpSpPr bwMode="auto">
          <a:xfrm>
            <a:off x="3707904" y="4585499"/>
            <a:ext cx="3518796" cy="472640"/>
            <a:chOff x="0" y="0"/>
            <a:chExt cx="4833680" cy="648258"/>
          </a:xfrm>
        </p:grpSpPr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 dirty="0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48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3203848" y="4585499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0" name="TextBox 125"/>
          <p:cNvSpPr>
            <a:spLocks noChangeArrowheads="1"/>
          </p:cNvSpPr>
          <p:nvPr/>
        </p:nvSpPr>
        <p:spPr bwMode="auto">
          <a:xfrm>
            <a:off x="3256107" y="4565625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45043" y="2789790"/>
            <a:ext cx="20116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</a:t>
            </a:r>
            <a:r>
              <a:rPr 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后端动态授权</a:t>
            </a:r>
            <a:endParaRPr 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72240" y="3634457"/>
            <a:ext cx="199644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401\403</a:t>
            </a: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过滤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29242" y="1878698"/>
            <a:ext cx="22402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三方账户授权与解绑</a:t>
            </a:r>
            <a:endParaRPr 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72239" y="4661998"/>
            <a:ext cx="5257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QA</a:t>
            </a:r>
            <a:endParaRPr 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0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49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6467 0.1487 L -2.66337E-6 2.22942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-744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7053 -2.67345E-6 L -5.12887E-7 -2.67345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49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49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949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449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949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449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949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449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 autoUpdateAnimBg="0"/>
      <p:bldP spid="22" grpId="0" bldLvl="0" animBg="1" autoUpdateAnimBg="0"/>
      <p:bldP spid="22" grpId="1" bldLvl="0" animBg="1" autoUpdateAnimBg="0"/>
      <p:bldP spid="23" grpId="0" bldLvl="0" autoUpdateAnimBg="0"/>
      <p:bldP spid="28" grpId="0" bldLvl="0" animBg="1" autoUpdateAnimBg="0"/>
      <p:bldP spid="28" grpId="1" bldLvl="0" animBg="1" autoUpdateAnimBg="0"/>
      <p:bldP spid="29" grpId="0" bldLvl="0" autoUpdateAnimBg="0"/>
      <p:bldP spid="34" grpId="0" bldLvl="0" animBg="1" autoUpdateAnimBg="0"/>
      <p:bldP spid="34" grpId="1" bldLvl="0" animBg="1" autoUpdateAnimBg="0"/>
      <p:bldP spid="35" grpId="0" bldLvl="0" autoUpdateAnimBg="0"/>
      <p:bldP spid="37" grpId="0" bldLvl="0" animBg="1" autoUpdateAnimBg="0"/>
      <p:bldP spid="38" grpId="0" bldLvl="0" animBg="1" autoUpdateAnimBg="0"/>
      <p:bldP spid="42" grpId="0" bldLvl="0" animBg="1" autoUpdateAnimBg="0"/>
      <p:bldP spid="43" grpId="0" bldLvl="0" autoUpdateAnimBg="0"/>
      <p:bldP spid="44" grpId="0" bldLvl="0" autoUpdateAnimBg="0"/>
      <p:bldP spid="49" grpId="0" bldLvl="0" animBg="1" autoUpdateAnimBg="0"/>
      <p:bldP spid="49" grpId="1" bldLvl="0" animBg="1" autoUpdateAnimBg="0"/>
      <p:bldP spid="50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25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实现目标</a:t>
            </a:r>
            <a:endParaRPr lang="zh-CN" altLang="en-US"/>
          </a:p>
          <a:p>
            <a:pPr marL="514350" indent="514985" fontAlgn="auto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CN" altLang="en-US" sz="1800">
                <a:solidFill>
                  <a:schemeClr val="tx1"/>
                </a:solidFill>
                <a:uFillTx/>
              </a:rPr>
              <a:t>页面需要登录或授权的得跳转到登录页或者未授权页</a:t>
            </a:r>
            <a:endParaRPr lang="zh-CN" altLang="en-US" sz="1800">
              <a:solidFill>
                <a:schemeClr val="tx1"/>
              </a:solidFill>
              <a:uFillTx/>
            </a:endParaRPr>
          </a:p>
          <a:p>
            <a:pPr marL="514350" indent="514985" fontAlgn="auto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CN" altLang="en-US" sz="1800">
                <a:solidFill>
                  <a:schemeClr val="tx1"/>
                </a:solidFill>
                <a:uFillTx/>
              </a:rPr>
              <a:t>根据用户拥有的权限生成前端路由和菜单</a:t>
            </a:r>
            <a:endParaRPr lang="zh-CN" altLang="en-US" sz="1800">
              <a:solidFill>
                <a:schemeClr val="tx1"/>
              </a:solidFill>
              <a:uFillTx/>
            </a:endParaRPr>
          </a:p>
          <a:p>
            <a:pPr marL="514350" indent="514985" fontAlgn="auto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CN" altLang="en-US" sz="1800">
                <a:solidFill>
                  <a:schemeClr val="tx1"/>
                </a:solidFill>
                <a:uFillTx/>
              </a:rPr>
              <a:t>利用</a:t>
            </a:r>
            <a:r>
              <a:rPr lang="en-US" altLang="zh-CN" sz="1800">
                <a:solidFill>
                  <a:schemeClr val="tx1"/>
                </a:solidFill>
                <a:uFillTx/>
              </a:rPr>
              <a:t>Vuex </a:t>
            </a:r>
            <a:r>
              <a:rPr lang="zh-CN" altLang="en-US" sz="1800">
                <a:solidFill>
                  <a:schemeClr val="tx1"/>
                </a:solidFill>
                <a:uFillTx/>
              </a:rPr>
              <a:t>保存用户信息</a:t>
            </a:r>
            <a:r>
              <a:rPr lang="en-US" altLang="zh-CN" sz="1800">
                <a:solidFill>
                  <a:schemeClr val="tx1"/>
                </a:solidFill>
                <a:uFillTx/>
              </a:rPr>
              <a:t>,</a:t>
            </a:r>
            <a:r>
              <a:rPr lang="zh-CN" altLang="en-US" sz="1800">
                <a:solidFill>
                  <a:schemeClr val="tx1"/>
                </a:solidFill>
                <a:uFillTx/>
              </a:rPr>
              <a:t>实现页面重新加载数据</a:t>
            </a:r>
            <a:endParaRPr lang="zh-CN" altLang="en-US" sz="1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chemeClr val="tx1"/>
                </a:solidFill>
                <a:uFillTx/>
              </a:rPr>
              <a:t>Vuex 是一个专为 Vue.js 应用程序开发的状态管理模式。它采用集中式存储管理应用的所有组件的状态，并以相应的规则保证状态以一种可预测的方式发生变化。</a:t>
            </a:r>
            <a:endParaRPr lang="zh-CN" altLang="en-US" sz="1800">
              <a:solidFill>
                <a:schemeClr val="tx1"/>
              </a:solidFill>
              <a:uFillTx/>
            </a:endParaRPr>
          </a:p>
          <a:p>
            <a:pPr indent="45720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800">
                <a:solidFill>
                  <a:schemeClr val="tx1"/>
                </a:solidFill>
                <a:uFillTx/>
              </a:rPr>
              <a:t>State:</a:t>
            </a:r>
            <a:r>
              <a:rPr lang="zh-CN" altLang="en-US" sz="1800">
                <a:solidFill>
                  <a:schemeClr val="tx1"/>
                </a:solidFill>
                <a:uFillTx/>
              </a:rPr>
              <a:t>数据声明标识</a:t>
            </a:r>
            <a:endParaRPr lang="zh-CN" altLang="en-US" sz="1800">
              <a:solidFill>
                <a:schemeClr val="tx1"/>
              </a:solidFill>
              <a:uFillTx/>
            </a:endParaRPr>
          </a:p>
          <a:p>
            <a:pPr indent="45720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800">
                <a:solidFill>
                  <a:schemeClr val="tx1"/>
                </a:solidFill>
                <a:uFillTx/>
              </a:rPr>
              <a:t>Getter:</a:t>
            </a:r>
            <a:r>
              <a:rPr lang="zh-CN" altLang="en-US" sz="1800">
                <a:solidFill>
                  <a:schemeClr val="tx1"/>
                </a:solidFill>
                <a:uFillTx/>
              </a:rPr>
              <a:t>获取器</a:t>
            </a:r>
            <a:endParaRPr lang="zh-CN" altLang="en-US" sz="1800">
              <a:solidFill>
                <a:schemeClr val="tx1"/>
              </a:solidFill>
              <a:uFillTx/>
            </a:endParaRPr>
          </a:p>
          <a:p>
            <a:pPr indent="45720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800">
                <a:solidFill>
                  <a:schemeClr val="tx1"/>
                </a:solidFill>
                <a:uFillTx/>
              </a:rPr>
              <a:t>Mutation:</a:t>
            </a:r>
            <a:r>
              <a:rPr lang="zh-CN" altLang="en-US" sz="1800">
                <a:solidFill>
                  <a:schemeClr val="tx1"/>
                </a:solidFill>
                <a:uFillTx/>
              </a:rPr>
              <a:t>改变</a:t>
            </a:r>
            <a:r>
              <a:rPr lang="en-US" altLang="zh-CN" sz="1800">
                <a:solidFill>
                  <a:schemeClr val="tx1"/>
                </a:solidFill>
                <a:uFillTx/>
              </a:rPr>
              <a:t>State</a:t>
            </a:r>
            <a:r>
              <a:rPr lang="zh-CN" altLang="en-US" sz="1800">
                <a:solidFill>
                  <a:schemeClr val="tx1"/>
                </a:solidFill>
                <a:uFillTx/>
              </a:rPr>
              <a:t>内容 同步方式</a:t>
            </a:r>
            <a:endParaRPr lang="zh-CN" altLang="en-US" sz="1800">
              <a:solidFill>
                <a:schemeClr val="tx1"/>
              </a:solidFill>
              <a:uFillTx/>
            </a:endParaRPr>
          </a:p>
          <a:p>
            <a:pPr indent="45720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800">
                <a:solidFill>
                  <a:schemeClr val="tx1"/>
                </a:solidFill>
                <a:uFillTx/>
              </a:rPr>
              <a:t>Action: </a:t>
            </a:r>
            <a:r>
              <a:rPr lang="zh-CN" altLang="en-US" sz="1800">
                <a:solidFill>
                  <a:schemeClr val="tx1"/>
                </a:solidFill>
                <a:uFillTx/>
              </a:rPr>
              <a:t>调用</a:t>
            </a:r>
            <a:r>
              <a:rPr lang="en-US" altLang="zh-CN" sz="1800">
                <a:uFillTx/>
                <a:sym typeface="+mn-ea"/>
              </a:rPr>
              <a:t>Mutation</a:t>
            </a:r>
            <a:r>
              <a:rPr lang="zh-CN" altLang="en-US" sz="1800">
                <a:solidFill>
                  <a:schemeClr val="tx1"/>
                </a:solidFill>
                <a:uFillTx/>
              </a:rPr>
              <a:t> </a:t>
            </a:r>
            <a:r>
              <a:rPr lang="zh-CN" altLang="en-US" sz="1800">
                <a:uFillTx/>
                <a:sym typeface="+mn-ea"/>
              </a:rPr>
              <a:t>改变</a:t>
            </a:r>
            <a:r>
              <a:rPr lang="en-US" altLang="zh-CN" sz="1800">
                <a:uFillTx/>
                <a:sym typeface="+mn-ea"/>
              </a:rPr>
              <a:t>State </a:t>
            </a:r>
            <a:r>
              <a:rPr lang="zh-CN" altLang="en-US" sz="1800">
                <a:uFillTx/>
                <a:sym typeface="+mn-ea"/>
              </a:rPr>
              <a:t>异步方式</a:t>
            </a:r>
            <a:endParaRPr lang="zh-CN" altLang="en-US" sz="1800">
              <a:solidFill>
                <a:schemeClr val="tx1"/>
              </a:solidFill>
              <a:uFillTx/>
              <a:sym typeface="+mn-ea"/>
            </a:endParaRPr>
          </a:p>
          <a:p>
            <a:pPr indent="45720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800">
                <a:solidFill>
                  <a:schemeClr val="tx1"/>
                </a:solidFill>
                <a:uFillTx/>
              </a:rPr>
              <a:t>Module:分割模块</a:t>
            </a:r>
            <a:endParaRPr lang="en-US" altLang="zh-CN" sz="1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125220"/>
            <a:ext cx="8229600" cy="4525963"/>
          </a:xfrm>
        </p:spPr>
        <p:txBody>
          <a:bodyPr/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>
                <a:solidFill>
                  <a:schemeClr val="tx1"/>
                </a:solidFill>
                <a:uFillTx/>
              </a:rPr>
              <a:t>Router 结合Vuex 实现认证和授权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pPr marL="0" indent="45720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chemeClr val="tx1"/>
                </a:solidFill>
                <a:uFillTx/>
              </a:rPr>
              <a:t>思路: 对公共页面方法默认加载,权限页面进行动态加载.未获取到用户信息,进行获取,返回401状态,跳转到登录页</a:t>
            </a:r>
            <a:r>
              <a:rPr lang="zh-CN" altLang="en-US" sz="1800">
                <a:uFillTx/>
              </a:rPr>
              <a:t>.</a:t>
            </a:r>
            <a:endParaRPr lang="zh-CN" altLang="en-US" sz="1800">
              <a:uFillTx/>
            </a:endParaRPr>
          </a:p>
          <a:p>
            <a:pPr marL="0" indent="45720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>
                <a:uFillTx/>
              </a:rPr>
              <a:t>利用</a:t>
            </a:r>
            <a:r>
              <a:rPr lang="en-US" altLang="zh-CN" sz="1800">
                <a:uFillTx/>
              </a:rPr>
              <a:t>:router.beforeEach((to, from, next) =&gt; {})</a:t>
            </a:r>
            <a:endParaRPr lang="en-US" altLang="zh-CN" sz="1800">
              <a:uFillTx/>
            </a:endParaRPr>
          </a:p>
          <a:p>
            <a:pPr marL="0" indent="45720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800">
                <a:uFillTx/>
              </a:rPr>
              <a:t>	 store.commit('', data)</a:t>
            </a:r>
            <a:endParaRPr lang="en-US" altLang="zh-CN" sz="1800">
              <a:uFillTx/>
            </a:endParaRPr>
          </a:p>
          <a:p>
            <a:pPr marL="0" indent="457200" fontAlgn="auto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 sz="1800">
              <a:uFillTx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rrowheads="1"/>
          </p:cNvSpPr>
          <p:nvPr/>
        </p:nvSpPr>
        <p:spPr bwMode="auto">
          <a:xfrm flipH="1">
            <a:off x="257173" y="2165350"/>
            <a:ext cx="8886825" cy="2055738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8BB923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 dirty="0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8" name="Freeform 6"/>
          <p:cNvSpPr>
            <a:spLocks noChangeArrowheads="1"/>
          </p:cNvSpPr>
          <p:nvPr/>
        </p:nvSpPr>
        <p:spPr bwMode="auto">
          <a:xfrm flipH="1">
            <a:off x="-1" y="2165350"/>
            <a:ext cx="257175" cy="2055738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92D05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258870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谢谢观赏</a:t>
            </a:r>
            <a:endParaRPr lang="zh-CN" altLang="en-US" sz="7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1073150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sz="6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开启用户认证</a:t>
            </a:r>
            <a:endParaRPr lang="zh-CN" sz="6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59840" y="1557020"/>
            <a:ext cx="678878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  <a:uFillTx/>
              </a:rPr>
              <a:t>Spring Security是基于spring的应用程序提供声明式安全保护的安全性框架，它提供了完整的安全性解决方案，能够在web请求级别和方法调用级别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indent="457200" fontAlgn="auto"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  <a:uFillTx/>
              </a:rPr>
              <a:t>处理身份证验证和授权．它充分使用了依赖注入和面向切面的技术．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59840" y="839470"/>
            <a:ext cx="6788785" cy="1008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00000"/>
              </a:lnSpc>
            </a:pPr>
            <a:r>
              <a:rPr lang="zh-CN" altLang="en-US" sz="2000"/>
              <a:t>Spring Security本质上是一连串的Filter， 然后又以一个独立的Filter的形式插入到Filter Chain里，其名为FilterChainProxy</a:t>
            </a:r>
            <a:endParaRPr lang="zh-CN" altLang="en-US" sz="2000"/>
          </a:p>
        </p:txBody>
      </p:sp>
      <p:pic>
        <p:nvPicPr>
          <p:cNvPr id="2" name="图片 1" descr="o_security-filt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1698625"/>
            <a:ext cx="7223760" cy="480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1595" y="909320"/>
            <a:ext cx="6788785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实际上FilterChainProxy下面可以有多条Filter Chain，来针对不同的URL做验证，而Filter Chain中所拥有的Filter则会根据定义的服务自动增减</a:t>
            </a:r>
            <a:r>
              <a:rPr lang="en-US" altLang="zh-CN" sz="2000"/>
              <a:t>.</a:t>
            </a:r>
            <a:endParaRPr lang="en-US" altLang="zh-CN" sz="2000"/>
          </a:p>
        </p:txBody>
      </p:sp>
      <p:pic>
        <p:nvPicPr>
          <p:cNvPr id="2" name="图片 1" descr="o_security-filters-dispat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772920"/>
            <a:ext cx="7557135" cy="532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1595" y="1772920"/>
            <a:ext cx="6788785" cy="3749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200000"/>
              </a:lnSpc>
            </a:pPr>
            <a:r>
              <a:rPr lang="zh-CN" altLang="en-US" sz="2000"/>
              <a:t>Authentication是一个接口，用来表示用户认证信息，在用户登录认证之前相关信息会封装为一个Authentication具体实现类的对象，在登录认证成功之后又会生成一个信息更全面，包含用户权限等信息的Authentication对象，然后把它保存在 SecurityContextHolder所持有的SecurityContext中，供后续的程序进行调用，如访问权限的鉴定等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1043305" y="1269365"/>
            <a:ext cx="123698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关键类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1595" y="1772920"/>
            <a:ext cx="678878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/>
              <a:t>用来做验证的最主要的接口为AuthenticationManager，这个接口只有一个方法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3305" y="1269365"/>
            <a:ext cx="123698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关键类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1977390" y="4579620"/>
            <a:ext cx="657225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AutoNum type="arabicPeriod"/>
            </a:pPr>
            <a:r>
              <a:rPr lang="zh-CN" altLang="en-US"/>
              <a:t>验证成功，返回一个带有用户信息的Authentication。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验证失败，抛出一个AuthenticationException异常。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无法判断，返回null。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78280" y="4148455"/>
            <a:ext cx="5624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/>
            <a:r>
              <a:rPr lang="zh-CN" altLang="en-US"/>
              <a:t>其中authenticate()方法运行后可能会有三种情况：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2923540"/>
            <a:ext cx="5685790" cy="116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4092</Words>
  <Application>WPS 演示</Application>
  <PresentationFormat>全屏显示(4:3)</PresentationFormat>
  <Paragraphs>148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JAVA分享： 前后端分离认证与授权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通用型报告模板</dc:title>
  <dc:creator>研发序列网站设计部—宋从磊</dc:creator>
  <cp:lastModifiedBy>wmz06762</cp:lastModifiedBy>
  <cp:revision>324</cp:revision>
  <dcterms:created xsi:type="dcterms:W3CDTF">2018-12-27T12:09:00Z</dcterms:created>
  <dcterms:modified xsi:type="dcterms:W3CDTF">2018-12-28T03:00:17Z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