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72" r:id="rId5"/>
    <p:sldId id="259" r:id="rId6"/>
    <p:sldId id="261" r:id="rId7"/>
    <p:sldId id="315" r:id="rId8"/>
    <p:sldId id="316" r:id="rId9"/>
    <p:sldId id="317" r:id="rId10"/>
    <p:sldId id="318" r:id="rId11"/>
    <p:sldId id="319" r:id="rId12"/>
    <p:sldId id="320" r:id="rId13"/>
    <p:sldId id="304" r:id="rId14"/>
    <p:sldId id="321" r:id="rId15"/>
    <p:sldId id="322" r:id="rId16"/>
    <p:sldId id="305" r:id="rId17"/>
    <p:sldId id="324" r:id="rId18"/>
    <p:sldId id="323" r:id="rId19"/>
    <p:sldId id="306" r:id="rId20"/>
    <p:sldId id="307" r:id="rId21"/>
    <p:sldId id="26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E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920A-3C79-4CE2-A108-BC0A1BFFF5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315F7-2603-4DD0-A5B9-87CD5BE5B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/>
        </p:nvSpPr>
        <p:spPr bwMode="auto">
          <a:xfrm>
            <a:off x="2915816" y="2248792"/>
            <a:ext cx="6228184" cy="1756271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932"/>
              <a:gd name="T19" fmla="*/ 0 h 3294"/>
              <a:gd name="T20" fmla="*/ 10932 w 10932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1" y="2248792"/>
            <a:ext cx="1372362" cy="1756271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89"/>
              <a:gd name="T19" fmla="*/ 0 h 3294"/>
              <a:gd name="T20" fmla="*/ 2589 w 2589"/>
              <a:gd name="T21" fmla="*/ 3294 h 32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1881" y="2831593"/>
            <a:ext cx="4903656" cy="469957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JAVA</a:t>
            </a:r>
            <a:r>
              <a:rPr lang="zh-CN" altLang="en-US" sz="16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分享：</a:t>
            </a:r>
            <a:r>
              <a:rPr lang="en-US" altLang="zh-CN" sz="1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前后端分离认证与授权</a:t>
            </a:r>
            <a:endParaRPr lang="zh-CN" altLang="en-US" sz="1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TextBox 35"/>
          <p:cNvSpPr>
            <a:spLocks noChangeArrowheads="1"/>
          </p:cNvSpPr>
          <p:nvPr/>
        </p:nvSpPr>
        <p:spPr bwMode="auto">
          <a:xfrm>
            <a:off x="3491880" y="3397664"/>
            <a:ext cx="4252781" cy="548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2018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r>
              <a:rPr lang="en-US" altLang="zh-CN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12</a:t>
            </a:r>
            <a:r>
              <a:rPr lang="zh-CN" altLang="en-US" sz="20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月</a:t>
            </a:r>
            <a:endParaRPr lang="en-US" sz="20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16"/>
          <p:cNvSpPr>
            <a:spLocks noChangeArrowheads="1"/>
          </p:cNvSpPr>
          <p:nvPr/>
        </p:nvSpPr>
        <p:spPr bwMode="auto">
          <a:xfrm>
            <a:off x="3491880" y="2276872"/>
            <a:ext cx="4896543" cy="450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研发</a:t>
            </a:r>
            <a:r>
              <a:rPr lang="zh-CN" altLang="en-US" sz="22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中心</a:t>
            </a:r>
            <a:r>
              <a:rPr lang="en-US" altLang="zh-CN" sz="22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2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王敏张</a:t>
            </a:r>
            <a:endParaRPr lang="zh-CN" altLang="en-US" sz="2200" dirty="0" smtClean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9" name="组合 55"/>
          <p:cNvGrpSpPr/>
          <p:nvPr/>
        </p:nvGrpSpPr>
        <p:grpSpPr bwMode="auto">
          <a:xfrm>
            <a:off x="1043608" y="2000157"/>
            <a:ext cx="2161140" cy="2178791"/>
            <a:chOff x="0" y="0"/>
            <a:chExt cx="3109913" cy="3135314"/>
          </a:xfrm>
        </p:grpSpPr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85938" y="25401"/>
              <a:ext cx="844550" cy="587375"/>
            </a:xfrm>
            <a:custGeom>
              <a:avLst/>
              <a:gdLst>
                <a:gd name="T0" fmla="*/ 1092 w 1092"/>
                <a:gd name="T1" fmla="*/ 531 h 763"/>
                <a:gd name="T2" fmla="*/ 22 w 1092"/>
                <a:gd name="T3" fmla="*/ 0 h 763"/>
                <a:gd name="T4" fmla="*/ 0 w 1092"/>
                <a:gd name="T5" fmla="*/ 349 h 763"/>
                <a:gd name="T6" fmla="*/ 829 w 1092"/>
                <a:gd name="T7" fmla="*/ 763 h 763"/>
                <a:gd name="T8" fmla="*/ 1092 w 1092"/>
                <a:gd name="T9" fmla="*/ 531 h 7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2"/>
                <a:gd name="T16" fmla="*/ 0 h 763"/>
                <a:gd name="T17" fmla="*/ 1092 w 1092"/>
                <a:gd name="T18" fmla="*/ 763 h 7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2" h="763">
                  <a:moveTo>
                    <a:pt x="1092" y="531"/>
                  </a:moveTo>
                  <a:cubicBezTo>
                    <a:pt x="805" y="257"/>
                    <a:pt x="436" y="66"/>
                    <a:pt x="22" y="0"/>
                  </a:cubicBezTo>
                  <a:lnTo>
                    <a:pt x="0" y="349"/>
                  </a:lnTo>
                  <a:cubicBezTo>
                    <a:pt x="318" y="407"/>
                    <a:pt x="603" y="554"/>
                    <a:pt x="829" y="763"/>
                  </a:cubicBezTo>
                  <a:lnTo>
                    <a:pt x="1092" y="53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0" y="1501776"/>
              <a:ext cx="2555875" cy="1633538"/>
            </a:xfrm>
            <a:custGeom>
              <a:avLst/>
              <a:gdLst>
                <a:gd name="T0" fmla="*/ 3076 w 3307"/>
                <a:gd name="T1" fmla="*/ 1351 h 2117"/>
                <a:gd name="T2" fmla="*/ 2139 w 3307"/>
                <a:gd name="T3" fmla="*/ 1731 h 2117"/>
                <a:gd name="T4" fmla="*/ 1914 w 3307"/>
                <a:gd name="T5" fmla="*/ 1731 h 2117"/>
                <a:gd name="T6" fmla="*/ 349 w 3307"/>
                <a:gd name="T7" fmla="*/ 22 h 2117"/>
                <a:gd name="T8" fmla="*/ 1 w 3307"/>
                <a:gd name="T9" fmla="*/ 0 h 2117"/>
                <a:gd name="T10" fmla="*/ 0 w 3307"/>
                <a:gd name="T11" fmla="*/ 93 h 2117"/>
                <a:gd name="T12" fmla="*/ 2 w 3307"/>
                <a:gd name="T13" fmla="*/ 150 h 2117"/>
                <a:gd name="T14" fmla="*/ 3 w 3307"/>
                <a:gd name="T15" fmla="*/ 182 h 2117"/>
                <a:gd name="T16" fmla="*/ 8 w 3307"/>
                <a:gd name="T17" fmla="*/ 254 h 2117"/>
                <a:gd name="T18" fmla="*/ 9 w 3307"/>
                <a:gd name="T19" fmla="*/ 267 h 2117"/>
                <a:gd name="T20" fmla="*/ 1891 w 3307"/>
                <a:gd name="T21" fmla="*/ 2087 h 2117"/>
                <a:gd name="T22" fmla="*/ 3158 w 3307"/>
                <a:gd name="T23" fmla="*/ 1729 h 2117"/>
                <a:gd name="T24" fmla="*/ 3158 w 3307"/>
                <a:gd name="T25" fmla="*/ 1726 h 2117"/>
                <a:gd name="T26" fmla="*/ 3307 w 3307"/>
                <a:gd name="T27" fmla="*/ 1613 h 2117"/>
                <a:gd name="T28" fmla="*/ 3076 w 3307"/>
                <a:gd name="T29" fmla="*/ 1351 h 2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07"/>
                <a:gd name="T46" fmla="*/ 0 h 2117"/>
                <a:gd name="T47" fmla="*/ 3307 w 3307"/>
                <a:gd name="T48" fmla="*/ 2117 h 2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07" h="2117">
                  <a:moveTo>
                    <a:pt x="3076" y="1351"/>
                  </a:moveTo>
                  <a:cubicBezTo>
                    <a:pt x="2816" y="1567"/>
                    <a:pt x="2491" y="1704"/>
                    <a:pt x="2139" y="1731"/>
                  </a:cubicBezTo>
                  <a:cubicBezTo>
                    <a:pt x="2065" y="1735"/>
                    <a:pt x="1990" y="1736"/>
                    <a:pt x="1914" y="1731"/>
                  </a:cubicBezTo>
                  <a:cubicBezTo>
                    <a:pt x="1015" y="1675"/>
                    <a:pt x="345" y="911"/>
                    <a:pt x="349" y="22"/>
                  </a:cubicBezTo>
                  <a:lnTo>
                    <a:pt x="1" y="0"/>
                  </a:lnTo>
                  <a:cubicBezTo>
                    <a:pt x="0" y="32"/>
                    <a:pt x="0" y="62"/>
                    <a:pt x="0" y="93"/>
                  </a:cubicBezTo>
                  <a:cubicBezTo>
                    <a:pt x="0" y="112"/>
                    <a:pt x="1" y="131"/>
                    <a:pt x="2" y="150"/>
                  </a:cubicBezTo>
                  <a:cubicBezTo>
                    <a:pt x="2" y="161"/>
                    <a:pt x="2" y="172"/>
                    <a:pt x="3" y="182"/>
                  </a:cubicBezTo>
                  <a:cubicBezTo>
                    <a:pt x="4" y="207"/>
                    <a:pt x="6" y="230"/>
                    <a:pt x="8" y="254"/>
                  </a:cubicBezTo>
                  <a:cubicBezTo>
                    <a:pt x="8" y="258"/>
                    <a:pt x="9" y="262"/>
                    <a:pt x="9" y="267"/>
                  </a:cubicBezTo>
                  <a:cubicBezTo>
                    <a:pt x="101" y="1248"/>
                    <a:pt x="896" y="2024"/>
                    <a:pt x="1891" y="2087"/>
                  </a:cubicBezTo>
                  <a:cubicBezTo>
                    <a:pt x="2359" y="2117"/>
                    <a:pt x="2799" y="1974"/>
                    <a:pt x="3158" y="1729"/>
                  </a:cubicBezTo>
                  <a:lnTo>
                    <a:pt x="3158" y="1726"/>
                  </a:lnTo>
                  <a:cubicBezTo>
                    <a:pt x="3209" y="1691"/>
                    <a:pt x="3259" y="1653"/>
                    <a:pt x="3307" y="1613"/>
                  </a:cubicBezTo>
                  <a:lnTo>
                    <a:pt x="3076" y="1351"/>
                  </a:ln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676275" y="0"/>
              <a:ext cx="903288" cy="481013"/>
            </a:xfrm>
            <a:custGeom>
              <a:avLst/>
              <a:gdLst>
                <a:gd name="T0" fmla="*/ 1147 w 1169"/>
                <a:gd name="T1" fmla="*/ 356 h 624"/>
                <a:gd name="T2" fmla="*/ 1169 w 1169"/>
                <a:gd name="T3" fmla="*/ 7 h 624"/>
                <a:gd name="T4" fmla="*/ 0 w 1169"/>
                <a:gd name="T5" fmla="*/ 360 h 624"/>
                <a:gd name="T6" fmla="*/ 232 w 1169"/>
                <a:gd name="T7" fmla="*/ 624 h 624"/>
                <a:gd name="T8" fmla="*/ 1147 w 1169"/>
                <a:gd name="T9" fmla="*/ 35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9"/>
                <a:gd name="T16" fmla="*/ 0 h 624"/>
                <a:gd name="T17" fmla="*/ 1169 w 1169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9" h="624">
                  <a:moveTo>
                    <a:pt x="1147" y="356"/>
                  </a:moveTo>
                  <a:lnTo>
                    <a:pt x="1169" y="7"/>
                  </a:lnTo>
                  <a:cubicBezTo>
                    <a:pt x="738" y="0"/>
                    <a:pt x="333" y="131"/>
                    <a:pt x="0" y="360"/>
                  </a:cubicBezTo>
                  <a:lnTo>
                    <a:pt x="232" y="624"/>
                  </a:lnTo>
                  <a:cubicBezTo>
                    <a:pt x="497" y="452"/>
                    <a:pt x="812" y="354"/>
                    <a:pt x="1147" y="35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538413" y="1681163"/>
              <a:ext cx="566738" cy="909638"/>
            </a:xfrm>
            <a:custGeom>
              <a:avLst/>
              <a:gdLst>
                <a:gd name="T0" fmla="*/ 0 w 734"/>
                <a:gd name="T1" fmla="*/ 914 h 1178"/>
                <a:gd name="T2" fmla="*/ 232 w 734"/>
                <a:gd name="T3" fmla="*/ 1178 h 1178"/>
                <a:gd name="T4" fmla="*/ 734 w 734"/>
                <a:gd name="T5" fmla="*/ 22 h 1178"/>
                <a:gd name="T6" fmla="*/ 386 w 734"/>
                <a:gd name="T7" fmla="*/ 0 h 1178"/>
                <a:gd name="T8" fmla="*/ 0 w 734"/>
                <a:gd name="T9" fmla="*/ 914 h 1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4"/>
                <a:gd name="T16" fmla="*/ 0 h 1178"/>
                <a:gd name="T17" fmla="*/ 734 w 734"/>
                <a:gd name="T18" fmla="*/ 1178 h 11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4" h="1178">
                  <a:moveTo>
                    <a:pt x="0" y="914"/>
                  </a:moveTo>
                  <a:lnTo>
                    <a:pt x="232" y="1178"/>
                  </a:lnTo>
                  <a:cubicBezTo>
                    <a:pt x="510" y="867"/>
                    <a:pt x="693" y="467"/>
                    <a:pt x="734" y="22"/>
                  </a:cubicBezTo>
                  <a:lnTo>
                    <a:pt x="386" y="0"/>
                  </a:lnTo>
                  <a:cubicBezTo>
                    <a:pt x="352" y="349"/>
                    <a:pt x="212" y="664"/>
                    <a:pt x="0" y="914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25400" y="417513"/>
              <a:ext cx="654050" cy="879475"/>
            </a:xfrm>
            <a:custGeom>
              <a:avLst/>
              <a:gdLst>
                <a:gd name="T0" fmla="*/ 846 w 846"/>
                <a:gd name="T1" fmla="*/ 262 h 1140"/>
                <a:gd name="T2" fmla="*/ 615 w 846"/>
                <a:gd name="T3" fmla="*/ 0 h 1140"/>
                <a:gd name="T4" fmla="*/ 0 w 846"/>
                <a:gd name="T5" fmla="*/ 1117 h 1140"/>
                <a:gd name="T6" fmla="*/ 351 w 846"/>
                <a:gd name="T7" fmla="*/ 1140 h 1140"/>
                <a:gd name="T8" fmla="*/ 846 w 846"/>
                <a:gd name="T9" fmla="*/ 262 h 1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6"/>
                <a:gd name="T16" fmla="*/ 0 h 1140"/>
                <a:gd name="T17" fmla="*/ 846 w 846"/>
                <a:gd name="T18" fmla="*/ 1140 h 1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6" h="1140">
                  <a:moveTo>
                    <a:pt x="846" y="262"/>
                  </a:moveTo>
                  <a:lnTo>
                    <a:pt x="615" y="0"/>
                  </a:lnTo>
                  <a:cubicBezTo>
                    <a:pt x="302" y="289"/>
                    <a:pt x="80" y="676"/>
                    <a:pt x="0" y="1117"/>
                  </a:cubicBezTo>
                  <a:lnTo>
                    <a:pt x="351" y="1140"/>
                  </a:lnTo>
                  <a:cubicBezTo>
                    <a:pt x="422" y="795"/>
                    <a:pt x="600" y="491"/>
                    <a:pt x="846" y="262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2578100" y="600076"/>
              <a:ext cx="531813" cy="874713"/>
            </a:xfrm>
            <a:custGeom>
              <a:avLst/>
              <a:gdLst>
                <a:gd name="T0" fmla="*/ 337 w 687"/>
                <a:gd name="T1" fmla="*/ 1111 h 1133"/>
                <a:gd name="T2" fmla="*/ 687 w 687"/>
                <a:gd name="T3" fmla="*/ 1133 h 1133"/>
                <a:gd name="T4" fmla="*/ 262 w 687"/>
                <a:gd name="T5" fmla="*/ 0 h 1133"/>
                <a:gd name="T6" fmla="*/ 0 w 687"/>
                <a:gd name="T7" fmla="*/ 231 h 1133"/>
                <a:gd name="T8" fmla="*/ 337 w 687"/>
                <a:gd name="T9" fmla="*/ 1111 h 1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7"/>
                <a:gd name="T16" fmla="*/ 0 h 1133"/>
                <a:gd name="T17" fmla="*/ 687 w 687"/>
                <a:gd name="T18" fmla="*/ 1133 h 1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7" h="1133">
                  <a:moveTo>
                    <a:pt x="337" y="1111"/>
                  </a:moveTo>
                  <a:lnTo>
                    <a:pt x="687" y="1133"/>
                  </a:lnTo>
                  <a:cubicBezTo>
                    <a:pt x="665" y="710"/>
                    <a:pt x="511" y="317"/>
                    <a:pt x="262" y="0"/>
                  </a:cubicBezTo>
                  <a:lnTo>
                    <a:pt x="0" y="231"/>
                  </a:lnTo>
                  <a:cubicBezTo>
                    <a:pt x="190" y="481"/>
                    <a:pt x="311" y="784"/>
                    <a:pt x="337" y="1111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pic>
        <p:nvPicPr>
          <p:cNvPr id="16" name="Picture 17" descr="I:\AE\05-shu-x\logo竖版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2429" y="2420888"/>
            <a:ext cx="1371379" cy="12304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549 -4.07407E-6 L -3.33333E-6 -4.0740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 autoUpdateAnimBg="0"/>
      <p:bldP spid="7" grpId="0" bldLvl="0" autoUpdateAnimBg="0"/>
      <p:bldP spid="8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1772920"/>
            <a:ext cx="6788785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ProviderManager是上面的AuthenticationManager最常见的实现，它不自己处理验证，而是将验证委托给其所配置的AuthenticationProvider列表，然后会依次调用每一个 AuthenticationProvider进行认证，这个过程中只要有一个AuthenticationProvider验证成功，就不会再继续做更多验证，会直接以该认证结果作为ProviderManager的认证结果。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305" y="1269365"/>
            <a:ext cx="12369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关键类</a:t>
            </a:r>
            <a:endParaRPr lang="zh-CN" altLang="en-US" sz="2400" b="1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2565400"/>
            <a:ext cx="7207885" cy="3356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305" y="981075"/>
            <a:ext cx="150431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认证过程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403350" y="1342390"/>
            <a:ext cx="6788785" cy="4617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用户使用用户名和密码进行登录。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Spring Security将获取到的用户名和密码封装成一个Authentication接口的实现类，比如常用的UsernamePasswordAuthenticationToken。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将上述产生的Authentication对象传递给AuthenticationManager的实现类ProviderManager进行认证。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ProviderManager依次调用各个AuthenticationProvider进行认证，认证成功后返回一个封装了用户权限等信息的Authentication对象。</a:t>
            </a:r>
            <a:endParaRPr lang="zh-CN" altLang="en-US"/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/>
              <a:t>将AuthenticationManager返回的Authentication对象赋予给当前的SecurityContext。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051685" y="2853055"/>
            <a:ext cx="5777865" cy="746125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图形验证码与记住我功能</a:t>
            </a:r>
            <a:endParaRPr lang="zh-CN" sz="6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1485265"/>
            <a:ext cx="788416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添加验证码大致可以分为三个步骤：</a:t>
            </a:r>
            <a:endParaRPr lang="zh-CN" altLang="en-US" sz="2000"/>
          </a:p>
          <a:p>
            <a:pPr marL="457200" indent="457200" fontAlgn="auto">
              <a:lnSpc>
                <a:spcPct val="150000"/>
              </a:lnSpc>
              <a:buAutoNum type="arabicPeriod"/>
            </a:pPr>
            <a:r>
              <a:rPr lang="zh-CN" altLang="en-US" sz="2000"/>
              <a:t>根据随机数生成验证码图片</a:t>
            </a:r>
            <a:endParaRPr lang="zh-CN" altLang="en-US" sz="2000"/>
          </a:p>
          <a:p>
            <a:pPr marL="457200" indent="457200" fontAlgn="auto">
              <a:lnSpc>
                <a:spcPct val="150000"/>
              </a:lnSpc>
              <a:buAutoNum type="arabicPeriod"/>
            </a:pPr>
            <a:r>
              <a:rPr lang="zh-CN" altLang="en-US" sz="2000"/>
              <a:t>将验证码图片显示到登录页面</a:t>
            </a:r>
            <a:endParaRPr lang="zh-CN" altLang="en-US" sz="2000"/>
          </a:p>
          <a:p>
            <a:pPr marL="457200" indent="457200" fontAlgn="auto">
              <a:lnSpc>
                <a:spcPct val="150000"/>
              </a:lnSpc>
              <a:buAutoNum type="arabicPeriod"/>
            </a:pPr>
            <a:r>
              <a:rPr lang="zh-CN" altLang="en-US" sz="2000"/>
              <a:t>认证流程中加入验证码校验</a:t>
            </a:r>
            <a:endParaRPr lang="zh-CN" altLang="en-US" sz="2000"/>
          </a:p>
          <a:p>
            <a:pPr marL="457200" indent="-457200" fontAlgn="auto">
              <a:lnSpc>
                <a:spcPct val="150000"/>
              </a:lnSpc>
              <a:buAutoNum type="arabicPeriod"/>
            </a:pPr>
            <a:endParaRPr lang="en-US" altLang="zh-CN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Spring Security的认证校验是UsernamePasswordAuthenticationFilter过滤器完成的，所以我们的验证码校验逻辑应该在这个过滤器之前。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1485265"/>
            <a:ext cx="7884160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在Spring Security中添加记住我功能很简单，大致过程：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当用户勾选了记住我选项并登录成功后，Spring Security会生成一个token标识，然后将该token标识持久化到数据库，并且生成一个与该token相对应的cookie返回给浏览器。当用户过段时间再次访问系统时，如果该cookie没有过期，Spring Security便会根据cookie包含的信息从数据库中获取相应的token信息，然后帮用户自动完成登录操作。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876935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sz="4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实现自定义认证</a:t>
            </a:r>
            <a:endParaRPr lang="zh-CN" sz="4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650" y="1485265"/>
            <a:ext cx="7884160" cy="338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1600"/>
              <a:t>Spring Security使用UsernamePasswordAuthenticationFilter过滤器来拦截用户名密码认证请求，将用户名和密码封装成一个UsernamePasswordToken对象交给AuthenticationManager处理。</a:t>
            </a:r>
            <a:endParaRPr lang="zh-CN" altLang="en-US" sz="1600"/>
          </a:p>
          <a:p>
            <a:pPr indent="457200" fontAlgn="auto">
              <a:lnSpc>
                <a:spcPct val="150000"/>
              </a:lnSpc>
            </a:pPr>
            <a:r>
              <a:rPr lang="zh-CN" altLang="en-US" sz="1600"/>
              <a:t>AuthenticationManager将挑出一个支持处理该类型Token的AuthenticationProvider（这里为DaoAuthenticationProvider，AuthenticationProvider的其中一个实现类）来进行认证，认证过程中DaoAuthenticationProvider将调用UserDetailService的loadUserByUsername方法来处理认证，如果认证通过（即UsernamePasswordToken中的用户名和密码相符）则返回一个UserDetails类型对象，并将认证信息保存到Session中，认证后我们便可以通过Authentication对象获取到认证的信息了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750" y="981075"/>
            <a:ext cx="788416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在Spring Security中，使用用户名密码认证的过程大致如下图所示：</a:t>
            </a:r>
            <a:endParaRPr lang="zh-CN" altLang="en-US" sz="2000"/>
          </a:p>
        </p:txBody>
      </p:sp>
      <p:pic>
        <p:nvPicPr>
          <p:cNvPr id="3" name="图片 2" descr="spring_security_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485265"/>
            <a:ext cx="5485765" cy="459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811530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sz="4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</a:t>
            </a:r>
            <a:r>
              <a:rPr lang="zh-CN" sz="4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后端动态授权</a:t>
            </a:r>
            <a:endParaRPr lang="zh-CN" sz="4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681355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pPr algn="ctr"/>
            <a:r>
              <a:rPr 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前端</a:t>
            </a:r>
            <a:r>
              <a:rPr lang="en-US" altLang="zh-CN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401\403</a:t>
            </a:r>
            <a:r>
              <a:rPr lang="zh-CN" altLang="en-US" sz="3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过滤</a:t>
            </a:r>
            <a:endParaRPr lang="zh-CN" sz="3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 noChangeArrowheads="1"/>
          </p:cNvSpPr>
          <p:nvPr/>
        </p:nvSpPr>
        <p:spPr bwMode="auto">
          <a:xfrm>
            <a:off x="3059832" y="1484784"/>
            <a:ext cx="589356" cy="4060776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  <a:gd name="T6" fmla="*/ 0 60000 65536"/>
              <a:gd name="T7" fmla="*/ 0 60000 65536"/>
              <a:gd name="T8" fmla="*/ 0 60000 65536"/>
              <a:gd name="T9" fmla="*/ 0 w 1049"/>
              <a:gd name="T10" fmla="*/ 0 h 7451"/>
              <a:gd name="T11" fmla="*/ 1049 w 1049"/>
              <a:gd name="T12" fmla="*/ 7451 h 7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 cmpd="sng">
            <a:solidFill>
              <a:srgbClr val="2E2C2C"/>
            </a:solidFill>
            <a:prstDash val="dash"/>
            <a:miter lim="800000"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18" name="组合 105"/>
          <p:cNvGrpSpPr/>
          <p:nvPr/>
        </p:nvGrpSpPr>
        <p:grpSpPr bwMode="auto">
          <a:xfrm>
            <a:off x="3563888" y="1849195"/>
            <a:ext cx="3518795" cy="471484"/>
            <a:chOff x="0" y="0"/>
            <a:chExt cx="4833680" cy="648258"/>
          </a:xfrm>
        </p:grpSpPr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0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059832" y="182654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3" name="TextBox 111"/>
          <p:cNvSpPr>
            <a:spLocks noChangeArrowheads="1"/>
          </p:cNvSpPr>
          <p:nvPr/>
        </p:nvSpPr>
        <p:spPr bwMode="auto">
          <a:xfrm>
            <a:off x="3112091" y="1844824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" name="组合 112"/>
          <p:cNvGrpSpPr/>
          <p:nvPr/>
        </p:nvGrpSpPr>
        <p:grpSpPr bwMode="auto">
          <a:xfrm>
            <a:off x="3779912" y="2713291"/>
            <a:ext cx="3518797" cy="472640"/>
            <a:chOff x="0" y="0"/>
            <a:chExt cx="4833680" cy="648258"/>
          </a:xfrm>
        </p:grpSpPr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6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3275856" y="2713291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9" name="TextBox 118"/>
          <p:cNvSpPr>
            <a:spLocks noChangeArrowheads="1"/>
          </p:cNvSpPr>
          <p:nvPr/>
        </p:nvSpPr>
        <p:spPr bwMode="auto">
          <a:xfrm>
            <a:off x="3328547" y="2738274"/>
            <a:ext cx="33974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0" name="组合 119"/>
          <p:cNvGrpSpPr/>
          <p:nvPr/>
        </p:nvGrpSpPr>
        <p:grpSpPr bwMode="auto">
          <a:xfrm>
            <a:off x="3779912" y="3577387"/>
            <a:ext cx="3518796" cy="472640"/>
            <a:chOff x="0" y="0"/>
            <a:chExt cx="4833680" cy="648258"/>
          </a:xfrm>
        </p:grpSpPr>
        <p:sp>
          <p:nvSpPr>
            <p:cNvPr id="31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32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3275856" y="3577387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5" name="TextBox 125"/>
          <p:cNvSpPr>
            <a:spLocks noChangeArrowheads="1"/>
          </p:cNvSpPr>
          <p:nvPr/>
        </p:nvSpPr>
        <p:spPr bwMode="auto">
          <a:xfrm>
            <a:off x="3328115" y="3557513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 flipH="1">
            <a:off x="145042" y="2348880"/>
            <a:ext cx="1191423" cy="1839714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 flipH="1">
            <a:off x="8390550" y="2348880"/>
            <a:ext cx="753450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39" name="组合 1"/>
          <p:cNvGrpSpPr/>
          <p:nvPr/>
        </p:nvGrpSpPr>
        <p:grpSpPr bwMode="auto">
          <a:xfrm>
            <a:off x="1009138" y="2132856"/>
            <a:ext cx="2218750" cy="2226839"/>
            <a:chOff x="0" y="0"/>
            <a:chExt cx="3048726" cy="305787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0" y="0"/>
              <a:ext cx="3048726" cy="3057872"/>
            </a:xfrm>
            <a:prstGeom prst="ellipse">
              <a:avLst/>
            </a:prstGeom>
            <a:solidFill>
              <a:srgbClr val="FF9900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34434" y="134837"/>
              <a:ext cx="2779858" cy="2788198"/>
            </a:xfrm>
            <a:prstGeom prst="ellipse">
              <a:avLst/>
            </a:prstGeom>
            <a:solidFill>
              <a:srgbClr val="FF9900"/>
            </a:solidFill>
            <a:ln w="9525" cmpd="sng">
              <a:solidFill>
                <a:srgbClr val="F8F8F8"/>
              </a:solidFill>
              <a:prstDash val="dash"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2" name="Freeform 6"/>
          <p:cNvSpPr>
            <a:spLocks noEditPoints="1" noChangeArrowheads="1"/>
          </p:cNvSpPr>
          <p:nvPr/>
        </p:nvSpPr>
        <p:spPr bwMode="auto">
          <a:xfrm>
            <a:off x="1729218" y="2313607"/>
            <a:ext cx="792741" cy="1088574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05"/>
              <a:gd name="T130" fmla="*/ 0 h 2600"/>
              <a:gd name="T131" fmla="*/ 1905 w 1905"/>
              <a:gd name="T132" fmla="*/ 2600 h 260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 w="9525" cmpd="sng">
            <a:noFill/>
            <a:bevel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3" name="TextBox 47"/>
          <p:cNvSpPr>
            <a:spLocks noChangeArrowheads="1"/>
          </p:cNvSpPr>
          <p:nvPr/>
        </p:nvSpPr>
        <p:spPr bwMode="auto">
          <a:xfrm>
            <a:off x="1441186" y="3609751"/>
            <a:ext cx="126570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altLang="en-US" sz="28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TextBox 49"/>
          <p:cNvSpPr>
            <a:spLocks noChangeArrowheads="1"/>
          </p:cNvSpPr>
          <p:nvPr/>
        </p:nvSpPr>
        <p:spPr bwMode="auto">
          <a:xfrm>
            <a:off x="1513194" y="3384435"/>
            <a:ext cx="130265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Freeform 6"/>
          <p:cNvSpPr>
            <a:spLocks noChangeArrowheads="1"/>
          </p:cNvSpPr>
          <p:nvPr/>
        </p:nvSpPr>
        <p:spPr bwMode="auto">
          <a:xfrm flipH="1">
            <a:off x="-36512" y="2343471"/>
            <a:ext cx="187207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46" name="组合 119"/>
          <p:cNvGrpSpPr/>
          <p:nvPr/>
        </p:nvGrpSpPr>
        <p:grpSpPr bwMode="auto">
          <a:xfrm>
            <a:off x="3707904" y="4585499"/>
            <a:ext cx="3518796" cy="472640"/>
            <a:chOff x="0" y="0"/>
            <a:chExt cx="4833680" cy="648258"/>
          </a:xfrm>
        </p:grpSpPr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 dirty="0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8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203848" y="458549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0" name="TextBox 125"/>
          <p:cNvSpPr>
            <a:spLocks noChangeArrowheads="1"/>
          </p:cNvSpPr>
          <p:nvPr/>
        </p:nvSpPr>
        <p:spPr bwMode="auto">
          <a:xfrm>
            <a:off x="3256107" y="4565625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9912" y="1916832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开启用户认证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32312" y="2771636"/>
            <a:ext cx="2697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图形验证码与记住我功能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23928" y="3635732"/>
            <a:ext cx="17830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实现自定义认证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51920" y="4643844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三方微博登录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49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467 0.1487 L -2.66337E-6 2.22942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-74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7053 -2.67345E-6 L -5.12887E-7 -2.67345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49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49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49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49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949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449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949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449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0"/>
      <p:bldP spid="22" grpId="0" bldLvl="0" animBg="1" autoUpdateAnimBg="0"/>
      <p:bldP spid="22" grpId="1" bldLvl="0" animBg="1" autoUpdateAnimBg="0"/>
      <p:bldP spid="23" grpId="0" bldLvl="0" autoUpdateAnimBg="0"/>
      <p:bldP spid="28" grpId="0" bldLvl="0" animBg="1" autoUpdateAnimBg="0"/>
      <p:bldP spid="28" grpId="1" bldLvl="0" animBg="1" autoUpdateAnimBg="0"/>
      <p:bldP spid="29" grpId="0" bldLvl="0" autoUpdateAnimBg="0"/>
      <p:bldP spid="34" grpId="0" bldLvl="0" animBg="1" autoUpdateAnimBg="0"/>
      <p:bldP spid="34" grpId="1" bldLvl="0" animBg="1" autoUpdateAnimBg="0"/>
      <p:bldP spid="35" grpId="0" bldLvl="0" autoUpdateAnimBg="0"/>
      <p:bldP spid="37" grpId="0" bldLvl="0" animBg="1" autoUpdateAnimBg="0"/>
      <p:bldP spid="38" grpId="0" bldLvl="0" animBg="1" autoUpdateAnimBg="0"/>
      <p:bldP spid="42" grpId="0" bldLvl="0" animBg="1" autoUpdateAnimBg="0"/>
      <p:bldP spid="43" grpId="0" bldLvl="0" autoUpdateAnimBg="0"/>
      <p:bldP spid="44" grpId="0" bldLvl="0" autoUpdateAnimBg="0"/>
      <p:bldP spid="49" grpId="0" bldLvl="0" animBg="1" autoUpdateAnimBg="0"/>
      <p:bldP spid="49" grpId="1" bldLvl="0" animBg="1" autoUpdateAnimBg="0"/>
      <p:bldP spid="50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rrowheads="1"/>
          </p:cNvSpPr>
          <p:nvPr/>
        </p:nvSpPr>
        <p:spPr bwMode="auto">
          <a:xfrm flipH="1">
            <a:off x="257173" y="2165350"/>
            <a:ext cx="888682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8BB923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 dirty="0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8" name="Freeform 6"/>
          <p:cNvSpPr>
            <a:spLocks noChangeArrowheads="1"/>
          </p:cNvSpPr>
          <p:nvPr/>
        </p:nvSpPr>
        <p:spPr bwMode="auto">
          <a:xfrm flipH="1">
            <a:off x="-1" y="2165350"/>
            <a:ext cx="257175" cy="2055738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92D05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58870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谢谢观赏</a:t>
            </a:r>
            <a:endParaRPr lang="zh-CN" altLang="en-US" sz="7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 noChangeArrowheads="1"/>
          </p:cNvSpPr>
          <p:nvPr/>
        </p:nvSpPr>
        <p:spPr bwMode="auto">
          <a:xfrm>
            <a:off x="3059832" y="1484784"/>
            <a:ext cx="589356" cy="4060776"/>
          </a:xfrm>
          <a:custGeom>
            <a:avLst/>
            <a:gdLst>
              <a:gd name="T0" fmla="*/ 0 w 1049"/>
              <a:gd name="T1" fmla="*/ 0 h 7451"/>
              <a:gd name="T2" fmla="*/ 1049 w 1049"/>
              <a:gd name="T3" fmla="*/ 3726 h 7451"/>
              <a:gd name="T4" fmla="*/ 0 w 1049"/>
              <a:gd name="T5" fmla="*/ 7451 h 7451"/>
              <a:gd name="T6" fmla="*/ 0 60000 65536"/>
              <a:gd name="T7" fmla="*/ 0 60000 65536"/>
              <a:gd name="T8" fmla="*/ 0 60000 65536"/>
              <a:gd name="T9" fmla="*/ 0 w 1049"/>
              <a:gd name="T10" fmla="*/ 0 h 7451"/>
              <a:gd name="T11" fmla="*/ 1049 w 1049"/>
              <a:gd name="T12" fmla="*/ 7451 h 7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9" h="7451">
                <a:moveTo>
                  <a:pt x="0" y="0"/>
                </a:moveTo>
                <a:cubicBezTo>
                  <a:pt x="665" y="1085"/>
                  <a:pt x="1049" y="2360"/>
                  <a:pt x="1049" y="3726"/>
                </a:cubicBezTo>
                <a:cubicBezTo>
                  <a:pt x="1049" y="5091"/>
                  <a:pt x="665" y="6367"/>
                  <a:pt x="0" y="7451"/>
                </a:cubicBezTo>
              </a:path>
            </a:pathLst>
          </a:custGeom>
          <a:noFill/>
          <a:ln w="10" cap="flat" cmpd="sng">
            <a:solidFill>
              <a:srgbClr val="2E2C2C"/>
            </a:solidFill>
            <a:prstDash val="dash"/>
            <a:miter lim="800000"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18" name="组合 105"/>
          <p:cNvGrpSpPr/>
          <p:nvPr/>
        </p:nvGrpSpPr>
        <p:grpSpPr bwMode="auto">
          <a:xfrm>
            <a:off x="3614139" y="1842123"/>
            <a:ext cx="3518795" cy="471484"/>
            <a:chOff x="0" y="0"/>
            <a:chExt cx="4833680" cy="648258"/>
          </a:xfrm>
        </p:grpSpPr>
        <p:sp>
          <p:nvSpPr>
            <p:cNvPr id="19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0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3059832" y="182654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3" name="TextBox 111"/>
          <p:cNvSpPr>
            <a:spLocks noChangeArrowheads="1"/>
          </p:cNvSpPr>
          <p:nvPr/>
        </p:nvSpPr>
        <p:spPr bwMode="auto">
          <a:xfrm>
            <a:off x="3112091" y="1844824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4" name="组合 112"/>
          <p:cNvGrpSpPr/>
          <p:nvPr/>
        </p:nvGrpSpPr>
        <p:grpSpPr bwMode="auto">
          <a:xfrm>
            <a:off x="3779912" y="2713291"/>
            <a:ext cx="3518797" cy="472640"/>
            <a:chOff x="0" y="0"/>
            <a:chExt cx="4833680" cy="648258"/>
          </a:xfrm>
        </p:grpSpPr>
        <p:sp>
          <p:nvSpPr>
            <p:cNvPr id="25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26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3275856" y="2713291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29" name="TextBox 118"/>
          <p:cNvSpPr>
            <a:spLocks noChangeArrowheads="1"/>
          </p:cNvSpPr>
          <p:nvPr/>
        </p:nvSpPr>
        <p:spPr bwMode="auto">
          <a:xfrm>
            <a:off x="3328547" y="2738274"/>
            <a:ext cx="33974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30" name="组合 119"/>
          <p:cNvGrpSpPr/>
          <p:nvPr/>
        </p:nvGrpSpPr>
        <p:grpSpPr bwMode="auto">
          <a:xfrm>
            <a:off x="3779912" y="3577387"/>
            <a:ext cx="3518796" cy="472640"/>
            <a:chOff x="0" y="0"/>
            <a:chExt cx="4833680" cy="648258"/>
          </a:xfrm>
        </p:grpSpPr>
        <p:sp>
          <p:nvSpPr>
            <p:cNvPr id="31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32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34" name="Oval 12"/>
          <p:cNvSpPr>
            <a:spLocks noChangeArrowheads="1"/>
          </p:cNvSpPr>
          <p:nvPr/>
        </p:nvSpPr>
        <p:spPr bwMode="auto">
          <a:xfrm>
            <a:off x="3275856" y="3577387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5" name="TextBox 125"/>
          <p:cNvSpPr>
            <a:spLocks noChangeArrowheads="1"/>
          </p:cNvSpPr>
          <p:nvPr/>
        </p:nvSpPr>
        <p:spPr bwMode="auto">
          <a:xfrm>
            <a:off x="3328115" y="3557513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Freeform 6"/>
          <p:cNvSpPr>
            <a:spLocks noChangeArrowheads="1"/>
          </p:cNvSpPr>
          <p:nvPr/>
        </p:nvSpPr>
        <p:spPr bwMode="auto">
          <a:xfrm flipH="1">
            <a:off x="145042" y="2348880"/>
            <a:ext cx="1191423" cy="1839714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 flipH="1">
            <a:off x="8390550" y="2348880"/>
            <a:ext cx="753450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39" name="组合 1"/>
          <p:cNvGrpSpPr/>
          <p:nvPr/>
        </p:nvGrpSpPr>
        <p:grpSpPr bwMode="auto">
          <a:xfrm>
            <a:off x="1009138" y="2132856"/>
            <a:ext cx="2218750" cy="2226839"/>
            <a:chOff x="0" y="0"/>
            <a:chExt cx="3048726" cy="3057872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0" y="0"/>
              <a:ext cx="3048726" cy="3057872"/>
            </a:xfrm>
            <a:prstGeom prst="ellipse">
              <a:avLst/>
            </a:prstGeom>
            <a:solidFill>
              <a:srgbClr val="FF9900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134434" y="134837"/>
              <a:ext cx="2779858" cy="2788198"/>
            </a:xfrm>
            <a:prstGeom prst="ellipse">
              <a:avLst/>
            </a:prstGeom>
            <a:solidFill>
              <a:srgbClr val="FF9900"/>
            </a:solidFill>
            <a:ln w="9525" cmpd="sng">
              <a:solidFill>
                <a:srgbClr val="F8F8F8"/>
              </a:solidFill>
              <a:prstDash val="dash"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2" name="Freeform 6"/>
          <p:cNvSpPr>
            <a:spLocks noEditPoints="1" noChangeArrowheads="1"/>
          </p:cNvSpPr>
          <p:nvPr/>
        </p:nvSpPr>
        <p:spPr bwMode="auto">
          <a:xfrm>
            <a:off x="1729218" y="2313607"/>
            <a:ext cx="792741" cy="1088574"/>
          </a:xfrm>
          <a:custGeom>
            <a:avLst/>
            <a:gdLst>
              <a:gd name="T0" fmla="*/ 250 w 1905"/>
              <a:gd name="T1" fmla="*/ 421 h 2600"/>
              <a:gd name="T2" fmla="*/ 211 w 1905"/>
              <a:gd name="T3" fmla="*/ 2600 h 2600"/>
              <a:gd name="T4" fmla="*/ 1905 w 1905"/>
              <a:gd name="T5" fmla="*/ 638 h 2600"/>
              <a:gd name="T6" fmla="*/ 1760 w 1905"/>
              <a:gd name="T7" fmla="*/ 684 h 2600"/>
              <a:gd name="T8" fmla="*/ 217 w 1905"/>
              <a:gd name="T9" fmla="*/ 2448 h 2600"/>
              <a:gd name="T10" fmla="*/ 824 w 1905"/>
              <a:gd name="T11" fmla="*/ 276 h 2600"/>
              <a:gd name="T12" fmla="*/ 1081 w 1905"/>
              <a:gd name="T13" fmla="*/ 276 h 2600"/>
              <a:gd name="T14" fmla="*/ 949 w 1905"/>
              <a:gd name="T15" fmla="*/ 414 h 2600"/>
              <a:gd name="T16" fmla="*/ 666 w 1905"/>
              <a:gd name="T17" fmla="*/ 283 h 2600"/>
              <a:gd name="T18" fmla="*/ 349 w 1905"/>
              <a:gd name="T19" fmla="*/ 658 h 2600"/>
              <a:gd name="T20" fmla="*/ 1556 w 1905"/>
              <a:gd name="T21" fmla="*/ 658 h 2600"/>
              <a:gd name="T22" fmla="*/ 1239 w 1905"/>
              <a:gd name="T23" fmla="*/ 283 h 2600"/>
              <a:gd name="T24" fmla="*/ 666 w 1905"/>
              <a:gd name="T25" fmla="*/ 283 h 2600"/>
              <a:gd name="T26" fmla="*/ 672 w 1905"/>
              <a:gd name="T27" fmla="*/ 1974 h 2600"/>
              <a:gd name="T28" fmla="*/ 461 w 1905"/>
              <a:gd name="T29" fmla="*/ 2033 h 2600"/>
              <a:gd name="T30" fmla="*/ 415 w 1905"/>
              <a:gd name="T31" fmla="*/ 2080 h 2600"/>
              <a:gd name="T32" fmla="*/ 672 w 1905"/>
              <a:gd name="T33" fmla="*/ 2099 h 2600"/>
              <a:gd name="T34" fmla="*/ 402 w 1905"/>
              <a:gd name="T35" fmla="*/ 2231 h 2600"/>
              <a:gd name="T36" fmla="*/ 738 w 1905"/>
              <a:gd name="T37" fmla="*/ 2066 h 2600"/>
              <a:gd name="T38" fmla="*/ 738 w 1905"/>
              <a:gd name="T39" fmla="*/ 1961 h 2600"/>
              <a:gd name="T40" fmla="*/ 336 w 1905"/>
              <a:gd name="T41" fmla="*/ 1981 h 2600"/>
              <a:gd name="T42" fmla="*/ 653 w 1905"/>
              <a:gd name="T43" fmla="*/ 2317 h 2600"/>
              <a:gd name="T44" fmla="*/ 653 w 1905"/>
              <a:gd name="T45" fmla="*/ 1020 h 2600"/>
              <a:gd name="T46" fmla="*/ 461 w 1905"/>
              <a:gd name="T47" fmla="*/ 1079 h 2600"/>
              <a:gd name="T48" fmla="*/ 527 w 1905"/>
              <a:gd name="T49" fmla="*/ 1250 h 2600"/>
              <a:gd name="T50" fmla="*/ 402 w 1905"/>
              <a:gd name="T51" fmla="*/ 1296 h 2600"/>
              <a:gd name="T52" fmla="*/ 653 w 1905"/>
              <a:gd name="T53" fmla="*/ 954 h 2600"/>
              <a:gd name="T54" fmla="*/ 336 w 1905"/>
              <a:gd name="T55" fmla="*/ 1290 h 2600"/>
              <a:gd name="T56" fmla="*/ 736 w 1905"/>
              <a:gd name="T57" fmla="*/ 1096 h 2600"/>
              <a:gd name="T58" fmla="*/ 732 w 1905"/>
              <a:gd name="T59" fmla="*/ 1007 h 2600"/>
              <a:gd name="T60" fmla="*/ 672 w 1905"/>
              <a:gd name="T61" fmla="*/ 1533 h 2600"/>
              <a:gd name="T62" fmla="*/ 415 w 1905"/>
              <a:gd name="T63" fmla="*/ 1599 h 2600"/>
              <a:gd name="T64" fmla="*/ 672 w 1905"/>
              <a:gd name="T65" fmla="*/ 1770 h 2600"/>
              <a:gd name="T66" fmla="*/ 737 w 1905"/>
              <a:gd name="T67" fmla="*/ 1484 h 2600"/>
              <a:gd name="T68" fmla="*/ 336 w 1905"/>
              <a:gd name="T69" fmla="*/ 1500 h 2600"/>
              <a:gd name="T70" fmla="*/ 672 w 1905"/>
              <a:gd name="T71" fmla="*/ 1836 h 2600"/>
              <a:gd name="T72" fmla="*/ 881 w 1905"/>
              <a:gd name="T73" fmla="*/ 1417 h 2600"/>
              <a:gd name="T74" fmla="*/ 995 w 1905"/>
              <a:gd name="T75" fmla="*/ 2205 h 2600"/>
              <a:gd name="T76" fmla="*/ 1530 w 1905"/>
              <a:gd name="T77" fmla="*/ 2040 h 2600"/>
              <a:gd name="T78" fmla="*/ 976 w 1905"/>
              <a:gd name="T79" fmla="*/ 2185 h 2600"/>
              <a:gd name="T80" fmla="*/ 1530 w 1905"/>
              <a:gd name="T81" fmla="*/ 1546 h 2600"/>
              <a:gd name="T82" fmla="*/ 976 w 1905"/>
              <a:gd name="T83" fmla="*/ 1250 h 2600"/>
              <a:gd name="T84" fmla="*/ 976 w 1905"/>
              <a:gd name="T85" fmla="*/ 1072 h 2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905"/>
              <a:gd name="T130" fmla="*/ 0 h 2600"/>
              <a:gd name="T131" fmla="*/ 1905 w 1905"/>
              <a:gd name="T132" fmla="*/ 2600 h 260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905" h="2600">
                <a:moveTo>
                  <a:pt x="145" y="684"/>
                </a:moveTo>
                <a:cubicBezTo>
                  <a:pt x="145" y="611"/>
                  <a:pt x="179" y="574"/>
                  <a:pt x="250" y="572"/>
                </a:cubicBezTo>
                <a:lnTo>
                  <a:pt x="250" y="421"/>
                </a:lnTo>
                <a:cubicBezTo>
                  <a:pt x="118" y="424"/>
                  <a:pt x="0" y="509"/>
                  <a:pt x="0" y="638"/>
                </a:cubicBezTo>
                <a:lnTo>
                  <a:pt x="0" y="2389"/>
                </a:lnTo>
                <a:cubicBezTo>
                  <a:pt x="0" y="2496"/>
                  <a:pt x="104" y="2600"/>
                  <a:pt x="211" y="2600"/>
                </a:cubicBezTo>
                <a:lnTo>
                  <a:pt x="1694" y="2600"/>
                </a:lnTo>
                <a:cubicBezTo>
                  <a:pt x="1801" y="2600"/>
                  <a:pt x="1905" y="2496"/>
                  <a:pt x="1905" y="2389"/>
                </a:cubicBezTo>
                <a:lnTo>
                  <a:pt x="1905" y="638"/>
                </a:lnTo>
                <a:cubicBezTo>
                  <a:pt x="1905" y="509"/>
                  <a:pt x="1787" y="424"/>
                  <a:pt x="1655" y="421"/>
                </a:cubicBezTo>
                <a:lnTo>
                  <a:pt x="1655" y="572"/>
                </a:lnTo>
                <a:cubicBezTo>
                  <a:pt x="1727" y="574"/>
                  <a:pt x="1760" y="611"/>
                  <a:pt x="1760" y="684"/>
                </a:cubicBezTo>
                <a:lnTo>
                  <a:pt x="1760" y="2343"/>
                </a:lnTo>
                <a:cubicBezTo>
                  <a:pt x="1760" y="2395"/>
                  <a:pt x="1738" y="2448"/>
                  <a:pt x="1688" y="2448"/>
                </a:cubicBezTo>
                <a:lnTo>
                  <a:pt x="217" y="2448"/>
                </a:lnTo>
                <a:cubicBezTo>
                  <a:pt x="161" y="2448"/>
                  <a:pt x="145" y="2388"/>
                  <a:pt x="145" y="2330"/>
                </a:cubicBezTo>
                <a:lnTo>
                  <a:pt x="145" y="684"/>
                </a:lnTo>
                <a:close/>
                <a:moveTo>
                  <a:pt x="824" y="276"/>
                </a:moveTo>
                <a:cubicBezTo>
                  <a:pt x="824" y="216"/>
                  <a:pt x="882" y="158"/>
                  <a:pt x="943" y="158"/>
                </a:cubicBezTo>
                <a:lnTo>
                  <a:pt x="962" y="158"/>
                </a:lnTo>
                <a:cubicBezTo>
                  <a:pt x="1023" y="158"/>
                  <a:pt x="1081" y="216"/>
                  <a:pt x="1081" y="276"/>
                </a:cubicBezTo>
                <a:lnTo>
                  <a:pt x="1081" y="289"/>
                </a:lnTo>
                <a:cubicBezTo>
                  <a:pt x="1081" y="356"/>
                  <a:pt x="1023" y="414"/>
                  <a:pt x="956" y="414"/>
                </a:cubicBezTo>
                <a:lnTo>
                  <a:pt x="949" y="414"/>
                </a:lnTo>
                <a:cubicBezTo>
                  <a:pt x="882" y="414"/>
                  <a:pt x="824" y="356"/>
                  <a:pt x="824" y="289"/>
                </a:cubicBezTo>
                <a:lnTo>
                  <a:pt x="824" y="276"/>
                </a:lnTo>
                <a:close/>
                <a:moveTo>
                  <a:pt x="666" y="283"/>
                </a:moveTo>
                <a:lnTo>
                  <a:pt x="455" y="283"/>
                </a:lnTo>
                <a:cubicBezTo>
                  <a:pt x="383" y="283"/>
                  <a:pt x="349" y="316"/>
                  <a:pt x="349" y="388"/>
                </a:cubicBezTo>
                <a:lnTo>
                  <a:pt x="349" y="658"/>
                </a:lnTo>
                <a:cubicBezTo>
                  <a:pt x="349" y="703"/>
                  <a:pt x="378" y="750"/>
                  <a:pt x="422" y="750"/>
                </a:cubicBezTo>
                <a:lnTo>
                  <a:pt x="1483" y="750"/>
                </a:lnTo>
                <a:cubicBezTo>
                  <a:pt x="1527" y="750"/>
                  <a:pt x="1556" y="703"/>
                  <a:pt x="1556" y="658"/>
                </a:cubicBezTo>
                <a:lnTo>
                  <a:pt x="1556" y="388"/>
                </a:lnTo>
                <a:cubicBezTo>
                  <a:pt x="1556" y="316"/>
                  <a:pt x="1523" y="283"/>
                  <a:pt x="1450" y="283"/>
                </a:cubicBezTo>
                <a:lnTo>
                  <a:pt x="1239" y="283"/>
                </a:lnTo>
                <a:cubicBezTo>
                  <a:pt x="1239" y="137"/>
                  <a:pt x="1116" y="0"/>
                  <a:pt x="976" y="0"/>
                </a:cubicBezTo>
                <a:lnTo>
                  <a:pt x="930" y="0"/>
                </a:lnTo>
                <a:cubicBezTo>
                  <a:pt x="790" y="0"/>
                  <a:pt x="666" y="137"/>
                  <a:pt x="666" y="283"/>
                </a:cubicBezTo>
                <a:close/>
                <a:moveTo>
                  <a:pt x="402" y="1994"/>
                </a:moveTo>
                <a:cubicBezTo>
                  <a:pt x="402" y="1979"/>
                  <a:pt x="407" y="1974"/>
                  <a:pt x="422" y="1974"/>
                </a:cubicBezTo>
                <a:lnTo>
                  <a:pt x="672" y="1974"/>
                </a:lnTo>
                <a:lnTo>
                  <a:pt x="672" y="1994"/>
                </a:lnTo>
                <a:cubicBezTo>
                  <a:pt x="672" y="2015"/>
                  <a:pt x="568" y="2075"/>
                  <a:pt x="547" y="2086"/>
                </a:cubicBezTo>
                <a:cubicBezTo>
                  <a:pt x="530" y="2071"/>
                  <a:pt x="490" y="2033"/>
                  <a:pt x="461" y="2033"/>
                </a:cubicBezTo>
                <a:lnTo>
                  <a:pt x="455" y="2033"/>
                </a:lnTo>
                <a:cubicBezTo>
                  <a:pt x="439" y="2033"/>
                  <a:pt x="415" y="2057"/>
                  <a:pt x="415" y="2073"/>
                </a:cubicBezTo>
                <a:lnTo>
                  <a:pt x="415" y="2080"/>
                </a:lnTo>
                <a:cubicBezTo>
                  <a:pt x="415" y="2097"/>
                  <a:pt x="508" y="2198"/>
                  <a:pt x="527" y="2198"/>
                </a:cubicBezTo>
                <a:lnTo>
                  <a:pt x="534" y="2198"/>
                </a:lnTo>
                <a:cubicBezTo>
                  <a:pt x="548" y="2198"/>
                  <a:pt x="651" y="2113"/>
                  <a:pt x="672" y="2099"/>
                </a:cubicBezTo>
                <a:cubicBezTo>
                  <a:pt x="672" y="2135"/>
                  <a:pt x="687" y="2251"/>
                  <a:pt x="653" y="2251"/>
                </a:cubicBezTo>
                <a:lnTo>
                  <a:pt x="422" y="2251"/>
                </a:lnTo>
                <a:cubicBezTo>
                  <a:pt x="407" y="2251"/>
                  <a:pt x="402" y="2246"/>
                  <a:pt x="402" y="2231"/>
                </a:cubicBezTo>
                <a:lnTo>
                  <a:pt x="402" y="1994"/>
                </a:lnTo>
                <a:close/>
                <a:moveTo>
                  <a:pt x="653" y="2317"/>
                </a:moveTo>
                <a:cubicBezTo>
                  <a:pt x="777" y="2317"/>
                  <a:pt x="731" y="2181"/>
                  <a:pt x="738" y="2066"/>
                </a:cubicBezTo>
                <a:cubicBezTo>
                  <a:pt x="742" y="2008"/>
                  <a:pt x="889" y="1956"/>
                  <a:pt x="903" y="1902"/>
                </a:cubicBezTo>
                <a:lnTo>
                  <a:pt x="883" y="1902"/>
                </a:lnTo>
                <a:cubicBezTo>
                  <a:pt x="839" y="1902"/>
                  <a:pt x="771" y="1944"/>
                  <a:pt x="738" y="1961"/>
                </a:cubicBezTo>
                <a:cubicBezTo>
                  <a:pt x="722" y="1936"/>
                  <a:pt x="707" y="1908"/>
                  <a:pt x="666" y="1908"/>
                </a:cubicBezTo>
                <a:lnTo>
                  <a:pt x="409" y="1908"/>
                </a:lnTo>
                <a:cubicBezTo>
                  <a:pt x="370" y="1908"/>
                  <a:pt x="336" y="1942"/>
                  <a:pt x="336" y="1981"/>
                </a:cubicBezTo>
                <a:lnTo>
                  <a:pt x="336" y="2244"/>
                </a:lnTo>
                <a:cubicBezTo>
                  <a:pt x="336" y="2289"/>
                  <a:pt x="376" y="2317"/>
                  <a:pt x="422" y="2317"/>
                </a:cubicBezTo>
                <a:lnTo>
                  <a:pt x="653" y="2317"/>
                </a:lnTo>
                <a:close/>
                <a:moveTo>
                  <a:pt x="402" y="1040"/>
                </a:moveTo>
                <a:cubicBezTo>
                  <a:pt x="402" y="1024"/>
                  <a:pt x="407" y="1020"/>
                  <a:pt x="422" y="1020"/>
                </a:cubicBezTo>
                <a:lnTo>
                  <a:pt x="653" y="1020"/>
                </a:lnTo>
                <a:cubicBezTo>
                  <a:pt x="668" y="1020"/>
                  <a:pt x="672" y="1024"/>
                  <a:pt x="672" y="1040"/>
                </a:cubicBezTo>
                <a:cubicBezTo>
                  <a:pt x="672" y="1056"/>
                  <a:pt x="560" y="1132"/>
                  <a:pt x="547" y="1132"/>
                </a:cubicBezTo>
                <a:cubicBezTo>
                  <a:pt x="534" y="1132"/>
                  <a:pt x="500" y="1079"/>
                  <a:pt x="461" y="1079"/>
                </a:cubicBezTo>
                <a:cubicBezTo>
                  <a:pt x="443" y="1079"/>
                  <a:pt x="415" y="1100"/>
                  <a:pt x="415" y="1119"/>
                </a:cubicBezTo>
                <a:lnTo>
                  <a:pt x="415" y="1125"/>
                </a:lnTo>
                <a:cubicBezTo>
                  <a:pt x="415" y="1151"/>
                  <a:pt x="506" y="1239"/>
                  <a:pt x="527" y="1250"/>
                </a:cubicBezTo>
                <a:lnTo>
                  <a:pt x="672" y="1145"/>
                </a:lnTo>
                <a:lnTo>
                  <a:pt x="672" y="1296"/>
                </a:lnTo>
                <a:lnTo>
                  <a:pt x="402" y="1296"/>
                </a:lnTo>
                <a:lnTo>
                  <a:pt x="402" y="1040"/>
                </a:lnTo>
                <a:close/>
                <a:moveTo>
                  <a:pt x="732" y="1007"/>
                </a:moveTo>
                <a:cubicBezTo>
                  <a:pt x="724" y="972"/>
                  <a:pt x="694" y="954"/>
                  <a:pt x="653" y="954"/>
                </a:cubicBezTo>
                <a:lnTo>
                  <a:pt x="422" y="954"/>
                </a:lnTo>
                <a:cubicBezTo>
                  <a:pt x="376" y="954"/>
                  <a:pt x="336" y="982"/>
                  <a:pt x="336" y="1026"/>
                </a:cubicBezTo>
                <a:lnTo>
                  <a:pt x="336" y="1290"/>
                </a:lnTo>
                <a:cubicBezTo>
                  <a:pt x="336" y="1328"/>
                  <a:pt x="370" y="1362"/>
                  <a:pt x="409" y="1362"/>
                </a:cubicBezTo>
                <a:lnTo>
                  <a:pt x="666" y="1362"/>
                </a:lnTo>
                <a:cubicBezTo>
                  <a:pt x="769" y="1362"/>
                  <a:pt x="738" y="1199"/>
                  <a:pt x="736" y="1096"/>
                </a:cubicBezTo>
                <a:lnTo>
                  <a:pt x="903" y="954"/>
                </a:lnTo>
                <a:cubicBezTo>
                  <a:pt x="903" y="954"/>
                  <a:pt x="891" y="947"/>
                  <a:pt x="890" y="947"/>
                </a:cubicBezTo>
                <a:cubicBezTo>
                  <a:pt x="825" y="947"/>
                  <a:pt x="772" y="1003"/>
                  <a:pt x="732" y="1007"/>
                </a:cubicBezTo>
                <a:close/>
                <a:moveTo>
                  <a:pt x="402" y="1500"/>
                </a:moveTo>
                <a:lnTo>
                  <a:pt x="672" y="1500"/>
                </a:lnTo>
                <a:lnTo>
                  <a:pt x="672" y="1533"/>
                </a:lnTo>
                <a:lnTo>
                  <a:pt x="547" y="1612"/>
                </a:lnTo>
                <a:lnTo>
                  <a:pt x="464" y="1550"/>
                </a:lnTo>
                <a:cubicBezTo>
                  <a:pt x="441" y="1563"/>
                  <a:pt x="415" y="1569"/>
                  <a:pt x="415" y="1599"/>
                </a:cubicBezTo>
                <a:cubicBezTo>
                  <a:pt x="415" y="1619"/>
                  <a:pt x="509" y="1724"/>
                  <a:pt x="527" y="1724"/>
                </a:cubicBezTo>
                <a:cubicBezTo>
                  <a:pt x="558" y="1724"/>
                  <a:pt x="638" y="1634"/>
                  <a:pt x="672" y="1625"/>
                </a:cubicBezTo>
                <a:lnTo>
                  <a:pt x="672" y="1770"/>
                </a:lnTo>
                <a:lnTo>
                  <a:pt x="402" y="1770"/>
                </a:lnTo>
                <a:lnTo>
                  <a:pt x="402" y="1500"/>
                </a:lnTo>
                <a:close/>
                <a:moveTo>
                  <a:pt x="737" y="1484"/>
                </a:moveTo>
                <a:cubicBezTo>
                  <a:pt x="725" y="1462"/>
                  <a:pt x="710" y="1434"/>
                  <a:pt x="672" y="1434"/>
                </a:cubicBezTo>
                <a:lnTo>
                  <a:pt x="402" y="1434"/>
                </a:lnTo>
                <a:cubicBezTo>
                  <a:pt x="369" y="1434"/>
                  <a:pt x="336" y="1467"/>
                  <a:pt x="336" y="1500"/>
                </a:cubicBezTo>
                <a:lnTo>
                  <a:pt x="336" y="1770"/>
                </a:lnTo>
                <a:cubicBezTo>
                  <a:pt x="336" y="1803"/>
                  <a:pt x="369" y="1836"/>
                  <a:pt x="402" y="1836"/>
                </a:cubicBezTo>
                <a:lnTo>
                  <a:pt x="672" y="1836"/>
                </a:lnTo>
                <a:cubicBezTo>
                  <a:pt x="768" y="1836"/>
                  <a:pt x="738" y="1667"/>
                  <a:pt x="736" y="1570"/>
                </a:cubicBezTo>
                <a:lnTo>
                  <a:pt x="903" y="1429"/>
                </a:lnTo>
                <a:lnTo>
                  <a:pt x="881" y="1417"/>
                </a:lnTo>
                <a:lnTo>
                  <a:pt x="737" y="1484"/>
                </a:lnTo>
                <a:close/>
                <a:moveTo>
                  <a:pt x="976" y="2185"/>
                </a:moveTo>
                <a:cubicBezTo>
                  <a:pt x="976" y="2200"/>
                  <a:pt x="980" y="2205"/>
                  <a:pt x="995" y="2205"/>
                </a:cubicBezTo>
                <a:lnTo>
                  <a:pt x="1510" y="2205"/>
                </a:lnTo>
                <a:cubicBezTo>
                  <a:pt x="1525" y="2205"/>
                  <a:pt x="1530" y="2200"/>
                  <a:pt x="1530" y="2185"/>
                </a:cubicBezTo>
                <a:lnTo>
                  <a:pt x="1530" y="2040"/>
                </a:lnTo>
                <a:cubicBezTo>
                  <a:pt x="1530" y="2025"/>
                  <a:pt x="1525" y="2020"/>
                  <a:pt x="1510" y="2020"/>
                </a:cubicBezTo>
                <a:lnTo>
                  <a:pt x="976" y="2020"/>
                </a:lnTo>
                <a:lnTo>
                  <a:pt x="976" y="2185"/>
                </a:lnTo>
                <a:close/>
                <a:moveTo>
                  <a:pt x="976" y="1724"/>
                </a:moveTo>
                <a:lnTo>
                  <a:pt x="1530" y="1724"/>
                </a:lnTo>
                <a:lnTo>
                  <a:pt x="1530" y="1546"/>
                </a:lnTo>
                <a:lnTo>
                  <a:pt x="976" y="1546"/>
                </a:lnTo>
                <a:lnTo>
                  <a:pt x="976" y="1724"/>
                </a:lnTo>
                <a:close/>
                <a:moveTo>
                  <a:pt x="976" y="1250"/>
                </a:moveTo>
                <a:lnTo>
                  <a:pt x="1378" y="1250"/>
                </a:lnTo>
                <a:lnTo>
                  <a:pt x="1378" y="1072"/>
                </a:lnTo>
                <a:lnTo>
                  <a:pt x="976" y="1072"/>
                </a:lnTo>
                <a:lnTo>
                  <a:pt x="976" y="1250"/>
                </a:lnTo>
                <a:close/>
              </a:path>
            </a:pathLst>
          </a:custGeom>
          <a:solidFill>
            <a:srgbClr val="F8F8F8"/>
          </a:solidFill>
          <a:ln w="9525" cmpd="sng">
            <a:noFill/>
            <a:bevel/>
          </a:ln>
        </p:spPr>
        <p:txBody>
          <a:bodyPr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3" name="TextBox 47"/>
          <p:cNvSpPr>
            <a:spLocks noChangeArrowheads="1"/>
          </p:cNvSpPr>
          <p:nvPr/>
        </p:nvSpPr>
        <p:spPr bwMode="auto">
          <a:xfrm>
            <a:off x="1441186" y="3609751"/>
            <a:ext cx="126570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  <a:endParaRPr lang="zh-CN" altLang="en-US" sz="2800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TextBox 49"/>
          <p:cNvSpPr>
            <a:spLocks noChangeArrowheads="1"/>
          </p:cNvSpPr>
          <p:nvPr/>
        </p:nvSpPr>
        <p:spPr bwMode="auto">
          <a:xfrm>
            <a:off x="1513194" y="3384435"/>
            <a:ext cx="130265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Contents</a:t>
            </a:r>
            <a:endParaRPr lang="zh-CN" altLang="en-US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Freeform 6"/>
          <p:cNvSpPr>
            <a:spLocks noChangeArrowheads="1"/>
          </p:cNvSpPr>
          <p:nvPr/>
        </p:nvSpPr>
        <p:spPr bwMode="auto">
          <a:xfrm flipH="1">
            <a:off x="-36512" y="2343471"/>
            <a:ext cx="187207" cy="1839714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grpSp>
        <p:nvGrpSpPr>
          <p:cNvPr id="46" name="组合 119"/>
          <p:cNvGrpSpPr/>
          <p:nvPr/>
        </p:nvGrpSpPr>
        <p:grpSpPr bwMode="auto">
          <a:xfrm>
            <a:off x="3707904" y="4585499"/>
            <a:ext cx="3518796" cy="472640"/>
            <a:chOff x="0" y="0"/>
            <a:chExt cx="4833680" cy="648258"/>
          </a:xfrm>
        </p:grpSpPr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0" y="0"/>
              <a:ext cx="4833680" cy="648258"/>
            </a:xfrm>
            <a:custGeom>
              <a:avLst/>
              <a:gdLst>
                <a:gd name="T0" fmla="*/ 10 w 7091"/>
                <a:gd name="T1" fmla="*/ 0 h 933"/>
                <a:gd name="T2" fmla="*/ 6624 w 7091"/>
                <a:gd name="T3" fmla="*/ 0 h 933"/>
                <a:gd name="T4" fmla="*/ 7091 w 7091"/>
                <a:gd name="T5" fmla="*/ 466 h 933"/>
                <a:gd name="T6" fmla="*/ 7091 w 7091"/>
                <a:gd name="T7" fmla="*/ 466 h 933"/>
                <a:gd name="T8" fmla="*/ 6624 w 7091"/>
                <a:gd name="T9" fmla="*/ 933 h 933"/>
                <a:gd name="T10" fmla="*/ 10 w 7091"/>
                <a:gd name="T11" fmla="*/ 933 h 933"/>
                <a:gd name="T12" fmla="*/ 0 w 7091"/>
                <a:gd name="T13" fmla="*/ 933 h 933"/>
                <a:gd name="T14" fmla="*/ 192 w 7091"/>
                <a:gd name="T15" fmla="*/ 466 h 933"/>
                <a:gd name="T16" fmla="*/ 0 w 7091"/>
                <a:gd name="T17" fmla="*/ 0 h 933"/>
                <a:gd name="T18" fmla="*/ 10 w 7091"/>
                <a:gd name="T19" fmla="*/ 0 h 9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91"/>
                <a:gd name="T31" fmla="*/ 0 h 933"/>
                <a:gd name="T32" fmla="*/ 7091 w 7091"/>
                <a:gd name="T33" fmla="*/ 933 h 9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91" h="933">
                  <a:moveTo>
                    <a:pt x="10" y="0"/>
                  </a:moveTo>
                  <a:lnTo>
                    <a:pt x="6624" y="0"/>
                  </a:lnTo>
                  <a:cubicBezTo>
                    <a:pt x="6881" y="0"/>
                    <a:pt x="7091" y="210"/>
                    <a:pt x="7091" y="466"/>
                  </a:cubicBezTo>
                  <a:lnTo>
                    <a:pt x="7091" y="466"/>
                  </a:lnTo>
                  <a:cubicBezTo>
                    <a:pt x="7091" y="723"/>
                    <a:pt x="6881" y="933"/>
                    <a:pt x="6624" y="933"/>
                  </a:cubicBezTo>
                  <a:lnTo>
                    <a:pt x="10" y="933"/>
                  </a:lnTo>
                  <a:cubicBezTo>
                    <a:pt x="7" y="933"/>
                    <a:pt x="4" y="933"/>
                    <a:pt x="0" y="933"/>
                  </a:cubicBezTo>
                  <a:cubicBezTo>
                    <a:pt x="119" y="813"/>
                    <a:pt x="192" y="648"/>
                    <a:pt x="192" y="466"/>
                  </a:cubicBezTo>
                  <a:cubicBezTo>
                    <a:pt x="192" y="284"/>
                    <a:pt x="119" y="12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 dirty="0">
                <a:solidFill>
                  <a:srgbClr val="C4261D"/>
                </a:solidFill>
                <a:sym typeface="Arial" pitchFamily="34" charset="0"/>
              </a:endParaRPr>
            </a:p>
          </p:txBody>
        </p:sp>
        <p:sp>
          <p:nvSpPr>
            <p:cNvPr id="48" name="Freeform 15"/>
            <p:cNvSpPr>
              <a:spLocks noEditPoints="1" noChangeArrowheads="1"/>
            </p:cNvSpPr>
            <p:nvPr/>
          </p:nvSpPr>
          <p:spPr bwMode="auto">
            <a:xfrm>
              <a:off x="4326709" y="182842"/>
              <a:ext cx="279250" cy="285899"/>
            </a:xfrm>
            <a:custGeom>
              <a:avLst/>
              <a:gdLst>
                <a:gd name="T0" fmla="*/ 224 w 411"/>
                <a:gd name="T1" fmla="*/ 346 h 411"/>
                <a:gd name="T2" fmla="*/ 193 w 411"/>
                <a:gd name="T3" fmla="*/ 320 h 411"/>
                <a:gd name="T4" fmla="*/ 272 w 411"/>
                <a:gd name="T5" fmla="*/ 227 h 411"/>
                <a:gd name="T6" fmla="*/ 67 w 411"/>
                <a:gd name="T7" fmla="*/ 227 h 411"/>
                <a:gd name="T8" fmla="*/ 67 w 411"/>
                <a:gd name="T9" fmla="*/ 183 h 411"/>
                <a:gd name="T10" fmla="*/ 272 w 411"/>
                <a:gd name="T11" fmla="*/ 183 h 411"/>
                <a:gd name="T12" fmla="*/ 193 w 411"/>
                <a:gd name="T13" fmla="*/ 91 h 411"/>
                <a:gd name="T14" fmla="*/ 224 w 411"/>
                <a:gd name="T15" fmla="*/ 64 h 411"/>
                <a:gd name="T16" fmla="*/ 345 w 411"/>
                <a:gd name="T17" fmla="*/ 205 h 411"/>
                <a:gd name="T18" fmla="*/ 224 w 411"/>
                <a:gd name="T19" fmla="*/ 346 h 411"/>
                <a:gd name="T20" fmla="*/ 206 w 411"/>
                <a:gd name="T21" fmla="*/ 0 h 411"/>
                <a:gd name="T22" fmla="*/ 411 w 411"/>
                <a:gd name="T23" fmla="*/ 205 h 411"/>
                <a:gd name="T24" fmla="*/ 206 w 411"/>
                <a:gd name="T25" fmla="*/ 411 h 411"/>
                <a:gd name="T26" fmla="*/ 0 w 411"/>
                <a:gd name="T27" fmla="*/ 205 h 411"/>
                <a:gd name="T28" fmla="*/ 206 w 411"/>
                <a:gd name="T29" fmla="*/ 0 h 411"/>
                <a:gd name="T30" fmla="*/ 206 w 411"/>
                <a:gd name="T31" fmla="*/ 26 h 411"/>
                <a:gd name="T32" fmla="*/ 385 w 411"/>
                <a:gd name="T33" fmla="*/ 205 h 411"/>
                <a:gd name="T34" fmla="*/ 206 w 411"/>
                <a:gd name="T35" fmla="*/ 385 h 411"/>
                <a:gd name="T36" fmla="*/ 27 w 411"/>
                <a:gd name="T37" fmla="*/ 205 h 411"/>
                <a:gd name="T38" fmla="*/ 206 w 411"/>
                <a:gd name="T39" fmla="*/ 26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411"/>
                <a:gd name="T62" fmla="*/ 411 w 411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411">
                  <a:moveTo>
                    <a:pt x="224" y="346"/>
                  </a:moveTo>
                  <a:lnTo>
                    <a:pt x="193" y="320"/>
                  </a:lnTo>
                  <a:lnTo>
                    <a:pt x="272" y="227"/>
                  </a:lnTo>
                  <a:lnTo>
                    <a:pt x="67" y="227"/>
                  </a:lnTo>
                  <a:lnTo>
                    <a:pt x="67" y="183"/>
                  </a:lnTo>
                  <a:lnTo>
                    <a:pt x="272" y="183"/>
                  </a:lnTo>
                  <a:lnTo>
                    <a:pt x="193" y="91"/>
                  </a:lnTo>
                  <a:lnTo>
                    <a:pt x="224" y="64"/>
                  </a:lnTo>
                  <a:lnTo>
                    <a:pt x="345" y="205"/>
                  </a:lnTo>
                  <a:lnTo>
                    <a:pt x="224" y="346"/>
                  </a:lnTo>
                  <a:close/>
                  <a:moveTo>
                    <a:pt x="206" y="0"/>
                  </a:moveTo>
                  <a:cubicBezTo>
                    <a:pt x="319" y="0"/>
                    <a:pt x="411" y="92"/>
                    <a:pt x="411" y="205"/>
                  </a:cubicBezTo>
                  <a:cubicBezTo>
                    <a:pt x="411" y="319"/>
                    <a:pt x="319" y="411"/>
                    <a:pt x="206" y="411"/>
                  </a:cubicBezTo>
                  <a:cubicBezTo>
                    <a:pt x="92" y="411"/>
                    <a:pt x="0" y="319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lose/>
                  <a:moveTo>
                    <a:pt x="206" y="26"/>
                  </a:moveTo>
                  <a:cubicBezTo>
                    <a:pt x="305" y="26"/>
                    <a:pt x="385" y="106"/>
                    <a:pt x="385" y="205"/>
                  </a:cubicBezTo>
                  <a:cubicBezTo>
                    <a:pt x="385" y="304"/>
                    <a:pt x="305" y="385"/>
                    <a:pt x="206" y="385"/>
                  </a:cubicBezTo>
                  <a:cubicBezTo>
                    <a:pt x="107" y="385"/>
                    <a:pt x="27" y="304"/>
                    <a:pt x="27" y="205"/>
                  </a:cubicBezTo>
                  <a:cubicBezTo>
                    <a:pt x="27" y="106"/>
                    <a:pt x="107" y="26"/>
                    <a:pt x="206" y="26"/>
                  </a:cubicBezTo>
                  <a:close/>
                </a:path>
              </a:pathLst>
            </a:custGeom>
            <a:solidFill>
              <a:srgbClr val="8BB923"/>
            </a:solidFill>
            <a:ln w="9525" cmpd="sng">
              <a:noFill/>
              <a:bevel/>
            </a:ln>
          </p:spPr>
          <p:txBody>
            <a:bodyPr lIns="90170" tIns="46990" rIns="90170" bIns="46990"/>
            <a:lstStyle/>
            <a:p>
              <a:endParaRPr lang="zh-CN" altLang="zh-CN">
                <a:solidFill>
                  <a:srgbClr val="C4261D"/>
                </a:solidFill>
                <a:sym typeface="Arial" pitchFamily="34" charset="0"/>
              </a:endParaRPr>
            </a:p>
          </p:txBody>
        </p:sp>
      </p:grp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203848" y="4585499"/>
            <a:ext cx="513086" cy="522331"/>
          </a:xfrm>
          <a:prstGeom prst="ellipse">
            <a:avLst/>
          </a:prstGeom>
          <a:solidFill>
            <a:srgbClr val="8BB923"/>
          </a:solidFill>
          <a:ln w="9525" cmpd="sng">
            <a:noFill/>
            <a:bevel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0" name="TextBox 125"/>
          <p:cNvSpPr>
            <a:spLocks noChangeArrowheads="1"/>
          </p:cNvSpPr>
          <p:nvPr/>
        </p:nvSpPr>
        <p:spPr bwMode="auto">
          <a:xfrm>
            <a:off x="3256107" y="4565625"/>
            <a:ext cx="33859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endParaRPr lang="zh-CN" altLang="en-US" sz="28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45043" y="2789790"/>
            <a:ext cx="2011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</a:t>
            </a:r>
            <a:r>
              <a:rPr 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后端动态授权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72240" y="3634457"/>
            <a:ext cx="199644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401\403</a:t>
            </a:r>
            <a: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29242" y="1878698"/>
            <a:ext cx="2240280" cy="38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三方账户授权与解绑</a:t>
            </a:r>
            <a:endParaRPr 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72239" y="4661998"/>
            <a:ext cx="5257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QA</a:t>
            </a:r>
            <a:endParaRPr 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49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6467 0.1487 L -2.66337E-6 2.22942E-6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-74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7053 -2.67345E-6 L -5.12887E-7 -2.67345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49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49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949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449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949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449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6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467 -0.1457 L -2.66337E-6 -1.10083E-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7" y="72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949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449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autoUpdateAnimBg="0"/>
      <p:bldP spid="22" grpId="0" bldLvl="0" animBg="1" autoUpdateAnimBg="0"/>
      <p:bldP spid="22" grpId="1" bldLvl="0" animBg="1" autoUpdateAnimBg="0"/>
      <p:bldP spid="23" grpId="0" bldLvl="0" autoUpdateAnimBg="0"/>
      <p:bldP spid="28" grpId="0" bldLvl="0" animBg="1" autoUpdateAnimBg="0"/>
      <p:bldP spid="28" grpId="1" bldLvl="0" animBg="1" autoUpdateAnimBg="0"/>
      <p:bldP spid="29" grpId="0" bldLvl="0" autoUpdateAnimBg="0"/>
      <p:bldP spid="34" grpId="0" bldLvl="0" animBg="1" autoUpdateAnimBg="0"/>
      <p:bldP spid="34" grpId="1" bldLvl="0" animBg="1" autoUpdateAnimBg="0"/>
      <p:bldP spid="35" grpId="0" bldLvl="0" autoUpdateAnimBg="0"/>
      <p:bldP spid="37" grpId="0" bldLvl="0" animBg="1" autoUpdateAnimBg="0"/>
      <p:bldP spid="38" grpId="0" bldLvl="0" animBg="1" autoUpdateAnimBg="0"/>
      <p:bldP spid="42" grpId="0" bldLvl="0" animBg="1" autoUpdateAnimBg="0"/>
      <p:bldP spid="43" grpId="0" bldLvl="0" autoUpdateAnimBg="0"/>
      <p:bldP spid="44" grpId="0" bldLvl="0" autoUpdateAnimBg="0"/>
      <p:bldP spid="49" grpId="0" bldLvl="0" animBg="1" autoUpdateAnimBg="0"/>
      <p:bldP spid="49" grpId="1" bldLvl="0" animBg="1" autoUpdateAnimBg="0"/>
      <p:bldP spid="50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108"/>
          <p:cNvSpPr>
            <a:spLocks noChangeArrowheads="1"/>
          </p:cNvSpPr>
          <p:nvPr/>
        </p:nvSpPr>
        <p:spPr bwMode="auto">
          <a:xfrm>
            <a:off x="2267744" y="2679060"/>
            <a:ext cx="4824536" cy="1073150"/>
          </a:xfrm>
          <a:prstGeom prst="rect">
            <a:avLst/>
          </a:prstGeom>
          <a:solidFill>
            <a:srgbClr val="DC5E00"/>
          </a:solidFill>
          <a:ln w="9525">
            <a:noFill/>
            <a:miter lim="800000"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sz="6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开启用户认证</a:t>
            </a:r>
            <a:endParaRPr lang="zh-CN" sz="6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reeform 6"/>
          <p:cNvSpPr>
            <a:spLocks noChangeArrowheads="1"/>
          </p:cNvSpPr>
          <p:nvPr/>
        </p:nvSpPr>
        <p:spPr bwMode="auto">
          <a:xfrm flipH="1">
            <a:off x="9525" y="2165350"/>
            <a:ext cx="1458905" cy="2252741"/>
          </a:xfrm>
          <a:custGeom>
            <a:avLst/>
            <a:gdLst>
              <a:gd name="T0" fmla="*/ 0 w 1636805"/>
              <a:gd name="T1" fmla="*/ 0 h 2527151"/>
              <a:gd name="T2" fmla="*/ 0 60000 65536"/>
              <a:gd name="T3" fmla="*/ 0 w 1636805"/>
              <a:gd name="T4" fmla="*/ 0 h 2527151"/>
              <a:gd name="T5" fmla="*/ 1636805 w 1636805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1636805" h="2527151">
                <a:moveTo>
                  <a:pt x="1636805" y="0"/>
                </a:moveTo>
                <a:lnTo>
                  <a:pt x="157161" y="0"/>
                </a:lnTo>
                <a:cubicBezTo>
                  <a:pt x="479113" y="297673"/>
                  <a:pt x="680524" y="725002"/>
                  <a:pt x="680524" y="1199898"/>
                </a:cubicBezTo>
                <a:cubicBezTo>
                  <a:pt x="680524" y="1746911"/>
                  <a:pt x="411976" y="2231780"/>
                  <a:pt x="0" y="2527151"/>
                </a:cubicBezTo>
                <a:lnTo>
                  <a:pt x="1636805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46" name="Freeform 6"/>
          <p:cNvSpPr>
            <a:spLocks noChangeArrowheads="1"/>
          </p:cNvSpPr>
          <p:nvPr/>
        </p:nvSpPr>
        <p:spPr bwMode="auto">
          <a:xfrm flipH="1">
            <a:off x="8534693" y="2165350"/>
            <a:ext cx="609307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99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  <p:sp>
        <p:nvSpPr>
          <p:cNvPr id="52" name="Freeform 6"/>
          <p:cNvSpPr>
            <a:spLocks noChangeArrowheads="1"/>
          </p:cNvSpPr>
          <p:nvPr/>
        </p:nvSpPr>
        <p:spPr bwMode="auto">
          <a:xfrm flipH="1">
            <a:off x="0" y="2165350"/>
            <a:ext cx="229236" cy="2252741"/>
          </a:xfrm>
          <a:custGeom>
            <a:avLst/>
            <a:gdLst>
              <a:gd name="T0" fmla="*/ 0 w 621232"/>
              <a:gd name="T1" fmla="*/ 0 h 2527151"/>
              <a:gd name="T2" fmla="*/ 0 60000 65536"/>
              <a:gd name="T3" fmla="*/ 0 w 621232"/>
              <a:gd name="T4" fmla="*/ 0 h 2527151"/>
              <a:gd name="T5" fmla="*/ 621232 w 621232"/>
              <a:gd name="T6" fmla="*/ 2527151 h 2527151"/>
            </a:gdLst>
            <a:ahLst/>
            <a:cxnLst>
              <a:cxn ang="T2">
                <a:pos x="T0" y="T1"/>
              </a:cxn>
            </a:cxnLst>
            <a:rect l="T3" t="T4" r="T5" b="T6"/>
            <a:pathLst>
              <a:path w="621232" h="2527151">
                <a:moveTo>
                  <a:pt x="621232" y="0"/>
                </a:moveTo>
                <a:lnTo>
                  <a:pt x="0" y="0"/>
                </a:lnTo>
                <a:lnTo>
                  <a:pt x="0" y="2527151"/>
                </a:lnTo>
                <a:lnTo>
                  <a:pt x="621232" y="2527151"/>
                </a:lnTo>
                <a:close/>
              </a:path>
            </a:pathLst>
          </a:custGeom>
          <a:solidFill>
            <a:srgbClr val="FF6600"/>
          </a:solidFill>
          <a:ln w="9525" cmpd="sng">
            <a:noFill/>
            <a:miter lim="800000"/>
          </a:ln>
        </p:spPr>
        <p:txBody>
          <a:bodyPr lIns="90170" tIns="46990" rIns="90170" bIns="46990"/>
          <a:lstStyle/>
          <a:p>
            <a:endParaRPr lang="zh-CN" altLang="zh-CN">
              <a:solidFill>
                <a:srgbClr val="C4261D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 autoUpdateAnimBg="0"/>
      <p:bldP spid="39" grpId="0" bldLvl="0" animBg="1" autoUpdateAnimBg="0"/>
      <p:bldP spid="46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9840" y="1557020"/>
            <a:ext cx="6788785" cy="2377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Spring Security是基于spring的应用程序提供声明式安全保护的安全性框架，它提供了完整的安全性解决方案，能够在web请求级别和方法调用级别</a:t>
            </a:r>
            <a:endParaRPr lang="zh-CN" altLang="en-US" sz="2000"/>
          </a:p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处理身份证验证和授权．它充分使用了依赖注入和面向切面的技术．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59840" y="839470"/>
            <a:ext cx="6788785" cy="1008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00000"/>
              </a:lnSpc>
            </a:pPr>
            <a:r>
              <a:rPr lang="zh-CN" altLang="en-US" sz="2000"/>
              <a:t>Spring Security本质上是一连串的Filter， 然后又以一个独立的Filter的形式插入到Filter Chain里，其名为FilterChainProxy</a:t>
            </a:r>
            <a:endParaRPr lang="zh-CN" altLang="en-US" sz="2000"/>
          </a:p>
        </p:txBody>
      </p:sp>
      <p:pic>
        <p:nvPicPr>
          <p:cNvPr id="2" name="图片 1" descr="o_security-filt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1698625"/>
            <a:ext cx="7223760" cy="480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909320"/>
            <a:ext cx="678878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实际上FilterChainProxy下面可以有多条Filter Chain，来针对不同的URL做验证，而Filter Chain中所拥有的Filter则会根据定义的服务自动增减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2" name="图片 1" descr="o_security-filters-dispat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772920"/>
            <a:ext cx="7557135" cy="532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1772920"/>
            <a:ext cx="678878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Authentication是一个接口，用来表示用户认证信息，在用户登录认证之前相关信息会封装为一个Authentication具体实现类的对象，在登录认证成功之后又会生成一个信息更全面，包含用户权限等信息的Authentication对象，然后把它保存在 SecurityContextHolder所持有的SecurityContext中，供后续的程序进行调用，如访问权限的鉴定等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043305" y="1269365"/>
            <a:ext cx="12369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关键类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1595" y="1772920"/>
            <a:ext cx="6788785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/>
              <a:t>用来做验证的最主要的接口为AuthenticationManager，这个接口只有一个方法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3305" y="1269365"/>
            <a:ext cx="123698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关键类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977390" y="4579620"/>
            <a:ext cx="657225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/>
              <a:t>验证成功，返回一个带有用户信息的Authentication。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验证失败，抛出一个AuthenticationException异常。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无法判断，返回null。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78280" y="4148455"/>
            <a:ext cx="5624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/>
            <a:r>
              <a:rPr lang="zh-CN" altLang="en-US"/>
              <a:t>其中authenticate()方法运行后可能会有三种情况：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2923540"/>
            <a:ext cx="5685790" cy="116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WPS 演示</Application>
  <PresentationFormat>全屏显示(4:3)</PresentationFormat>
  <Paragraphs>106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JAVA分享： 前后端分离认证与授权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通用型报告模板</dc:title>
  <dc:creator>研发序列网站设计部—宋从磊</dc:creator>
  <cp:lastModifiedBy>wmz06762</cp:lastModifiedBy>
  <cp:revision>288</cp:revision>
  <dcterms:created xsi:type="dcterms:W3CDTF">2014-10-22T10:42:00Z</dcterms:created>
  <dcterms:modified xsi:type="dcterms:W3CDTF">2018-12-24T07:05:32Z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