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orizon" charset="1" panose="02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Agrandir" charset="1" panose="00000500000000000000"/>
      <p:regular r:id="rId17"/>
    </p:embeddedFont>
    <p:embeddedFont>
      <p:font typeface="Agrandir Bold" charset="1" panose="00000800000000000000"/>
      <p:regular r:id="rId18"/>
    </p:embeddedFont>
    <p:embeddedFont>
      <p:font typeface="Agrandir Italics" charset="1" panose="00000500000000000000"/>
      <p:regular r:id="rId19"/>
    </p:embeddedFont>
    <p:embeddedFont>
      <p:font typeface="Agrandir Bold Italics" charset="1" panose="00000800000000000000"/>
      <p:regular r:id="rId20"/>
    </p:embeddedFont>
    <p:embeddedFont>
      <p:font typeface="Agrandir Thin" charset="1" panose="00000200000000000000"/>
      <p:regular r:id="rId21"/>
    </p:embeddedFont>
    <p:embeddedFont>
      <p:font typeface="Agrandir Thin Italics" charset="1" panose="00000200000000000000"/>
      <p:regular r:id="rId22"/>
    </p:embeddedFont>
    <p:embeddedFont>
      <p:font typeface="Agrandir Medium" charset="1" panose="00000600000000000000"/>
      <p:regular r:id="rId23"/>
    </p:embeddedFont>
    <p:embeddedFont>
      <p:font typeface="Agrandir Medium Italics" charset="1" panose="00000600000000000000"/>
      <p:regular r:id="rId24"/>
    </p:embeddedFont>
    <p:embeddedFont>
      <p:font typeface="Agrandir Ultra-Bold" charset="1" panose="00000A00000000000000"/>
      <p:regular r:id="rId25"/>
    </p:embeddedFont>
    <p:embeddedFont>
      <p:font typeface="Agrandir Ultra-Bold Italics" charset="1" panose="00000A00000000000000"/>
      <p:regular r:id="rId26"/>
    </p:embeddedFont>
    <p:embeddedFont>
      <p:font typeface="Agrandir Heavy" charset="1" panose="00000900000000000000"/>
      <p:regular r:id="rId27"/>
    </p:embeddedFont>
    <p:embeddedFont>
      <p:font typeface="Agrandir Heavy Italics" charset="1" panose="000009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449281" y="2299977"/>
            <a:ext cx="15810019" cy="1132216"/>
          </a:xfrm>
          <a:prstGeom prst="rect">
            <a:avLst/>
          </a:prstGeom>
        </p:spPr>
        <p:txBody>
          <a:bodyPr anchor="t" rtlCol="false" tIns="0" lIns="0" bIns="0" rIns="0">
            <a:spAutoFit/>
          </a:bodyPr>
          <a:lstStyle/>
          <a:p>
            <a:pPr algn="ctr">
              <a:lnSpc>
                <a:spcPts val="8140"/>
              </a:lnSpc>
            </a:pPr>
            <a:r>
              <a:rPr lang="en-US" sz="7400">
                <a:solidFill>
                  <a:srgbClr val="FFFFFF"/>
                </a:solidFill>
                <a:latin typeface="Horizon Bold"/>
              </a:rPr>
              <a:t>FIR FILTER</a:t>
            </a:r>
          </a:p>
        </p:txBody>
      </p:sp>
      <p:sp>
        <p:nvSpPr>
          <p:cNvPr name="TextBox 3" id="3"/>
          <p:cNvSpPr txBox="true"/>
          <p:nvPr/>
        </p:nvSpPr>
        <p:spPr>
          <a:xfrm rot="0">
            <a:off x="1238991" y="5022240"/>
            <a:ext cx="15810019" cy="2689225"/>
          </a:xfrm>
          <a:prstGeom prst="rect">
            <a:avLst/>
          </a:prstGeom>
        </p:spPr>
        <p:txBody>
          <a:bodyPr anchor="t" rtlCol="false" tIns="0" lIns="0" bIns="0" rIns="0">
            <a:spAutoFit/>
          </a:bodyPr>
          <a:lstStyle/>
          <a:p>
            <a:pPr algn="just">
              <a:lnSpc>
                <a:spcPts val="3500"/>
              </a:lnSpc>
            </a:pPr>
            <a:r>
              <a:rPr lang="en-US" sz="2500">
                <a:solidFill>
                  <a:srgbClr val="FF19CF"/>
                </a:solidFill>
                <a:latin typeface="Agrandir Bold"/>
              </a:rPr>
              <a:t>GROUP AP10</a:t>
            </a:r>
          </a:p>
          <a:p>
            <a:pPr algn="just">
              <a:lnSpc>
                <a:spcPts val="3500"/>
              </a:lnSpc>
            </a:pPr>
            <a:r>
              <a:rPr lang="en-US" sz="2500">
                <a:solidFill>
                  <a:srgbClr val="FF19CF"/>
                </a:solidFill>
                <a:latin typeface="Agrandir Bold"/>
              </a:rPr>
              <a:t> </a:t>
            </a:r>
            <a:r>
              <a:rPr lang="en-US" sz="2500">
                <a:solidFill>
                  <a:srgbClr val="FF19CF"/>
                </a:solidFill>
                <a:latin typeface="Agrandir Bold"/>
              </a:rPr>
              <a:t>Muhammad Daffa Rizkyandri                    -  2206829194</a:t>
            </a:r>
          </a:p>
          <a:p>
            <a:pPr algn="just">
              <a:lnSpc>
                <a:spcPts val="3500"/>
              </a:lnSpc>
            </a:pPr>
            <a:r>
              <a:rPr lang="en-US" sz="2500">
                <a:solidFill>
                  <a:srgbClr val="FF19CF"/>
                </a:solidFill>
                <a:latin typeface="Agrandir Bold"/>
              </a:rPr>
              <a:t>Wendy Dharmawan                                          -  2206059591</a:t>
            </a:r>
          </a:p>
          <a:p>
            <a:pPr algn="just">
              <a:lnSpc>
                <a:spcPts val="3500"/>
              </a:lnSpc>
            </a:pPr>
            <a:r>
              <a:rPr lang="en-US" sz="2500">
                <a:solidFill>
                  <a:srgbClr val="FF19CF"/>
                </a:solidFill>
                <a:latin typeface="Agrandir Bold"/>
              </a:rPr>
              <a:t>Muhammad Zhavier Naufal Rachman    -  2206063001</a:t>
            </a:r>
          </a:p>
          <a:p>
            <a:pPr algn="just">
              <a:lnSpc>
                <a:spcPts val="3500"/>
              </a:lnSpc>
            </a:pPr>
            <a:r>
              <a:rPr lang="en-US" sz="2500">
                <a:solidFill>
                  <a:srgbClr val="FF19CF"/>
                </a:solidFill>
                <a:latin typeface="Agrandir Bold"/>
              </a:rPr>
              <a:t>Reiki Putra Darmawan                                    -  2206062882</a:t>
            </a:r>
          </a:p>
          <a:p>
            <a:pPr algn="just" marL="0" indent="0" lvl="0">
              <a:lnSpc>
                <a:spcPts val="349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401711" y="1663497"/>
            <a:ext cx="6942921" cy="6960005"/>
          </a:xfrm>
          <a:custGeom>
            <a:avLst/>
            <a:gdLst/>
            <a:ahLst/>
            <a:cxnLst/>
            <a:rect r="r" b="b" t="t" l="l"/>
            <a:pathLst>
              <a:path h="6960005" w="6942921">
                <a:moveTo>
                  <a:pt x="0" y="0"/>
                </a:moveTo>
                <a:lnTo>
                  <a:pt x="6942922" y="0"/>
                </a:lnTo>
                <a:lnTo>
                  <a:pt x="6942922" y="6960006"/>
                </a:lnTo>
                <a:lnTo>
                  <a:pt x="0" y="6960006"/>
                </a:lnTo>
                <a:lnTo>
                  <a:pt x="0" y="0"/>
                </a:lnTo>
                <a:close/>
              </a:path>
            </a:pathLst>
          </a:custGeom>
          <a:blipFill>
            <a:blip r:embed="rId2"/>
            <a:stretch>
              <a:fillRect l="0" t="0" r="-42333" b="-129372"/>
            </a:stretch>
          </a:blipFill>
        </p:spPr>
      </p:sp>
      <p:sp>
        <p:nvSpPr>
          <p:cNvPr name="Freeform 3" id="3"/>
          <p:cNvSpPr/>
          <p:nvPr/>
        </p:nvSpPr>
        <p:spPr>
          <a:xfrm flipH="false" flipV="false" rot="0">
            <a:off x="7623748" y="417739"/>
            <a:ext cx="10187839" cy="9451522"/>
          </a:xfrm>
          <a:custGeom>
            <a:avLst/>
            <a:gdLst/>
            <a:ahLst/>
            <a:cxnLst/>
            <a:rect r="r" b="b" t="t" l="l"/>
            <a:pathLst>
              <a:path h="9451522" w="10187839">
                <a:moveTo>
                  <a:pt x="0" y="0"/>
                </a:moveTo>
                <a:lnTo>
                  <a:pt x="10187839" y="0"/>
                </a:lnTo>
                <a:lnTo>
                  <a:pt x="10187839" y="9451522"/>
                </a:lnTo>
                <a:lnTo>
                  <a:pt x="0" y="9451522"/>
                </a:lnTo>
                <a:lnTo>
                  <a:pt x="0" y="0"/>
                </a:lnTo>
                <a:close/>
              </a:path>
            </a:pathLst>
          </a:custGeom>
          <a:blipFill>
            <a:blip r:embed="rId3"/>
            <a:stretch>
              <a:fillRect l="-435" t="-75651" r="-435" b="0"/>
            </a:stretch>
          </a:blipFill>
        </p:spPr>
      </p:sp>
      <p:sp>
        <p:nvSpPr>
          <p:cNvPr name="TextBox 4" id="4"/>
          <p:cNvSpPr txBox="true"/>
          <p:nvPr/>
        </p:nvSpPr>
        <p:spPr>
          <a:xfrm rot="0">
            <a:off x="2507391" y="141605"/>
            <a:ext cx="139457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FSM</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481102" y="4274503"/>
            <a:ext cx="7325796"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Terima Kasih</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7264182" y="933450"/>
            <a:ext cx="375963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Pencapaian</a:t>
            </a:r>
          </a:p>
        </p:txBody>
      </p:sp>
      <p:sp>
        <p:nvSpPr>
          <p:cNvPr name="TextBox 3" id="3"/>
          <p:cNvSpPr txBox="true"/>
          <p:nvPr/>
        </p:nvSpPr>
        <p:spPr>
          <a:xfrm rot="0">
            <a:off x="1028700" y="2445146"/>
            <a:ext cx="16230600"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Canva Sans"/>
              </a:rPr>
              <a:t>Pemenuhan sebagian persyaratan nilai untuk program studi Perancangan Sistem Digital.</a:t>
            </a:r>
          </a:p>
          <a:p>
            <a:pPr algn="just" marL="734059" indent="-367030" lvl="1">
              <a:lnSpc>
                <a:spcPts val="4759"/>
              </a:lnSpc>
              <a:buFont typeface="Arial"/>
              <a:buChar char="•"/>
            </a:pPr>
            <a:r>
              <a:rPr lang="en-US" sz="3399">
                <a:solidFill>
                  <a:srgbClr val="FFFFFF"/>
                </a:solidFill>
                <a:latin typeface="Canva Sans"/>
              </a:rPr>
              <a:t>Mengimplementasikan modul 2, 3, 4, 5, 6, 7, 8, 9 dari praktikum dalam menyelesaikan desain program VHDL.</a:t>
            </a:r>
          </a:p>
          <a:p>
            <a:pPr algn="just" marL="734059" indent="-367030" lvl="1">
              <a:lnSpc>
                <a:spcPts val="4759"/>
              </a:lnSpc>
              <a:buFont typeface="Arial"/>
              <a:buChar char="•"/>
            </a:pPr>
            <a:r>
              <a:rPr lang="en-US" sz="3399">
                <a:solidFill>
                  <a:srgbClr val="FFFFFF"/>
                </a:solidFill>
                <a:latin typeface="Canva Sans"/>
              </a:rPr>
              <a:t>Mernacang sebuah program yaitu FIR Filter yang akan melakukan filtering dari sebuah input sinyal dengan menggunakan teknik causal discrete-time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6749891" y="933450"/>
            <a:ext cx="478821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Latar Belakang</a:t>
            </a:r>
          </a:p>
        </p:txBody>
      </p:sp>
      <p:sp>
        <p:nvSpPr>
          <p:cNvPr name="TextBox 3" id="3"/>
          <p:cNvSpPr txBox="true"/>
          <p:nvPr/>
        </p:nvSpPr>
        <p:spPr>
          <a:xfrm rot="0">
            <a:off x="1028700" y="2445146"/>
            <a:ext cx="16230600" cy="658114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Dalam Digital Signal Proccessing (DSP), Digital Filter merupakan sistem yang digunakan untuk mengubah suatu sinyal </a:t>
            </a:r>
            <a:r>
              <a:rPr lang="en-US" sz="3399">
                <a:solidFill>
                  <a:srgbClr val="FFFFFF"/>
                </a:solidFill>
                <a:latin typeface="Canva Sans Italics"/>
              </a:rPr>
              <a:t>input</a:t>
            </a:r>
            <a:r>
              <a:rPr lang="en-US" sz="3399">
                <a:solidFill>
                  <a:srgbClr val="FFFFFF"/>
                </a:solidFill>
                <a:latin typeface="Canva Sans"/>
              </a:rPr>
              <a:t> menjadi bentuk sinyal yang diinginkan sebagai ouput.  Salah satu jenis filter yang sering digunakan yaitu </a:t>
            </a:r>
            <a:r>
              <a:rPr lang="en-US" sz="3399">
                <a:solidFill>
                  <a:srgbClr val="FFFFFF"/>
                </a:solidFill>
                <a:latin typeface="Canva Sans Italics"/>
              </a:rPr>
              <a:t>finite impulse response</a:t>
            </a:r>
            <a:r>
              <a:rPr lang="en-US" sz="3399">
                <a:solidFill>
                  <a:srgbClr val="FFFFFF"/>
                </a:solidFill>
                <a:latin typeface="Canva Sans"/>
              </a:rPr>
              <a:t> (FIR) filter. Filter ini merupakan filter yang respons impulsnya memiliki periode terbatas, karena dalam waktu terbatas ia akan menjadi nol.</a:t>
            </a:r>
          </a:p>
          <a:p>
            <a:pPr algn="just">
              <a:lnSpc>
                <a:spcPts val="4759"/>
              </a:lnSpc>
            </a:pPr>
          </a:p>
          <a:p>
            <a:pPr algn="just">
              <a:lnSpc>
                <a:spcPts val="4759"/>
              </a:lnSpc>
            </a:pPr>
            <a:r>
              <a:rPr lang="en-US" sz="3399">
                <a:solidFill>
                  <a:srgbClr val="FFFFFF"/>
                </a:solidFill>
                <a:latin typeface="Canva Sans"/>
              </a:rPr>
              <a:t>Filter FIR ini lah yang telah kami putuskan untuk dirancang sebagai proyek kami. Dalam proyek ini, kami akan merancan filter FIR waktu diskrit kasual sederhana yang memungkinkan lewatnya frekuensi tinggi atau rendah, dan juga memodifikasi sinyal keluarannya.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6027777" y="933450"/>
            <a:ext cx="6232446"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Cara Kerja Program</a:t>
            </a:r>
          </a:p>
        </p:txBody>
      </p:sp>
      <p:sp>
        <p:nvSpPr>
          <p:cNvPr name="TextBox 3" id="3"/>
          <p:cNvSpPr txBox="true"/>
          <p:nvPr/>
        </p:nvSpPr>
        <p:spPr>
          <a:xfrm rot="0">
            <a:off x="1028700" y="2175941"/>
            <a:ext cx="16230600" cy="2111375"/>
          </a:xfrm>
          <a:prstGeom prst="rect">
            <a:avLst/>
          </a:prstGeom>
        </p:spPr>
        <p:txBody>
          <a:bodyPr anchor="t" rtlCol="false" tIns="0" lIns="0" bIns="0" rIns="0">
            <a:spAutoFit/>
          </a:bodyPr>
          <a:lstStyle/>
          <a:p>
            <a:pPr algn="just">
              <a:lnSpc>
                <a:spcPts val="2800"/>
              </a:lnSpc>
            </a:pPr>
            <a:r>
              <a:rPr lang="en-US" sz="2000">
                <a:solidFill>
                  <a:srgbClr val="FFFFFF"/>
                </a:solidFill>
                <a:latin typeface="Canva Sans"/>
              </a:rPr>
              <a:t>Implementasi FIR filter didasarkan pada skema project description sehingga terdiri dari bagian sample-delay, amplifier, dan adder. Ketiga bagian ini diimplementasikan pada VHDL dalam bentuk komponen sehingga program VHDL menggunakan Structural Style dengan menggunakan port mapping ketiga komponen tersebut.</a:t>
            </a:r>
          </a:p>
          <a:p>
            <a:pPr algn="just">
              <a:lnSpc>
                <a:spcPts val="2800"/>
              </a:lnSpc>
            </a:pPr>
            <a:r>
              <a:rPr lang="en-US" sz="2000">
                <a:solidFill>
                  <a:srgbClr val="FFFFFF"/>
                </a:solidFill>
                <a:latin typeface="Canva Sans"/>
              </a:rPr>
              <a:t>Dalam FIR filter, jumlah sample-delay menentukan besarnya order dalam filter. Order menentukan berapa banyak sample-input sebelumnya digunakan untuk memperoleh persamaan output. Misalkan order yang digunakan sebanyak 2, maka persamaan output hasil filter yang diperoleh adalah</a:t>
            </a:r>
          </a:p>
        </p:txBody>
      </p:sp>
      <p:sp>
        <p:nvSpPr>
          <p:cNvPr name="TextBox 4" id="4"/>
          <p:cNvSpPr txBox="true"/>
          <p:nvPr/>
        </p:nvSpPr>
        <p:spPr>
          <a:xfrm rot="0">
            <a:off x="6027777" y="4658791"/>
            <a:ext cx="6582059" cy="1554480"/>
          </a:xfrm>
          <a:prstGeom prst="rect">
            <a:avLst/>
          </a:prstGeom>
        </p:spPr>
        <p:txBody>
          <a:bodyPr anchor="t" rtlCol="false" tIns="0" lIns="0" bIns="0" rIns="0">
            <a:spAutoFit/>
          </a:bodyPr>
          <a:lstStyle/>
          <a:p>
            <a:pPr>
              <a:lnSpc>
                <a:spcPts val="2520"/>
              </a:lnSpc>
            </a:pPr>
            <a:r>
              <a:rPr lang="en-US" sz="1800">
                <a:solidFill>
                  <a:srgbClr val="FFFFFF"/>
                </a:solidFill>
                <a:latin typeface="Canva Sans"/>
              </a:rPr>
              <a:t>Y[0] = b0 x[0]</a:t>
            </a:r>
          </a:p>
          <a:p>
            <a:pPr>
              <a:lnSpc>
                <a:spcPts val="2520"/>
              </a:lnSpc>
            </a:pPr>
            <a:r>
              <a:rPr lang="en-US" sz="1800">
                <a:solidFill>
                  <a:srgbClr val="FFFFFF"/>
                </a:solidFill>
                <a:latin typeface="Canva Sans"/>
              </a:rPr>
              <a:t>Y[1] = b0 x[1] + b1 x[0]</a:t>
            </a:r>
          </a:p>
          <a:p>
            <a:pPr>
              <a:lnSpc>
                <a:spcPts val="2520"/>
              </a:lnSpc>
            </a:pPr>
            <a:r>
              <a:rPr lang="en-US" sz="1800">
                <a:solidFill>
                  <a:srgbClr val="FFFFFF"/>
                </a:solidFill>
                <a:latin typeface="Canva Sans"/>
              </a:rPr>
              <a:t>Y[2] = b0 x[2] + b1 x[1] + b2 x[0]</a:t>
            </a:r>
          </a:p>
          <a:p>
            <a:pPr>
              <a:lnSpc>
                <a:spcPts val="2520"/>
              </a:lnSpc>
            </a:pPr>
            <a:r>
              <a:rPr lang="en-US" sz="1800">
                <a:solidFill>
                  <a:srgbClr val="FFFFFF"/>
                </a:solidFill>
                <a:latin typeface="Canva Sans"/>
              </a:rPr>
              <a:t>Y[3] = b0 x[3] + b1 x[2] + b2 x[1] </a:t>
            </a:r>
          </a:p>
          <a:p>
            <a:pPr>
              <a:lnSpc>
                <a:spcPts val="2520"/>
              </a:lnSpc>
            </a:pPr>
          </a:p>
        </p:txBody>
      </p:sp>
      <p:sp>
        <p:nvSpPr>
          <p:cNvPr name="TextBox 5" id="5"/>
          <p:cNvSpPr txBox="true"/>
          <p:nvPr/>
        </p:nvSpPr>
        <p:spPr>
          <a:xfrm rot="0">
            <a:off x="1028700" y="6575221"/>
            <a:ext cx="16230600" cy="2806700"/>
          </a:xfrm>
          <a:prstGeom prst="rect">
            <a:avLst/>
          </a:prstGeom>
        </p:spPr>
        <p:txBody>
          <a:bodyPr anchor="t" rtlCol="false" tIns="0" lIns="0" bIns="0" rIns="0">
            <a:spAutoFit/>
          </a:bodyPr>
          <a:lstStyle/>
          <a:p>
            <a:pPr algn="just">
              <a:lnSpc>
                <a:spcPts val="2799"/>
              </a:lnSpc>
            </a:pPr>
            <a:r>
              <a:rPr lang="en-US" sz="1999">
                <a:solidFill>
                  <a:srgbClr val="FFFFFF"/>
                </a:solidFill>
                <a:latin typeface="Canva Sans"/>
              </a:rPr>
              <a:t>Dengan Y[n] sebagai fungsi output dengan index n, bn sebagai amplifier tiap order. Sesuai dengan batasan gelombang sinus, koefisien pada setiap order memiliki batasan -1 hingga 1. </a:t>
            </a:r>
            <a:r>
              <a:rPr lang="en-US" sz="1999">
                <a:solidFill>
                  <a:srgbClr val="FFFFFF"/>
                </a:solidFill>
                <a:latin typeface="Canva Sans"/>
              </a:rPr>
              <a:t>Dari persamaan-persamaan tersebut, maka dapat dilihat peran dari order dalam penentuan output dengan melibatkan sinyal previous input.</a:t>
            </a:r>
          </a:p>
          <a:p>
            <a:pPr algn="just">
              <a:lnSpc>
                <a:spcPts val="2799"/>
              </a:lnSpc>
            </a:pPr>
            <a:r>
              <a:rPr lang="en-US" sz="1999">
                <a:solidFill>
                  <a:srgbClr val="FFFFFF"/>
                </a:solidFill>
                <a:latin typeface="Canva Sans"/>
              </a:rPr>
              <a:t>Pada rangkaian, diberikan pembatasan order sebanyak 7 buah order. Jumlah order ditentukan dari 3 bit pertama dari control word, dengan mengkonversi 3 bit tersebut menjadi bentuk desimal yang digunakan sebagai parameter looping.</a:t>
            </a:r>
          </a:p>
          <a:p>
            <a:pPr algn="just">
              <a:lnSpc>
                <a:spcPts val="2799"/>
              </a:lnSpc>
            </a:pPr>
            <a:r>
              <a:rPr lang="en-US" sz="1999">
                <a:solidFill>
                  <a:srgbClr val="FFFFFF"/>
                </a:solidFill>
                <a:latin typeface="Canva Sans"/>
              </a:rPr>
              <a:t>Dalam menerapkan port delay, digunakan looping for generate, yaitu sebuah loop yang dalam setiap iterasi menginisialisasikan sebuah komponen, dalam hal ini sample-delay dan amplifier, sedangkan rangkaian hanya menggunakan satu buah komponen adder yang melakukan penjumlahan secara concurrent.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6027777" y="933450"/>
            <a:ext cx="6232446"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Cara Kerja Program</a:t>
            </a:r>
          </a:p>
        </p:txBody>
      </p:sp>
      <p:sp>
        <p:nvSpPr>
          <p:cNvPr name="TextBox 3" id="3"/>
          <p:cNvSpPr txBox="true"/>
          <p:nvPr/>
        </p:nvSpPr>
        <p:spPr>
          <a:xfrm rot="0">
            <a:off x="1028700" y="2051254"/>
            <a:ext cx="16230600" cy="7722235"/>
          </a:xfrm>
          <a:prstGeom prst="rect">
            <a:avLst/>
          </a:prstGeom>
        </p:spPr>
        <p:txBody>
          <a:bodyPr anchor="t" rtlCol="false" tIns="0" lIns="0" bIns="0" rIns="0">
            <a:spAutoFit/>
          </a:bodyPr>
          <a:lstStyle/>
          <a:p>
            <a:pPr algn="just">
              <a:lnSpc>
                <a:spcPts val="2240"/>
              </a:lnSpc>
            </a:pPr>
            <a:r>
              <a:rPr lang="en-US" sz="1600">
                <a:solidFill>
                  <a:srgbClr val="FFFFFF"/>
                </a:solidFill>
                <a:latin typeface="Canva Sans"/>
              </a:rPr>
              <a:t>Prosedur bekerja program:</a:t>
            </a:r>
          </a:p>
          <a:p>
            <a:pPr algn="just" marL="345443" indent="-172721" lvl="1">
              <a:lnSpc>
                <a:spcPts val="2240"/>
              </a:lnSpc>
              <a:buFont typeface="Arial"/>
              <a:buChar char="•"/>
            </a:pPr>
            <a:r>
              <a:rPr lang="en-US" sz="1600">
                <a:solidFill>
                  <a:srgbClr val="FFFFFF"/>
                </a:solidFill>
                <a:latin typeface="Canva Sans"/>
              </a:rPr>
              <a:t>Deklarasi Signal dan State</a:t>
            </a:r>
          </a:p>
          <a:p>
            <a:pPr algn="just" marL="690885" indent="-230295" lvl="2">
              <a:lnSpc>
                <a:spcPts val="2240"/>
              </a:lnSpc>
              <a:buFont typeface="Arial"/>
              <a:buChar char="⚬"/>
            </a:pPr>
            <a:r>
              <a:rPr lang="en-US" sz="1600">
                <a:solidFill>
                  <a:srgbClr val="FFFFFF"/>
                </a:solidFill>
                <a:latin typeface="Canva Sans"/>
              </a:rPr>
              <a:t>Deklarasi 6 buah state: FETCH_ORDER, FETCH_INPUT, FETCH_AMP, COUNT, ADD, dan DONE.</a:t>
            </a:r>
          </a:p>
          <a:p>
            <a:pPr algn="just" marL="690885" indent="-230295" lvl="2">
              <a:lnSpc>
                <a:spcPts val="2240"/>
              </a:lnSpc>
              <a:buFont typeface="Arial"/>
              <a:buChar char="⚬"/>
            </a:pPr>
            <a:r>
              <a:rPr lang="en-US" sz="1600">
                <a:solidFill>
                  <a:srgbClr val="FFFFFF"/>
                </a:solidFill>
                <a:latin typeface="Canva Sans"/>
              </a:rPr>
              <a:t>Deklarasi signal yang diperlukan untuk menyimpan input, output, koefisien, dan state.</a:t>
            </a:r>
          </a:p>
          <a:p>
            <a:pPr algn="just" marL="345443" indent="-172721" lvl="1">
              <a:lnSpc>
                <a:spcPts val="2240"/>
              </a:lnSpc>
              <a:buFont typeface="Arial"/>
              <a:buChar char="•"/>
            </a:pPr>
            <a:r>
              <a:rPr lang="en-US" sz="1600">
                <a:solidFill>
                  <a:srgbClr val="FFFFFF"/>
                </a:solidFill>
                <a:latin typeface="Canva Sans"/>
              </a:rPr>
              <a:t>Component Generation</a:t>
            </a:r>
          </a:p>
          <a:p>
            <a:pPr algn="just" marL="690885" indent="-230295" lvl="2">
              <a:lnSpc>
                <a:spcPts val="2240"/>
              </a:lnSpc>
              <a:buFont typeface="Arial"/>
              <a:buChar char="⚬"/>
            </a:pPr>
            <a:r>
              <a:rPr lang="en-US" sz="1600">
                <a:solidFill>
                  <a:srgbClr val="FFFFFF"/>
                </a:solidFill>
                <a:latin typeface="Canva Sans"/>
              </a:rPr>
              <a:t>Program menggunakan looping for generate untuk membuat 7 komponen, satu untuk setiap order dalam FIR filter.</a:t>
            </a:r>
          </a:p>
          <a:p>
            <a:pPr algn="just" marL="690885" indent="-230295" lvl="2">
              <a:lnSpc>
                <a:spcPts val="2240"/>
              </a:lnSpc>
              <a:buFont typeface="Arial"/>
              <a:buChar char="⚬"/>
            </a:pPr>
            <a:r>
              <a:rPr lang="en-US" sz="1600">
                <a:solidFill>
                  <a:srgbClr val="FFFFFF"/>
                </a:solidFill>
                <a:latin typeface="Canva Sans"/>
              </a:rPr>
              <a:t>Setiap komponen memiliki port mapping dengan std_logic_vector berukuran 8-bit.</a:t>
            </a:r>
          </a:p>
          <a:p>
            <a:pPr algn="just" marL="345443" indent="-172721" lvl="1">
              <a:lnSpc>
                <a:spcPts val="2240"/>
              </a:lnSpc>
              <a:buFont typeface="Arial"/>
              <a:buChar char="•"/>
            </a:pPr>
            <a:r>
              <a:rPr lang="en-US" sz="1600">
                <a:solidFill>
                  <a:srgbClr val="FFFFFF"/>
                </a:solidFill>
                <a:latin typeface="Canva Sans"/>
              </a:rPr>
              <a:t>Fetch Order</a:t>
            </a:r>
          </a:p>
          <a:p>
            <a:pPr algn="just" marL="690885" indent="-230295" lvl="2">
              <a:lnSpc>
                <a:spcPts val="2240"/>
              </a:lnSpc>
              <a:buFont typeface="Arial"/>
              <a:buChar char="⚬"/>
            </a:pPr>
            <a:r>
              <a:rPr lang="en-US" sz="1600">
                <a:solidFill>
                  <a:srgbClr val="FFFFFF"/>
                </a:solidFill>
                <a:latin typeface="Canva Sans"/>
              </a:rPr>
              <a:t>Memasuki state FETCH_ORDER untuk menentukan jumlah order dari rangkaian.</a:t>
            </a:r>
          </a:p>
          <a:p>
            <a:pPr algn="just" marL="690885" indent="-230295" lvl="2">
              <a:lnSpc>
                <a:spcPts val="2240"/>
              </a:lnSpc>
              <a:buFont typeface="Arial"/>
              <a:buChar char="⚬"/>
            </a:pPr>
            <a:r>
              <a:rPr lang="en-US" sz="1600">
                <a:solidFill>
                  <a:srgbClr val="FFFFFF"/>
                </a:solidFill>
                <a:latin typeface="Canva Sans"/>
              </a:rPr>
              <a:t>Menggunakan 3 bit pertama dari control word dan mengonversinya menjadi parameter looping.</a:t>
            </a:r>
          </a:p>
          <a:p>
            <a:pPr algn="just" marL="345443" indent="-172721" lvl="1">
              <a:lnSpc>
                <a:spcPts val="2240"/>
              </a:lnSpc>
              <a:buFont typeface="Arial"/>
              <a:buChar char="•"/>
            </a:pPr>
            <a:r>
              <a:rPr lang="en-US" sz="1600">
                <a:solidFill>
                  <a:srgbClr val="FFFFFF"/>
                </a:solidFill>
                <a:latin typeface="Canva Sans"/>
              </a:rPr>
              <a:t>Fetch Input</a:t>
            </a:r>
          </a:p>
          <a:p>
            <a:pPr algn="just" marL="690885" indent="-230295" lvl="2">
              <a:lnSpc>
                <a:spcPts val="2240"/>
              </a:lnSpc>
              <a:buFont typeface="Arial"/>
              <a:buChar char="⚬"/>
            </a:pPr>
            <a:r>
              <a:rPr lang="en-US" sz="1600">
                <a:solidFill>
                  <a:srgbClr val="FFFFFF"/>
                </a:solidFill>
                <a:latin typeface="Canva Sans"/>
              </a:rPr>
              <a:t>Program memasuki state FETCH_INPUT untuk mengambil dan memasukkan input sebanyak order kali ke dalam s_delay_in.</a:t>
            </a:r>
          </a:p>
          <a:p>
            <a:pPr algn="just" marL="690885" indent="-230295" lvl="2">
              <a:lnSpc>
                <a:spcPts val="2240"/>
              </a:lnSpc>
              <a:buFont typeface="Arial"/>
              <a:buChar char="⚬"/>
            </a:pPr>
            <a:r>
              <a:rPr lang="en-US" sz="1600">
                <a:solidFill>
                  <a:srgbClr val="FFFFFF"/>
                </a:solidFill>
                <a:latin typeface="Canva Sans"/>
              </a:rPr>
              <a:t>Menggunakan sample delay dengan efek delay sebanyak jumlah order.</a:t>
            </a:r>
          </a:p>
          <a:p>
            <a:pPr algn="just" marL="345443" indent="-172721" lvl="1">
              <a:lnSpc>
                <a:spcPts val="2240"/>
              </a:lnSpc>
              <a:buFont typeface="Arial"/>
              <a:buChar char="•"/>
            </a:pPr>
            <a:r>
              <a:rPr lang="en-US" sz="1600">
                <a:solidFill>
                  <a:srgbClr val="FFFFFF"/>
                </a:solidFill>
                <a:latin typeface="Canva Sans"/>
              </a:rPr>
              <a:t>Fetch Amp</a:t>
            </a:r>
          </a:p>
          <a:p>
            <a:pPr algn="just" marL="690885" indent="-230295" lvl="2">
              <a:lnSpc>
                <a:spcPts val="2240"/>
              </a:lnSpc>
              <a:buFont typeface="Arial"/>
              <a:buChar char="⚬"/>
            </a:pPr>
            <a:r>
              <a:rPr lang="en-US" sz="1600">
                <a:solidFill>
                  <a:srgbClr val="FFFFFF"/>
                </a:solidFill>
                <a:latin typeface="Canva Sans"/>
              </a:rPr>
              <a:t>Program memasuki state FETCH_AMP untuk mengambil dan menyimpan koefisien dari setiap order amplifier.</a:t>
            </a:r>
          </a:p>
          <a:p>
            <a:pPr algn="just" marL="690885" indent="-230295" lvl="2">
              <a:lnSpc>
                <a:spcPts val="2240"/>
              </a:lnSpc>
              <a:buFont typeface="Arial"/>
              <a:buChar char="⚬"/>
            </a:pPr>
            <a:r>
              <a:rPr lang="en-US" sz="1600">
                <a:solidFill>
                  <a:srgbClr val="FFFFFF"/>
                </a:solidFill>
                <a:latin typeface="Canva Sans"/>
              </a:rPr>
              <a:t>Mengkonversi input menjadi bentuk real dan dibagi dengan 128 (2^7) untuk mendapatkan koefisien dalam rentang -1.0 hingga 1.0.</a:t>
            </a:r>
          </a:p>
          <a:p>
            <a:pPr algn="just" marL="345443" indent="-172721" lvl="1">
              <a:lnSpc>
                <a:spcPts val="2240"/>
              </a:lnSpc>
              <a:buFont typeface="Arial"/>
              <a:buChar char="•"/>
            </a:pPr>
            <a:r>
              <a:rPr lang="en-US" sz="1600">
                <a:solidFill>
                  <a:srgbClr val="FFFFFF"/>
                </a:solidFill>
                <a:latin typeface="Canva Sans"/>
              </a:rPr>
              <a:t>Count</a:t>
            </a:r>
          </a:p>
          <a:p>
            <a:pPr algn="just" marL="690885" indent="-230295" lvl="2">
              <a:lnSpc>
                <a:spcPts val="2240"/>
              </a:lnSpc>
              <a:buFont typeface="Arial"/>
              <a:buChar char="⚬"/>
            </a:pPr>
            <a:r>
              <a:rPr lang="en-US" sz="1600">
                <a:solidFill>
                  <a:srgbClr val="FFFFFF"/>
                </a:solidFill>
                <a:latin typeface="Canva Sans"/>
              </a:rPr>
              <a:t>Program memasuki state COUNT untuk mengassign output dari delay pada input amplifier.</a:t>
            </a:r>
          </a:p>
          <a:p>
            <a:pPr algn="just" marL="690885" indent="-230295" lvl="2">
              <a:lnSpc>
                <a:spcPts val="2240"/>
              </a:lnSpc>
              <a:buFont typeface="Arial"/>
              <a:buChar char="⚬"/>
            </a:pPr>
            <a:r>
              <a:rPr lang="en-US" sz="1600">
                <a:solidFill>
                  <a:srgbClr val="FFFFFF"/>
                </a:solidFill>
                <a:latin typeface="Canva Sans"/>
              </a:rPr>
              <a:t>Komponen amplifier melakukan perkalian antara koefisien dan input yang diteruskan pada output amplifier.</a:t>
            </a:r>
          </a:p>
          <a:p>
            <a:pPr algn="just" marL="690885" indent="-230295" lvl="2">
              <a:lnSpc>
                <a:spcPts val="2240"/>
              </a:lnSpc>
              <a:buFont typeface="Arial"/>
              <a:buChar char="⚬"/>
            </a:pPr>
            <a:r>
              <a:rPr lang="en-US" sz="1600">
                <a:solidFill>
                  <a:srgbClr val="FFFFFF"/>
                </a:solidFill>
                <a:latin typeface="Canva Sans"/>
              </a:rPr>
              <a:t>Jika order berada di bawah 7, array yang tidak bernilai akan mereturn 0.</a:t>
            </a:r>
          </a:p>
          <a:p>
            <a:pPr algn="just" marL="345443" indent="-172721" lvl="1">
              <a:lnSpc>
                <a:spcPts val="2240"/>
              </a:lnSpc>
              <a:buFont typeface="Arial"/>
              <a:buChar char="•"/>
            </a:pPr>
            <a:r>
              <a:rPr lang="en-US" sz="1600">
                <a:solidFill>
                  <a:srgbClr val="FFFFFF"/>
                </a:solidFill>
                <a:latin typeface="Canva Sans"/>
              </a:rPr>
              <a:t>Add</a:t>
            </a:r>
          </a:p>
          <a:p>
            <a:pPr algn="just" marL="690885" indent="-230295" lvl="2">
              <a:lnSpc>
                <a:spcPts val="2240"/>
              </a:lnSpc>
              <a:buFont typeface="Arial"/>
              <a:buChar char="⚬"/>
            </a:pPr>
            <a:r>
              <a:rPr lang="en-US" sz="1600">
                <a:solidFill>
                  <a:srgbClr val="FFFFFF"/>
                </a:solidFill>
                <a:latin typeface="Canva Sans"/>
              </a:rPr>
              <a:t>Program memasuki state ADD untuk menjumlahkan seluruh output dari amplifier dengan memasukkannya ke dalam input adder yang berbentuk array_8.</a:t>
            </a:r>
          </a:p>
          <a:p>
            <a:pPr algn="just" marL="690885" indent="-230295" lvl="2">
              <a:lnSpc>
                <a:spcPts val="2240"/>
              </a:lnSpc>
              <a:buFont typeface="Arial"/>
              <a:buChar char="⚬"/>
            </a:pPr>
            <a:r>
              <a:rPr lang="en-US" sz="1600">
                <a:solidFill>
                  <a:srgbClr val="FFFFFF"/>
                </a:solidFill>
                <a:latin typeface="Canva Sans"/>
              </a:rPr>
              <a:t>Di dalam adder, output merupakan hasil jumlah dari seluruh array, sehingga penjumlahan dapat dilakukan secara konkuren.</a:t>
            </a:r>
          </a:p>
          <a:p>
            <a:pPr algn="just" marL="690885" indent="-230295" lvl="2">
              <a:lnSpc>
                <a:spcPts val="2240"/>
              </a:lnSpc>
              <a:buFont typeface="Arial"/>
              <a:buChar char="⚬"/>
            </a:pPr>
            <a:r>
              <a:rPr lang="en-US" sz="1600">
                <a:solidFill>
                  <a:srgbClr val="FFFFFF"/>
                </a:solidFill>
                <a:latin typeface="Canva Sans"/>
              </a:rPr>
              <a:t>Menulis nilai sinyal input dan output pada file .txt.</a:t>
            </a:r>
          </a:p>
          <a:p>
            <a:pPr algn="just" marL="345443" indent="-172721" lvl="1">
              <a:lnSpc>
                <a:spcPts val="2240"/>
              </a:lnSpc>
              <a:buFont typeface="Arial"/>
              <a:buChar char="•"/>
            </a:pPr>
            <a:r>
              <a:rPr lang="en-US" sz="1600">
                <a:solidFill>
                  <a:srgbClr val="FFFFFF"/>
                </a:solidFill>
                <a:latin typeface="Canva Sans"/>
              </a:rPr>
              <a:t>Done</a:t>
            </a:r>
          </a:p>
          <a:p>
            <a:pPr algn="just" marL="690885" indent="-230295" lvl="2">
              <a:lnSpc>
                <a:spcPts val="2240"/>
              </a:lnSpc>
              <a:buFont typeface="Arial"/>
              <a:buChar char="⚬"/>
            </a:pPr>
            <a:r>
              <a:rPr lang="en-US" sz="1600">
                <a:solidFill>
                  <a:srgbClr val="FFFFFF"/>
                </a:solidFill>
                <a:latin typeface="Canva Sans"/>
              </a:rPr>
              <a:t>Program memasuki state DONE dan menyelesaikan proses.</a:t>
            </a:r>
          </a:p>
          <a:p>
            <a:pPr algn="just" marL="690885" indent="-230295" lvl="2">
              <a:lnSpc>
                <a:spcPts val="2240"/>
              </a:lnSpc>
              <a:buFont typeface="Arial"/>
              <a:buChar char="⚬"/>
            </a:pPr>
            <a:r>
              <a:rPr lang="en-US" sz="1600">
                <a:solidFill>
                  <a:srgbClr val="FFFFFF"/>
                </a:solidFill>
                <a:latin typeface="Canva Sans"/>
              </a:rPr>
              <a:t>Nilai sinyal input dan output sudah dituliskan pada file .txt.</a:t>
            </a:r>
          </a:p>
          <a:p>
            <a:pPr algn="just">
              <a:lnSpc>
                <a:spcPts val="2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1131805" y="4225687"/>
            <a:ext cx="6127495" cy="5032613"/>
          </a:xfrm>
          <a:custGeom>
            <a:avLst/>
            <a:gdLst/>
            <a:ahLst/>
            <a:cxnLst/>
            <a:rect r="r" b="b" t="t" l="l"/>
            <a:pathLst>
              <a:path h="5032613" w="6127495">
                <a:moveTo>
                  <a:pt x="0" y="0"/>
                </a:moveTo>
                <a:lnTo>
                  <a:pt x="6127495" y="0"/>
                </a:lnTo>
                <a:lnTo>
                  <a:pt x="6127495" y="5032613"/>
                </a:lnTo>
                <a:lnTo>
                  <a:pt x="0" y="5032613"/>
                </a:lnTo>
                <a:lnTo>
                  <a:pt x="0" y="0"/>
                </a:lnTo>
                <a:close/>
              </a:path>
            </a:pathLst>
          </a:custGeom>
          <a:blipFill>
            <a:blip r:embed="rId2"/>
            <a:stretch>
              <a:fillRect l="0" t="0" r="0" b="0"/>
            </a:stretch>
          </a:blipFill>
        </p:spPr>
      </p:sp>
      <p:sp>
        <p:nvSpPr>
          <p:cNvPr name="TextBox 3" id="3"/>
          <p:cNvSpPr txBox="true"/>
          <p:nvPr/>
        </p:nvSpPr>
        <p:spPr>
          <a:xfrm rot="0">
            <a:off x="6350556" y="933450"/>
            <a:ext cx="560593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Testing &amp; Analisis</a:t>
            </a:r>
          </a:p>
        </p:txBody>
      </p:sp>
      <p:sp>
        <p:nvSpPr>
          <p:cNvPr name="TextBox 4" id="4"/>
          <p:cNvSpPr txBox="true"/>
          <p:nvPr/>
        </p:nvSpPr>
        <p:spPr>
          <a:xfrm rot="0">
            <a:off x="1028700" y="2445146"/>
            <a:ext cx="16230600" cy="178054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Kita akan mencoba mensimulasikan sebuah low pass filter yaitu filter dengan oreder sebanyak 1 (order 0 dan order 1) dan nilai masing - masing koefisien amplifier sebanyak 0.5 (64/128)</a:t>
            </a:r>
          </a:p>
        </p:txBody>
      </p:sp>
      <p:sp>
        <p:nvSpPr>
          <p:cNvPr name="TextBox 5" id="5"/>
          <p:cNvSpPr txBox="true"/>
          <p:nvPr/>
        </p:nvSpPr>
        <p:spPr>
          <a:xfrm rot="0">
            <a:off x="1028700" y="4854337"/>
            <a:ext cx="9295150" cy="178054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Untuk input control word di bagian fetch order, cukup mengisi 3 bit pertama untuk menentukan jumlah order.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670036" y="2760149"/>
            <a:ext cx="6589264" cy="5074878"/>
          </a:xfrm>
          <a:custGeom>
            <a:avLst/>
            <a:gdLst/>
            <a:ahLst/>
            <a:cxnLst/>
            <a:rect r="r" b="b" t="t" l="l"/>
            <a:pathLst>
              <a:path h="5074878" w="6589264">
                <a:moveTo>
                  <a:pt x="0" y="0"/>
                </a:moveTo>
                <a:lnTo>
                  <a:pt x="6589264" y="0"/>
                </a:lnTo>
                <a:lnTo>
                  <a:pt x="6589264" y="5074878"/>
                </a:lnTo>
                <a:lnTo>
                  <a:pt x="0" y="5074878"/>
                </a:lnTo>
                <a:lnTo>
                  <a:pt x="0" y="0"/>
                </a:lnTo>
                <a:close/>
              </a:path>
            </a:pathLst>
          </a:custGeom>
          <a:blipFill>
            <a:blip r:embed="rId2"/>
            <a:stretch>
              <a:fillRect l="-3232" t="0" r="-3232" b="0"/>
            </a:stretch>
          </a:blipFill>
        </p:spPr>
      </p:sp>
      <p:sp>
        <p:nvSpPr>
          <p:cNvPr name="TextBox 3" id="3"/>
          <p:cNvSpPr txBox="true"/>
          <p:nvPr/>
        </p:nvSpPr>
        <p:spPr>
          <a:xfrm rot="0">
            <a:off x="6341031" y="933450"/>
            <a:ext cx="560593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Testing &amp; Analisis</a:t>
            </a:r>
          </a:p>
        </p:txBody>
      </p:sp>
      <p:sp>
        <p:nvSpPr>
          <p:cNvPr name="TextBox 4" id="4"/>
          <p:cNvSpPr txBox="true"/>
          <p:nvPr/>
        </p:nvSpPr>
        <p:spPr>
          <a:xfrm rot="0">
            <a:off x="1028700" y="2445146"/>
            <a:ext cx="8746844" cy="298069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Untuk input sinyal diisi pada state fetch input  secara bergantian. Pada simulasi kali ini digunakan input yaitu 10000000, 00000001, daninput coefficient amplifier 01000000 (64).</a:t>
            </a:r>
          </a:p>
        </p:txBody>
      </p:sp>
      <p:sp>
        <p:nvSpPr>
          <p:cNvPr name="TextBox 5" id="5"/>
          <p:cNvSpPr txBox="true"/>
          <p:nvPr/>
        </p:nvSpPr>
        <p:spPr>
          <a:xfrm rot="0">
            <a:off x="1028700" y="6054487"/>
            <a:ext cx="8746844" cy="178054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Setelah itu program dijalankan hingga menyelesaikan perhitungan dan memasuki state done.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0198"/>
            <a:ext cx="16230600" cy="2754837"/>
          </a:xfrm>
          <a:custGeom>
            <a:avLst/>
            <a:gdLst/>
            <a:ahLst/>
            <a:cxnLst/>
            <a:rect r="r" b="b" t="t" l="l"/>
            <a:pathLst>
              <a:path h="2754837" w="16230600">
                <a:moveTo>
                  <a:pt x="0" y="0"/>
                </a:moveTo>
                <a:lnTo>
                  <a:pt x="16230600" y="0"/>
                </a:lnTo>
                <a:lnTo>
                  <a:pt x="16230600" y="2754837"/>
                </a:lnTo>
                <a:lnTo>
                  <a:pt x="0" y="2754837"/>
                </a:lnTo>
                <a:lnTo>
                  <a:pt x="0" y="0"/>
                </a:lnTo>
                <a:close/>
              </a:path>
            </a:pathLst>
          </a:custGeom>
          <a:blipFill>
            <a:blip r:embed="rId2"/>
            <a:stretch>
              <a:fillRect l="0" t="-17618" r="0" b="-4115"/>
            </a:stretch>
          </a:blipFill>
        </p:spPr>
      </p:sp>
      <p:sp>
        <p:nvSpPr>
          <p:cNvPr name="Freeform 3" id="3"/>
          <p:cNvSpPr/>
          <p:nvPr/>
        </p:nvSpPr>
        <p:spPr>
          <a:xfrm flipH="false" flipV="false" rot="0">
            <a:off x="2143552" y="5143500"/>
            <a:ext cx="5291000" cy="4094689"/>
          </a:xfrm>
          <a:custGeom>
            <a:avLst/>
            <a:gdLst/>
            <a:ahLst/>
            <a:cxnLst/>
            <a:rect r="r" b="b" t="t" l="l"/>
            <a:pathLst>
              <a:path h="4094689" w="5291000">
                <a:moveTo>
                  <a:pt x="0" y="0"/>
                </a:moveTo>
                <a:lnTo>
                  <a:pt x="5290999" y="0"/>
                </a:lnTo>
                <a:lnTo>
                  <a:pt x="5290999" y="4094689"/>
                </a:lnTo>
                <a:lnTo>
                  <a:pt x="0" y="4094689"/>
                </a:lnTo>
                <a:lnTo>
                  <a:pt x="0" y="0"/>
                </a:lnTo>
                <a:close/>
              </a:path>
            </a:pathLst>
          </a:custGeom>
          <a:blipFill>
            <a:blip r:embed="rId3"/>
            <a:stretch>
              <a:fillRect l="0" t="0" r="0" b="0"/>
            </a:stretch>
          </a:blipFill>
        </p:spPr>
      </p:sp>
      <p:sp>
        <p:nvSpPr>
          <p:cNvPr name="Freeform 4" id="4"/>
          <p:cNvSpPr/>
          <p:nvPr/>
        </p:nvSpPr>
        <p:spPr>
          <a:xfrm flipH="false" flipV="false" rot="0">
            <a:off x="10110077" y="5143500"/>
            <a:ext cx="5983696" cy="4114800"/>
          </a:xfrm>
          <a:custGeom>
            <a:avLst/>
            <a:gdLst/>
            <a:ahLst/>
            <a:cxnLst/>
            <a:rect r="r" b="b" t="t" l="l"/>
            <a:pathLst>
              <a:path h="4114800" w="5983696">
                <a:moveTo>
                  <a:pt x="0" y="0"/>
                </a:moveTo>
                <a:lnTo>
                  <a:pt x="5983696" y="0"/>
                </a:lnTo>
                <a:lnTo>
                  <a:pt x="5983696" y="4114800"/>
                </a:lnTo>
                <a:lnTo>
                  <a:pt x="0" y="4114800"/>
                </a:lnTo>
                <a:lnTo>
                  <a:pt x="0" y="0"/>
                </a:lnTo>
                <a:close/>
              </a:path>
            </a:pathLst>
          </a:custGeom>
          <a:blipFill>
            <a:blip r:embed="rId4"/>
            <a:stretch>
              <a:fillRect l="-1976" t="0" r="0" b="0"/>
            </a:stretch>
          </a:blipFill>
        </p:spPr>
      </p:sp>
      <p:sp>
        <p:nvSpPr>
          <p:cNvPr name="TextBox 5" id="5"/>
          <p:cNvSpPr txBox="true"/>
          <p:nvPr/>
        </p:nvSpPr>
        <p:spPr>
          <a:xfrm rot="0">
            <a:off x="6341031" y="933450"/>
            <a:ext cx="560593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Testing &amp; Analisis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6350556" y="933450"/>
            <a:ext cx="560593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Testing &amp; Analisis</a:t>
            </a:r>
          </a:p>
        </p:txBody>
      </p:sp>
      <p:sp>
        <p:nvSpPr>
          <p:cNvPr name="TextBox 3" id="3"/>
          <p:cNvSpPr txBox="true"/>
          <p:nvPr/>
        </p:nvSpPr>
        <p:spPr>
          <a:xfrm rot="0">
            <a:off x="1028700" y="2445146"/>
            <a:ext cx="16230600" cy="2980690"/>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Dari hasil yang telah didapat tadi, dapat terlihat bahwa program berhasil dalam menghasilkan sebuah low pass filter yang dimana hanya meneruskan frekuensi rendah.</a:t>
            </a:r>
          </a:p>
          <a:p>
            <a:pPr algn="just">
              <a:lnSpc>
                <a:spcPts val="4759"/>
              </a:lnSpc>
            </a:pPr>
            <a:r>
              <a:rPr lang="en-US" sz="3399">
                <a:solidFill>
                  <a:srgbClr val="FFFFFF"/>
                </a:solidFill>
                <a:latin typeface="Canva Sans"/>
              </a:rPr>
              <a:t>Ini menandakan bahwa program berjalan sesuai dengan seharusnya yaitu sebagai </a:t>
            </a:r>
            <a:r>
              <a:rPr lang="en-US" sz="3399">
                <a:solidFill>
                  <a:srgbClr val="FFFFFF"/>
                </a:solidFill>
                <a:latin typeface="Canva Sans Italics"/>
              </a:rPr>
              <a:t>finite impulse response </a:t>
            </a:r>
            <a:r>
              <a:rPr lang="en-US" sz="3399">
                <a:solidFill>
                  <a:srgbClr val="FFFFFF"/>
                </a:solidFill>
                <a:latin typeface="Canva Sans"/>
              </a:rPr>
              <a:t>(FIR).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DAF35raU4q0</dc:identifier>
  <dcterms:modified xsi:type="dcterms:W3CDTF">2011-08-01T06:04:30Z</dcterms:modified>
  <cp:revision>1</cp:revision>
  <dc:title>Dark Mode Digital Brainstorm Presentation</dc:title>
</cp:coreProperties>
</file>