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99" r:id="rId3"/>
    <p:sldId id="283" r:id="rId4"/>
    <p:sldId id="258" r:id="rId5"/>
    <p:sldId id="259" r:id="rId6"/>
    <p:sldId id="260" r:id="rId7"/>
    <p:sldId id="262" r:id="rId8"/>
    <p:sldId id="263" r:id="rId9"/>
    <p:sldId id="264" r:id="rId10"/>
    <p:sldId id="295" r:id="rId11"/>
    <p:sldId id="265" r:id="rId12"/>
    <p:sldId id="266" r:id="rId13"/>
    <p:sldId id="267" r:id="rId14"/>
    <p:sldId id="296" r:id="rId15"/>
    <p:sldId id="268" r:id="rId16"/>
    <p:sldId id="269" r:id="rId17"/>
    <p:sldId id="270" r:id="rId18"/>
    <p:sldId id="297" r:id="rId19"/>
    <p:sldId id="271" r:id="rId20"/>
    <p:sldId id="272" r:id="rId21"/>
    <p:sldId id="273" r:id="rId22"/>
    <p:sldId id="274" r:id="rId23"/>
    <p:sldId id="300" r:id="rId24"/>
    <p:sldId id="275" r:id="rId25"/>
    <p:sldId id="294" r:id="rId26"/>
    <p:sldId id="276" r:id="rId27"/>
  </p:sldIdLst>
  <p:sldSz cx="12192000" cy="6858000"/>
  <p:notesSz cx="6858000" cy="9144000"/>
  <p:defaultTextStyle>
    <a:defPPr>
      <a:defRPr lang="ko-Kore-KR"/>
    </a:defPPr>
    <a:lvl1pPr algn="l" rtl="0" eaLnBrk="0" fontAlgn="base" hangingPunct="0">
      <a:spcBef>
        <a:spcPct val="0"/>
      </a:spcBef>
      <a:spcAft>
        <a:spcPct val="0"/>
      </a:spcAft>
      <a:defRPr kern="1200">
        <a:solidFill>
          <a:srgbClr val="000000"/>
        </a:solidFill>
        <a:latin typeface="맑은 고딕" panose="020B0503020000020004" pitchFamily="34" charset="-127"/>
        <a:ea typeface="맑은 고딕" panose="020B0503020000020004" pitchFamily="34" charset="-127"/>
        <a:cs typeface="+mn-cs"/>
        <a:sym typeface="맑은 고딕" panose="020B0503020000020004" pitchFamily="34" charset="-127"/>
      </a:defRPr>
    </a:lvl1pPr>
    <a:lvl2pPr indent="457200" algn="l" rtl="0" eaLnBrk="0" fontAlgn="base" hangingPunct="0">
      <a:spcBef>
        <a:spcPct val="0"/>
      </a:spcBef>
      <a:spcAft>
        <a:spcPct val="0"/>
      </a:spcAft>
      <a:defRPr kern="1200">
        <a:solidFill>
          <a:srgbClr val="000000"/>
        </a:solidFill>
        <a:latin typeface="맑은 고딕" panose="020B0503020000020004" pitchFamily="34" charset="-127"/>
        <a:ea typeface="맑은 고딕" panose="020B0503020000020004" pitchFamily="34" charset="-127"/>
        <a:cs typeface="+mn-cs"/>
        <a:sym typeface="맑은 고딕" panose="020B0503020000020004" pitchFamily="34" charset="-127"/>
      </a:defRPr>
    </a:lvl2pPr>
    <a:lvl3pPr indent="914400" algn="l" rtl="0" eaLnBrk="0" fontAlgn="base" hangingPunct="0">
      <a:spcBef>
        <a:spcPct val="0"/>
      </a:spcBef>
      <a:spcAft>
        <a:spcPct val="0"/>
      </a:spcAft>
      <a:defRPr kern="1200">
        <a:solidFill>
          <a:srgbClr val="000000"/>
        </a:solidFill>
        <a:latin typeface="맑은 고딕" panose="020B0503020000020004" pitchFamily="34" charset="-127"/>
        <a:ea typeface="맑은 고딕" panose="020B0503020000020004" pitchFamily="34" charset="-127"/>
        <a:cs typeface="+mn-cs"/>
        <a:sym typeface="맑은 고딕" panose="020B0503020000020004" pitchFamily="34" charset="-127"/>
      </a:defRPr>
    </a:lvl3pPr>
    <a:lvl4pPr indent="1371600" algn="l" rtl="0" eaLnBrk="0" fontAlgn="base" hangingPunct="0">
      <a:spcBef>
        <a:spcPct val="0"/>
      </a:spcBef>
      <a:spcAft>
        <a:spcPct val="0"/>
      </a:spcAft>
      <a:defRPr kern="1200">
        <a:solidFill>
          <a:srgbClr val="000000"/>
        </a:solidFill>
        <a:latin typeface="맑은 고딕" panose="020B0503020000020004" pitchFamily="34" charset="-127"/>
        <a:ea typeface="맑은 고딕" panose="020B0503020000020004" pitchFamily="34" charset="-127"/>
        <a:cs typeface="+mn-cs"/>
        <a:sym typeface="맑은 고딕" panose="020B0503020000020004" pitchFamily="34" charset="-127"/>
      </a:defRPr>
    </a:lvl4pPr>
    <a:lvl5pPr indent="1828800" algn="l" rtl="0" eaLnBrk="0" fontAlgn="base" hangingPunct="0">
      <a:spcBef>
        <a:spcPct val="0"/>
      </a:spcBef>
      <a:spcAft>
        <a:spcPct val="0"/>
      </a:spcAft>
      <a:defRPr kern="1200">
        <a:solidFill>
          <a:srgbClr val="000000"/>
        </a:solidFill>
        <a:latin typeface="맑은 고딕" panose="020B0503020000020004" pitchFamily="34" charset="-127"/>
        <a:ea typeface="맑은 고딕" panose="020B0503020000020004" pitchFamily="34" charset="-127"/>
        <a:cs typeface="+mn-cs"/>
        <a:sym typeface="맑은 고딕" panose="020B0503020000020004" pitchFamily="34" charset="-127"/>
      </a:defRPr>
    </a:lvl5pPr>
    <a:lvl6pPr marL="2286000" algn="l" defTabSz="914400" rtl="0" eaLnBrk="1" latinLnBrk="0" hangingPunct="1">
      <a:defRPr kern="1200">
        <a:solidFill>
          <a:srgbClr val="000000"/>
        </a:solidFill>
        <a:latin typeface="맑은 고딕" panose="020B0503020000020004" pitchFamily="34" charset="-127"/>
        <a:ea typeface="맑은 고딕" panose="020B0503020000020004" pitchFamily="34" charset="-127"/>
        <a:cs typeface="+mn-cs"/>
        <a:sym typeface="맑은 고딕" panose="020B0503020000020004" pitchFamily="34" charset="-127"/>
      </a:defRPr>
    </a:lvl6pPr>
    <a:lvl7pPr marL="2743200" algn="l" defTabSz="914400" rtl="0" eaLnBrk="1" latinLnBrk="0" hangingPunct="1">
      <a:defRPr kern="1200">
        <a:solidFill>
          <a:srgbClr val="000000"/>
        </a:solidFill>
        <a:latin typeface="맑은 고딕" panose="020B0503020000020004" pitchFamily="34" charset="-127"/>
        <a:ea typeface="맑은 고딕" panose="020B0503020000020004" pitchFamily="34" charset="-127"/>
        <a:cs typeface="+mn-cs"/>
        <a:sym typeface="맑은 고딕" panose="020B0503020000020004" pitchFamily="34" charset="-127"/>
      </a:defRPr>
    </a:lvl7pPr>
    <a:lvl8pPr marL="3200400" algn="l" defTabSz="914400" rtl="0" eaLnBrk="1" latinLnBrk="0" hangingPunct="1">
      <a:defRPr kern="1200">
        <a:solidFill>
          <a:srgbClr val="000000"/>
        </a:solidFill>
        <a:latin typeface="맑은 고딕" panose="020B0503020000020004" pitchFamily="34" charset="-127"/>
        <a:ea typeface="맑은 고딕" panose="020B0503020000020004" pitchFamily="34" charset="-127"/>
        <a:cs typeface="+mn-cs"/>
        <a:sym typeface="맑은 고딕" panose="020B0503020000020004" pitchFamily="34" charset="-127"/>
      </a:defRPr>
    </a:lvl8pPr>
    <a:lvl9pPr marL="3657600" algn="l" defTabSz="914400" rtl="0" eaLnBrk="1" latinLnBrk="0" hangingPunct="1">
      <a:defRPr kern="1200">
        <a:solidFill>
          <a:srgbClr val="000000"/>
        </a:solidFill>
        <a:latin typeface="맑은 고딕" panose="020B0503020000020004" pitchFamily="34" charset="-127"/>
        <a:ea typeface="맑은 고딕" panose="020B0503020000020004" pitchFamily="34" charset="-127"/>
        <a:cs typeface="+mn-cs"/>
        <a:sym typeface="맑은 고딕" panose="020B0503020000020004" pitchFamily="34" charset="-127"/>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4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47"/>
    <p:restoredTop sz="76190"/>
  </p:normalViewPr>
  <p:slideViewPr>
    <p:cSldViewPr snapToGrid="0">
      <p:cViewPr varScale="1">
        <p:scale>
          <a:sx n="96" d="100"/>
          <a:sy n="96" d="100"/>
        </p:scale>
        <p:origin x="360" y="16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Shape 119">
            <a:extLst>
              <a:ext uri="{FF2B5EF4-FFF2-40B4-BE49-F238E27FC236}">
                <a16:creationId xmlns:a16="http://schemas.microsoft.com/office/drawing/2014/main" id="{D110239C-69E2-4332-3BBD-8F2B56BAE3ED}"/>
              </a:ext>
            </a:extLst>
          </p:cNvPr>
          <p:cNvSpPr>
            <a:spLocks noGrp="1" noRot="1" noChangeAspect="1" noChangeArrowheads="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9" name="Shape 120">
            <a:extLst>
              <a:ext uri="{FF2B5EF4-FFF2-40B4-BE49-F238E27FC236}">
                <a16:creationId xmlns:a16="http://schemas.microsoft.com/office/drawing/2014/main" id="{30C564A4-0BB1-BEC8-7857-C7C35E4D6013}"/>
              </a:ext>
            </a:extLst>
          </p:cNvPr>
          <p:cNvSpPr>
            <a:spLocks noGrp="1" noChangeArrowheads="1"/>
          </p:cNvSpPr>
          <p:nvPr>
            <p:ph type="body" sz="quarter"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ko-Kore-KR" altLang="ko-Kore-KR">
              <a:sym typeface="맑은 고딕" panose="020B0503020000020004" pitchFamily="34" charset="-127"/>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a:solidFill>
          <a:schemeClr val="tx1"/>
        </a:solidFill>
        <a:latin typeface="+mn-lt"/>
        <a:ea typeface="+mn-ea"/>
        <a:cs typeface="+mn-cs"/>
        <a:sym typeface="맑은 고딕" panose="020B0503020000020004" pitchFamily="34" charset="-127"/>
      </a:defRPr>
    </a:lvl1pPr>
    <a:lvl2pPr marL="742950" indent="-285750" algn="l" rtl="0" eaLnBrk="0" fontAlgn="base" hangingPunct="0">
      <a:spcBef>
        <a:spcPct val="30000"/>
      </a:spcBef>
      <a:spcAft>
        <a:spcPct val="0"/>
      </a:spcAft>
      <a:defRPr sz="1200">
        <a:solidFill>
          <a:schemeClr val="tx1"/>
        </a:solidFill>
        <a:latin typeface="+mn-lt"/>
        <a:ea typeface="+mn-ea"/>
        <a:cs typeface="+mn-cs"/>
        <a:sym typeface="맑은 고딕" panose="020B0503020000020004" pitchFamily="34" charset="-127"/>
      </a:defRPr>
    </a:lvl2pPr>
    <a:lvl3pPr marL="1143000" indent="-228600" algn="l" rtl="0" eaLnBrk="0" fontAlgn="base" hangingPunct="0">
      <a:spcBef>
        <a:spcPct val="30000"/>
      </a:spcBef>
      <a:spcAft>
        <a:spcPct val="0"/>
      </a:spcAft>
      <a:defRPr sz="1200">
        <a:solidFill>
          <a:schemeClr val="tx1"/>
        </a:solidFill>
        <a:latin typeface="+mn-lt"/>
        <a:ea typeface="+mn-ea"/>
        <a:cs typeface="+mn-cs"/>
        <a:sym typeface="맑은 고딕" panose="020B0503020000020004" pitchFamily="34" charset="-127"/>
      </a:defRPr>
    </a:lvl3pPr>
    <a:lvl4pPr marL="1600200" indent="-228600" algn="l" rtl="0" eaLnBrk="0" fontAlgn="base" hangingPunct="0">
      <a:spcBef>
        <a:spcPct val="30000"/>
      </a:spcBef>
      <a:spcAft>
        <a:spcPct val="0"/>
      </a:spcAft>
      <a:defRPr sz="1200">
        <a:solidFill>
          <a:schemeClr val="tx1"/>
        </a:solidFill>
        <a:latin typeface="+mn-lt"/>
        <a:ea typeface="+mn-ea"/>
        <a:cs typeface="+mn-cs"/>
        <a:sym typeface="맑은 고딕" panose="020B0503020000020004" pitchFamily="34" charset="-127"/>
      </a:defRPr>
    </a:lvl4pPr>
    <a:lvl5pPr marL="2057400" indent="-228600" algn="l" rtl="0" eaLnBrk="0" fontAlgn="base" hangingPunct="0">
      <a:spcBef>
        <a:spcPct val="30000"/>
      </a:spcBef>
      <a:spcAft>
        <a:spcPct val="0"/>
      </a:spcAft>
      <a:defRPr sz="1200">
        <a:solidFill>
          <a:schemeClr val="tx1"/>
        </a:solidFill>
        <a:latin typeface="+mn-lt"/>
        <a:ea typeface="+mn-ea"/>
        <a:cs typeface="+mn-cs"/>
        <a:sym typeface="맑은 고딕" panose="020B0503020000020004" pitchFamily="34" charset="-127"/>
      </a:defRPr>
    </a:lvl5pPr>
    <a:lvl6pPr indent="1143000" latinLnBrk="0">
      <a:defRPr sz="1200">
        <a:latin typeface="+mn-lt"/>
        <a:ea typeface="+mn-ea"/>
        <a:cs typeface="+mn-cs"/>
        <a:sym typeface="맑은 고딕"/>
      </a:defRPr>
    </a:lvl6pPr>
    <a:lvl7pPr indent="1371600" latinLnBrk="0">
      <a:defRPr sz="1200">
        <a:latin typeface="+mn-lt"/>
        <a:ea typeface="+mn-ea"/>
        <a:cs typeface="+mn-cs"/>
        <a:sym typeface="맑은 고딕"/>
      </a:defRPr>
    </a:lvl7pPr>
    <a:lvl8pPr indent="1600200" latinLnBrk="0">
      <a:defRPr sz="1200">
        <a:latin typeface="+mn-lt"/>
        <a:ea typeface="+mn-ea"/>
        <a:cs typeface="+mn-cs"/>
        <a:sym typeface="맑은 고딕"/>
      </a:defRPr>
    </a:lvl8pPr>
    <a:lvl9pPr indent="1828800" latinLnBrk="0">
      <a:defRPr sz="1200">
        <a:latin typeface="+mn-lt"/>
        <a:ea typeface="+mn-ea"/>
        <a:cs typeface="+mn-cs"/>
        <a:sym typeface="맑은 고딕"/>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algn="l"/>
            <a:r>
              <a:rPr lang="ko-KR" altLang="en-US" b="0" i="0" dirty="0">
                <a:solidFill>
                  <a:srgbClr val="D1D5DB"/>
                </a:solidFill>
                <a:effectLst/>
                <a:latin typeface="Söhne"/>
              </a:rPr>
              <a:t>안녕하세요</a:t>
            </a:r>
            <a:r>
              <a:rPr lang="en-US" altLang="ko-KR" b="0" i="0" dirty="0">
                <a:solidFill>
                  <a:srgbClr val="D1D5DB"/>
                </a:solidFill>
                <a:effectLst/>
                <a:latin typeface="Söhne"/>
              </a:rPr>
              <a:t>.</a:t>
            </a:r>
            <a:r>
              <a:rPr lang="ko-KR" altLang="en-US" b="0" i="0" dirty="0">
                <a:solidFill>
                  <a:srgbClr val="D1D5DB"/>
                </a:solidFill>
                <a:effectLst/>
                <a:latin typeface="Söhne"/>
              </a:rPr>
              <a:t> 저는 신입 사원 김종찬 프로 입니다</a:t>
            </a:r>
            <a:r>
              <a:rPr lang="en-US" altLang="ko-KR" b="0" i="0" dirty="0">
                <a:solidFill>
                  <a:srgbClr val="D1D5DB"/>
                </a:solidFill>
                <a:effectLst/>
                <a:latin typeface="Söhne"/>
              </a:rPr>
              <a:t>. </a:t>
            </a:r>
          </a:p>
          <a:p>
            <a:pPr algn="l"/>
            <a:endParaRPr lang="en-US" altLang="ko-KR" b="0" i="0" dirty="0">
              <a:solidFill>
                <a:srgbClr val="D1D5DB"/>
              </a:solidFill>
              <a:effectLst/>
              <a:latin typeface="Söhne"/>
            </a:endParaRPr>
          </a:p>
          <a:p>
            <a:pPr algn="l"/>
            <a:r>
              <a:rPr lang="ko-KR" altLang="en-US" b="0" i="0" dirty="0">
                <a:solidFill>
                  <a:srgbClr val="D1D5DB"/>
                </a:solidFill>
                <a:effectLst/>
                <a:latin typeface="Söhne"/>
              </a:rPr>
              <a:t>오늘은 발표 자리를 갖게 되어 무척 설레고 긴장되네요</a:t>
            </a:r>
            <a:r>
              <a:rPr lang="en-US" altLang="ko-KR" b="0" i="0" dirty="0">
                <a:solidFill>
                  <a:srgbClr val="D1D5DB"/>
                </a:solidFill>
                <a:effectLst/>
                <a:latin typeface="Söhne"/>
              </a:rPr>
              <a:t>. </a:t>
            </a:r>
            <a:r>
              <a:rPr lang="ko-KR" altLang="en-US" b="0" i="0" dirty="0">
                <a:solidFill>
                  <a:srgbClr val="D1D5DB"/>
                </a:solidFill>
                <a:effectLst/>
                <a:latin typeface="Söhne"/>
              </a:rPr>
              <a:t>한달여간 많은 분들의 도움으로 신입으로서 많은 경험을 쌓을 수 있었고</a:t>
            </a:r>
            <a:r>
              <a:rPr lang="en-US" altLang="ko-KR" b="0" i="0" dirty="0">
                <a:solidFill>
                  <a:srgbClr val="D1D5DB"/>
                </a:solidFill>
                <a:effectLst/>
                <a:latin typeface="Söhne"/>
              </a:rPr>
              <a:t>, </a:t>
            </a:r>
            <a:r>
              <a:rPr lang="ko-KR" altLang="en-US" b="0" i="0" dirty="0">
                <a:solidFill>
                  <a:srgbClr val="D1D5DB"/>
                </a:solidFill>
                <a:effectLst/>
                <a:latin typeface="Söhne"/>
              </a:rPr>
              <a:t>이렇게 발표를 할 기회를 얻게 되어 영광으로 생각합니다</a:t>
            </a:r>
            <a:r>
              <a:rPr lang="en-US" altLang="ko-KR" b="0" i="0" dirty="0">
                <a:solidFill>
                  <a:srgbClr val="D1D5DB"/>
                </a:solidFill>
                <a:effectLst/>
                <a:latin typeface="Söhne"/>
              </a:rPr>
              <a:t>.</a:t>
            </a:r>
          </a:p>
          <a:p>
            <a:pPr algn="l"/>
            <a:endParaRPr lang="en-US" altLang="ko-KR" b="0" i="0" dirty="0">
              <a:solidFill>
                <a:srgbClr val="D1D5DB"/>
              </a:solidFill>
              <a:effectLst/>
              <a:latin typeface="Söhne"/>
            </a:endParaRPr>
          </a:p>
          <a:p>
            <a:pPr algn="l"/>
            <a:r>
              <a:rPr lang="ko-KR" altLang="en-US" b="0" i="0" dirty="0">
                <a:solidFill>
                  <a:srgbClr val="D1D5DB"/>
                </a:solidFill>
                <a:effectLst/>
                <a:latin typeface="Söhne"/>
              </a:rPr>
              <a:t>이 자리에서 여러분과 함께 소중한 시간을 나누어</a:t>
            </a:r>
            <a:r>
              <a:rPr lang="en-US" altLang="ko-KR" b="0" i="0" dirty="0">
                <a:solidFill>
                  <a:srgbClr val="D1D5DB"/>
                </a:solidFill>
                <a:effectLst/>
                <a:latin typeface="Söhne"/>
              </a:rPr>
              <a:t>, </a:t>
            </a:r>
            <a:r>
              <a:rPr lang="ko-KR" altLang="en-US" b="0" i="0" dirty="0">
                <a:solidFill>
                  <a:srgbClr val="D1D5DB"/>
                </a:solidFill>
                <a:effectLst/>
                <a:latin typeface="Söhne"/>
              </a:rPr>
              <a:t>저와 </a:t>
            </a:r>
            <a:r>
              <a:rPr lang="ko-KR" altLang="en-US" b="0" i="0" dirty="0" err="1">
                <a:solidFill>
                  <a:srgbClr val="D1D5DB"/>
                </a:solidFill>
                <a:effectLst/>
                <a:latin typeface="Söhne"/>
              </a:rPr>
              <a:t>주종훈</a:t>
            </a:r>
            <a:r>
              <a:rPr lang="ko-KR" altLang="en-US" b="0" i="0" dirty="0">
                <a:solidFill>
                  <a:srgbClr val="D1D5DB"/>
                </a:solidFill>
                <a:effectLst/>
                <a:latin typeface="Söhne"/>
              </a:rPr>
              <a:t> 프로가 함께 준비한 내용을 소개해 드리려고 합니다</a:t>
            </a:r>
            <a:r>
              <a:rPr lang="en-US" altLang="ko-KR" b="0" i="0" dirty="0">
                <a:solidFill>
                  <a:srgbClr val="D1D5DB"/>
                </a:solidFill>
                <a:effectLst/>
                <a:latin typeface="Söhne"/>
              </a:rPr>
              <a:t>.</a:t>
            </a:r>
          </a:p>
          <a:p>
            <a:pPr algn="l"/>
            <a:endParaRPr lang="en-US" altLang="ko-KR" b="0" i="0" dirty="0">
              <a:solidFill>
                <a:srgbClr val="D1D5DB"/>
              </a:solidFill>
              <a:effectLst/>
              <a:latin typeface="Söhne"/>
            </a:endParaRPr>
          </a:p>
          <a:p>
            <a:pPr algn="l"/>
            <a:endParaRPr lang="en-US" altLang="ko-KR" b="0" i="0" dirty="0">
              <a:solidFill>
                <a:srgbClr val="D1D5DB"/>
              </a:solidFill>
              <a:effectLst/>
              <a:latin typeface="Söhne"/>
            </a:endParaRPr>
          </a:p>
          <a:p>
            <a:pPr algn="l"/>
            <a:r>
              <a:rPr lang="ko-KR" altLang="en-US" b="0" i="0" dirty="0">
                <a:solidFill>
                  <a:srgbClr val="D1D5DB"/>
                </a:solidFill>
                <a:effectLst/>
                <a:latin typeface="Söhne"/>
              </a:rPr>
              <a:t>함께 성장하고 배움의 기회를 만들어 나갈 수 있는 이런 자리가 있다는 것에 감사하며</a:t>
            </a:r>
            <a:r>
              <a:rPr lang="en-US" altLang="ko-KR" b="0" i="0" dirty="0">
                <a:solidFill>
                  <a:srgbClr val="D1D5DB"/>
                </a:solidFill>
                <a:effectLst/>
                <a:latin typeface="Söhne"/>
              </a:rPr>
              <a:t>, </a:t>
            </a:r>
            <a:r>
              <a:rPr lang="ko-KR" altLang="en-US" b="0" i="0" dirty="0">
                <a:solidFill>
                  <a:srgbClr val="D1D5DB"/>
                </a:solidFill>
                <a:effectLst/>
                <a:latin typeface="Söhne"/>
              </a:rPr>
              <a:t>이번 발표가 오렌지아이에 도움이 되기를 진심으로 바라며</a:t>
            </a:r>
            <a:r>
              <a:rPr lang="en-US" altLang="ko-KR" b="0" i="0" dirty="0">
                <a:solidFill>
                  <a:srgbClr val="D1D5DB"/>
                </a:solidFill>
                <a:effectLst/>
                <a:latin typeface="Söhne"/>
              </a:rPr>
              <a:t>,</a:t>
            </a:r>
            <a:r>
              <a:rPr lang="ko-KR" altLang="en-US" b="0" i="0" dirty="0">
                <a:solidFill>
                  <a:srgbClr val="D1D5DB"/>
                </a:solidFill>
                <a:effectLst/>
                <a:latin typeface="Söhne"/>
              </a:rPr>
              <a:t> 발표를 시작하겠습니다</a:t>
            </a:r>
            <a:r>
              <a:rPr lang="en-US" altLang="ko-KR" b="0" i="0" dirty="0">
                <a:solidFill>
                  <a:srgbClr val="D1D5DB"/>
                </a:solidFill>
                <a:effectLst/>
                <a:latin typeface="Söhne"/>
              </a:rPr>
              <a:t>.</a:t>
            </a:r>
          </a:p>
          <a:p>
            <a:endParaRPr kumimoji="1" lang="ko-Kore-KR" altLang="en-US" dirty="0"/>
          </a:p>
        </p:txBody>
      </p:sp>
    </p:spTree>
    <p:extLst>
      <p:ext uri="{BB962C8B-B14F-4D97-AF65-F5344CB8AC3E}">
        <p14:creationId xmlns:p14="http://schemas.microsoft.com/office/powerpoint/2010/main" val="3189537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2886411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4232122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kumimoji="1" lang="ko-Kore-KR" altLang="en-US" dirty="0"/>
              <a:t>우선</a:t>
            </a:r>
            <a:r>
              <a:rPr kumimoji="1" lang="ko-KR" altLang="en-US" dirty="0"/>
              <a:t> </a:t>
            </a:r>
            <a:r>
              <a:rPr lang="ko-KR" altLang="en-US" b="0" i="0" dirty="0">
                <a:solidFill>
                  <a:srgbClr val="D1D5DB"/>
                </a:solidFill>
                <a:effectLst/>
                <a:latin typeface="Söhne"/>
              </a:rPr>
              <a:t>저희 발표 목차에 대해 간략한 소개를 해드리겠습니다</a:t>
            </a:r>
            <a:r>
              <a:rPr lang="en-US" altLang="ko-KR" b="0" i="0" dirty="0">
                <a:solidFill>
                  <a:srgbClr val="D1D5DB"/>
                </a:solidFill>
                <a:effectLst/>
                <a:latin typeface="Söhne"/>
              </a:rPr>
              <a:t>.</a:t>
            </a:r>
          </a:p>
          <a:p>
            <a:r>
              <a:rPr lang="en-US" altLang="ko-KR" b="0" i="0" dirty="0">
                <a:solidFill>
                  <a:srgbClr val="D1D5DB"/>
                </a:solidFill>
                <a:effectLst/>
                <a:latin typeface="Söhne"/>
              </a:rPr>
              <a:t>---</a:t>
            </a:r>
          </a:p>
          <a:p>
            <a:r>
              <a:rPr lang="ko-KR" altLang="en-US" b="0" i="0" dirty="0">
                <a:solidFill>
                  <a:srgbClr val="D1D5DB"/>
                </a:solidFill>
                <a:effectLst/>
                <a:latin typeface="Söhne"/>
              </a:rPr>
              <a:t>첫 번째로</a:t>
            </a:r>
            <a:r>
              <a:rPr lang="en-US" altLang="ko-KR" b="0" i="0" dirty="0">
                <a:solidFill>
                  <a:srgbClr val="D1D5DB"/>
                </a:solidFill>
                <a:effectLst/>
                <a:latin typeface="Söhne"/>
              </a:rPr>
              <a:t>, </a:t>
            </a:r>
            <a:r>
              <a:rPr lang="ko-KR" altLang="en-US" b="0" i="0" dirty="0">
                <a:solidFill>
                  <a:srgbClr val="D1D5DB"/>
                </a:solidFill>
                <a:effectLst/>
                <a:latin typeface="Söhne"/>
              </a:rPr>
              <a:t>프로젝트 개요에서는</a:t>
            </a:r>
            <a:r>
              <a:rPr lang="en-US" altLang="ko-KR" b="0" i="0" dirty="0">
                <a:solidFill>
                  <a:srgbClr val="D1D5DB"/>
                </a:solidFill>
                <a:effectLst/>
                <a:latin typeface="Söhne"/>
              </a:rPr>
              <a:t> </a:t>
            </a:r>
            <a:r>
              <a:rPr lang="ko-KR" altLang="en-US" b="0" i="0" dirty="0">
                <a:solidFill>
                  <a:srgbClr val="D1D5DB"/>
                </a:solidFill>
                <a:effectLst/>
                <a:latin typeface="Söhne"/>
              </a:rPr>
              <a:t>이 프로젝트는 어떤 목표를 가지고 있고</a:t>
            </a:r>
            <a:r>
              <a:rPr lang="en-US" altLang="ko-KR" b="0" i="0" dirty="0">
                <a:solidFill>
                  <a:srgbClr val="D1D5DB"/>
                </a:solidFill>
                <a:effectLst/>
                <a:latin typeface="Söhne"/>
              </a:rPr>
              <a:t>,</a:t>
            </a:r>
            <a:r>
              <a:rPr lang="ko-KR" altLang="en-US" b="0" i="0" dirty="0">
                <a:solidFill>
                  <a:srgbClr val="D1D5DB"/>
                </a:solidFill>
                <a:effectLst/>
                <a:latin typeface="Söhne"/>
              </a:rPr>
              <a:t> 왜 중요한지에 대해 설명할 것입니다</a:t>
            </a:r>
            <a:r>
              <a:rPr lang="en-US" altLang="ko-KR" b="0" i="0" dirty="0">
                <a:solidFill>
                  <a:srgbClr val="D1D5DB"/>
                </a:solidFill>
                <a:effectLst/>
                <a:latin typeface="Söhne"/>
              </a:rPr>
              <a:t>.</a:t>
            </a:r>
          </a:p>
          <a:p>
            <a:endParaRPr kumimoji="1" lang="en-US" altLang="ko-Kore-KR" b="0" i="0" dirty="0">
              <a:solidFill>
                <a:srgbClr val="D1D5DB"/>
              </a:solidFill>
              <a:effectLst/>
              <a:latin typeface="Söhne"/>
            </a:endParaRPr>
          </a:p>
          <a:p>
            <a:r>
              <a:rPr kumimoji="1" lang="ko-KR" altLang="en-US" b="0" i="0" dirty="0">
                <a:solidFill>
                  <a:srgbClr val="D1D5DB"/>
                </a:solidFill>
                <a:effectLst/>
                <a:latin typeface="Söhne"/>
              </a:rPr>
              <a:t>두 번째로</a:t>
            </a:r>
            <a:r>
              <a:rPr kumimoji="1" lang="en-US" altLang="ko-KR" b="0" i="0" dirty="0">
                <a:solidFill>
                  <a:srgbClr val="D1D5DB"/>
                </a:solidFill>
                <a:effectLst/>
                <a:latin typeface="Söhne"/>
              </a:rPr>
              <a:t>,</a:t>
            </a:r>
            <a:r>
              <a:rPr kumimoji="1" lang="ko-KR" altLang="en-US" b="0" i="0" dirty="0">
                <a:solidFill>
                  <a:srgbClr val="D1D5DB"/>
                </a:solidFill>
                <a:effectLst/>
                <a:latin typeface="Söhne"/>
              </a:rPr>
              <a:t> 프로젝트 선정에 따른</a:t>
            </a:r>
            <a:r>
              <a:rPr lang="ko-KR" altLang="en-US" b="0" i="0" dirty="0">
                <a:solidFill>
                  <a:srgbClr val="D1D5DB"/>
                </a:solidFill>
                <a:effectLst/>
                <a:latin typeface="Söhne"/>
              </a:rPr>
              <a:t> 요구사항 분석과정과</a:t>
            </a:r>
            <a:r>
              <a:rPr lang="en-US" altLang="ko-KR" b="0" i="0" dirty="0">
                <a:solidFill>
                  <a:srgbClr val="D1D5DB"/>
                </a:solidFill>
                <a:effectLst/>
                <a:latin typeface="Söhne"/>
              </a:rPr>
              <a:t>,</a:t>
            </a:r>
            <a:r>
              <a:rPr lang="ko-KR" altLang="en-US" b="0" i="0" dirty="0">
                <a:solidFill>
                  <a:srgbClr val="D1D5DB"/>
                </a:solidFill>
                <a:effectLst/>
                <a:latin typeface="Söhne"/>
              </a:rPr>
              <a:t> 시스템 아키텍처를 설계했는지를 간략히 언급할 예정입니다</a:t>
            </a:r>
            <a:r>
              <a:rPr lang="en-US" altLang="ko-KR" b="0" i="0" dirty="0">
                <a:solidFill>
                  <a:srgbClr val="D1D5DB"/>
                </a:solidFill>
                <a:effectLst/>
                <a:latin typeface="Söhne"/>
              </a:rPr>
              <a:t>.</a:t>
            </a:r>
          </a:p>
          <a:p>
            <a:endParaRPr kumimoji="1" lang="en-US" altLang="ko-Kore-KR" b="0" i="0" dirty="0">
              <a:solidFill>
                <a:srgbClr val="D1D5DB"/>
              </a:solidFill>
              <a:effectLst/>
              <a:latin typeface="Söhne"/>
            </a:endParaRPr>
          </a:p>
          <a:p>
            <a:r>
              <a:rPr kumimoji="1" lang="ko-KR" altLang="en-US" b="0" i="0" dirty="0">
                <a:solidFill>
                  <a:srgbClr val="D1D5DB"/>
                </a:solidFill>
                <a:effectLst/>
                <a:latin typeface="Söhne"/>
              </a:rPr>
              <a:t>세 번째와 네 번째로</a:t>
            </a:r>
            <a:r>
              <a:rPr kumimoji="1" lang="en-US" altLang="ko-KR" b="0" i="0" dirty="0">
                <a:solidFill>
                  <a:srgbClr val="D1D5DB"/>
                </a:solidFill>
                <a:effectLst/>
                <a:latin typeface="Söhne"/>
              </a:rPr>
              <a:t>,</a:t>
            </a:r>
            <a:r>
              <a:rPr lang="ko-KR" altLang="en-US" b="0" i="0" dirty="0">
                <a:solidFill>
                  <a:srgbClr val="D1D5DB"/>
                </a:solidFill>
                <a:effectLst/>
                <a:latin typeface="Söhne"/>
              </a:rPr>
              <a:t> 프로젝트의 핵심인 마이크로 서비스를 어떻게 </a:t>
            </a:r>
            <a:r>
              <a:rPr lang="ko-KR" altLang="en-US" b="0" i="0" dirty="0" err="1">
                <a:solidFill>
                  <a:srgbClr val="D1D5DB"/>
                </a:solidFill>
                <a:effectLst/>
                <a:latin typeface="Söhne"/>
              </a:rPr>
              <a:t>구현하였는지와</a:t>
            </a:r>
            <a:r>
              <a:rPr lang="en-US" altLang="ko-KR" b="0" i="0" dirty="0">
                <a:solidFill>
                  <a:srgbClr val="D1D5DB"/>
                </a:solidFill>
                <a:effectLst/>
                <a:latin typeface="Söhne"/>
              </a:rPr>
              <a:t>,</a:t>
            </a:r>
            <a:r>
              <a:rPr lang="ko-KR" altLang="en-US" b="0" i="0" dirty="0">
                <a:solidFill>
                  <a:srgbClr val="D1D5DB"/>
                </a:solidFill>
                <a:effectLst/>
                <a:latin typeface="Söhne"/>
              </a:rPr>
              <a:t> 시스템의 안정성과 성능을 감시하기 위한 모니터링에 대해 간략하게 설명할 것입니다</a:t>
            </a:r>
            <a:r>
              <a:rPr lang="en-US" altLang="ko-KR" b="0" i="0" dirty="0">
                <a:solidFill>
                  <a:srgbClr val="D1D5DB"/>
                </a:solidFill>
                <a:effectLst/>
                <a:latin typeface="Söhne"/>
              </a:rPr>
              <a:t>.</a:t>
            </a:r>
          </a:p>
          <a:p>
            <a:endParaRPr kumimoji="1" lang="en-US" altLang="ko-Kore-KR" b="0" i="0" dirty="0">
              <a:solidFill>
                <a:srgbClr val="D1D5DB"/>
              </a:solidFill>
              <a:effectLst/>
              <a:latin typeface="Söhne"/>
            </a:endParaRPr>
          </a:p>
          <a:p>
            <a:r>
              <a:rPr kumimoji="1" lang="ko-KR" altLang="en-US" b="0" i="0" dirty="0">
                <a:solidFill>
                  <a:srgbClr val="D1D5DB"/>
                </a:solidFill>
                <a:effectLst/>
                <a:latin typeface="Söhne"/>
              </a:rPr>
              <a:t>마지막으로</a:t>
            </a:r>
            <a:r>
              <a:rPr kumimoji="1" lang="en-US" altLang="ko-KR" b="0" i="0" dirty="0">
                <a:solidFill>
                  <a:srgbClr val="D1D5DB"/>
                </a:solidFill>
                <a:effectLst/>
                <a:latin typeface="Söhne"/>
              </a:rPr>
              <a:t>,</a:t>
            </a:r>
            <a:r>
              <a:rPr kumimoji="1" lang="ko-KR" altLang="en-US" b="0" i="0" dirty="0">
                <a:solidFill>
                  <a:srgbClr val="D1D5DB"/>
                </a:solidFill>
                <a:effectLst/>
                <a:latin typeface="Söhne"/>
              </a:rPr>
              <a:t> 시연 및 질의 시간을 통해 실제 프로젝트의 결과물을 시연하고</a:t>
            </a:r>
            <a:r>
              <a:rPr kumimoji="1" lang="en-US" altLang="ko-KR" b="0" i="0" dirty="0">
                <a:solidFill>
                  <a:srgbClr val="D1D5DB"/>
                </a:solidFill>
                <a:effectLst/>
                <a:latin typeface="Söhne"/>
              </a:rPr>
              <a:t>,</a:t>
            </a:r>
            <a:r>
              <a:rPr kumimoji="1" lang="ko-KR" altLang="en-US" b="0" i="0" dirty="0">
                <a:solidFill>
                  <a:srgbClr val="D1D5DB"/>
                </a:solidFill>
                <a:effectLst/>
                <a:latin typeface="Söhne"/>
              </a:rPr>
              <a:t> 질문에 답하는 시간을 가져 더욱 이해를 도모하는 시간으로 마무리하겠습니다</a:t>
            </a:r>
            <a:r>
              <a:rPr kumimoji="1" lang="en-US" altLang="ko-KR" b="0" i="0" dirty="0">
                <a:solidFill>
                  <a:srgbClr val="D1D5DB"/>
                </a:solidFill>
                <a:effectLst/>
                <a:latin typeface="Söhne"/>
              </a:rPr>
              <a:t>.</a:t>
            </a:r>
            <a:endParaRPr kumimoji="1" lang="ko-Kore-KR" altLang="en-US" dirty="0"/>
          </a:p>
        </p:txBody>
      </p:sp>
    </p:spTree>
    <p:extLst>
      <p:ext uri="{BB962C8B-B14F-4D97-AF65-F5344CB8AC3E}">
        <p14:creationId xmlns:p14="http://schemas.microsoft.com/office/powerpoint/2010/main" val="269437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2151032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en-US" altLang="ko-KR" b="0" i="0" dirty="0">
              <a:solidFill>
                <a:srgbClr val="D1D5DB"/>
              </a:solidFill>
              <a:effectLst/>
              <a:latin typeface="Söhne"/>
            </a:endParaRPr>
          </a:p>
          <a:p>
            <a:r>
              <a:rPr lang="ko-KR" altLang="en-US" b="0" i="0" dirty="0">
                <a:solidFill>
                  <a:srgbClr val="D1D5DB"/>
                </a:solidFill>
                <a:effectLst/>
                <a:latin typeface="Söhne"/>
              </a:rPr>
              <a:t>이번 프로젝트에서는 크게 세가지 컨셉을 통해</a:t>
            </a:r>
            <a:r>
              <a:rPr lang="en-US" altLang="ko-KR" b="0" i="0" dirty="0">
                <a:solidFill>
                  <a:srgbClr val="D1D5DB"/>
                </a:solidFill>
                <a:effectLst/>
                <a:latin typeface="Söhne"/>
              </a:rPr>
              <a:t>,</a:t>
            </a:r>
            <a:r>
              <a:rPr lang="ko-KR" altLang="en-US" b="0" i="0" dirty="0">
                <a:solidFill>
                  <a:srgbClr val="D1D5DB"/>
                </a:solidFill>
                <a:effectLst/>
                <a:latin typeface="Söhne"/>
              </a:rPr>
              <a:t> 개발팀에서 추후 </a:t>
            </a:r>
            <a:r>
              <a:rPr lang="en" altLang="ko-Kore-KR" b="0" i="0" dirty="0">
                <a:solidFill>
                  <a:srgbClr val="D1D5DB"/>
                </a:solidFill>
                <a:effectLst/>
                <a:latin typeface="Söhne"/>
              </a:rPr>
              <a:t>OBT </a:t>
            </a:r>
            <a:r>
              <a:rPr lang="ko-KR" altLang="en-US" b="0" i="0" dirty="0">
                <a:solidFill>
                  <a:srgbClr val="D1D5DB"/>
                </a:solidFill>
                <a:effectLst/>
                <a:latin typeface="Söhne"/>
              </a:rPr>
              <a:t>프로젝트에 적용할 </a:t>
            </a:r>
            <a:r>
              <a:rPr lang="en" altLang="ko-Kore-KR" b="0" i="0" dirty="0">
                <a:solidFill>
                  <a:srgbClr val="D1D5DB"/>
                </a:solidFill>
                <a:effectLst/>
                <a:latin typeface="Söhne"/>
              </a:rPr>
              <a:t>MSA </a:t>
            </a:r>
            <a:r>
              <a:rPr lang="ko-KR" altLang="en-US" b="0" i="0" dirty="0">
                <a:solidFill>
                  <a:srgbClr val="D1D5DB"/>
                </a:solidFill>
                <a:effectLst/>
                <a:latin typeface="Söhne"/>
              </a:rPr>
              <a:t>개발 방식과 시스템 모니터링을 미리 접하는 것입니다</a:t>
            </a:r>
            <a:r>
              <a:rPr lang="en-US" altLang="ko-KR" b="0" i="0" dirty="0">
                <a:solidFill>
                  <a:srgbClr val="D1D5DB"/>
                </a:solidFill>
                <a:effectLst/>
                <a:latin typeface="Söhne"/>
              </a:rPr>
              <a:t>. </a:t>
            </a:r>
          </a:p>
          <a:p>
            <a:r>
              <a:rPr lang="ko-KR" altLang="en-US" b="0" i="0" dirty="0">
                <a:solidFill>
                  <a:srgbClr val="D1D5DB"/>
                </a:solidFill>
                <a:effectLst/>
                <a:latin typeface="Söhne"/>
              </a:rPr>
              <a:t>이를 통해 우리는 사내 개발 프로세스에 적용함으로써 회사와 개발팀의 성장에 도움을 주고자 합니다</a:t>
            </a:r>
            <a:r>
              <a:rPr lang="en-US" altLang="ko-KR" b="0" i="0" dirty="0">
                <a:solidFill>
                  <a:srgbClr val="D1D5DB"/>
                </a:solidFill>
                <a:effectLst/>
                <a:latin typeface="Söhne"/>
              </a:rPr>
              <a:t>.</a:t>
            </a:r>
            <a:endParaRPr kumimoji="1" lang="ko-Kore-KR" altLang="en-US" dirty="0"/>
          </a:p>
        </p:txBody>
      </p:sp>
    </p:spTree>
    <p:extLst>
      <p:ext uri="{BB962C8B-B14F-4D97-AF65-F5344CB8AC3E}">
        <p14:creationId xmlns:p14="http://schemas.microsoft.com/office/powerpoint/2010/main" val="3767019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algn="l"/>
            <a:r>
              <a:rPr lang="en" altLang="ko-Kore-KR" sz="1600" b="0" i="0" dirty="0">
                <a:solidFill>
                  <a:srgbClr val="D1D5DB"/>
                </a:solidFill>
                <a:effectLst/>
                <a:latin typeface="Söhne"/>
              </a:rPr>
              <a:t>MSA</a:t>
            </a:r>
            <a:r>
              <a:rPr lang="ko-KR" altLang="en-US" sz="1600" b="0" i="0" dirty="0">
                <a:solidFill>
                  <a:srgbClr val="D1D5DB"/>
                </a:solidFill>
                <a:effectLst/>
                <a:latin typeface="Söhne"/>
              </a:rPr>
              <a:t>는 자동차를 만드는 공장과 유사한 개념으로 이해할 수 있습니다</a:t>
            </a:r>
            <a:r>
              <a:rPr lang="en-US" altLang="ko-KR" sz="1600" b="0" i="0" dirty="0">
                <a:solidFill>
                  <a:srgbClr val="D1D5DB"/>
                </a:solidFill>
                <a:effectLst/>
                <a:latin typeface="Söhne"/>
              </a:rPr>
              <a:t>.</a:t>
            </a:r>
            <a:br>
              <a:rPr lang="en-US" altLang="ko-KR" sz="1600" b="0" i="0" dirty="0">
                <a:solidFill>
                  <a:srgbClr val="D1D5DB"/>
                </a:solidFill>
                <a:effectLst/>
                <a:latin typeface="Söhne"/>
              </a:rPr>
            </a:br>
            <a:r>
              <a:rPr lang="ko-KR" altLang="en-US" sz="1600" b="0" i="0" dirty="0">
                <a:solidFill>
                  <a:srgbClr val="D1D5DB"/>
                </a:solidFill>
                <a:effectLst/>
                <a:latin typeface="Söhne"/>
              </a:rPr>
              <a:t>자동차를 생산하기 위해 여러 공장이 생산</a:t>
            </a:r>
            <a:r>
              <a:rPr lang="en-US" altLang="ko-KR" sz="1600" b="0" i="0" dirty="0">
                <a:solidFill>
                  <a:srgbClr val="D1D5DB"/>
                </a:solidFill>
                <a:effectLst/>
                <a:latin typeface="Söhne"/>
              </a:rPr>
              <a:t>, </a:t>
            </a:r>
            <a:r>
              <a:rPr lang="ko-KR" altLang="en-US" sz="1600" b="0" i="0" dirty="0">
                <a:solidFill>
                  <a:srgbClr val="D1D5DB"/>
                </a:solidFill>
                <a:effectLst/>
                <a:latin typeface="Söhne"/>
              </a:rPr>
              <a:t>서비스</a:t>
            </a:r>
            <a:r>
              <a:rPr lang="en-US" altLang="ko-KR" sz="1600" b="0" i="0" dirty="0">
                <a:solidFill>
                  <a:srgbClr val="D1D5DB"/>
                </a:solidFill>
                <a:effectLst/>
                <a:latin typeface="Söhne"/>
              </a:rPr>
              <a:t>, </a:t>
            </a:r>
            <a:r>
              <a:rPr lang="ko-KR" altLang="en-US" sz="1600" b="0" i="0" dirty="0">
                <a:solidFill>
                  <a:srgbClr val="D1D5DB"/>
                </a:solidFill>
                <a:effectLst/>
                <a:latin typeface="Söhne"/>
              </a:rPr>
              <a:t>상호 협력을 통해 서비스를 제공하는 것처럼</a:t>
            </a:r>
            <a:r>
              <a:rPr lang="en-US" altLang="ko-KR" sz="1600" b="0" i="0" dirty="0">
                <a:solidFill>
                  <a:srgbClr val="D1D5DB"/>
                </a:solidFill>
                <a:effectLst/>
                <a:latin typeface="Söhne"/>
              </a:rPr>
              <a:t>,</a:t>
            </a:r>
          </a:p>
          <a:p>
            <a:pPr algn="l"/>
            <a:r>
              <a:rPr lang="ko-KR" altLang="en-US" sz="1600" b="0" i="0" dirty="0">
                <a:solidFill>
                  <a:srgbClr val="D1D5DB"/>
                </a:solidFill>
                <a:effectLst/>
                <a:latin typeface="Söhne"/>
              </a:rPr>
              <a:t>애플리케이션에서도</a:t>
            </a:r>
            <a:r>
              <a:rPr lang="en-US" altLang="ko-KR" sz="1600" b="0" i="0" dirty="0">
                <a:solidFill>
                  <a:srgbClr val="D1D5DB"/>
                </a:solidFill>
                <a:effectLst/>
                <a:latin typeface="Söhne"/>
              </a:rPr>
              <a:t> </a:t>
            </a:r>
            <a:r>
              <a:rPr lang="ko-KR" altLang="en-US" sz="1600" b="0" i="0" dirty="0">
                <a:solidFill>
                  <a:srgbClr val="D1D5DB"/>
                </a:solidFill>
                <a:effectLst/>
                <a:latin typeface="Söhne"/>
              </a:rPr>
              <a:t>인증 서비스</a:t>
            </a:r>
            <a:r>
              <a:rPr lang="en-US" altLang="ko-KR" sz="1600" b="0" i="0" dirty="0">
                <a:solidFill>
                  <a:srgbClr val="D1D5DB"/>
                </a:solidFill>
                <a:effectLst/>
                <a:latin typeface="Söhne"/>
              </a:rPr>
              <a:t>, </a:t>
            </a:r>
            <a:r>
              <a:rPr lang="ko-KR" altLang="en-US" sz="1600" b="0" i="0" dirty="0">
                <a:solidFill>
                  <a:srgbClr val="D1D5DB"/>
                </a:solidFill>
                <a:effectLst/>
                <a:latin typeface="Söhne"/>
              </a:rPr>
              <a:t>주문 서비스</a:t>
            </a:r>
            <a:r>
              <a:rPr lang="en-US" altLang="ko-KR" sz="1600" b="0" i="0" dirty="0">
                <a:solidFill>
                  <a:srgbClr val="D1D5DB"/>
                </a:solidFill>
                <a:effectLst/>
                <a:latin typeface="Söhne"/>
              </a:rPr>
              <a:t>, </a:t>
            </a:r>
            <a:r>
              <a:rPr lang="ko-KR" altLang="en-US" sz="1600" b="0" i="0" dirty="0">
                <a:solidFill>
                  <a:srgbClr val="D1D5DB"/>
                </a:solidFill>
                <a:effectLst/>
                <a:latin typeface="Söhne"/>
              </a:rPr>
              <a:t>결제 서비스 등을 각각의 독립된 서비스로 구성하여 상호 협력하여 하나의 서비스를 클라이언트에게 </a:t>
            </a:r>
            <a:r>
              <a:rPr lang="ko-KR" altLang="en-US" sz="1600" b="0" i="0" dirty="0" err="1">
                <a:solidFill>
                  <a:srgbClr val="D1D5DB"/>
                </a:solidFill>
                <a:effectLst/>
                <a:latin typeface="Söhne"/>
              </a:rPr>
              <a:t>제공할수</a:t>
            </a:r>
            <a:r>
              <a:rPr lang="ko-KR" altLang="en-US" sz="1600" b="0" i="0" dirty="0">
                <a:solidFill>
                  <a:srgbClr val="D1D5DB"/>
                </a:solidFill>
                <a:effectLst/>
                <a:latin typeface="Söhne"/>
              </a:rPr>
              <a:t> 있습니다</a:t>
            </a:r>
            <a:r>
              <a:rPr lang="en-US" altLang="ko-KR" sz="1600" b="0" i="0" dirty="0">
                <a:solidFill>
                  <a:srgbClr val="D1D5DB"/>
                </a:solidFill>
                <a:effectLst/>
                <a:latin typeface="Söhne"/>
              </a:rPr>
              <a:t>.</a:t>
            </a:r>
            <a:br>
              <a:rPr lang="en-US" altLang="ko-KR" sz="1600" b="0" i="0" dirty="0">
                <a:solidFill>
                  <a:srgbClr val="D1D5DB"/>
                </a:solidFill>
                <a:effectLst/>
                <a:latin typeface="Söhne"/>
              </a:rPr>
            </a:br>
            <a:endParaRPr lang="en-US" altLang="ko-KR" sz="1600" b="0" i="0" dirty="0">
              <a:solidFill>
                <a:srgbClr val="D1D5DB"/>
              </a:solidFill>
              <a:effectLst/>
              <a:latin typeface="Söhne"/>
            </a:endParaRPr>
          </a:p>
        </p:txBody>
      </p:sp>
    </p:spTree>
    <p:extLst>
      <p:ext uri="{BB962C8B-B14F-4D97-AF65-F5344CB8AC3E}">
        <p14:creationId xmlns:p14="http://schemas.microsoft.com/office/powerpoint/2010/main" val="1789877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1694598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2140731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eaLnBrk="1"/>
            <a:r>
              <a:rPr lang="ko-Kore-KR" altLang="ko-Kore-KR" sz="1200" dirty="0"/>
              <a:t>* </a:t>
            </a:r>
            <a:r>
              <a:rPr lang="ko-Kore-KR" altLang="ko-Kore-KR" sz="1200" u="sng" dirty="0"/>
              <a:t>트랜잭션</a:t>
            </a:r>
            <a:r>
              <a:rPr lang="ko-Kore-KR" altLang="ko-Kore-KR" sz="1200" dirty="0"/>
              <a:t>은 한 번에 처리되어야 하는 작업들의 묶음으로, 모든 작업이 정상적으로 처리되었을 때에만 작업 내용이 변경, 저장되는 개념입니다.</a:t>
            </a:r>
          </a:p>
        </p:txBody>
      </p:sp>
    </p:spTree>
    <p:extLst>
      <p:ext uri="{BB962C8B-B14F-4D97-AF65-F5344CB8AC3E}">
        <p14:creationId xmlns:p14="http://schemas.microsoft.com/office/powerpoint/2010/main" val="1393058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11243108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_빈 화면">
    <p:spTree>
      <p:nvGrpSpPr>
        <p:cNvPr id="1" name=""/>
        <p:cNvGrpSpPr/>
        <p:nvPr/>
      </p:nvGrpSpPr>
      <p:grpSpPr>
        <a:xfrm>
          <a:off x="0" y="0"/>
          <a:ext cx="0" cy="0"/>
          <a:chOff x="0" y="0"/>
          <a:chExt cx="0" cy="0"/>
        </a:xfrm>
      </p:grpSpPr>
      <p:sp>
        <p:nvSpPr>
          <p:cNvPr id="2" name="직사각형 4">
            <a:extLst>
              <a:ext uri="{FF2B5EF4-FFF2-40B4-BE49-F238E27FC236}">
                <a16:creationId xmlns:a16="http://schemas.microsoft.com/office/drawing/2014/main" id="{1145245C-4795-7BCD-9420-B5E18834A151}"/>
              </a:ext>
            </a:extLst>
          </p:cNvPr>
          <p:cNvSpPr>
            <a:spLocks noChangeArrowheads="1"/>
          </p:cNvSpPr>
          <p:nvPr/>
        </p:nvSpPr>
        <p:spPr bwMode="auto">
          <a:xfrm>
            <a:off x="342900" y="228600"/>
            <a:ext cx="11612563" cy="433388"/>
          </a:xfrm>
          <a:prstGeom prst="rect">
            <a:avLst/>
          </a:prstGeom>
          <a:solidFill>
            <a:srgbClr val="FF6600"/>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pPr algn="ctr" eaLnBrk="1"/>
            <a:endParaRPr lang="ko-Kore-KR" altLang="ko-Kore-KR">
              <a:solidFill>
                <a:srgbClr val="FFFFFF"/>
              </a:solidFill>
            </a:endParaRPr>
          </a:p>
        </p:txBody>
      </p:sp>
      <p:sp>
        <p:nvSpPr>
          <p:cNvPr id="3" name="TextBox 14">
            <a:extLst>
              <a:ext uri="{FF2B5EF4-FFF2-40B4-BE49-F238E27FC236}">
                <a16:creationId xmlns:a16="http://schemas.microsoft.com/office/drawing/2014/main" id="{828DFE85-E31B-B241-4E47-5AB157707A84}"/>
              </a:ext>
            </a:extLst>
          </p:cNvPr>
          <p:cNvSpPr txBox="1"/>
          <p:nvPr/>
        </p:nvSpPr>
        <p:spPr>
          <a:xfrm>
            <a:off x="11415713" y="261938"/>
            <a:ext cx="419100" cy="395287"/>
          </a:xfrm>
          <a:prstGeom prst="rect">
            <a:avLst/>
          </a:prstGeom>
          <a:ln w="12700">
            <a:miter lim="400000"/>
          </a:ln>
        </p:spPr>
        <p:txBody>
          <a:bodyPr lIns="45719" rIns="45719">
            <a:spAutoFit/>
          </a:bodyPr>
          <a:lstStyle/>
          <a:p>
            <a:pPr algn="ctr" eaLnBrk="1" fontAlgn="auto">
              <a:spcBef>
                <a:spcPts val="0"/>
              </a:spcBef>
              <a:spcAft>
                <a:spcPts val="0"/>
              </a:spcAft>
              <a:defRPr sz="1000" b="1" spc="-150">
                <a:solidFill>
                  <a:srgbClr val="FFFFFF"/>
                </a:solidFill>
              </a:defRPr>
            </a:pPr>
            <a:r>
              <a:rPr sz="1000" b="1" kern="0" spc="-150">
                <a:solidFill>
                  <a:srgbClr val="FFFFFF"/>
                </a:solidFill>
                <a:latin typeface="+mn-lt"/>
                <a:ea typeface="+mn-ea"/>
                <a:sym typeface="맑은 고딕"/>
              </a:rPr>
              <a:t>오렌지</a:t>
            </a:r>
          </a:p>
          <a:p>
            <a:pPr algn="ctr" eaLnBrk="1" fontAlgn="auto">
              <a:spcBef>
                <a:spcPts val="0"/>
              </a:spcBef>
              <a:spcAft>
                <a:spcPts val="0"/>
              </a:spcAft>
              <a:defRPr sz="1000" b="1" spc="-150">
                <a:solidFill>
                  <a:srgbClr val="FFFFFF"/>
                </a:solidFill>
              </a:defRPr>
            </a:pPr>
            <a:r>
              <a:rPr sz="1000" b="1" kern="0" spc="-150">
                <a:solidFill>
                  <a:srgbClr val="FFFFFF"/>
                </a:solidFill>
                <a:latin typeface="+mn-lt"/>
                <a:ea typeface="+mn-ea"/>
                <a:sym typeface="맑은 고딕"/>
              </a:rPr>
              <a:t>아이</a:t>
            </a:r>
          </a:p>
        </p:txBody>
      </p:sp>
      <p:sp>
        <p:nvSpPr>
          <p:cNvPr id="4" name="직사각형 15">
            <a:extLst>
              <a:ext uri="{FF2B5EF4-FFF2-40B4-BE49-F238E27FC236}">
                <a16:creationId xmlns:a16="http://schemas.microsoft.com/office/drawing/2014/main" id="{78808516-9C54-2401-5D30-168081362F5E}"/>
              </a:ext>
            </a:extLst>
          </p:cNvPr>
          <p:cNvSpPr>
            <a:spLocks noChangeArrowheads="1"/>
          </p:cNvSpPr>
          <p:nvPr/>
        </p:nvSpPr>
        <p:spPr bwMode="auto">
          <a:xfrm>
            <a:off x="11857038" y="317500"/>
            <a:ext cx="34925" cy="287338"/>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pPr algn="ctr" eaLnBrk="1"/>
            <a:endParaRPr lang="ko-Kore-KR" altLang="ko-Kore-KR">
              <a:solidFill>
                <a:srgbClr val="FFFFFF"/>
              </a:solidFill>
            </a:endParaRPr>
          </a:p>
        </p:txBody>
      </p:sp>
      <p:sp>
        <p:nvSpPr>
          <p:cNvPr id="5" name="사각형: 둥근 모서리 5">
            <a:extLst>
              <a:ext uri="{FF2B5EF4-FFF2-40B4-BE49-F238E27FC236}">
                <a16:creationId xmlns:a16="http://schemas.microsoft.com/office/drawing/2014/main" id="{C8BAF6FA-D684-FE50-92BB-5378435F55DA}"/>
              </a:ext>
            </a:extLst>
          </p:cNvPr>
          <p:cNvSpPr>
            <a:spLocks noChangeArrowheads="1"/>
          </p:cNvSpPr>
          <p:nvPr/>
        </p:nvSpPr>
        <p:spPr bwMode="auto">
          <a:xfrm>
            <a:off x="512763" y="263525"/>
            <a:ext cx="9405937" cy="360363"/>
          </a:xfrm>
          <a:prstGeom prst="roundRect">
            <a:avLst>
              <a:gd name="adj" fmla="val 42222"/>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pPr algn="ctr" eaLnBrk="1"/>
            <a:endParaRPr lang="ko-Kore-KR" altLang="ko-Kore-KR">
              <a:solidFill>
                <a:srgbClr val="FFFFFF"/>
              </a:solidFill>
            </a:endParaRPr>
          </a:p>
        </p:txBody>
      </p:sp>
      <p:pic>
        <p:nvPicPr>
          <p:cNvPr id="6" name="그림 21" descr="그림 21">
            <a:extLst>
              <a:ext uri="{FF2B5EF4-FFF2-40B4-BE49-F238E27FC236}">
                <a16:creationId xmlns:a16="http://schemas.microsoft.com/office/drawing/2014/main" id="{34981B61-F7A0-D8E9-60BF-C9F9C9A27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317500"/>
            <a:ext cx="2524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7" name="Straight Connector 9">
            <a:extLst>
              <a:ext uri="{FF2B5EF4-FFF2-40B4-BE49-F238E27FC236}">
                <a16:creationId xmlns:a16="http://schemas.microsoft.com/office/drawing/2014/main" id="{6BD47518-5CAD-8404-D56A-037F1EDA1BDE}"/>
              </a:ext>
            </a:extLst>
          </p:cNvPr>
          <p:cNvSpPr>
            <a:spLocks noChangeShapeType="1"/>
          </p:cNvSpPr>
          <p:nvPr/>
        </p:nvSpPr>
        <p:spPr bwMode="auto">
          <a:xfrm flipH="1" flipV="1">
            <a:off x="2390775" y="6718300"/>
            <a:ext cx="9575800" cy="0"/>
          </a:xfrm>
          <a:prstGeom prst="line">
            <a:avLst/>
          </a:prstGeom>
          <a:noFill/>
          <a:ln w="6350">
            <a:solidFill>
              <a:srgbClr val="FF0000">
                <a:alpha val="20000"/>
              </a:srgbClr>
            </a:solidFill>
            <a:miter lim="800000"/>
            <a:headEnd/>
            <a:tailEnd/>
          </a:ln>
          <a:extLst>
            <a:ext uri="{909E8E84-426E-40DD-AFC4-6F175D3DCCD1}">
              <a14:hiddenFill xmlns:a14="http://schemas.microsoft.com/office/drawing/2010/main">
                <a:noFill/>
              </a14:hiddenFill>
            </a:ext>
          </a:extLst>
        </p:spPr>
        <p:txBody>
          <a:bodyPr lIns="45719" rIns="45719"/>
          <a:lstStyle/>
          <a:p>
            <a:endParaRPr lang="ko-Kore-KR" altLang="en-US"/>
          </a:p>
        </p:txBody>
      </p:sp>
      <p:sp>
        <p:nvSpPr>
          <p:cNvPr id="8" name="TextBox 16">
            <a:extLst>
              <a:ext uri="{FF2B5EF4-FFF2-40B4-BE49-F238E27FC236}">
                <a16:creationId xmlns:a16="http://schemas.microsoft.com/office/drawing/2014/main" id="{D3C25138-4AA0-EFD5-5F38-02DEBCB6B03F}"/>
              </a:ext>
            </a:extLst>
          </p:cNvPr>
          <p:cNvSpPr txBox="1">
            <a:spLocks noChangeArrowheads="1"/>
          </p:cNvSpPr>
          <p:nvPr/>
        </p:nvSpPr>
        <p:spPr bwMode="auto">
          <a:xfrm>
            <a:off x="230188" y="6634163"/>
            <a:ext cx="21844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lnSpc>
                <a:spcPct val="80000"/>
              </a:lnSpc>
            </a:pPr>
            <a:r>
              <a:rPr lang="ko-Kore-KR" altLang="ko-Kore-KR" sz="1000">
                <a:solidFill>
                  <a:srgbClr val="595959"/>
                </a:solidFill>
                <a:latin typeface="나눔바른고딕"/>
                <a:ea typeface="나눔바른고딕"/>
                <a:cs typeface="나눔바른고딕"/>
                <a:sym typeface="나눔바른고딕"/>
              </a:rPr>
              <a:t>ⓒ 2021 </a:t>
            </a:r>
            <a:r>
              <a:rPr lang="ko-Kore-KR" altLang="ko-Kore-KR" sz="1000" b="1">
                <a:solidFill>
                  <a:srgbClr val="FF6600"/>
                </a:solidFill>
                <a:latin typeface="나눔바른고딕"/>
                <a:ea typeface="나눔바른고딕"/>
                <a:cs typeface="나눔바른고딕"/>
                <a:sym typeface="나눔바른고딕"/>
              </a:rPr>
              <a:t>ORANGE.I</a:t>
            </a:r>
            <a:r>
              <a:rPr lang="ko-Kore-KR" altLang="ko-Kore-KR" sz="1000">
                <a:solidFill>
                  <a:srgbClr val="595959"/>
                </a:solidFill>
                <a:latin typeface="나눔바른고딕"/>
                <a:ea typeface="나눔바른고딕"/>
                <a:cs typeface="나눔바른고딕"/>
                <a:sym typeface="나눔바른고딕"/>
              </a:rPr>
              <a:t> CORPORATION</a:t>
            </a:r>
          </a:p>
        </p:txBody>
      </p:sp>
      <p:sp>
        <p:nvSpPr>
          <p:cNvPr id="14" name="Body Level One…"/>
          <p:cNvSpPr txBox="1">
            <a:spLocks noGrp="1"/>
          </p:cNvSpPr>
          <p:nvPr>
            <p:ph type="body" idx="1"/>
          </p:nvPr>
        </p:nvSpPr>
        <p:spPr>
          <a:xfrm>
            <a:off x="342896" y="746126"/>
            <a:ext cx="11602369" cy="5847575"/>
          </a:xfrm>
          <a:prstGeom prst="rect">
            <a:avLst/>
          </a:prstGeom>
        </p:spPr>
        <p:txBody>
          <a:bodyPr/>
          <a:lstStyle>
            <a:lvl1pPr>
              <a:defRPr sz="1400" b="1"/>
            </a:lvl1pPr>
            <a:lvl2pPr>
              <a:defRPr sz="1400" b="1"/>
            </a:lvl2pPr>
            <a:lvl3pPr marL="1205345" indent="-290945">
              <a:defRPr sz="1400" b="1"/>
            </a:lvl3pPr>
            <a:lvl4pPr marL="1691639" indent="-320039">
              <a:defRPr sz="1400" b="1"/>
            </a:lvl4pPr>
            <a:lvl5pPr marL="2148839" indent="-320039">
              <a:defRPr sz="1400" b="1"/>
            </a:lvl5pPr>
          </a:lstStyle>
          <a:p>
            <a:r>
              <a:t>Body Level One</a:t>
            </a:r>
          </a:p>
          <a:p>
            <a:pPr lvl="1"/>
            <a:r>
              <a:t>Body Level Two</a:t>
            </a:r>
          </a:p>
          <a:p>
            <a:pPr lvl="2"/>
            <a:r>
              <a:t>Body Level Three</a:t>
            </a:r>
          </a:p>
          <a:p>
            <a:pPr lvl="3"/>
            <a:r>
              <a:t>Body Level Four</a:t>
            </a:r>
          </a:p>
          <a:p>
            <a:pPr lvl="4"/>
            <a:r>
              <a:t>Body Level Five</a:t>
            </a:r>
          </a:p>
        </p:txBody>
      </p:sp>
      <p:sp>
        <p:nvSpPr>
          <p:cNvPr id="16" name="Title Text"/>
          <p:cNvSpPr txBox="1">
            <a:spLocks noGrp="1"/>
          </p:cNvSpPr>
          <p:nvPr>
            <p:ph type="title"/>
          </p:nvPr>
        </p:nvSpPr>
        <p:spPr>
          <a:xfrm>
            <a:off x="1077092" y="260728"/>
            <a:ext cx="8710720" cy="363572"/>
          </a:xfrm>
          <a:prstGeom prst="rect">
            <a:avLst/>
          </a:prstGeom>
        </p:spPr>
        <p:txBody>
          <a:bodyPr/>
          <a:lstStyle>
            <a:lvl1pPr>
              <a:defRPr sz="1400" b="1">
                <a:solidFill>
                  <a:srgbClr val="FF6600"/>
                </a:solidFill>
              </a:defRPr>
            </a:lvl1pPr>
          </a:lstStyle>
          <a:p>
            <a:r>
              <a:t>Title Text</a:t>
            </a:r>
          </a:p>
        </p:txBody>
      </p:sp>
      <p:sp>
        <p:nvSpPr>
          <p:cNvPr id="9" name="Slide Number">
            <a:extLst>
              <a:ext uri="{FF2B5EF4-FFF2-40B4-BE49-F238E27FC236}">
                <a16:creationId xmlns:a16="http://schemas.microsoft.com/office/drawing/2014/main" id="{6F5081F8-E67A-589B-6285-82CF7D23ECDD}"/>
              </a:ext>
            </a:extLst>
          </p:cNvPr>
          <p:cNvSpPr txBox="1">
            <a:spLocks noGrp="1" noChangeArrowheads="1"/>
          </p:cNvSpPr>
          <p:nvPr>
            <p:ph type="sldNum" sz="quarter" idx="10"/>
          </p:nvPr>
        </p:nvSpPr>
        <p:spPr>
          <a:xfrm>
            <a:off x="10499725" y="225425"/>
            <a:ext cx="442913" cy="460375"/>
          </a:xfrm>
        </p:spPr>
        <p:txBody>
          <a:bodyPr/>
          <a:lstStyle>
            <a:lvl1pPr algn="ctr">
              <a:defRPr sz="2400">
                <a:solidFill>
                  <a:srgbClr val="FFFFFF"/>
                </a:solidFill>
              </a:defRPr>
            </a:lvl1pPr>
          </a:lstStyle>
          <a:p>
            <a:fld id="{E4EB1BBB-4C42-264A-8438-974E708E7A4F}" type="slidenum">
              <a:rPr lang="ko-Kore-KR" altLang="ko-Kore-KR"/>
              <a:pPr/>
              <a:t>‹#›</a:t>
            </a:fld>
            <a:endParaRPr lang="ko-Kore-KR" altLang="ko-Kore-KR"/>
          </a:p>
        </p:txBody>
      </p:sp>
    </p:spTree>
    <p:extLst>
      <p:ext uri="{BB962C8B-B14F-4D97-AF65-F5344CB8AC3E}">
        <p14:creationId xmlns:p14="http://schemas.microsoft.com/office/powerpoint/2010/main" val="118230951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캡션 있는 그림">
    <p:spTree>
      <p:nvGrpSpPr>
        <p:cNvPr id="1" name=""/>
        <p:cNvGrpSpPr/>
        <p:nvPr/>
      </p:nvGrpSpPr>
      <p:grpSpPr>
        <a:xfrm>
          <a:off x="0" y="0"/>
          <a:ext cx="0" cy="0"/>
          <a:chOff x="0" y="0"/>
          <a:chExt cx="0" cy="0"/>
        </a:xfrm>
      </p:grpSpPr>
      <p:sp>
        <p:nvSpPr>
          <p:cNvPr id="98"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99" name="그림 개체 틀 2"/>
          <p:cNvSpPr>
            <a:spLocks noGrp="1"/>
          </p:cNvSpPr>
          <p:nvPr>
            <p:ph type="pic" sz="half" idx="21"/>
          </p:nvPr>
        </p:nvSpPr>
        <p:spPr>
          <a:xfrm>
            <a:off x="5183187" y="987425"/>
            <a:ext cx="6172201" cy="4873625"/>
          </a:xfrm>
          <a:prstGeom prst="rect">
            <a:avLst/>
          </a:prstGeom>
        </p:spPr>
        <p:txBody>
          <a:bodyPr lIns="91439" rIns="91439">
            <a:noAutofit/>
          </a:bodyPr>
          <a:lstStyle/>
          <a:p>
            <a:pPr lvl="0"/>
            <a:endParaRPr noProof="0">
              <a:sym typeface="맑은 고딕"/>
            </a:endParaRPr>
          </a:p>
        </p:txBody>
      </p:sp>
      <p:sp>
        <p:nvSpPr>
          <p:cNvPr id="100"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 name="Slide Number">
            <a:extLst>
              <a:ext uri="{FF2B5EF4-FFF2-40B4-BE49-F238E27FC236}">
                <a16:creationId xmlns:a16="http://schemas.microsoft.com/office/drawing/2014/main" id="{8CD62BDA-51AE-186F-D8F4-B9892F3E852D}"/>
              </a:ext>
            </a:extLst>
          </p:cNvPr>
          <p:cNvSpPr txBox="1">
            <a:spLocks noGrp="1" noChangeArrowheads="1"/>
          </p:cNvSpPr>
          <p:nvPr>
            <p:ph type="sldNum" sz="quarter" idx="22"/>
          </p:nvPr>
        </p:nvSpPr>
        <p:spPr>
          <a:ln/>
        </p:spPr>
        <p:txBody>
          <a:bodyPr/>
          <a:lstStyle>
            <a:lvl1pPr>
              <a:defRPr/>
            </a:lvl1pPr>
          </a:lstStyle>
          <a:p>
            <a:fld id="{1753C855-76A5-DF42-BC01-D4429060DAEA}" type="slidenum">
              <a:rPr lang="ko-Kore-KR" altLang="ko-Kore-KR"/>
              <a:pPr/>
              <a:t>‹#›</a:t>
            </a:fld>
            <a:endParaRPr lang="ko-Kore-KR" altLang="ko-Kore-KR"/>
          </a:p>
        </p:txBody>
      </p:sp>
    </p:spTree>
    <p:extLst>
      <p:ext uri="{BB962C8B-B14F-4D97-AF65-F5344CB8AC3E}">
        <p14:creationId xmlns:p14="http://schemas.microsoft.com/office/powerpoint/2010/main" val="346885859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2_제목 슬라이드">
    <p:spTree>
      <p:nvGrpSpPr>
        <p:cNvPr id="1" name=""/>
        <p:cNvGrpSpPr/>
        <p:nvPr/>
      </p:nvGrpSpPr>
      <p:grpSpPr>
        <a:xfrm>
          <a:off x="0" y="0"/>
          <a:ext cx="0" cy="0"/>
          <a:chOff x="0" y="0"/>
          <a:chExt cx="0" cy="0"/>
        </a:xfrm>
      </p:grpSpPr>
      <p:sp>
        <p:nvSpPr>
          <p:cNvPr id="2" name="Straight Connector 8">
            <a:extLst>
              <a:ext uri="{FF2B5EF4-FFF2-40B4-BE49-F238E27FC236}">
                <a16:creationId xmlns:a16="http://schemas.microsoft.com/office/drawing/2014/main" id="{6199B025-CB4E-6D0B-8A6C-74D2C6409F90}"/>
              </a:ext>
            </a:extLst>
          </p:cNvPr>
          <p:cNvSpPr>
            <a:spLocks noChangeShapeType="1"/>
          </p:cNvSpPr>
          <p:nvPr/>
        </p:nvSpPr>
        <p:spPr bwMode="auto">
          <a:xfrm flipH="1">
            <a:off x="0" y="0"/>
            <a:ext cx="2695575" cy="2695575"/>
          </a:xfrm>
          <a:prstGeom prst="line">
            <a:avLst/>
          </a:prstGeom>
          <a:noFill/>
          <a:ln w="6350">
            <a:solidFill>
              <a:srgbClr val="00B0F0">
                <a:alpha val="20000"/>
              </a:srgbClr>
            </a:solidFill>
            <a:miter lim="800000"/>
            <a:headEnd/>
            <a:tailEnd/>
          </a:ln>
          <a:extLst>
            <a:ext uri="{909E8E84-426E-40DD-AFC4-6F175D3DCCD1}">
              <a14:hiddenFill xmlns:a14="http://schemas.microsoft.com/office/drawing/2010/main">
                <a:noFill/>
              </a14:hiddenFill>
            </a:ext>
          </a:extLst>
        </p:spPr>
        <p:txBody>
          <a:bodyPr lIns="45719" rIns="45719"/>
          <a:lstStyle/>
          <a:p>
            <a:endParaRPr lang="ko-Kore-KR" altLang="en-US"/>
          </a:p>
        </p:txBody>
      </p:sp>
      <p:sp>
        <p:nvSpPr>
          <p:cNvPr id="3" name="Straight Connector 9">
            <a:extLst>
              <a:ext uri="{FF2B5EF4-FFF2-40B4-BE49-F238E27FC236}">
                <a16:creationId xmlns:a16="http://schemas.microsoft.com/office/drawing/2014/main" id="{CE792DF2-E78F-1BC4-A342-B0F6AE97FCB1}"/>
              </a:ext>
            </a:extLst>
          </p:cNvPr>
          <p:cNvSpPr>
            <a:spLocks noChangeShapeType="1"/>
          </p:cNvSpPr>
          <p:nvPr/>
        </p:nvSpPr>
        <p:spPr bwMode="auto">
          <a:xfrm flipH="1">
            <a:off x="3000375" y="0"/>
            <a:ext cx="6858000" cy="6858000"/>
          </a:xfrm>
          <a:prstGeom prst="line">
            <a:avLst/>
          </a:prstGeom>
          <a:noFill/>
          <a:ln w="6350">
            <a:solidFill>
              <a:srgbClr val="FF0000">
                <a:alpha val="20000"/>
              </a:srgbClr>
            </a:solidFill>
            <a:miter lim="800000"/>
            <a:headEnd/>
            <a:tailEnd/>
          </a:ln>
          <a:extLst>
            <a:ext uri="{909E8E84-426E-40DD-AFC4-6F175D3DCCD1}">
              <a14:hiddenFill xmlns:a14="http://schemas.microsoft.com/office/drawing/2010/main">
                <a:noFill/>
              </a14:hiddenFill>
            </a:ext>
          </a:extLst>
        </p:spPr>
        <p:txBody>
          <a:bodyPr lIns="45719" rIns="45719"/>
          <a:lstStyle/>
          <a:p>
            <a:endParaRPr lang="ko-Kore-KR" altLang="en-US"/>
          </a:p>
        </p:txBody>
      </p:sp>
      <p:sp>
        <p:nvSpPr>
          <p:cNvPr id="4" name="TextBox 21">
            <a:extLst>
              <a:ext uri="{FF2B5EF4-FFF2-40B4-BE49-F238E27FC236}">
                <a16:creationId xmlns:a16="http://schemas.microsoft.com/office/drawing/2014/main" id="{9F90DCE8-9106-A710-B5BD-20F2CB5501BE}"/>
              </a:ext>
            </a:extLst>
          </p:cNvPr>
          <p:cNvSpPr txBox="1">
            <a:spLocks noChangeArrowheads="1"/>
          </p:cNvSpPr>
          <p:nvPr/>
        </p:nvSpPr>
        <p:spPr bwMode="auto">
          <a:xfrm>
            <a:off x="1430338" y="2968625"/>
            <a:ext cx="215741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spAutoFit/>
          </a:bodyPr>
          <a:lstStyle/>
          <a:p>
            <a:pPr eaLnBrk="1"/>
            <a:r>
              <a:rPr lang="ko-Kore-KR" altLang="ko-Kore-KR" sz="1400">
                <a:latin typeface="Arial" panose="020B0604020202020204" pitchFamily="34" charset="0"/>
                <a:cs typeface="Arial" panose="020B0604020202020204" pitchFamily="34" charset="0"/>
                <a:sym typeface="Arial" panose="020B0604020202020204" pitchFamily="34" charset="0"/>
              </a:rPr>
              <a:t>ORANGE.I</a:t>
            </a:r>
          </a:p>
        </p:txBody>
      </p:sp>
      <p:pic>
        <p:nvPicPr>
          <p:cNvPr id="5" name="그림 22" descr="그림 22">
            <a:extLst>
              <a:ext uri="{FF2B5EF4-FFF2-40B4-BE49-F238E27FC236}">
                <a16:creationId xmlns:a16="http://schemas.microsoft.com/office/drawing/2014/main" id="{C8BF1762-C0D5-DCA3-64E7-97CF030D1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4738" y="3135313"/>
            <a:ext cx="159385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12" name="Title Text"/>
          <p:cNvSpPr txBox="1">
            <a:spLocks noGrp="1"/>
          </p:cNvSpPr>
          <p:nvPr>
            <p:ph type="title"/>
          </p:nvPr>
        </p:nvSpPr>
        <p:spPr>
          <a:xfrm>
            <a:off x="1429994" y="3188348"/>
            <a:ext cx="6743622" cy="527796"/>
          </a:xfrm>
          <a:prstGeom prst="rect">
            <a:avLst/>
          </a:prstGeom>
        </p:spPr>
        <p:txBody>
          <a:bodyPr lIns="0" tIns="0" rIns="0" bIns="0"/>
          <a:lstStyle>
            <a:lvl1pPr>
              <a:defRPr sz="2400" b="1">
                <a:latin typeface="Arial"/>
                <a:ea typeface="Arial"/>
                <a:cs typeface="Arial"/>
                <a:sym typeface="Arial"/>
              </a:defRPr>
            </a:lvl1pPr>
          </a:lstStyle>
          <a:p>
            <a:r>
              <a:t>Title Text</a:t>
            </a:r>
          </a:p>
        </p:txBody>
      </p:sp>
      <p:sp>
        <p:nvSpPr>
          <p:cNvPr id="6" name="Slide Number">
            <a:extLst>
              <a:ext uri="{FF2B5EF4-FFF2-40B4-BE49-F238E27FC236}">
                <a16:creationId xmlns:a16="http://schemas.microsoft.com/office/drawing/2014/main" id="{201C4B78-D4A4-1366-E21D-59D12394E127}"/>
              </a:ext>
            </a:extLst>
          </p:cNvPr>
          <p:cNvSpPr txBox="1">
            <a:spLocks noGrp="1" noChangeArrowheads="1"/>
          </p:cNvSpPr>
          <p:nvPr>
            <p:ph type="sldNum" sz="quarter" idx="10"/>
          </p:nvPr>
        </p:nvSpPr>
        <p:spPr>
          <a:xfrm>
            <a:off x="5892800" y="6172200"/>
            <a:ext cx="2844800" cy="368300"/>
          </a:xfrm>
        </p:spPr>
        <p:txBody>
          <a:bodyPr/>
          <a:lstStyle>
            <a:lvl1pPr>
              <a:defRPr/>
            </a:lvl1pPr>
          </a:lstStyle>
          <a:p>
            <a:fld id="{69C98B03-A527-674E-9D02-9322C6DD92D6}" type="slidenum">
              <a:rPr lang="ko-Kore-KR" altLang="ko-Kore-KR"/>
              <a:pPr/>
              <a:t>‹#›</a:t>
            </a:fld>
            <a:endParaRPr lang="ko-Kore-KR" altLang="ko-Kore-KR"/>
          </a:p>
        </p:txBody>
      </p:sp>
    </p:spTree>
    <p:extLst>
      <p:ext uri="{BB962C8B-B14F-4D97-AF65-F5344CB8AC3E}">
        <p14:creationId xmlns:p14="http://schemas.microsoft.com/office/powerpoint/2010/main" val="5070768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제목 슬라이드">
    <p:spTree>
      <p:nvGrpSpPr>
        <p:cNvPr id="1" name=""/>
        <p:cNvGrpSpPr/>
        <p:nvPr/>
      </p:nvGrpSpPr>
      <p:grpSpPr>
        <a:xfrm>
          <a:off x="0" y="0"/>
          <a:ext cx="0" cy="0"/>
          <a:chOff x="0" y="0"/>
          <a:chExt cx="0" cy="0"/>
        </a:xfrm>
      </p:grpSpPr>
      <p:sp>
        <p:nvSpPr>
          <p:cNvPr id="27"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28"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2" name="Slide Number">
            <a:extLst>
              <a:ext uri="{FF2B5EF4-FFF2-40B4-BE49-F238E27FC236}">
                <a16:creationId xmlns:a16="http://schemas.microsoft.com/office/drawing/2014/main" id="{BE66E7F7-C92C-55FC-E731-961C6C46E4B4}"/>
              </a:ext>
            </a:extLst>
          </p:cNvPr>
          <p:cNvSpPr txBox="1">
            <a:spLocks noGrp="1" noChangeArrowheads="1"/>
          </p:cNvSpPr>
          <p:nvPr>
            <p:ph type="sldNum" sz="quarter" idx="10"/>
          </p:nvPr>
        </p:nvSpPr>
        <p:spPr>
          <a:ln/>
        </p:spPr>
        <p:txBody>
          <a:bodyPr/>
          <a:lstStyle>
            <a:lvl1pPr>
              <a:defRPr/>
            </a:lvl1pPr>
          </a:lstStyle>
          <a:p>
            <a:fld id="{DB9482AF-8917-884C-A8CD-C5D828946C0A}" type="slidenum">
              <a:rPr lang="ko-Kore-KR" altLang="ko-Kore-KR"/>
              <a:pPr/>
              <a:t>‹#›</a:t>
            </a:fld>
            <a:endParaRPr lang="ko-Kore-KR" altLang="ko-Kore-KR"/>
          </a:p>
        </p:txBody>
      </p:sp>
    </p:spTree>
    <p:extLst>
      <p:ext uri="{BB962C8B-B14F-4D97-AF65-F5344CB8AC3E}">
        <p14:creationId xmlns:p14="http://schemas.microsoft.com/office/powerpoint/2010/main" val="287434473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제목 및 내용">
    <p:spTree>
      <p:nvGrpSpPr>
        <p:cNvPr id="1" name=""/>
        <p:cNvGrpSpPr/>
        <p:nvPr/>
      </p:nvGrpSpPr>
      <p:grpSpPr>
        <a:xfrm>
          <a:off x="0" y="0"/>
          <a:ext cx="0" cy="0"/>
          <a:chOff x="0" y="0"/>
          <a:chExt cx="0" cy="0"/>
        </a:xfrm>
      </p:grpSpPr>
      <p:sp>
        <p:nvSpPr>
          <p:cNvPr id="36" name="Title Text"/>
          <p:cNvSpPr txBox="1">
            <a:spLocks noGrp="1"/>
          </p:cNvSpPr>
          <p:nvPr>
            <p:ph type="title"/>
          </p:nvPr>
        </p:nvSpPr>
        <p:spPr>
          <a:prstGeom prst="rect">
            <a:avLst/>
          </a:prstGeom>
        </p:spPr>
        <p:txBody>
          <a:bodyPr/>
          <a:lstStyle/>
          <a:p>
            <a:r>
              <a:t>Title Text</a:t>
            </a:r>
          </a:p>
        </p:txBody>
      </p:sp>
      <p:sp>
        <p:nvSpPr>
          <p:cNvPr id="3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 name="Slide Number">
            <a:extLst>
              <a:ext uri="{FF2B5EF4-FFF2-40B4-BE49-F238E27FC236}">
                <a16:creationId xmlns:a16="http://schemas.microsoft.com/office/drawing/2014/main" id="{05A5C412-9673-9D05-73B2-7A60BD6D40B9}"/>
              </a:ext>
            </a:extLst>
          </p:cNvPr>
          <p:cNvSpPr txBox="1">
            <a:spLocks noGrp="1" noChangeArrowheads="1"/>
          </p:cNvSpPr>
          <p:nvPr>
            <p:ph type="sldNum" sz="quarter" idx="10"/>
          </p:nvPr>
        </p:nvSpPr>
        <p:spPr>
          <a:ln/>
        </p:spPr>
        <p:txBody>
          <a:bodyPr/>
          <a:lstStyle>
            <a:lvl1pPr>
              <a:defRPr/>
            </a:lvl1pPr>
          </a:lstStyle>
          <a:p>
            <a:fld id="{27051661-0E1F-AE48-BA6D-D9E40013EBB8}" type="slidenum">
              <a:rPr lang="ko-Kore-KR" altLang="ko-Kore-KR"/>
              <a:pPr/>
              <a:t>‹#›</a:t>
            </a:fld>
            <a:endParaRPr lang="ko-Kore-KR" altLang="ko-Kore-KR"/>
          </a:p>
        </p:txBody>
      </p:sp>
    </p:spTree>
    <p:extLst>
      <p:ext uri="{BB962C8B-B14F-4D97-AF65-F5344CB8AC3E}">
        <p14:creationId xmlns:p14="http://schemas.microsoft.com/office/powerpoint/2010/main" val="396811943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구역 머리글">
    <p:spTree>
      <p:nvGrpSpPr>
        <p:cNvPr id="1" name=""/>
        <p:cNvGrpSpPr/>
        <p:nvPr/>
      </p:nvGrpSpPr>
      <p:grpSpPr>
        <a:xfrm>
          <a:off x="0" y="0"/>
          <a:ext cx="0" cy="0"/>
          <a:chOff x="0" y="0"/>
          <a:chExt cx="0" cy="0"/>
        </a:xfrm>
      </p:grpSpPr>
      <p:sp>
        <p:nvSpPr>
          <p:cNvPr id="45"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46"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 name="Slide Number">
            <a:extLst>
              <a:ext uri="{FF2B5EF4-FFF2-40B4-BE49-F238E27FC236}">
                <a16:creationId xmlns:a16="http://schemas.microsoft.com/office/drawing/2014/main" id="{26DFBCB0-75AB-6622-1610-2A725B5E78E3}"/>
              </a:ext>
            </a:extLst>
          </p:cNvPr>
          <p:cNvSpPr txBox="1">
            <a:spLocks noGrp="1" noChangeArrowheads="1"/>
          </p:cNvSpPr>
          <p:nvPr>
            <p:ph type="sldNum" sz="quarter" idx="10"/>
          </p:nvPr>
        </p:nvSpPr>
        <p:spPr>
          <a:ln/>
        </p:spPr>
        <p:txBody>
          <a:bodyPr/>
          <a:lstStyle>
            <a:lvl1pPr>
              <a:defRPr/>
            </a:lvl1pPr>
          </a:lstStyle>
          <a:p>
            <a:fld id="{9198A71D-CA16-E445-937F-C488F9A0713F}" type="slidenum">
              <a:rPr lang="ko-Kore-KR" altLang="ko-Kore-KR"/>
              <a:pPr/>
              <a:t>‹#›</a:t>
            </a:fld>
            <a:endParaRPr lang="ko-Kore-KR" altLang="ko-Kore-KR"/>
          </a:p>
        </p:txBody>
      </p:sp>
    </p:spTree>
    <p:extLst>
      <p:ext uri="{BB962C8B-B14F-4D97-AF65-F5344CB8AC3E}">
        <p14:creationId xmlns:p14="http://schemas.microsoft.com/office/powerpoint/2010/main" val="313243716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콘텐츠 2개">
    <p:spTree>
      <p:nvGrpSpPr>
        <p:cNvPr id="1" name=""/>
        <p:cNvGrpSpPr/>
        <p:nvPr/>
      </p:nvGrpSpPr>
      <p:grpSpPr>
        <a:xfrm>
          <a:off x="0" y="0"/>
          <a:ext cx="0" cy="0"/>
          <a:chOff x="0" y="0"/>
          <a:chExt cx="0" cy="0"/>
        </a:xfrm>
      </p:grpSpPr>
      <p:sp>
        <p:nvSpPr>
          <p:cNvPr id="54" name="Title Text"/>
          <p:cNvSpPr txBox="1">
            <a:spLocks noGrp="1"/>
          </p:cNvSpPr>
          <p:nvPr>
            <p:ph type="title"/>
          </p:nvPr>
        </p:nvSpPr>
        <p:spPr>
          <a:prstGeom prst="rect">
            <a:avLst/>
          </a:prstGeom>
        </p:spPr>
        <p:txBody>
          <a:bodyPr/>
          <a:lstStyle/>
          <a:p>
            <a:r>
              <a:t>Title Text</a:t>
            </a:r>
          </a:p>
        </p:txBody>
      </p:sp>
      <p:sp>
        <p:nvSpPr>
          <p:cNvPr id="55"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 name="Slide Number">
            <a:extLst>
              <a:ext uri="{FF2B5EF4-FFF2-40B4-BE49-F238E27FC236}">
                <a16:creationId xmlns:a16="http://schemas.microsoft.com/office/drawing/2014/main" id="{7475B0C6-788B-37C0-C013-B508EAEB1875}"/>
              </a:ext>
            </a:extLst>
          </p:cNvPr>
          <p:cNvSpPr txBox="1">
            <a:spLocks noGrp="1" noChangeArrowheads="1"/>
          </p:cNvSpPr>
          <p:nvPr>
            <p:ph type="sldNum" sz="quarter" idx="10"/>
          </p:nvPr>
        </p:nvSpPr>
        <p:spPr>
          <a:ln/>
        </p:spPr>
        <p:txBody>
          <a:bodyPr/>
          <a:lstStyle>
            <a:lvl1pPr>
              <a:defRPr/>
            </a:lvl1pPr>
          </a:lstStyle>
          <a:p>
            <a:fld id="{A212E14E-05C6-8F43-AE29-E562717ED0F5}" type="slidenum">
              <a:rPr lang="ko-Kore-KR" altLang="ko-Kore-KR"/>
              <a:pPr/>
              <a:t>‹#›</a:t>
            </a:fld>
            <a:endParaRPr lang="ko-Kore-KR" altLang="ko-Kore-KR"/>
          </a:p>
        </p:txBody>
      </p:sp>
    </p:spTree>
    <p:extLst>
      <p:ext uri="{BB962C8B-B14F-4D97-AF65-F5344CB8AC3E}">
        <p14:creationId xmlns:p14="http://schemas.microsoft.com/office/powerpoint/2010/main" val="418038697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비교">
    <p:spTree>
      <p:nvGrpSpPr>
        <p:cNvPr id="1" name=""/>
        <p:cNvGrpSpPr/>
        <p:nvPr/>
      </p:nvGrpSpPr>
      <p:grpSpPr>
        <a:xfrm>
          <a:off x="0" y="0"/>
          <a:ext cx="0" cy="0"/>
          <a:chOff x="0" y="0"/>
          <a:chExt cx="0" cy="0"/>
        </a:xfrm>
      </p:grpSpPr>
      <p:sp>
        <p:nvSpPr>
          <p:cNvPr id="63"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64"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65" name="텍스트 개체 틀 4"/>
          <p:cNvSpPr>
            <a:spLocks noGrp="1"/>
          </p:cNvSpPr>
          <p:nvPr>
            <p:ph type="body" sz="quarter" idx="21"/>
          </p:nvPr>
        </p:nvSpPr>
        <p:spPr>
          <a:xfrm>
            <a:off x="6172200" y="1681163"/>
            <a:ext cx="5183188" cy="823913"/>
          </a:xfrm>
          <a:prstGeom prst="rect">
            <a:avLst/>
          </a:prstGeom>
        </p:spPr>
        <p:txBody>
          <a:bodyPr anchor="b"/>
          <a:lstStyle/>
          <a:p>
            <a:endParaRPr/>
          </a:p>
        </p:txBody>
      </p:sp>
      <p:sp>
        <p:nvSpPr>
          <p:cNvPr id="2" name="Slide Number">
            <a:extLst>
              <a:ext uri="{FF2B5EF4-FFF2-40B4-BE49-F238E27FC236}">
                <a16:creationId xmlns:a16="http://schemas.microsoft.com/office/drawing/2014/main" id="{5FB3FD6A-077F-915B-5E25-52C223131F8C}"/>
              </a:ext>
            </a:extLst>
          </p:cNvPr>
          <p:cNvSpPr txBox="1">
            <a:spLocks noGrp="1" noChangeArrowheads="1"/>
          </p:cNvSpPr>
          <p:nvPr>
            <p:ph type="sldNum" sz="quarter" idx="22"/>
          </p:nvPr>
        </p:nvSpPr>
        <p:spPr>
          <a:ln/>
        </p:spPr>
        <p:txBody>
          <a:bodyPr/>
          <a:lstStyle>
            <a:lvl1pPr>
              <a:defRPr/>
            </a:lvl1pPr>
          </a:lstStyle>
          <a:p>
            <a:fld id="{6D98A3D5-A833-F24C-829F-6FEC53C1F378}" type="slidenum">
              <a:rPr lang="ko-Kore-KR" altLang="ko-Kore-KR"/>
              <a:pPr/>
              <a:t>‹#›</a:t>
            </a:fld>
            <a:endParaRPr lang="ko-Kore-KR" altLang="ko-Kore-KR"/>
          </a:p>
        </p:txBody>
      </p:sp>
    </p:spTree>
    <p:extLst>
      <p:ext uri="{BB962C8B-B14F-4D97-AF65-F5344CB8AC3E}">
        <p14:creationId xmlns:p14="http://schemas.microsoft.com/office/powerpoint/2010/main" val="259424534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제목만">
    <p:spTree>
      <p:nvGrpSpPr>
        <p:cNvPr id="1" name=""/>
        <p:cNvGrpSpPr/>
        <p:nvPr/>
      </p:nvGrpSpPr>
      <p:grpSpPr>
        <a:xfrm>
          <a:off x="0" y="0"/>
          <a:ext cx="0" cy="0"/>
          <a:chOff x="0" y="0"/>
          <a:chExt cx="0" cy="0"/>
        </a:xfrm>
      </p:grpSpPr>
      <p:sp>
        <p:nvSpPr>
          <p:cNvPr id="73" name="Title Text"/>
          <p:cNvSpPr txBox="1">
            <a:spLocks noGrp="1"/>
          </p:cNvSpPr>
          <p:nvPr>
            <p:ph type="title"/>
          </p:nvPr>
        </p:nvSpPr>
        <p:spPr>
          <a:prstGeom prst="rect">
            <a:avLst/>
          </a:prstGeom>
        </p:spPr>
        <p:txBody>
          <a:bodyPr/>
          <a:lstStyle/>
          <a:p>
            <a:r>
              <a:t>Title Text</a:t>
            </a:r>
          </a:p>
        </p:txBody>
      </p:sp>
      <p:sp>
        <p:nvSpPr>
          <p:cNvPr id="2" name="Slide Number">
            <a:extLst>
              <a:ext uri="{FF2B5EF4-FFF2-40B4-BE49-F238E27FC236}">
                <a16:creationId xmlns:a16="http://schemas.microsoft.com/office/drawing/2014/main" id="{DB290B06-05FB-3989-E74F-5275DA6B4784}"/>
              </a:ext>
            </a:extLst>
          </p:cNvPr>
          <p:cNvSpPr txBox="1">
            <a:spLocks noGrp="1" noChangeArrowheads="1"/>
          </p:cNvSpPr>
          <p:nvPr>
            <p:ph type="sldNum" sz="quarter" idx="10"/>
          </p:nvPr>
        </p:nvSpPr>
        <p:spPr>
          <a:ln/>
        </p:spPr>
        <p:txBody>
          <a:bodyPr/>
          <a:lstStyle>
            <a:lvl1pPr>
              <a:defRPr/>
            </a:lvl1pPr>
          </a:lstStyle>
          <a:p>
            <a:fld id="{0F52E2AE-073A-8841-8835-D949EAB2A910}" type="slidenum">
              <a:rPr lang="ko-Kore-KR" altLang="ko-Kore-KR"/>
              <a:pPr/>
              <a:t>‹#›</a:t>
            </a:fld>
            <a:endParaRPr lang="ko-Kore-KR" altLang="ko-Kore-KR"/>
          </a:p>
        </p:txBody>
      </p:sp>
    </p:spTree>
    <p:extLst>
      <p:ext uri="{BB962C8B-B14F-4D97-AF65-F5344CB8AC3E}">
        <p14:creationId xmlns:p14="http://schemas.microsoft.com/office/powerpoint/2010/main" val="383496557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빈 화면">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EB91C02A-A13C-B99A-2DCF-1D48FCEC64F5}"/>
              </a:ext>
            </a:extLst>
          </p:cNvPr>
          <p:cNvSpPr txBox="1">
            <a:spLocks noGrp="1" noChangeArrowheads="1"/>
          </p:cNvSpPr>
          <p:nvPr>
            <p:ph type="sldNum" sz="quarter" idx="10"/>
          </p:nvPr>
        </p:nvSpPr>
        <p:spPr>
          <a:ln/>
        </p:spPr>
        <p:txBody>
          <a:bodyPr/>
          <a:lstStyle>
            <a:lvl1pPr>
              <a:defRPr/>
            </a:lvl1pPr>
          </a:lstStyle>
          <a:p>
            <a:fld id="{64E2EBC6-125A-F54F-B61D-D081972C115E}" type="slidenum">
              <a:rPr lang="ko-Kore-KR" altLang="ko-Kore-KR"/>
              <a:pPr/>
              <a:t>‹#›</a:t>
            </a:fld>
            <a:endParaRPr lang="ko-Kore-KR" altLang="ko-Kore-KR"/>
          </a:p>
        </p:txBody>
      </p:sp>
    </p:spTree>
    <p:extLst>
      <p:ext uri="{BB962C8B-B14F-4D97-AF65-F5344CB8AC3E}">
        <p14:creationId xmlns:p14="http://schemas.microsoft.com/office/powerpoint/2010/main" val="103368185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캡션 있는 콘텐츠">
    <p:spTree>
      <p:nvGrpSpPr>
        <p:cNvPr id="1" name=""/>
        <p:cNvGrpSpPr/>
        <p:nvPr/>
      </p:nvGrpSpPr>
      <p:grpSpPr>
        <a:xfrm>
          <a:off x="0" y="0"/>
          <a:ext cx="0" cy="0"/>
          <a:chOff x="0" y="0"/>
          <a:chExt cx="0" cy="0"/>
        </a:xfrm>
      </p:grpSpPr>
      <p:sp>
        <p:nvSpPr>
          <p:cNvPr id="88"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9"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90" name="텍스트 개체 틀 3"/>
          <p:cNvSpPr>
            <a:spLocks noGrp="1"/>
          </p:cNvSpPr>
          <p:nvPr>
            <p:ph type="body" sz="quarter" idx="21"/>
          </p:nvPr>
        </p:nvSpPr>
        <p:spPr>
          <a:xfrm>
            <a:off x="839787" y="2057400"/>
            <a:ext cx="3932238" cy="3811588"/>
          </a:xfrm>
          <a:prstGeom prst="rect">
            <a:avLst/>
          </a:prstGeom>
        </p:spPr>
        <p:txBody>
          <a:bodyPr/>
          <a:lstStyle/>
          <a:p>
            <a:endParaRPr/>
          </a:p>
        </p:txBody>
      </p:sp>
      <p:sp>
        <p:nvSpPr>
          <p:cNvPr id="2" name="Slide Number">
            <a:extLst>
              <a:ext uri="{FF2B5EF4-FFF2-40B4-BE49-F238E27FC236}">
                <a16:creationId xmlns:a16="http://schemas.microsoft.com/office/drawing/2014/main" id="{5A90EDC9-FD7A-D85D-415C-EB8FB575391F}"/>
              </a:ext>
            </a:extLst>
          </p:cNvPr>
          <p:cNvSpPr txBox="1">
            <a:spLocks noGrp="1" noChangeArrowheads="1"/>
          </p:cNvSpPr>
          <p:nvPr>
            <p:ph type="sldNum" sz="quarter" idx="22"/>
          </p:nvPr>
        </p:nvSpPr>
        <p:spPr>
          <a:ln/>
        </p:spPr>
        <p:txBody>
          <a:bodyPr/>
          <a:lstStyle>
            <a:lvl1pPr>
              <a:defRPr/>
            </a:lvl1pPr>
          </a:lstStyle>
          <a:p>
            <a:fld id="{0041A7BA-E321-A343-BCC2-27DEBCBEF9A8}" type="slidenum">
              <a:rPr lang="ko-Kore-KR" altLang="ko-Kore-KR"/>
              <a:pPr/>
              <a:t>‹#›</a:t>
            </a:fld>
            <a:endParaRPr lang="ko-Kore-KR" altLang="ko-Kore-KR"/>
          </a:p>
        </p:txBody>
      </p:sp>
    </p:spTree>
    <p:extLst>
      <p:ext uri="{BB962C8B-B14F-4D97-AF65-F5344CB8AC3E}">
        <p14:creationId xmlns:p14="http://schemas.microsoft.com/office/powerpoint/2010/main" val="296906878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Text">
            <a:extLst>
              <a:ext uri="{FF2B5EF4-FFF2-40B4-BE49-F238E27FC236}">
                <a16:creationId xmlns:a16="http://schemas.microsoft.com/office/drawing/2014/main" id="{37564A20-D939-91A9-8174-47F1448A0748}"/>
              </a:ext>
            </a:extLst>
          </p:cNvPr>
          <p:cNvSpPr txBox="1">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ctr" anchorCtr="0" compatLnSpc="1">
            <a:prstTxWarp prst="textNoShape">
              <a:avLst/>
            </a:prstTxWarp>
          </a:bodyPr>
          <a:lstStyle/>
          <a:p>
            <a:pPr lvl="0"/>
            <a:r>
              <a:rPr lang="ko-Kore-KR" altLang="ko-Kore-KR">
                <a:sym typeface="맑은 고딕" panose="020B0503020000020004" pitchFamily="34" charset="-127"/>
              </a:rPr>
              <a:t>Title Text</a:t>
            </a:r>
          </a:p>
        </p:txBody>
      </p:sp>
      <p:sp>
        <p:nvSpPr>
          <p:cNvPr id="1027" name="Body Level One…">
            <a:extLst>
              <a:ext uri="{FF2B5EF4-FFF2-40B4-BE49-F238E27FC236}">
                <a16:creationId xmlns:a16="http://schemas.microsoft.com/office/drawing/2014/main" id="{1D47AD0C-210D-758D-764F-28B642E4AF78}"/>
              </a:ext>
            </a:extLst>
          </p:cNvPr>
          <p:cNvSpPr txBox="1">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t" anchorCtr="0" compatLnSpc="1">
            <a:prstTxWarp prst="textNoShape">
              <a:avLst/>
            </a:prstTxWarp>
          </a:bodyPr>
          <a:lstStyle/>
          <a:p>
            <a:pPr lvl="0"/>
            <a:r>
              <a:rPr lang="ko-Kore-KR" altLang="ko-Kore-KR">
                <a:sym typeface="맑은 고딕" panose="020B0503020000020004" pitchFamily="34" charset="-127"/>
              </a:rPr>
              <a:t>Body Level One</a:t>
            </a:r>
          </a:p>
          <a:p>
            <a:pPr lvl="1"/>
            <a:r>
              <a:rPr lang="ko-Kore-KR" altLang="ko-Kore-KR">
                <a:sym typeface="맑은 고딕" panose="020B0503020000020004" pitchFamily="34" charset="-127"/>
              </a:rPr>
              <a:t>Body Level Two</a:t>
            </a:r>
          </a:p>
          <a:p>
            <a:pPr lvl="2"/>
            <a:r>
              <a:rPr lang="ko-Kore-KR" altLang="ko-Kore-KR">
                <a:sym typeface="맑은 고딕" panose="020B0503020000020004" pitchFamily="34" charset="-127"/>
              </a:rPr>
              <a:t>Body Level Three</a:t>
            </a:r>
          </a:p>
          <a:p>
            <a:pPr lvl="3"/>
            <a:r>
              <a:rPr lang="ko-Kore-KR" altLang="ko-Kore-KR">
                <a:sym typeface="맑은 고딕" panose="020B0503020000020004" pitchFamily="34" charset="-127"/>
              </a:rPr>
              <a:t>Body Level Four</a:t>
            </a:r>
          </a:p>
          <a:p>
            <a:pPr lvl="4"/>
            <a:r>
              <a:rPr lang="ko-Kore-KR" altLang="ko-Kore-KR">
                <a:sym typeface="맑은 고딕" panose="020B0503020000020004" pitchFamily="34" charset="-127"/>
              </a:rPr>
              <a:t>Body Level Five</a:t>
            </a:r>
          </a:p>
        </p:txBody>
      </p:sp>
      <p:sp>
        <p:nvSpPr>
          <p:cNvPr id="1028" name="Slide Number">
            <a:extLst>
              <a:ext uri="{FF2B5EF4-FFF2-40B4-BE49-F238E27FC236}">
                <a16:creationId xmlns:a16="http://schemas.microsoft.com/office/drawing/2014/main" id="{C634E2FF-90DE-CBFE-ECF7-3CC120C28C4B}"/>
              </a:ext>
            </a:extLst>
          </p:cNvPr>
          <p:cNvSpPr txBox="1">
            <a:spLocks noGrp="1" noChangeArrowheads="1"/>
          </p:cNvSpPr>
          <p:nvPr>
            <p:ph type="sldNum" sz="quarter" idx="2"/>
          </p:nvPr>
        </p:nvSpPr>
        <p:spPr bwMode="auto">
          <a:xfrm>
            <a:off x="11080750" y="6403975"/>
            <a:ext cx="2730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none" lIns="45719" tIns="45720" rIns="45719" bIns="45720" numCol="1" anchor="ctr" anchorCtr="0" compatLnSpc="1">
            <a:prstTxWarp prst="textNoShape">
              <a:avLst/>
            </a:prstTxWarp>
            <a:spAutoFit/>
          </a:bodyPr>
          <a:lstStyle>
            <a:lvl1pPr algn="r" eaLnBrk="1">
              <a:defRPr sz="1200">
                <a:solidFill>
                  <a:srgbClr val="888888"/>
                </a:solidFill>
              </a:defRPr>
            </a:lvl1pPr>
          </a:lstStyle>
          <a:p>
            <a:fld id="{50503DD8-56EE-644F-B084-1F154B615EF1}" type="slidenum">
              <a:rPr lang="ko-Kore-KR" altLang="ko-Kore-KR"/>
              <a:pPr/>
              <a:t>‹#›</a:t>
            </a:fld>
            <a:endParaRPr lang="ko-Kore-KR" altLang="ko-Kore-KR"/>
          </a:p>
        </p:txBody>
      </p:sp>
    </p:spTree>
  </p:cSld>
  <p:clrMap bg1="lt1" tx1="dk1" bg2="lt2" tx2="dk2" accent1="accent1" accent2="accent2" accent3="accent3" accent4="accent4" accent5="accent5" accent6="accent6" hlink="hlink" folHlink="folHlink"/>
  <p:sldLayoutIdLst>
    <p:sldLayoutId id="214748367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Lst>
  <p:transition spd="med"/>
  <p:txStyles>
    <p:titleStyle>
      <a:lvl1pPr algn="l" rtl="0" eaLnBrk="0" fontAlgn="base" hangingPunct="0">
        <a:lnSpc>
          <a:spcPct val="90000"/>
        </a:lnSpc>
        <a:spcBef>
          <a:spcPct val="0"/>
        </a:spcBef>
        <a:spcAft>
          <a:spcPct val="0"/>
        </a:spcAft>
        <a:defRPr sz="4400">
          <a:solidFill>
            <a:srgbClr val="000000"/>
          </a:solidFill>
          <a:latin typeface="+mn-lt"/>
          <a:ea typeface="+mn-ea"/>
          <a:cs typeface="+mn-cs"/>
          <a:sym typeface="맑은 고딕" panose="020B0503020000020004" pitchFamily="34" charset="-127"/>
        </a:defRPr>
      </a:lvl1pPr>
      <a:lvl2pPr algn="l" rtl="0" eaLnBrk="0" fontAlgn="base" hangingPunct="0">
        <a:lnSpc>
          <a:spcPct val="90000"/>
        </a:lnSpc>
        <a:spcBef>
          <a:spcPct val="0"/>
        </a:spcBef>
        <a:spcAft>
          <a:spcPct val="0"/>
        </a:spcAft>
        <a:defRPr sz="4400">
          <a:solidFill>
            <a:srgbClr val="000000"/>
          </a:solidFill>
          <a:latin typeface="+mn-lt"/>
          <a:ea typeface="+mn-ea"/>
          <a:cs typeface="+mn-cs"/>
          <a:sym typeface="맑은 고딕" panose="020B0503020000020004" pitchFamily="34" charset="-127"/>
        </a:defRPr>
      </a:lvl2pPr>
      <a:lvl3pPr algn="l" rtl="0" eaLnBrk="0" fontAlgn="base" hangingPunct="0">
        <a:lnSpc>
          <a:spcPct val="90000"/>
        </a:lnSpc>
        <a:spcBef>
          <a:spcPct val="0"/>
        </a:spcBef>
        <a:spcAft>
          <a:spcPct val="0"/>
        </a:spcAft>
        <a:defRPr sz="4400">
          <a:solidFill>
            <a:srgbClr val="000000"/>
          </a:solidFill>
          <a:latin typeface="+mn-lt"/>
          <a:ea typeface="+mn-ea"/>
          <a:cs typeface="+mn-cs"/>
          <a:sym typeface="맑은 고딕" panose="020B0503020000020004" pitchFamily="34" charset="-127"/>
        </a:defRPr>
      </a:lvl3pPr>
      <a:lvl4pPr algn="l" rtl="0" eaLnBrk="0" fontAlgn="base" hangingPunct="0">
        <a:lnSpc>
          <a:spcPct val="90000"/>
        </a:lnSpc>
        <a:spcBef>
          <a:spcPct val="0"/>
        </a:spcBef>
        <a:spcAft>
          <a:spcPct val="0"/>
        </a:spcAft>
        <a:defRPr sz="4400">
          <a:solidFill>
            <a:srgbClr val="000000"/>
          </a:solidFill>
          <a:latin typeface="+mn-lt"/>
          <a:ea typeface="+mn-ea"/>
          <a:cs typeface="+mn-cs"/>
          <a:sym typeface="맑은 고딕" panose="020B0503020000020004" pitchFamily="34" charset="-127"/>
        </a:defRPr>
      </a:lvl4pPr>
      <a:lvl5pPr algn="l" rtl="0" eaLnBrk="0" fontAlgn="base" hangingPunct="0">
        <a:lnSpc>
          <a:spcPct val="90000"/>
        </a:lnSpc>
        <a:spcBef>
          <a:spcPct val="0"/>
        </a:spcBef>
        <a:spcAft>
          <a:spcPct val="0"/>
        </a:spcAft>
        <a:defRPr sz="4400">
          <a:solidFill>
            <a:srgbClr val="000000"/>
          </a:solidFill>
          <a:latin typeface="+mn-lt"/>
          <a:ea typeface="+mn-ea"/>
          <a:cs typeface="+mn-cs"/>
          <a:sym typeface="맑은 고딕" panose="020B0503020000020004" pitchFamily="34" charset="-127"/>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맑은 고딕"/>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맑은 고딕"/>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맑은 고딕"/>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맑은 고딕"/>
        </a:defRPr>
      </a:lvl9pPr>
    </p:titleStyle>
    <p:bodyStyle>
      <a:lvl1pPr marL="228600" indent="-228600"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n-lt"/>
          <a:ea typeface="+mn-ea"/>
          <a:cs typeface="+mn-cs"/>
          <a:sym typeface="맑은 고딕" panose="020B0503020000020004" pitchFamily="34" charset="-127"/>
        </a:defRPr>
      </a:lvl1pPr>
      <a:lvl2pPr marL="723900" indent="-266700"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n-lt"/>
          <a:ea typeface="+mn-ea"/>
          <a:cs typeface="+mn-cs"/>
          <a:sym typeface="맑은 고딕" panose="020B0503020000020004" pitchFamily="34" charset="-127"/>
        </a:defRPr>
      </a:lvl2pPr>
      <a:lvl3pPr marL="1233488" indent="-319088"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n-lt"/>
          <a:ea typeface="+mn-ea"/>
          <a:cs typeface="+mn-cs"/>
          <a:sym typeface="맑은 고딕" panose="020B0503020000020004" pitchFamily="34" charset="-127"/>
        </a:defRPr>
      </a:lvl3pPr>
      <a:lvl4pPr marL="1727200" indent="-355600"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n-lt"/>
          <a:ea typeface="+mn-ea"/>
          <a:cs typeface="+mn-cs"/>
          <a:sym typeface="맑은 고딕" panose="020B0503020000020004" pitchFamily="34" charset="-127"/>
        </a:defRPr>
      </a:lvl4pPr>
      <a:lvl5pPr marL="2184400" indent="-355600"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n-lt"/>
          <a:ea typeface="+mn-ea"/>
          <a:cs typeface="+mn-cs"/>
          <a:sym typeface="맑은 고딕" panose="020B0503020000020004" pitchFamily="34" charset="-127"/>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맑은 고딕"/>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맑은 고딕"/>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맑은 고딕"/>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맑은 고딕"/>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맑은 고딕"/>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맑은 고딕"/>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맑은 고딕"/>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맑은 고딕"/>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맑은 고딕"/>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제목 1">
            <a:extLst>
              <a:ext uri="{FF2B5EF4-FFF2-40B4-BE49-F238E27FC236}">
                <a16:creationId xmlns:a16="http://schemas.microsoft.com/office/drawing/2014/main" id="{838A820E-A44E-EA24-28A2-55776174D007}"/>
              </a:ext>
            </a:extLst>
          </p:cNvPr>
          <p:cNvSpPr txBox="1">
            <a:spLocks noGrp="1"/>
          </p:cNvSpPr>
          <p:nvPr>
            <p:ph type="title"/>
          </p:nvPr>
        </p:nvSpPr>
        <p:spPr>
          <a:xfrm>
            <a:off x="1430338" y="3187700"/>
            <a:ext cx="6017384" cy="903288"/>
          </a:xfrm>
        </p:spPr>
        <p:txBody>
          <a:bodyPr>
            <a:normAutofit/>
          </a:bodyPr>
          <a:lstStyle/>
          <a:p>
            <a:pPr eaLnBrk="1" hangingPunct="1"/>
            <a:r>
              <a:rPr lang="ko-Kore-KR" altLang="ko-Kore-KR" dirty="0">
                <a:latin typeface="Arial" panose="020B0604020202020204" pitchFamily="34" charset="0"/>
                <a:ea typeface="맑은 고딕" panose="020B0503020000020004" pitchFamily="34" charset="-127"/>
                <a:cs typeface="Arial" panose="020B0604020202020204" pitchFamily="34" charset="0"/>
                <a:sym typeface="Arial" panose="020B0604020202020204" pitchFamily="34" charset="0"/>
              </a:rPr>
              <a:t>MSA 기반</a:t>
            </a:r>
            <a:r>
              <a:rPr lang="ko-Kore-KR" altLang="ko-Kore-KR" dirty="0">
                <a:latin typeface="Helvetica" pitchFamily="2" charset="0"/>
                <a:ea typeface="맑은 고딕" panose="020B0503020000020004" pitchFamily="34" charset="-127"/>
                <a:sym typeface="Helvetica" pitchFamily="2" charset="0"/>
              </a:rPr>
              <a:t> 주문 결제 시스템 개발</a:t>
            </a:r>
            <a:r>
              <a:rPr lang="ko-Kore-KR" altLang="ko-Kore-KR" dirty="0">
                <a:latin typeface="Arial" panose="020B0604020202020204" pitchFamily="34" charset="0"/>
                <a:ea typeface="맑은 고딕" panose="020B0503020000020004" pitchFamily="34" charset="-127"/>
                <a:cs typeface="Arial" panose="020B0604020202020204" pitchFamily="34" charset="0"/>
                <a:sym typeface="Arial" panose="020B0604020202020204" pitchFamily="34" charset="0"/>
              </a:rPr>
              <a:t>- </a:t>
            </a:r>
            <a:r>
              <a:rPr lang="ko-Kore-KR" altLang="ko-Kore-KR" dirty="0">
                <a:latin typeface="Helvetica" pitchFamily="2" charset="0"/>
                <a:ea typeface="맑은 고딕" panose="020B0503020000020004" pitchFamily="34" charset="-127"/>
                <a:sym typeface="Helvetica" pitchFamily="2" charset="0"/>
              </a:rPr>
              <a:t>신입과제</a:t>
            </a:r>
            <a:r>
              <a:rPr lang="ko-Kore-KR" altLang="ko-Kore-KR" sz="1800" dirty="0">
                <a:latin typeface="Arial" panose="020B0604020202020204" pitchFamily="34" charset="0"/>
                <a:ea typeface="맑은 고딕" panose="020B0503020000020004" pitchFamily="34" charset="-127"/>
                <a:cs typeface="Arial" panose="020B0604020202020204" pitchFamily="34" charset="0"/>
                <a:sym typeface="Arial" panose="020B0604020202020204" pitchFamily="34" charset="0"/>
              </a:rPr>
              <a:t> </a:t>
            </a:r>
          </a:p>
        </p:txBody>
      </p:sp>
      <p:sp>
        <p:nvSpPr>
          <p:cNvPr id="5123" name="TextBox 2">
            <a:extLst>
              <a:ext uri="{FF2B5EF4-FFF2-40B4-BE49-F238E27FC236}">
                <a16:creationId xmlns:a16="http://schemas.microsoft.com/office/drawing/2014/main" id="{18D4B99A-AEA4-A9CD-7BF1-F83124708A2D}"/>
              </a:ext>
            </a:extLst>
          </p:cNvPr>
          <p:cNvSpPr txBox="1">
            <a:spLocks noChangeArrowheads="1"/>
          </p:cNvSpPr>
          <p:nvPr/>
        </p:nvSpPr>
        <p:spPr bwMode="auto">
          <a:xfrm>
            <a:off x="10094913" y="4090988"/>
            <a:ext cx="26606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ko-Kore-KR" altLang="ko-Kore-KR" b="1">
                <a:solidFill>
                  <a:srgbClr val="F27123"/>
                </a:solidFill>
              </a:rPr>
              <a:t>김종찬 프로</a:t>
            </a:r>
          </a:p>
          <a:p>
            <a:pPr eaLnBrk="1"/>
            <a:r>
              <a:rPr lang="ko-Kore-KR" altLang="ko-Kore-KR" b="1">
                <a:solidFill>
                  <a:srgbClr val="F27123"/>
                </a:solidFill>
              </a:rPr>
              <a:t>주종훈 프로</a:t>
            </a:r>
          </a:p>
        </p:txBody>
      </p:sp>
      <p:sp>
        <p:nvSpPr>
          <p:cNvPr id="2" name="* MSA와 반대되는 개념으로 소규모 프로젝트에 자주 사용되는 모놀로식 개발 방법이 있는데,…">
            <a:extLst>
              <a:ext uri="{FF2B5EF4-FFF2-40B4-BE49-F238E27FC236}">
                <a16:creationId xmlns:a16="http://schemas.microsoft.com/office/drawing/2014/main" id="{EAA8A0EF-8178-9731-6F04-556AAC12DB2B}"/>
              </a:ext>
            </a:extLst>
          </p:cNvPr>
          <p:cNvSpPr txBox="1">
            <a:spLocks noChangeArrowheads="1"/>
          </p:cNvSpPr>
          <p:nvPr/>
        </p:nvSpPr>
        <p:spPr bwMode="auto">
          <a:xfrm>
            <a:off x="6240711" y="3697288"/>
            <a:ext cx="1207011"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nchor="ctr" anchorCtr="0">
            <a:noAutofit/>
          </a:bodyPr>
          <a:lstStyle/>
          <a:p>
            <a:pPr algn="ctr" eaLnBrk="1">
              <a:lnSpc>
                <a:spcPct val="150000"/>
              </a:lnSpc>
            </a:pPr>
            <a:r>
              <a:rPr lang="en-US" altLang="ko-KR" sz="900" i="1" dirty="0">
                <a:solidFill>
                  <a:schemeClr val="tx1">
                    <a:lumMod val="50000"/>
                    <a:lumOff val="50000"/>
                  </a:schemeClr>
                </a:solidFill>
              </a:rPr>
              <a:t>5,</a:t>
            </a:r>
            <a:r>
              <a:rPr lang="ko-KR" altLang="en-US" sz="900" i="1" dirty="0">
                <a:solidFill>
                  <a:schemeClr val="tx1">
                    <a:lumMod val="50000"/>
                    <a:lumOff val="50000"/>
                  </a:schemeClr>
                </a:solidFill>
              </a:rPr>
              <a:t> </a:t>
            </a:r>
            <a:r>
              <a:rPr lang="en-US" altLang="ko-KR" sz="900" i="1" dirty="0">
                <a:solidFill>
                  <a:schemeClr val="tx1">
                    <a:lumMod val="50000"/>
                    <a:lumOff val="50000"/>
                  </a:schemeClr>
                </a:solidFill>
              </a:rPr>
              <a:t>16</a:t>
            </a:r>
            <a:r>
              <a:rPr lang="ko-KR" altLang="en-US" sz="900" i="1" dirty="0">
                <a:solidFill>
                  <a:schemeClr val="tx1">
                    <a:lumMod val="50000"/>
                    <a:lumOff val="50000"/>
                  </a:schemeClr>
                </a:solidFill>
              </a:rPr>
              <a:t> </a:t>
            </a:r>
            <a:r>
              <a:rPr lang="en-US" altLang="ko-KR" sz="900" i="1" dirty="0">
                <a:solidFill>
                  <a:schemeClr val="tx1">
                    <a:lumMod val="50000"/>
                    <a:lumOff val="50000"/>
                  </a:schemeClr>
                </a:solidFill>
              </a:rPr>
              <a:t>~</a:t>
            </a:r>
            <a:r>
              <a:rPr lang="ko-KR" altLang="en-US" sz="900" i="1" dirty="0">
                <a:solidFill>
                  <a:schemeClr val="tx1">
                    <a:lumMod val="50000"/>
                    <a:lumOff val="50000"/>
                  </a:schemeClr>
                </a:solidFill>
              </a:rPr>
              <a:t> </a:t>
            </a:r>
            <a:r>
              <a:rPr lang="en-US" altLang="ko-KR" sz="900" i="1" dirty="0">
                <a:solidFill>
                  <a:schemeClr val="tx1">
                    <a:lumMod val="50000"/>
                    <a:lumOff val="50000"/>
                  </a:schemeClr>
                </a:solidFill>
              </a:rPr>
              <a:t>5.</a:t>
            </a:r>
            <a:r>
              <a:rPr lang="ko-KR" altLang="en-US" sz="900" i="1" dirty="0">
                <a:solidFill>
                  <a:schemeClr val="tx1">
                    <a:lumMod val="50000"/>
                    <a:lumOff val="50000"/>
                  </a:schemeClr>
                </a:solidFill>
              </a:rPr>
              <a:t> </a:t>
            </a:r>
            <a:r>
              <a:rPr lang="en-US" altLang="ko-KR" sz="900" i="1" dirty="0">
                <a:solidFill>
                  <a:schemeClr val="tx1">
                    <a:lumMod val="50000"/>
                    <a:lumOff val="50000"/>
                  </a:schemeClr>
                </a:solidFill>
              </a:rPr>
              <a:t>30</a:t>
            </a:r>
            <a:endParaRPr lang="ko-Kore-KR" altLang="ko-Kore-KR" sz="900" i="1" dirty="0">
              <a:solidFill>
                <a:schemeClr val="tx1">
                  <a:lumMod val="50000"/>
                  <a:lumOff val="50000"/>
                </a:schemeClr>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슬라이드 번호 개체 틀 1">
            <a:extLst>
              <a:ext uri="{FF2B5EF4-FFF2-40B4-BE49-F238E27FC236}">
                <a16:creationId xmlns:a16="http://schemas.microsoft.com/office/drawing/2014/main" id="{075543BC-C93F-CAEE-8283-5C121F660042}"/>
              </a:ext>
            </a:extLst>
          </p:cNvPr>
          <p:cNvSpPr>
            <a:spLocks noGrp="1" noChangeArrowheads="1"/>
          </p:cNvSpPr>
          <p:nvPr>
            <p:ph type="sldNum" sz="quarter" idx="10"/>
          </p:nvPr>
        </p:nvSpPr>
        <p:spPr>
          <a:xfrm>
            <a:off x="10572424" y="161173"/>
            <a:ext cx="297515" cy="588879"/>
          </a:xfrm>
          <a:noFill/>
        </p:spPr>
        <p:txBody>
          <a:bodyPr/>
          <a:lstStyle/>
          <a:p>
            <a:pPr>
              <a:lnSpc>
                <a:spcPct val="150000"/>
              </a:lnSpc>
            </a:pPr>
            <a:fld id="{D5CA13CF-6C18-E14A-87C5-3C660CD9EC0C}" type="slidenum">
              <a:rPr lang="ko-Kore-KR" altLang="ko-Kore-KR">
                <a:latin typeface="Arial Black" panose="020B0604020202020204" pitchFamily="34" charset="0"/>
                <a:sym typeface="Arial Black" panose="020B0604020202020204" pitchFamily="34" charset="0"/>
              </a:rPr>
              <a:pPr>
                <a:lnSpc>
                  <a:spcPct val="150000"/>
                </a:lnSpc>
              </a:pPr>
              <a:t>10</a:t>
            </a:fld>
            <a:endParaRPr lang="ko-Kore-KR" altLang="ko-Kore-KR">
              <a:latin typeface="Arial Black" panose="020B0604020202020204" pitchFamily="34" charset="0"/>
              <a:sym typeface="Arial Black" panose="020B0604020202020204" pitchFamily="34" charset="0"/>
            </a:endParaRPr>
          </a:p>
        </p:txBody>
      </p:sp>
      <p:sp>
        <p:nvSpPr>
          <p:cNvPr id="6147" name="제목 3">
            <a:extLst>
              <a:ext uri="{FF2B5EF4-FFF2-40B4-BE49-F238E27FC236}">
                <a16:creationId xmlns:a16="http://schemas.microsoft.com/office/drawing/2014/main" id="{FA419558-A384-A028-CE41-7579564A0730}"/>
              </a:ext>
            </a:extLst>
          </p:cNvPr>
          <p:cNvSpPr txBox="1">
            <a:spLocks noGrp="1" noChangeArrowheads="1"/>
          </p:cNvSpPr>
          <p:nvPr>
            <p:ph type="title"/>
          </p:nvPr>
        </p:nvSpPr>
        <p:spPr>
          <a:xfrm>
            <a:off x="1076325" y="260350"/>
            <a:ext cx="8712200" cy="363538"/>
          </a:xfrm>
        </p:spPr>
        <p:txBody>
          <a:bodyPr/>
          <a:lstStyle/>
          <a:p>
            <a:pPr eaLnBrk="1" hangingPunct="1">
              <a:lnSpc>
                <a:spcPct val="150000"/>
              </a:lnSpc>
            </a:pPr>
            <a:r>
              <a:rPr lang="ko-KR" altLang="en-US" dirty="0"/>
              <a:t>요구사항 분석 및 아키텍처 설계</a:t>
            </a:r>
            <a:endParaRPr lang="ko-Kore-KR" altLang="ko-Kore-KR" dirty="0"/>
          </a:p>
        </p:txBody>
      </p:sp>
      <p:pic>
        <p:nvPicPr>
          <p:cNvPr id="6148" name="그림 9" descr="그림 9">
            <a:extLst>
              <a:ext uri="{FF2B5EF4-FFF2-40B4-BE49-F238E27FC236}">
                <a16:creationId xmlns:a16="http://schemas.microsoft.com/office/drawing/2014/main" id="{7495CE68-AAD6-B4F1-FE26-E91B440F2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6149" name="TextBox 10">
            <a:extLst>
              <a:ext uri="{FF2B5EF4-FFF2-40B4-BE49-F238E27FC236}">
                <a16:creationId xmlns:a16="http://schemas.microsoft.com/office/drawing/2014/main" id="{BA97487F-4B49-1666-69F8-1465027DCCD5}"/>
              </a:ext>
            </a:extLst>
          </p:cNvPr>
          <p:cNvSpPr txBox="1">
            <a:spLocks noChangeArrowheads="1"/>
          </p:cNvSpPr>
          <p:nvPr/>
        </p:nvSpPr>
        <p:spPr bwMode="auto">
          <a:xfrm>
            <a:off x="406400" y="6607175"/>
            <a:ext cx="374459" cy="29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lnSpc>
                <a:spcPct val="150000"/>
              </a:lnSpc>
            </a:pPr>
            <a:r>
              <a:rPr lang="ko-Kore-KR" altLang="ko-Kore-KR" sz="1000">
                <a:solidFill>
                  <a:srgbClr val="595959"/>
                </a:solidFill>
              </a:rPr>
              <a:t>2023</a:t>
            </a:r>
          </a:p>
        </p:txBody>
      </p:sp>
      <p:grpSp>
        <p:nvGrpSpPr>
          <p:cNvPr id="2" name="그룹 1">
            <a:extLst>
              <a:ext uri="{FF2B5EF4-FFF2-40B4-BE49-F238E27FC236}">
                <a16:creationId xmlns:a16="http://schemas.microsoft.com/office/drawing/2014/main" id="{9ECB4B04-0105-D0C5-6C21-DC151597B7FD}"/>
              </a:ext>
            </a:extLst>
          </p:cNvPr>
          <p:cNvGrpSpPr/>
          <p:nvPr/>
        </p:nvGrpSpPr>
        <p:grpSpPr>
          <a:xfrm>
            <a:off x="447675" y="1867395"/>
            <a:ext cx="11379200" cy="771119"/>
            <a:chOff x="450792" y="3800464"/>
            <a:chExt cx="11379200" cy="771119"/>
          </a:xfrm>
        </p:grpSpPr>
        <p:sp>
          <p:nvSpPr>
            <p:cNvPr id="4" name="직사각형 3">
              <a:extLst>
                <a:ext uri="{FF2B5EF4-FFF2-40B4-BE49-F238E27FC236}">
                  <a16:creationId xmlns:a16="http://schemas.microsoft.com/office/drawing/2014/main" id="{4F744D2B-5F21-F082-6FB6-15498E4EC6B7}"/>
                </a:ext>
              </a:extLst>
            </p:cNvPr>
            <p:cNvSpPr/>
            <p:nvPr/>
          </p:nvSpPr>
          <p:spPr>
            <a:xfrm>
              <a:off x="746934" y="3943370"/>
              <a:ext cx="11083058" cy="628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ko-KR" altLang="en-US" dirty="0">
                  <a:solidFill>
                    <a:schemeClr val="tx1"/>
                  </a:solidFill>
                </a:rPr>
                <a:t>    프로젝트</a:t>
              </a:r>
              <a:r>
                <a:rPr kumimoji="1" lang="en-US" altLang="ko-KR" dirty="0">
                  <a:solidFill>
                    <a:schemeClr val="tx1"/>
                  </a:solidFill>
                </a:rPr>
                <a:t>(</a:t>
              </a:r>
              <a:r>
                <a:rPr kumimoji="1" lang="ko-KR" altLang="en-US" dirty="0">
                  <a:solidFill>
                    <a:schemeClr val="tx1"/>
                  </a:solidFill>
                </a:rPr>
                <a:t>주문</a:t>
              </a:r>
              <a:r>
                <a:rPr kumimoji="1" lang="en-US" altLang="ko-KR" dirty="0">
                  <a:solidFill>
                    <a:schemeClr val="tx1"/>
                  </a:solidFill>
                </a:rPr>
                <a:t>,</a:t>
              </a:r>
              <a:r>
                <a:rPr kumimoji="1" lang="ko-KR" altLang="en-US" dirty="0">
                  <a:solidFill>
                    <a:schemeClr val="tx1"/>
                  </a:solidFill>
                </a:rPr>
                <a:t> 결제</a:t>
              </a:r>
              <a:r>
                <a:rPr kumimoji="1" lang="en-US" altLang="ko-KR" dirty="0">
                  <a:solidFill>
                    <a:schemeClr val="tx1"/>
                  </a:solidFill>
                </a:rPr>
                <a:t>)</a:t>
              </a:r>
              <a:r>
                <a:rPr kumimoji="1" lang="ko-KR" altLang="en-US" dirty="0">
                  <a:solidFill>
                    <a:schemeClr val="tx1"/>
                  </a:solidFill>
                </a:rPr>
                <a:t> 설명 및 </a:t>
              </a:r>
              <a:r>
                <a:rPr kumimoji="1" lang="en-US" altLang="ko-KR" dirty="0">
                  <a:solidFill>
                    <a:schemeClr val="tx1"/>
                  </a:solidFill>
                </a:rPr>
                <a:t>MSA</a:t>
              </a:r>
              <a:r>
                <a:rPr kumimoji="1" lang="ko-KR" altLang="en-US" dirty="0">
                  <a:solidFill>
                    <a:schemeClr val="tx1"/>
                  </a:solidFill>
                </a:rPr>
                <a:t> 구성도</a:t>
              </a:r>
              <a:endParaRPr kumimoji="1" lang="ko-Kore-KR" altLang="en-US" dirty="0">
                <a:solidFill>
                  <a:schemeClr val="tx1"/>
                </a:solidFill>
              </a:endParaRPr>
            </a:p>
          </p:txBody>
        </p:sp>
        <p:sp>
          <p:nvSpPr>
            <p:cNvPr id="6" name="직사각형 5">
              <a:extLst>
                <a:ext uri="{FF2B5EF4-FFF2-40B4-BE49-F238E27FC236}">
                  <a16:creationId xmlns:a16="http://schemas.microsoft.com/office/drawing/2014/main" id="{5C9B3BD8-3EC1-BB7B-6504-F5FA0706235E}"/>
                </a:ext>
              </a:extLst>
            </p:cNvPr>
            <p:cNvSpPr/>
            <p:nvPr/>
          </p:nvSpPr>
          <p:spPr>
            <a:xfrm>
              <a:off x="450792" y="3800464"/>
              <a:ext cx="626302" cy="655695"/>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400" b="1" dirty="0"/>
                <a:t>1</a:t>
              </a:r>
              <a:endParaRPr kumimoji="1" lang="ko-Kore-KR" altLang="en-US" sz="1400" b="1" dirty="0"/>
            </a:p>
          </p:txBody>
        </p:sp>
      </p:grpSp>
      <p:grpSp>
        <p:nvGrpSpPr>
          <p:cNvPr id="10" name="그룹 9">
            <a:extLst>
              <a:ext uri="{FF2B5EF4-FFF2-40B4-BE49-F238E27FC236}">
                <a16:creationId xmlns:a16="http://schemas.microsoft.com/office/drawing/2014/main" id="{F16A08D0-ADFF-4D1B-02AC-60876441B127}"/>
              </a:ext>
            </a:extLst>
          </p:cNvPr>
          <p:cNvGrpSpPr/>
          <p:nvPr/>
        </p:nvGrpSpPr>
        <p:grpSpPr>
          <a:xfrm>
            <a:off x="447675" y="2840832"/>
            <a:ext cx="11379200" cy="771119"/>
            <a:chOff x="450792" y="3800464"/>
            <a:chExt cx="11379200" cy="771119"/>
          </a:xfrm>
        </p:grpSpPr>
        <p:sp>
          <p:nvSpPr>
            <p:cNvPr id="11" name="직사각형 10">
              <a:extLst>
                <a:ext uri="{FF2B5EF4-FFF2-40B4-BE49-F238E27FC236}">
                  <a16:creationId xmlns:a16="http://schemas.microsoft.com/office/drawing/2014/main" id="{5C38524E-80B5-5C66-D015-B91BBF4F1925}"/>
                </a:ext>
              </a:extLst>
            </p:cNvPr>
            <p:cNvSpPr/>
            <p:nvPr/>
          </p:nvSpPr>
          <p:spPr>
            <a:xfrm>
              <a:off x="746934" y="3943370"/>
              <a:ext cx="11083058" cy="628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ko-KR" altLang="en-US" dirty="0">
                  <a:solidFill>
                    <a:schemeClr val="tx1"/>
                  </a:solidFill>
                </a:rPr>
                <a:t>    서비스의 주요 기능 및 요구사항</a:t>
              </a:r>
              <a:endParaRPr kumimoji="1" lang="ko-Kore-KR" altLang="en-US" dirty="0">
                <a:solidFill>
                  <a:schemeClr val="tx1"/>
                </a:solidFill>
              </a:endParaRPr>
            </a:p>
          </p:txBody>
        </p:sp>
        <p:sp>
          <p:nvSpPr>
            <p:cNvPr id="12" name="직사각형 11">
              <a:extLst>
                <a:ext uri="{FF2B5EF4-FFF2-40B4-BE49-F238E27FC236}">
                  <a16:creationId xmlns:a16="http://schemas.microsoft.com/office/drawing/2014/main" id="{5100F194-5D1B-19E2-7B0D-CADD3A7BBE65}"/>
                </a:ext>
              </a:extLst>
            </p:cNvPr>
            <p:cNvSpPr/>
            <p:nvPr/>
          </p:nvSpPr>
          <p:spPr>
            <a:xfrm>
              <a:off x="450792" y="3800464"/>
              <a:ext cx="626302" cy="655695"/>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b="1" dirty="0"/>
                <a:t>2</a:t>
              </a:r>
              <a:endParaRPr kumimoji="1" lang="ko-Kore-KR" altLang="en-US" sz="1400" b="1" dirty="0"/>
            </a:p>
          </p:txBody>
        </p:sp>
      </p:grpSp>
      <p:grpSp>
        <p:nvGrpSpPr>
          <p:cNvPr id="13" name="그룹 12">
            <a:extLst>
              <a:ext uri="{FF2B5EF4-FFF2-40B4-BE49-F238E27FC236}">
                <a16:creationId xmlns:a16="http://schemas.microsoft.com/office/drawing/2014/main" id="{A7FEB922-FDE9-EF56-097A-F8AE43C6A605}"/>
              </a:ext>
            </a:extLst>
          </p:cNvPr>
          <p:cNvGrpSpPr/>
          <p:nvPr/>
        </p:nvGrpSpPr>
        <p:grpSpPr>
          <a:xfrm>
            <a:off x="447675" y="3803264"/>
            <a:ext cx="11379200" cy="771119"/>
            <a:chOff x="450792" y="3800464"/>
            <a:chExt cx="11379200" cy="771119"/>
          </a:xfrm>
        </p:grpSpPr>
        <p:sp>
          <p:nvSpPr>
            <p:cNvPr id="14" name="직사각형 13">
              <a:extLst>
                <a:ext uri="{FF2B5EF4-FFF2-40B4-BE49-F238E27FC236}">
                  <a16:creationId xmlns:a16="http://schemas.microsoft.com/office/drawing/2014/main" id="{9C204728-BB02-DE92-C67D-D965604C9A45}"/>
                </a:ext>
              </a:extLst>
            </p:cNvPr>
            <p:cNvSpPr/>
            <p:nvPr/>
          </p:nvSpPr>
          <p:spPr>
            <a:xfrm>
              <a:off x="746934" y="3943370"/>
              <a:ext cx="11083058" cy="628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ko-KR" altLang="en-US" dirty="0">
                  <a:solidFill>
                    <a:schemeClr val="tx1"/>
                  </a:solidFill>
                </a:rPr>
                <a:t>    서비스 데이터베이스 구성도</a:t>
              </a:r>
              <a:endParaRPr kumimoji="1" lang="ko-Kore-KR" altLang="en-US" dirty="0">
                <a:solidFill>
                  <a:schemeClr val="tx1"/>
                </a:solidFill>
              </a:endParaRPr>
            </a:p>
          </p:txBody>
        </p:sp>
        <p:sp>
          <p:nvSpPr>
            <p:cNvPr id="15" name="직사각형 14">
              <a:extLst>
                <a:ext uri="{FF2B5EF4-FFF2-40B4-BE49-F238E27FC236}">
                  <a16:creationId xmlns:a16="http://schemas.microsoft.com/office/drawing/2014/main" id="{2B5CE7F5-1581-8CF8-7A61-719BE276AAE5}"/>
                </a:ext>
              </a:extLst>
            </p:cNvPr>
            <p:cNvSpPr/>
            <p:nvPr/>
          </p:nvSpPr>
          <p:spPr>
            <a:xfrm>
              <a:off x="450792" y="3800464"/>
              <a:ext cx="626302" cy="655695"/>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b="1" dirty="0"/>
                <a:t>3</a:t>
              </a:r>
              <a:endParaRPr kumimoji="1" lang="ko-Kore-KR" altLang="en-US" sz="1400" b="1" dirty="0"/>
            </a:p>
          </p:txBody>
        </p:sp>
      </p:grpSp>
    </p:spTree>
    <p:extLst>
      <p:ext uri="{BB962C8B-B14F-4D97-AF65-F5344CB8AC3E}">
        <p14:creationId xmlns:p14="http://schemas.microsoft.com/office/powerpoint/2010/main" val="45802334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슬라이드 번호 개체 틀 1">
            <a:extLst>
              <a:ext uri="{FF2B5EF4-FFF2-40B4-BE49-F238E27FC236}">
                <a16:creationId xmlns:a16="http://schemas.microsoft.com/office/drawing/2014/main" id="{FC703F4D-5DF6-0F45-D4DB-10E9EDBE8116}"/>
              </a:ext>
            </a:extLst>
          </p:cNvPr>
          <p:cNvSpPr>
            <a:spLocks noGrp="1" noChangeArrowheads="1"/>
          </p:cNvSpPr>
          <p:nvPr>
            <p:ph type="sldNum" sz="quarter" idx="10"/>
          </p:nvPr>
        </p:nvSpPr>
        <p:spPr>
          <a:xfrm>
            <a:off x="10466388" y="200025"/>
            <a:ext cx="509587" cy="511175"/>
          </a:xfrm>
          <a:noFill/>
        </p:spPr>
        <p:txBody>
          <a:bodyPr/>
          <a:lstStyle/>
          <a:p>
            <a:fld id="{394542C6-6891-944A-A754-10423ACECC3D}" type="slidenum">
              <a:rPr lang="ko-Kore-KR" altLang="ko-Kore-KR">
                <a:latin typeface="Arial Black" panose="020B0604020202020204" pitchFamily="34" charset="0"/>
                <a:sym typeface="Arial Black" panose="020B0604020202020204" pitchFamily="34" charset="0"/>
              </a:rPr>
              <a:pPr/>
              <a:t>11</a:t>
            </a:fld>
            <a:endParaRPr lang="ko-Kore-KR" altLang="ko-Kore-KR">
              <a:latin typeface="Arial Black" panose="020B0604020202020204" pitchFamily="34" charset="0"/>
              <a:sym typeface="Arial Black" panose="020B0604020202020204" pitchFamily="34" charset="0"/>
            </a:endParaRPr>
          </a:p>
        </p:txBody>
      </p:sp>
      <p:sp>
        <p:nvSpPr>
          <p:cNvPr id="14339" name="제목 3">
            <a:extLst>
              <a:ext uri="{FF2B5EF4-FFF2-40B4-BE49-F238E27FC236}">
                <a16:creationId xmlns:a16="http://schemas.microsoft.com/office/drawing/2014/main" id="{7A97F021-467C-49C7-A7FC-C1306E990554}"/>
              </a:ext>
            </a:extLst>
          </p:cNvPr>
          <p:cNvSpPr txBox="1">
            <a:spLocks noGrp="1" noChangeArrowheads="1"/>
          </p:cNvSpPr>
          <p:nvPr>
            <p:ph type="title"/>
          </p:nvPr>
        </p:nvSpPr>
        <p:spPr>
          <a:xfrm>
            <a:off x="1076325" y="260350"/>
            <a:ext cx="8712200" cy="363538"/>
          </a:xfrm>
        </p:spPr>
        <p:txBody>
          <a:bodyPr/>
          <a:lstStyle/>
          <a:p>
            <a:pPr eaLnBrk="1" hangingPunct="1"/>
            <a:r>
              <a:rPr lang="ko-Kore-KR" altLang="ko-Kore-KR" dirty="0"/>
              <a:t>요구사항 분석 및 아키텍처 설계</a:t>
            </a:r>
          </a:p>
        </p:txBody>
      </p:sp>
      <p:pic>
        <p:nvPicPr>
          <p:cNvPr id="14340" name="그림 9" descr="그림 9">
            <a:extLst>
              <a:ext uri="{FF2B5EF4-FFF2-40B4-BE49-F238E27FC236}">
                <a16:creationId xmlns:a16="http://schemas.microsoft.com/office/drawing/2014/main" id="{91CD6223-E133-CE2C-8923-6274B0798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4341" name="TextBox 10">
            <a:extLst>
              <a:ext uri="{FF2B5EF4-FFF2-40B4-BE49-F238E27FC236}">
                <a16:creationId xmlns:a16="http://schemas.microsoft.com/office/drawing/2014/main" id="{C548A7B1-C0F1-C557-A8EB-146A504B390C}"/>
              </a:ext>
            </a:extLst>
          </p:cNvPr>
          <p:cNvSpPr txBox="1">
            <a:spLocks noChangeArrowheads="1"/>
          </p:cNvSpPr>
          <p:nvPr/>
        </p:nvSpPr>
        <p:spPr bwMode="auto">
          <a:xfrm>
            <a:off x="400050" y="6638925"/>
            <a:ext cx="387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sz="1000">
                <a:solidFill>
                  <a:srgbClr val="595959"/>
                </a:solidFill>
              </a:rPr>
              <a:t>2023</a:t>
            </a:r>
          </a:p>
        </p:txBody>
      </p:sp>
      <p:sp>
        <p:nvSpPr>
          <p:cNvPr id="14342" name="TextBox 16">
            <a:extLst>
              <a:ext uri="{FF2B5EF4-FFF2-40B4-BE49-F238E27FC236}">
                <a16:creationId xmlns:a16="http://schemas.microsoft.com/office/drawing/2014/main" id="{BF090AB8-AB49-BC9F-D372-532F9107EAF3}"/>
              </a:ext>
            </a:extLst>
          </p:cNvPr>
          <p:cNvSpPr txBox="1">
            <a:spLocks noChangeArrowheads="1"/>
          </p:cNvSpPr>
          <p:nvPr/>
        </p:nvSpPr>
        <p:spPr bwMode="auto">
          <a:xfrm>
            <a:off x="327025" y="839788"/>
            <a:ext cx="45715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p>
            <a:pPr eaLnBrk="1"/>
            <a:r>
              <a:rPr lang="ko-Kore-KR" altLang="ko-Kore-KR" b="1" u="sng" dirty="0">
                <a:solidFill>
                  <a:srgbClr val="F27123"/>
                </a:solidFill>
              </a:rPr>
              <a:t>프로젝트(주문, 결제) 설명 및 MSA</a:t>
            </a:r>
            <a:r>
              <a:rPr lang="ko-Kore-KR" altLang="en-US" b="1" u="sng" dirty="0">
                <a:solidFill>
                  <a:srgbClr val="F27123"/>
                </a:solidFill>
              </a:rPr>
              <a:t> </a:t>
            </a:r>
            <a:r>
              <a:rPr lang="ko-Kore-KR" altLang="ko-Kore-KR" b="1" u="sng" dirty="0">
                <a:solidFill>
                  <a:srgbClr val="F27123"/>
                </a:solidFill>
              </a:rPr>
              <a:t>구성도</a:t>
            </a:r>
          </a:p>
        </p:txBody>
      </p:sp>
      <p:sp>
        <p:nvSpPr>
          <p:cNvPr id="14344" name="- 사용자가 상품을 선택한 후 주문과 결제를 진행할 수 있는 간단한 웹 서비스 시스템입니다.…">
            <a:extLst>
              <a:ext uri="{FF2B5EF4-FFF2-40B4-BE49-F238E27FC236}">
                <a16:creationId xmlns:a16="http://schemas.microsoft.com/office/drawing/2014/main" id="{53775197-8E73-49BA-7405-7DDD09B307DA}"/>
              </a:ext>
            </a:extLst>
          </p:cNvPr>
          <p:cNvSpPr txBox="1">
            <a:spLocks noChangeArrowheads="1"/>
          </p:cNvSpPr>
          <p:nvPr/>
        </p:nvSpPr>
        <p:spPr bwMode="auto">
          <a:xfrm>
            <a:off x="499285" y="4084224"/>
            <a:ext cx="4951382" cy="1547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p>
            <a:pPr eaLnBrk="1">
              <a:lnSpc>
                <a:spcPct val="150000"/>
              </a:lnSpc>
            </a:pPr>
            <a:r>
              <a:rPr lang="ko-Kore-KR" altLang="ko-Kore-KR" sz="1100" dirty="0"/>
              <a:t>- </a:t>
            </a:r>
            <a:r>
              <a:rPr lang="ko-Kore-KR" altLang="ko-Kore-KR" sz="1000" dirty="0"/>
              <a:t>사용자가 상품을 선택한 후 주문과 결제를 진행할 수 있는 간단한 웹 서비스 </a:t>
            </a:r>
            <a:r>
              <a:rPr lang="ko-Kore-KR" altLang="en-US" sz="1000" dirty="0"/>
              <a:t> </a:t>
            </a:r>
            <a:r>
              <a:rPr lang="ko-KR" altLang="en-US" sz="1000" dirty="0"/>
              <a:t>         </a:t>
            </a:r>
            <a:r>
              <a:rPr lang="ko-Kore-KR" altLang="ko-Kore-KR" sz="1000" dirty="0"/>
              <a:t>시스템입니다.</a:t>
            </a:r>
          </a:p>
          <a:p>
            <a:pPr eaLnBrk="1"/>
            <a:endParaRPr lang="ko-Kore-KR" altLang="ko-Kore-KR" sz="1000" dirty="0"/>
          </a:p>
          <a:p>
            <a:pPr eaLnBrk="1">
              <a:lnSpc>
                <a:spcPct val="150000"/>
              </a:lnSpc>
            </a:pPr>
            <a:r>
              <a:rPr lang="ko-Kore-KR" altLang="ko-Kore-KR" sz="1000" dirty="0"/>
              <a:t>- 사용자는 상품을 선택하고 주문을 생성한후 주문, 계좌의 유효성 검사를 통해 결제를 완료할 수 있습니다.</a:t>
            </a:r>
          </a:p>
          <a:p>
            <a:pPr eaLnBrk="1"/>
            <a:endParaRPr lang="ko-Kore-KR" altLang="ko-Kore-KR" sz="1000" dirty="0"/>
          </a:p>
          <a:p>
            <a:pPr eaLnBrk="1">
              <a:lnSpc>
                <a:spcPct val="150000"/>
              </a:lnSpc>
            </a:pPr>
            <a:r>
              <a:rPr lang="ko-Kore-KR" altLang="ko-Kore-KR" sz="1000" dirty="0"/>
              <a:t>- 실시간 서비스 모니터링을 통한 서버의 상태를 실시간으로 확인할 수 있습니다.</a:t>
            </a:r>
          </a:p>
        </p:txBody>
      </p:sp>
      <p:sp>
        <p:nvSpPr>
          <p:cNvPr id="14345" name="프로젝트 설계도 다이어그램">
            <a:extLst>
              <a:ext uri="{FF2B5EF4-FFF2-40B4-BE49-F238E27FC236}">
                <a16:creationId xmlns:a16="http://schemas.microsoft.com/office/drawing/2014/main" id="{9C75CF8D-E073-EAEC-8C24-26AB9B83D9A1}"/>
              </a:ext>
            </a:extLst>
          </p:cNvPr>
          <p:cNvSpPr txBox="1">
            <a:spLocks noChangeArrowheads="1"/>
          </p:cNvSpPr>
          <p:nvPr/>
        </p:nvSpPr>
        <p:spPr bwMode="auto">
          <a:xfrm>
            <a:off x="6097588" y="1573213"/>
            <a:ext cx="17899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en-US" b="1" dirty="0">
                <a:solidFill>
                  <a:schemeClr val="tx1"/>
                </a:solidFill>
              </a:rPr>
              <a:t>서비스</a:t>
            </a:r>
            <a:r>
              <a:rPr lang="ko-KR" altLang="en-US" b="1" dirty="0">
                <a:solidFill>
                  <a:schemeClr val="tx1"/>
                </a:solidFill>
              </a:rPr>
              <a:t> </a:t>
            </a:r>
            <a:r>
              <a:rPr lang="ko-Kore-KR" altLang="en-US" b="1" dirty="0">
                <a:solidFill>
                  <a:schemeClr val="tx1"/>
                </a:solidFill>
              </a:rPr>
              <a:t>아키텍처</a:t>
            </a:r>
            <a:endParaRPr lang="ko-Kore-KR" altLang="ko-Kore-KR" b="1" dirty="0">
              <a:solidFill>
                <a:schemeClr val="tx1"/>
              </a:solidFill>
            </a:endParaRPr>
          </a:p>
        </p:txBody>
      </p:sp>
      <p:pic>
        <p:nvPicPr>
          <p:cNvPr id="14346" name="Image" descr="Image">
            <a:extLst>
              <a:ext uri="{FF2B5EF4-FFF2-40B4-BE49-F238E27FC236}">
                <a16:creationId xmlns:a16="http://schemas.microsoft.com/office/drawing/2014/main" id="{D0A8A7B1-20A7-C3FB-A157-3F6798C41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2049" y="2286000"/>
            <a:ext cx="5041605"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3" name="그림 2">
            <a:extLst>
              <a:ext uri="{FF2B5EF4-FFF2-40B4-BE49-F238E27FC236}">
                <a16:creationId xmlns:a16="http://schemas.microsoft.com/office/drawing/2014/main" id="{01243656-129F-459A-80DA-BEE78C5C551A}"/>
              </a:ext>
            </a:extLst>
          </p:cNvPr>
          <p:cNvPicPr>
            <a:picLocks noChangeAspect="1"/>
          </p:cNvPicPr>
          <p:nvPr/>
        </p:nvPicPr>
        <p:blipFill>
          <a:blip r:embed="rId4"/>
          <a:stretch>
            <a:fillRect/>
          </a:stretch>
        </p:blipFill>
        <p:spPr>
          <a:xfrm>
            <a:off x="499284" y="2098675"/>
            <a:ext cx="4951382" cy="1746653"/>
          </a:xfrm>
          <a:prstGeom prst="rect">
            <a:avLst/>
          </a:prstGeom>
        </p:spPr>
      </p:pic>
      <p:sp>
        <p:nvSpPr>
          <p:cNvPr id="4" name="프로젝트 설계도 다이어그램">
            <a:extLst>
              <a:ext uri="{FF2B5EF4-FFF2-40B4-BE49-F238E27FC236}">
                <a16:creationId xmlns:a16="http://schemas.microsoft.com/office/drawing/2014/main" id="{B8A6A205-02B9-9451-3ED2-2520386B235E}"/>
              </a:ext>
            </a:extLst>
          </p:cNvPr>
          <p:cNvSpPr txBox="1">
            <a:spLocks noChangeArrowheads="1"/>
          </p:cNvSpPr>
          <p:nvPr/>
        </p:nvSpPr>
        <p:spPr bwMode="auto">
          <a:xfrm>
            <a:off x="593725" y="1573213"/>
            <a:ext cx="18716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en-US" b="1" dirty="0">
                <a:solidFill>
                  <a:schemeClr val="tx1"/>
                </a:solidFill>
              </a:rPr>
              <a:t>서비스</a:t>
            </a:r>
            <a:r>
              <a:rPr lang="ko-KR" altLang="en-US" b="1" dirty="0">
                <a:solidFill>
                  <a:schemeClr val="tx1"/>
                </a:solidFill>
              </a:rPr>
              <a:t> </a:t>
            </a:r>
            <a:r>
              <a:rPr lang="ko-Kore-KR" altLang="en-US" b="1" dirty="0">
                <a:solidFill>
                  <a:schemeClr val="tx1"/>
                </a:solidFill>
              </a:rPr>
              <a:t>프로세스</a:t>
            </a:r>
            <a:r>
              <a:rPr lang="ko-KR" altLang="en-US" b="1" dirty="0">
                <a:solidFill>
                  <a:schemeClr val="tx1"/>
                </a:solidFill>
              </a:rPr>
              <a:t> </a:t>
            </a:r>
            <a:endParaRPr lang="ko-Kore-KR" altLang="ko-Kore-KR" b="1" dirty="0">
              <a:solidFill>
                <a:schemeClr val="tx1"/>
              </a:solidFill>
            </a:endParaRPr>
          </a:p>
        </p:txBody>
      </p:sp>
      <p:sp>
        <p:nvSpPr>
          <p:cNvPr id="2" name="* MSA와 반대되는 개념으로 소규모 프로젝트에 자주 사용되는 모놀로식 개발 방법이 있는데,…">
            <a:extLst>
              <a:ext uri="{FF2B5EF4-FFF2-40B4-BE49-F238E27FC236}">
                <a16:creationId xmlns:a16="http://schemas.microsoft.com/office/drawing/2014/main" id="{8812BB42-69EF-2B84-C78F-D38E18829038}"/>
              </a:ext>
            </a:extLst>
          </p:cNvPr>
          <p:cNvSpPr txBox="1">
            <a:spLocks noChangeArrowheads="1"/>
          </p:cNvSpPr>
          <p:nvPr/>
        </p:nvSpPr>
        <p:spPr bwMode="auto">
          <a:xfrm>
            <a:off x="6242049" y="5064680"/>
            <a:ext cx="55483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nchor="ctr" anchorCtr="0">
            <a:noAutofit/>
          </a:bodyPr>
          <a:lstStyle/>
          <a:p>
            <a:pPr algn="ctr" eaLnBrk="1">
              <a:lnSpc>
                <a:spcPct val="150000"/>
              </a:lnSpc>
            </a:pPr>
            <a:r>
              <a:rPr lang="en-US" altLang="ko-Kore-KR" sz="900" i="1" dirty="0">
                <a:solidFill>
                  <a:schemeClr val="tx1">
                    <a:lumMod val="50000"/>
                    <a:lumOff val="50000"/>
                  </a:schemeClr>
                </a:solidFill>
              </a:rPr>
              <a:t>&lt;</a:t>
            </a:r>
            <a:r>
              <a:rPr lang="ko-KR" altLang="en-US" sz="900" i="1" dirty="0">
                <a:solidFill>
                  <a:schemeClr val="tx1">
                    <a:lumMod val="50000"/>
                    <a:lumOff val="50000"/>
                  </a:schemeClr>
                </a:solidFill>
              </a:rPr>
              <a:t>그림</a:t>
            </a:r>
            <a:r>
              <a:rPr lang="en-US" altLang="ko-KR" sz="900" i="1" dirty="0">
                <a:solidFill>
                  <a:schemeClr val="tx1">
                    <a:lumMod val="50000"/>
                    <a:lumOff val="50000"/>
                  </a:schemeClr>
                </a:solidFill>
              </a:rPr>
              <a:t>&gt;</a:t>
            </a:r>
            <a:r>
              <a:rPr lang="ko-KR" altLang="en-US" sz="900" i="1" dirty="0">
                <a:solidFill>
                  <a:schemeClr val="tx1">
                    <a:lumMod val="50000"/>
                    <a:lumOff val="50000"/>
                  </a:schemeClr>
                </a:solidFill>
              </a:rPr>
              <a:t>프로젝트 서비스 아키텍처</a:t>
            </a:r>
            <a:endParaRPr lang="ko-Kore-KR" altLang="ko-Kore-KR" sz="900" i="1" dirty="0">
              <a:solidFill>
                <a:schemeClr val="tx1">
                  <a:lumMod val="50000"/>
                  <a:lumOff val="50000"/>
                </a:schemeClr>
              </a:solidFil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슬라이드 번호 개체 틀 1">
            <a:extLst>
              <a:ext uri="{FF2B5EF4-FFF2-40B4-BE49-F238E27FC236}">
                <a16:creationId xmlns:a16="http://schemas.microsoft.com/office/drawing/2014/main" id="{4ACA6B20-ADA0-33FD-263C-F45CA2FC8126}"/>
              </a:ext>
            </a:extLst>
          </p:cNvPr>
          <p:cNvSpPr>
            <a:spLocks noGrp="1" noChangeArrowheads="1"/>
          </p:cNvSpPr>
          <p:nvPr>
            <p:ph type="sldNum" sz="quarter" idx="10"/>
          </p:nvPr>
        </p:nvSpPr>
        <p:spPr>
          <a:xfrm>
            <a:off x="10466388" y="200025"/>
            <a:ext cx="509587" cy="511175"/>
          </a:xfrm>
          <a:noFill/>
        </p:spPr>
        <p:txBody>
          <a:bodyPr/>
          <a:lstStyle/>
          <a:p>
            <a:fld id="{C56D2C29-10EF-5346-87AE-17FFC369A7E8}" type="slidenum">
              <a:rPr lang="ko-Kore-KR" altLang="ko-Kore-KR">
                <a:latin typeface="Arial Black" panose="020B0604020202020204" pitchFamily="34" charset="0"/>
                <a:sym typeface="Arial Black" panose="020B0604020202020204" pitchFamily="34" charset="0"/>
              </a:rPr>
              <a:pPr/>
              <a:t>12</a:t>
            </a:fld>
            <a:endParaRPr lang="ko-Kore-KR" altLang="ko-Kore-KR">
              <a:latin typeface="Arial Black" panose="020B0604020202020204" pitchFamily="34" charset="0"/>
              <a:sym typeface="Arial Black" panose="020B0604020202020204" pitchFamily="34" charset="0"/>
            </a:endParaRPr>
          </a:p>
        </p:txBody>
      </p:sp>
      <p:sp>
        <p:nvSpPr>
          <p:cNvPr id="15363" name="제목 3">
            <a:extLst>
              <a:ext uri="{FF2B5EF4-FFF2-40B4-BE49-F238E27FC236}">
                <a16:creationId xmlns:a16="http://schemas.microsoft.com/office/drawing/2014/main" id="{F8525939-A4DB-A438-1228-C16F0E1B6931}"/>
              </a:ext>
            </a:extLst>
          </p:cNvPr>
          <p:cNvSpPr txBox="1">
            <a:spLocks noGrp="1" noChangeArrowheads="1"/>
          </p:cNvSpPr>
          <p:nvPr>
            <p:ph type="title"/>
          </p:nvPr>
        </p:nvSpPr>
        <p:spPr>
          <a:xfrm>
            <a:off x="1076325" y="260350"/>
            <a:ext cx="8712200" cy="363538"/>
          </a:xfrm>
        </p:spPr>
        <p:txBody>
          <a:bodyPr/>
          <a:lstStyle/>
          <a:p>
            <a:pPr eaLnBrk="1" hangingPunct="1"/>
            <a:r>
              <a:rPr lang="ko-Kore-KR" altLang="ko-Kore-KR" dirty="0"/>
              <a:t>요구사항 분석 및 아키텍처 설계</a:t>
            </a:r>
          </a:p>
        </p:txBody>
      </p:sp>
      <p:pic>
        <p:nvPicPr>
          <p:cNvPr id="15364" name="그림 9" descr="그림 9">
            <a:extLst>
              <a:ext uri="{FF2B5EF4-FFF2-40B4-BE49-F238E27FC236}">
                <a16:creationId xmlns:a16="http://schemas.microsoft.com/office/drawing/2014/main" id="{FE373072-CA7F-AD9A-0E30-C1BAB739A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5365" name="TextBox 10">
            <a:extLst>
              <a:ext uri="{FF2B5EF4-FFF2-40B4-BE49-F238E27FC236}">
                <a16:creationId xmlns:a16="http://schemas.microsoft.com/office/drawing/2014/main" id="{6570C563-E589-6189-DCE6-B9236AD854E0}"/>
              </a:ext>
            </a:extLst>
          </p:cNvPr>
          <p:cNvSpPr txBox="1">
            <a:spLocks noChangeArrowheads="1"/>
          </p:cNvSpPr>
          <p:nvPr/>
        </p:nvSpPr>
        <p:spPr bwMode="auto">
          <a:xfrm>
            <a:off x="406400" y="6607175"/>
            <a:ext cx="385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sz="1000">
                <a:solidFill>
                  <a:srgbClr val="595959"/>
                </a:solidFill>
              </a:rPr>
              <a:t>2023</a:t>
            </a:r>
          </a:p>
        </p:txBody>
      </p:sp>
      <p:sp>
        <p:nvSpPr>
          <p:cNvPr id="15366" name="TextBox 16">
            <a:extLst>
              <a:ext uri="{FF2B5EF4-FFF2-40B4-BE49-F238E27FC236}">
                <a16:creationId xmlns:a16="http://schemas.microsoft.com/office/drawing/2014/main" id="{DBED11BE-9EDD-8038-F5F5-A8C9DE74B2DC}"/>
              </a:ext>
            </a:extLst>
          </p:cNvPr>
          <p:cNvSpPr txBox="1">
            <a:spLocks noChangeArrowheads="1"/>
          </p:cNvSpPr>
          <p:nvPr/>
        </p:nvSpPr>
        <p:spPr bwMode="auto">
          <a:xfrm>
            <a:off x="327025" y="839788"/>
            <a:ext cx="36258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p>
            <a:pPr eaLnBrk="1"/>
            <a:r>
              <a:rPr lang="ko-Kore-KR" altLang="ko-Kore-KR" b="1" u="sng" dirty="0">
                <a:solidFill>
                  <a:srgbClr val="F27123"/>
                </a:solidFill>
              </a:rPr>
              <a:t>서비스의 주요 기능 및 요구사항</a:t>
            </a:r>
          </a:p>
        </p:txBody>
      </p:sp>
      <p:sp>
        <p:nvSpPr>
          <p:cNvPr id="234" name="1. 주문 서비스 기능…">
            <a:extLst>
              <a:ext uri="{FF2B5EF4-FFF2-40B4-BE49-F238E27FC236}">
                <a16:creationId xmlns:a16="http://schemas.microsoft.com/office/drawing/2014/main" id="{50169E51-5A7D-1502-B137-E6DB5E7AFED3}"/>
              </a:ext>
            </a:extLst>
          </p:cNvPr>
          <p:cNvSpPr txBox="1"/>
          <p:nvPr/>
        </p:nvSpPr>
        <p:spPr>
          <a:xfrm>
            <a:off x="368299" y="1508125"/>
            <a:ext cx="3296423" cy="4229106"/>
          </a:xfrm>
          <a:prstGeom prst="rect">
            <a:avLst/>
          </a:prstGeom>
          <a:ln w="12700">
            <a:miter lim="400000"/>
          </a:ln>
        </p:spPr>
        <p:txBody>
          <a:bodyPr wrap="square" lIns="45719" rIns="45719">
            <a:spAutoFit/>
          </a:bodyPr>
          <a:lstStyle>
            <a:lvl1pPr>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1pPr>
            <a:lvl2pPr marL="481013" indent="-100013">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2pPr>
            <a:lvl3pPr>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3pPr>
            <a:lvl4pPr>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4pPr>
            <a:lvl5pPr>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5pPr>
            <a:lvl6pPr marL="457200" indent="1828800" eaLnBrk="0" fontAlgn="base" hangingPunct="0">
              <a:spcBef>
                <a:spcPct val="0"/>
              </a:spcBef>
              <a:spcAft>
                <a:spcPct val="0"/>
              </a:spcAft>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6pPr>
            <a:lvl7pPr marL="914400" indent="1828800" eaLnBrk="0" fontAlgn="base" hangingPunct="0">
              <a:spcBef>
                <a:spcPct val="0"/>
              </a:spcBef>
              <a:spcAft>
                <a:spcPct val="0"/>
              </a:spcAft>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7pPr>
            <a:lvl8pPr marL="1371600" indent="1828800" eaLnBrk="0" fontAlgn="base" hangingPunct="0">
              <a:spcBef>
                <a:spcPct val="0"/>
              </a:spcBef>
              <a:spcAft>
                <a:spcPct val="0"/>
              </a:spcAft>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8pPr>
            <a:lvl9pPr marL="1828800" indent="1828800" eaLnBrk="0" fontAlgn="base" hangingPunct="0">
              <a:spcBef>
                <a:spcPct val="0"/>
              </a:spcBef>
              <a:spcAft>
                <a:spcPct val="0"/>
              </a:spcAft>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9pPr>
          </a:lstStyle>
          <a:p>
            <a:pPr eaLnBrk="1">
              <a:lnSpc>
                <a:spcPct val="200000"/>
              </a:lnSpc>
            </a:pPr>
            <a:r>
              <a:rPr lang="ko-Kore-KR" altLang="ko-Kore-KR" sz="1600" b="1" dirty="0">
                <a:solidFill>
                  <a:schemeClr val="accent2"/>
                </a:solidFill>
              </a:rPr>
              <a:t>1. 주문 서비스 기능</a:t>
            </a:r>
          </a:p>
          <a:p>
            <a:pPr eaLnBrk="1">
              <a:lnSpc>
                <a:spcPct val="200000"/>
              </a:lnSpc>
              <a:buSzPct val="100000"/>
              <a:buFontTx/>
              <a:buAutoNum type="arabicPeriod"/>
            </a:pPr>
            <a:r>
              <a:rPr lang="ko-Kore-KR" altLang="ko-Kore-KR" sz="1000" b="1" dirty="0"/>
              <a:t>상품 목록 표시</a:t>
            </a:r>
          </a:p>
          <a:p>
            <a:pPr lvl="1" eaLnBrk="1">
              <a:lnSpc>
                <a:spcPct val="200000"/>
              </a:lnSpc>
              <a:buSzPct val="100000"/>
              <a:buFontTx/>
              <a:buChar char="•"/>
            </a:pPr>
            <a:r>
              <a:rPr lang="ko-Kore-KR" altLang="ko-Kore-KR" sz="1000" dirty="0"/>
              <a:t>사용자에게 주문 가능한 상품 목록을 제공</a:t>
            </a:r>
          </a:p>
          <a:p>
            <a:pPr eaLnBrk="1">
              <a:lnSpc>
                <a:spcPct val="200000"/>
              </a:lnSpc>
              <a:buSzPct val="100000"/>
              <a:buFontTx/>
              <a:buAutoNum type="arabicPeriod"/>
            </a:pPr>
            <a:r>
              <a:rPr lang="ko-Kore-KR" altLang="ko-Kore-KR" sz="1000" b="1" dirty="0"/>
              <a:t>상품 선택</a:t>
            </a:r>
          </a:p>
          <a:p>
            <a:pPr lvl="1" eaLnBrk="1">
              <a:lnSpc>
                <a:spcPct val="200000"/>
              </a:lnSpc>
              <a:buSzPct val="100000"/>
              <a:buFontTx/>
              <a:buChar char="•"/>
            </a:pPr>
            <a:r>
              <a:rPr lang="ko-Kore-KR" altLang="ko-Kore-KR" sz="1000" dirty="0"/>
              <a:t>사용자가 원하는 상품을 선택하고 수량을 지정</a:t>
            </a:r>
          </a:p>
          <a:p>
            <a:pPr eaLnBrk="1">
              <a:lnSpc>
                <a:spcPct val="200000"/>
              </a:lnSpc>
              <a:buSzPct val="100000"/>
              <a:buFontTx/>
              <a:buAutoNum type="arabicPeriod"/>
            </a:pPr>
            <a:r>
              <a:rPr lang="ko-Kore-KR" altLang="ko-Kore-KR" sz="1000" b="1" dirty="0"/>
              <a:t>주문 생성</a:t>
            </a:r>
          </a:p>
          <a:p>
            <a:pPr lvl="1" eaLnBrk="1">
              <a:lnSpc>
                <a:spcPct val="200000"/>
              </a:lnSpc>
              <a:buSzPct val="100000"/>
              <a:buFontTx/>
              <a:buChar char="•"/>
            </a:pPr>
            <a:r>
              <a:rPr lang="ko-Kore-KR" altLang="ko-Kore-KR" sz="1000" dirty="0"/>
              <a:t>선택한 상품과 수량을 바탕으로 주문을 생성</a:t>
            </a:r>
          </a:p>
          <a:p>
            <a:pPr eaLnBrk="1">
              <a:lnSpc>
                <a:spcPct val="200000"/>
              </a:lnSpc>
              <a:buSzPct val="100000"/>
              <a:buFontTx/>
              <a:buAutoNum type="arabicPeriod"/>
            </a:pPr>
            <a:r>
              <a:rPr lang="ko-Kore-KR" altLang="ko-Kore-KR" sz="1000" b="1" dirty="0"/>
              <a:t>주문 내역 확인</a:t>
            </a:r>
          </a:p>
          <a:p>
            <a:pPr lvl="1" eaLnBrk="1">
              <a:lnSpc>
                <a:spcPct val="200000"/>
              </a:lnSpc>
              <a:buSzPct val="100000"/>
              <a:buFontTx/>
              <a:buChar char="•"/>
            </a:pPr>
            <a:r>
              <a:rPr lang="ko-Kore-KR" altLang="ko-Kore-KR" sz="1000" dirty="0"/>
              <a:t>사용자는 이전에 생성한 주문 내역을 확인</a:t>
            </a:r>
          </a:p>
          <a:p>
            <a:pPr eaLnBrk="1">
              <a:lnSpc>
                <a:spcPct val="200000"/>
              </a:lnSpc>
              <a:buSzPct val="100000"/>
              <a:buFontTx/>
              <a:buAutoNum type="arabicPeriod"/>
            </a:pPr>
            <a:r>
              <a:rPr lang="ko-Kore-KR" altLang="ko-Kore-KR" sz="1000" b="1" dirty="0"/>
              <a:t>결제 성공 여부 수신</a:t>
            </a:r>
          </a:p>
          <a:p>
            <a:pPr lvl="1" eaLnBrk="1">
              <a:lnSpc>
                <a:spcPct val="200000"/>
              </a:lnSpc>
              <a:buSzPct val="100000"/>
              <a:buFontTx/>
              <a:buChar char="•"/>
            </a:pPr>
            <a:r>
              <a:rPr lang="ko-Kore-KR" altLang="ko-Kore-KR" sz="1000" dirty="0"/>
              <a:t>결제 성공 여부에 따라 현재의 주문 상태를 업데이트</a:t>
            </a:r>
          </a:p>
          <a:p>
            <a:pPr lvl="1" eaLnBrk="1">
              <a:lnSpc>
                <a:spcPct val="200000"/>
              </a:lnSpc>
              <a:buSzPct val="100000"/>
              <a:buFontTx/>
              <a:buChar char="•"/>
            </a:pPr>
            <a:r>
              <a:rPr lang="ko-Kore-KR" altLang="ko-Kore-KR" sz="1000" dirty="0"/>
              <a:t>실패시 -&gt; 기존 주문수량의 상품수를 롤백</a:t>
            </a:r>
          </a:p>
        </p:txBody>
      </p:sp>
      <p:sp>
        <p:nvSpPr>
          <p:cNvPr id="235" name="2. 결제 서비스 기능…">
            <a:extLst>
              <a:ext uri="{FF2B5EF4-FFF2-40B4-BE49-F238E27FC236}">
                <a16:creationId xmlns:a16="http://schemas.microsoft.com/office/drawing/2014/main" id="{35202DFB-B85F-54FE-3241-FE7B4ECEDD7B}"/>
              </a:ext>
            </a:extLst>
          </p:cNvPr>
          <p:cNvSpPr txBox="1"/>
          <p:nvPr/>
        </p:nvSpPr>
        <p:spPr>
          <a:xfrm>
            <a:off x="3952875" y="1522413"/>
            <a:ext cx="2959100" cy="3613553"/>
          </a:xfrm>
          <a:prstGeom prst="rect">
            <a:avLst/>
          </a:prstGeom>
          <a:ln w="12700">
            <a:miter lim="400000"/>
          </a:ln>
        </p:spPr>
        <p:txBody>
          <a:bodyPr lIns="45719" rIns="45719">
            <a:spAutoFit/>
          </a:bodyPr>
          <a:lstStyle>
            <a:lvl1pPr>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1pPr>
            <a:lvl2pPr marL="481013" indent="-100013">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2pPr>
            <a:lvl3pPr>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3pPr>
            <a:lvl4pPr>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4pPr>
            <a:lvl5pPr>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5pPr>
            <a:lvl6pPr marL="457200" indent="1828800" eaLnBrk="0" fontAlgn="base" hangingPunct="0">
              <a:spcBef>
                <a:spcPct val="0"/>
              </a:spcBef>
              <a:spcAft>
                <a:spcPct val="0"/>
              </a:spcAft>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6pPr>
            <a:lvl7pPr marL="914400" indent="1828800" eaLnBrk="0" fontAlgn="base" hangingPunct="0">
              <a:spcBef>
                <a:spcPct val="0"/>
              </a:spcBef>
              <a:spcAft>
                <a:spcPct val="0"/>
              </a:spcAft>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7pPr>
            <a:lvl8pPr marL="1371600" indent="1828800" eaLnBrk="0" fontAlgn="base" hangingPunct="0">
              <a:spcBef>
                <a:spcPct val="0"/>
              </a:spcBef>
              <a:spcAft>
                <a:spcPct val="0"/>
              </a:spcAft>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8pPr>
            <a:lvl9pPr marL="1828800" indent="1828800" eaLnBrk="0" fontAlgn="base" hangingPunct="0">
              <a:spcBef>
                <a:spcPct val="0"/>
              </a:spcBef>
              <a:spcAft>
                <a:spcPct val="0"/>
              </a:spcAft>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9pPr>
          </a:lstStyle>
          <a:p>
            <a:pPr eaLnBrk="1">
              <a:lnSpc>
                <a:spcPct val="200000"/>
              </a:lnSpc>
            </a:pPr>
            <a:r>
              <a:rPr lang="ko-Kore-KR" altLang="ko-Kore-KR" sz="1600" b="1" dirty="0">
                <a:solidFill>
                  <a:schemeClr val="accent2"/>
                </a:solidFill>
              </a:rPr>
              <a:t>2. 결제 서비스 기능</a:t>
            </a:r>
          </a:p>
          <a:p>
            <a:pPr eaLnBrk="1">
              <a:lnSpc>
                <a:spcPct val="200000"/>
              </a:lnSpc>
              <a:buSzPct val="100000"/>
              <a:buFontTx/>
              <a:buAutoNum type="arabicPeriod"/>
            </a:pPr>
            <a:r>
              <a:rPr lang="ko-Kore-KR" altLang="ko-Kore-KR" sz="1000" b="1" dirty="0"/>
              <a:t>결제 유효성 검사</a:t>
            </a:r>
          </a:p>
          <a:p>
            <a:pPr lvl="1" eaLnBrk="1">
              <a:lnSpc>
                <a:spcPct val="200000"/>
              </a:lnSpc>
              <a:buSzPct val="100000"/>
              <a:buFontTx/>
              <a:buChar char="•"/>
            </a:pPr>
            <a:r>
              <a:rPr lang="ko-Kore-KR" altLang="ko-Kore-KR" sz="1000" dirty="0"/>
              <a:t>결제 정보의 유효성 검사를 진행</a:t>
            </a:r>
          </a:p>
          <a:p>
            <a:pPr eaLnBrk="1">
              <a:lnSpc>
                <a:spcPct val="200000"/>
              </a:lnSpc>
              <a:buSzPct val="100000"/>
              <a:buFontTx/>
              <a:buAutoNum type="arabicPeriod"/>
            </a:pPr>
            <a:r>
              <a:rPr lang="ko-Kore-KR" altLang="ko-Kore-KR" sz="1000" b="1" dirty="0"/>
              <a:t>결제 처리</a:t>
            </a:r>
          </a:p>
          <a:p>
            <a:pPr lvl="1" eaLnBrk="1">
              <a:lnSpc>
                <a:spcPct val="200000"/>
              </a:lnSpc>
              <a:buSzPct val="100000"/>
              <a:buFontTx/>
              <a:buChar char="•"/>
            </a:pPr>
            <a:r>
              <a:rPr lang="ko-Kore-KR" altLang="ko-Kore-KR" sz="1000" dirty="0"/>
              <a:t>현재 남아있는 클라이언트의 계좌 잔고에 따른 결제 처리</a:t>
            </a:r>
          </a:p>
          <a:p>
            <a:pPr eaLnBrk="1">
              <a:lnSpc>
                <a:spcPct val="200000"/>
              </a:lnSpc>
              <a:buSzPct val="100000"/>
              <a:buFontTx/>
              <a:buAutoNum type="arabicPeriod"/>
            </a:pPr>
            <a:r>
              <a:rPr lang="ko-Kore-KR" altLang="ko-Kore-KR" sz="1000" b="1" dirty="0"/>
              <a:t>결제 상태 업데이트</a:t>
            </a:r>
          </a:p>
          <a:p>
            <a:pPr lvl="1" eaLnBrk="1">
              <a:lnSpc>
                <a:spcPct val="200000"/>
              </a:lnSpc>
              <a:buSzPct val="100000"/>
              <a:buFontTx/>
              <a:buChar char="•"/>
            </a:pPr>
            <a:r>
              <a:rPr lang="ko-Kore-KR" altLang="ko-Kore-KR" sz="1000" dirty="0"/>
              <a:t>결제가 성공/ 실패 여부에 따라주문의 결제 상태를 업데이트하기 위해 성공/실패 Kafka 이벤트 메시지 발송</a:t>
            </a:r>
            <a:r>
              <a:rPr lang="ko-Kore-KR" altLang="en-US" sz="1000" dirty="0"/>
              <a:t>을</a:t>
            </a:r>
            <a:r>
              <a:rPr lang="ko-KR" altLang="en-US" sz="1000" dirty="0"/>
              <a:t> 통한 서비스간 통신</a:t>
            </a:r>
            <a:endParaRPr lang="ko-Kore-KR" altLang="ko-Kore-KR" sz="1000" dirty="0"/>
          </a:p>
        </p:txBody>
      </p:sp>
      <p:pic>
        <p:nvPicPr>
          <p:cNvPr id="15369" name="Image" descr="Image">
            <a:extLst>
              <a:ext uri="{FF2B5EF4-FFF2-40B4-BE49-F238E27FC236}">
                <a16:creationId xmlns:a16="http://schemas.microsoft.com/office/drawing/2014/main" id="{E948EE82-B5EA-03CF-0A46-213DC5294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7024" y="1663668"/>
            <a:ext cx="3683000"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5370" name="Image" descr="Image">
            <a:extLst>
              <a:ext uri="{FF2B5EF4-FFF2-40B4-BE49-F238E27FC236}">
                <a16:creationId xmlns:a16="http://schemas.microsoft.com/office/drawing/2014/main" id="{2049C281-CAF2-7914-4B1F-9307D697D2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6811" y="4937263"/>
            <a:ext cx="454342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5371" name="Line">
            <a:extLst>
              <a:ext uri="{FF2B5EF4-FFF2-40B4-BE49-F238E27FC236}">
                <a16:creationId xmlns:a16="http://schemas.microsoft.com/office/drawing/2014/main" id="{6EAF780D-39DA-5B2A-06F1-4AB86FC9D3DF}"/>
              </a:ext>
            </a:extLst>
          </p:cNvPr>
          <p:cNvSpPr>
            <a:spLocks noChangeShapeType="1"/>
          </p:cNvSpPr>
          <p:nvPr/>
        </p:nvSpPr>
        <p:spPr bwMode="auto">
          <a:xfrm>
            <a:off x="9788524" y="4278767"/>
            <a:ext cx="0" cy="719137"/>
          </a:xfrm>
          <a:prstGeom prst="line">
            <a:avLst/>
          </a:prstGeom>
          <a:noFill/>
          <a:ln w="12700">
            <a:solidFill>
              <a:srgbClr val="FF2600"/>
            </a:solidFill>
            <a:miter lim="800000"/>
            <a:headEnd/>
            <a:tailEnd type="triangle" w="med" len="med"/>
          </a:ln>
          <a:extLst>
            <a:ext uri="{909E8E84-426E-40DD-AFC4-6F175D3DCCD1}">
              <a14:hiddenFill xmlns:a14="http://schemas.microsoft.com/office/drawing/2010/main">
                <a:noFill/>
              </a14:hiddenFill>
            </a:ext>
          </a:extLst>
        </p:spPr>
        <p:txBody>
          <a:bodyPr lIns="45719" rIns="45719"/>
          <a:lstStyle/>
          <a:p>
            <a:endParaRPr lang="ko-Kore-KR" altLang="en-US" dirty="0"/>
          </a:p>
        </p:txBody>
      </p:sp>
      <p:sp>
        <p:nvSpPr>
          <p:cNvPr id="239" name="Line">
            <a:extLst>
              <a:ext uri="{FF2B5EF4-FFF2-40B4-BE49-F238E27FC236}">
                <a16:creationId xmlns:a16="http://schemas.microsoft.com/office/drawing/2014/main" id="{B5D9BD3A-81D9-E643-B0FD-C53A6D5320FB}"/>
              </a:ext>
            </a:extLst>
          </p:cNvPr>
          <p:cNvSpPr/>
          <p:nvPr/>
        </p:nvSpPr>
        <p:spPr>
          <a:xfrm flipV="1">
            <a:off x="3811684" y="1663668"/>
            <a:ext cx="0" cy="3989388"/>
          </a:xfrm>
          <a:prstGeom prst="line">
            <a:avLst/>
          </a:prstGeom>
          <a:ln w="12700">
            <a:solidFill>
              <a:schemeClr val="accent3">
                <a:lumOff val="17647"/>
              </a:schemeClr>
            </a:solidFill>
            <a:miter lim="400000"/>
          </a:ln>
        </p:spPr>
        <p:txBody>
          <a:bodyPr lIns="45719" rIns="45719"/>
          <a:lstStyle/>
          <a:p>
            <a:pPr eaLnBrk="1" fontAlgn="auto">
              <a:spcBef>
                <a:spcPts val="0"/>
              </a:spcBef>
              <a:spcAft>
                <a:spcPts val="0"/>
              </a:spcAft>
              <a:defRPr/>
            </a:pPr>
            <a:endParaRPr kern="0">
              <a:latin typeface="+mn-lt"/>
              <a:ea typeface="+mn-ea"/>
              <a:sym typeface="맑은 고딕"/>
            </a:endParaRPr>
          </a:p>
        </p:txBody>
      </p:sp>
      <p:sp>
        <p:nvSpPr>
          <p:cNvPr id="2" name="Line">
            <a:extLst>
              <a:ext uri="{FF2B5EF4-FFF2-40B4-BE49-F238E27FC236}">
                <a16:creationId xmlns:a16="http://schemas.microsoft.com/office/drawing/2014/main" id="{1C463795-61FB-44F1-5291-73E9C87F51C0}"/>
              </a:ext>
            </a:extLst>
          </p:cNvPr>
          <p:cNvSpPr/>
          <p:nvPr/>
        </p:nvSpPr>
        <p:spPr>
          <a:xfrm flipV="1">
            <a:off x="7301141" y="1663668"/>
            <a:ext cx="0" cy="3989388"/>
          </a:xfrm>
          <a:prstGeom prst="line">
            <a:avLst/>
          </a:prstGeom>
          <a:ln w="12700">
            <a:solidFill>
              <a:schemeClr val="accent3">
                <a:lumOff val="17647"/>
              </a:schemeClr>
            </a:solidFill>
            <a:miter lim="400000"/>
          </a:ln>
        </p:spPr>
        <p:txBody>
          <a:bodyPr lIns="45719" rIns="45719"/>
          <a:lstStyle/>
          <a:p>
            <a:pPr eaLnBrk="1" fontAlgn="auto">
              <a:spcBef>
                <a:spcPts val="0"/>
              </a:spcBef>
              <a:spcAft>
                <a:spcPts val="0"/>
              </a:spcAft>
              <a:defRPr/>
            </a:pPr>
            <a:endParaRPr kern="0" dirty="0">
              <a:latin typeface="+mn-lt"/>
              <a:ea typeface="+mn-ea"/>
              <a:sym typeface="맑은 고딕"/>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슬라이드 번호 개체 틀 1">
            <a:extLst>
              <a:ext uri="{FF2B5EF4-FFF2-40B4-BE49-F238E27FC236}">
                <a16:creationId xmlns:a16="http://schemas.microsoft.com/office/drawing/2014/main" id="{DD6945E6-CEF0-E8C3-5EF9-5C3B45BA4A3E}"/>
              </a:ext>
            </a:extLst>
          </p:cNvPr>
          <p:cNvSpPr>
            <a:spLocks noGrp="1" noChangeArrowheads="1"/>
          </p:cNvSpPr>
          <p:nvPr>
            <p:ph type="sldNum" sz="quarter" idx="10"/>
          </p:nvPr>
        </p:nvSpPr>
        <p:spPr>
          <a:xfrm>
            <a:off x="10466388" y="200025"/>
            <a:ext cx="509587" cy="511175"/>
          </a:xfrm>
          <a:noFill/>
        </p:spPr>
        <p:txBody>
          <a:bodyPr/>
          <a:lstStyle/>
          <a:p>
            <a:fld id="{1D8E61D1-481D-2142-9AE9-E7B4FABECB09}" type="slidenum">
              <a:rPr lang="ko-Kore-KR" altLang="ko-Kore-KR">
                <a:latin typeface="Arial Black" panose="020B0604020202020204" pitchFamily="34" charset="0"/>
                <a:sym typeface="Arial Black" panose="020B0604020202020204" pitchFamily="34" charset="0"/>
              </a:rPr>
              <a:pPr/>
              <a:t>13</a:t>
            </a:fld>
            <a:endParaRPr lang="ko-Kore-KR" altLang="ko-Kore-KR">
              <a:latin typeface="Arial Black" panose="020B0604020202020204" pitchFamily="34" charset="0"/>
              <a:sym typeface="Arial Black" panose="020B0604020202020204" pitchFamily="34" charset="0"/>
            </a:endParaRPr>
          </a:p>
        </p:txBody>
      </p:sp>
      <p:sp>
        <p:nvSpPr>
          <p:cNvPr id="16387" name="제목 3">
            <a:extLst>
              <a:ext uri="{FF2B5EF4-FFF2-40B4-BE49-F238E27FC236}">
                <a16:creationId xmlns:a16="http://schemas.microsoft.com/office/drawing/2014/main" id="{EC333813-7A0B-EB6C-1235-1B21E93F92D1}"/>
              </a:ext>
            </a:extLst>
          </p:cNvPr>
          <p:cNvSpPr txBox="1">
            <a:spLocks noGrp="1" noChangeArrowheads="1"/>
          </p:cNvSpPr>
          <p:nvPr>
            <p:ph type="title"/>
          </p:nvPr>
        </p:nvSpPr>
        <p:spPr>
          <a:xfrm>
            <a:off x="1076325" y="260350"/>
            <a:ext cx="8712200" cy="363538"/>
          </a:xfrm>
        </p:spPr>
        <p:txBody>
          <a:bodyPr/>
          <a:lstStyle/>
          <a:p>
            <a:pPr eaLnBrk="1" hangingPunct="1"/>
            <a:r>
              <a:rPr lang="ko-Kore-KR" altLang="ko-Kore-KR" dirty="0"/>
              <a:t>요구사항 분석 및 아키텍처 설계</a:t>
            </a:r>
          </a:p>
        </p:txBody>
      </p:sp>
      <p:pic>
        <p:nvPicPr>
          <p:cNvPr id="16388" name="그림 9" descr="그림 9">
            <a:extLst>
              <a:ext uri="{FF2B5EF4-FFF2-40B4-BE49-F238E27FC236}">
                <a16:creationId xmlns:a16="http://schemas.microsoft.com/office/drawing/2014/main" id="{8EB30311-1A9E-57D1-7EBB-2EFE64AFF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6389" name="TextBox 10">
            <a:extLst>
              <a:ext uri="{FF2B5EF4-FFF2-40B4-BE49-F238E27FC236}">
                <a16:creationId xmlns:a16="http://schemas.microsoft.com/office/drawing/2014/main" id="{23AA5C98-DBAA-553B-94FA-FF2895C317D5}"/>
              </a:ext>
            </a:extLst>
          </p:cNvPr>
          <p:cNvSpPr txBox="1">
            <a:spLocks noChangeArrowheads="1"/>
          </p:cNvSpPr>
          <p:nvPr/>
        </p:nvSpPr>
        <p:spPr bwMode="auto">
          <a:xfrm>
            <a:off x="406400" y="6607175"/>
            <a:ext cx="385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sz="1000">
                <a:solidFill>
                  <a:srgbClr val="595959"/>
                </a:solidFill>
              </a:rPr>
              <a:t>2023</a:t>
            </a:r>
          </a:p>
        </p:txBody>
      </p:sp>
      <p:sp>
        <p:nvSpPr>
          <p:cNvPr id="16390" name="TextBox 16">
            <a:extLst>
              <a:ext uri="{FF2B5EF4-FFF2-40B4-BE49-F238E27FC236}">
                <a16:creationId xmlns:a16="http://schemas.microsoft.com/office/drawing/2014/main" id="{DBC93382-0EB7-B89A-FC35-57E4CBDD8BE8}"/>
              </a:ext>
            </a:extLst>
          </p:cNvPr>
          <p:cNvSpPr txBox="1">
            <a:spLocks noChangeArrowheads="1"/>
          </p:cNvSpPr>
          <p:nvPr/>
        </p:nvSpPr>
        <p:spPr bwMode="auto">
          <a:xfrm>
            <a:off x="327025" y="958850"/>
            <a:ext cx="31972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ko-Kore-KR" altLang="ko-Kore-KR" b="1" u="sng">
                <a:solidFill>
                  <a:srgbClr val="F27123"/>
                </a:solidFill>
              </a:rPr>
              <a:t>관계 데이터베이스 설계(ERD)</a:t>
            </a:r>
          </a:p>
        </p:txBody>
      </p:sp>
      <p:pic>
        <p:nvPicPr>
          <p:cNvPr id="16391" name="Image" descr="Image">
            <a:extLst>
              <a:ext uri="{FF2B5EF4-FFF2-40B4-BE49-F238E27FC236}">
                <a16:creationId xmlns:a16="http://schemas.microsoft.com/office/drawing/2014/main" id="{2612EE6C-0F79-7B37-357C-9DB5EEF5F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363" y="1649413"/>
            <a:ext cx="5665787" cy="231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6392" name="Image" descr="Image">
            <a:extLst>
              <a:ext uri="{FF2B5EF4-FFF2-40B4-BE49-F238E27FC236}">
                <a16:creationId xmlns:a16="http://schemas.microsoft.com/office/drawing/2014/main" id="{FE8DF15E-C12B-A607-5F7E-34E8F1649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1649413"/>
            <a:ext cx="4100513" cy="231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6393" name="1. 주문 테이블(Order Table): 주문과 관련된 정보를 저장하기 위한 테이블입니다. 주문 번호, 주문 일자, 주문 상태를 포함하였고, 주문 테이블은 주문 관리 및 조회를 위해 사용됩니다.…">
            <a:extLst>
              <a:ext uri="{FF2B5EF4-FFF2-40B4-BE49-F238E27FC236}">
                <a16:creationId xmlns:a16="http://schemas.microsoft.com/office/drawing/2014/main" id="{48F08B4B-62E3-3F43-12FD-3FCFF55F7B20}"/>
              </a:ext>
            </a:extLst>
          </p:cNvPr>
          <p:cNvSpPr txBox="1">
            <a:spLocks noChangeArrowheads="1"/>
          </p:cNvSpPr>
          <p:nvPr/>
        </p:nvSpPr>
        <p:spPr bwMode="auto">
          <a:xfrm>
            <a:off x="868363" y="4264025"/>
            <a:ext cx="5665787"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ct val="150000"/>
              </a:lnSpc>
            </a:pPr>
            <a:r>
              <a:rPr lang="ko-Kore-KR" altLang="ko-Kore-KR" sz="1000" dirty="0"/>
              <a:t>1. </a:t>
            </a:r>
            <a:r>
              <a:rPr lang="ko-Kore-KR" altLang="ko-Kore-KR" sz="1000" b="1" dirty="0"/>
              <a:t>주문 테이블</a:t>
            </a:r>
            <a:r>
              <a:rPr lang="ko-Kore-KR" altLang="ko-Kore-KR" sz="1000" dirty="0"/>
              <a:t>(Order Table): 주문과 관련된 정보를 저장하기 위한 테이블입니다. 주문 번호, 주문 일자, 주문 상태를 포함하였고, 주문 테이블은 주문 관리 및 조회를 위해 사용됩니다.</a:t>
            </a:r>
          </a:p>
          <a:p>
            <a:pPr eaLnBrk="1">
              <a:lnSpc>
                <a:spcPct val="150000"/>
              </a:lnSpc>
            </a:pPr>
            <a:r>
              <a:rPr lang="ko-Kore-KR" altLang="ko-Kore-KR" sz="1000" dirty="0"/>
              <a:t>2. </a:t>
            </a:r>
            <a:r>
              <a:rPr lang="ko-Kore-KR" altLang="ko-Kore-KR" sz="1000" b="1" dirty="0"/>
              <a:t>상품 테이블</a:t>
            </a:r>
            <a:r>
              <a:rPr lang="ko-Kore-KR" altLang="ko-Kore-KR" sz="1000" dirty="0"/>
              <a:t>(Item Table): 상품에 대한 정보를 저장하기 위한 테이블입니다. 상품 ID, 상품명, 가격, 재고 등의 속성이 포함될 수 있습니다. 상품 테이블은 주문 시 상품 정보를 조회하고 주문한 상품에 대한 정보를 유지하는 데 사용됩니다.</a:t>
            </a:r>
          </a:p>
          <a:p>
            <a:pPr eaLnBrk="1">
              <a:lnSpc>
                <a:spcPct val="150000"/>
              </a:lnSpc>
            </a:pPr>
            <a:r>
              <a:rPr lang="ko-Kore-KR" altLang="ko-Kore-KR" sz="1000" dirty="0"/>
              <a:t>3. </a:t>
            </a:r>
            <a:r>
              <a:rPr lang="ko-Kore-KR" altLang="ko-Kore-KR" sz="1000" b="1" dirty="0"/>
              <a:t>주문-상품 연결 테이블</a:t>
            </a:r>
            <a:r>
              <a:rPr lang="ko-Kore-KR" altLang="ko-Kore-KR" sz="1000" dirty="0"/>
              <a:t>(Order-Item Table): 주문과 상품 간의 관계를 나타내기 위한 연결 테이블입니다. 주문 번호와 상품 ID를 키로 사용하여 주문과 상품을 연결하고, 이를 통해 한 주문에 여러 상품을 포함할 수 있는 다대다 관계를 구현하였습니다.</a:t>
            </a:r>
          </a:p>
        </p:txBody>
      </p:sp>
      <p:sp>
        <p:nvSpPr>
          <p:cNvPr id="16394" name="결제 테이블(Payment Table): 주문에 대한 결제 정보를 저장하기 위한 테이블입니다. 주문 번호, 결제 일자, 결제 수단, 결제 상태 등의 속성이 포함되었습니다.…">
            <a:extLst>
              <a:ext uri="{FF2B5EF4-FFF2-40B4-BE49-F238E27FC236}">
                <a16:creationId xmlns:a16="http://schemas.microsoft.com/office/drawing/2014/main" id="{096CA657-FA74-7A1D-AE73-1BCABB79E38F}"/>
              </a:ext>
            </a:extLst>
          </p:cNvPr>
          <p:cNvSpPr txBox="1">
            <a:spLocks noChangeArrowheads="1"/>
          </p:cNvSpPr>
          <p:nvPr/>
        </p:nvSpPr>
        <p:spPr bwMode="auto">
          <a:xfrm>
            <a:off x="7162800" y="4260850"/>
            <a:ext cx="40989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marL="133350" indent="-133350">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1pPr>
            <a:lvl2pPr>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2pPr>
            <a:lvl3pPr>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3pPr>
            <a:lvl4pPr>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4pPr>
            <a:lvl5pPr>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5pPr>
            <a:lvl6pPr marL="457200" indent="1828800" eaLnBrk="0" fontAlgn="base" hangingPunct="0">
              <a:spcBef>
                <a:spcPct val="0"/>
              </a:spcBef>
              <a:spcAft>
                <a:spcPct val="0"/>
              </a:spcAft>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6pPr>
            <a:lvl7pPr marL="914400" indent="1828800" eaLnBrk="0" fontAlgn="base" hangingPunct="0">
              <a:spcBef>
                <a:spcPct val="0"/>
              </a:spcBef>
              <a:spcAft>
                <a:spcPct val="0"/>
              </a:spcAft>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7pPr>
            <a:lvl8pPr marL="1371600" indent="1828800" eaLnBrk="0" fontAlgn="base" hangingPunct="0">
              <a:spcBef>
                <a:spcPct val="0"/>
              </a:spcBef>
              <a:spcAft>
                <a:spcPct val="0"/>
              </a:spcAft>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8pPr>
            <a:lvl9pPr marL="1828800" indent="1828800" eaLnBrk="0" fontAlgn="base" hangingPunct="0">
              <a:spcBef>
                <a:spcPct val="0"/>
              </a:spcBef>
              <a:spcAft>
                <a:spcPct val="0"/>
              </a:spcAft>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9pPr>
          </a:lstStyle>
          <a:p>
            <a:pPr eaLnBrk="1">
              <a:lnSpc>
                <a:spcPct val="150000"/>
              </a:lnSpc>
              <a:buSzPct val="100000"/>
              <a:buFontTx/>
              <a:buAutoNum type="arabicPeriod"/>
            </a:pPr>
            <a:r>
              <a:rPr lang="ko-Kore-KR" altLang="ko-Kore-KR" sz="1000" b="1" dirty="0"/>
              <a:t>결제 테이블</a:t>
            </a:r>
            <a:r>
              <a:rPr lang="ko-Kore-KR" altLang="ko-Kore-KR" sz="1000" dirty="0"/>
              <a:t>(Payment Table): 주문에 대한 결제 정보를 저장하기 위한 테이블입니다. 주문 번호, 결제 일자, 결제 수단, 결제 상태 등의 속성이 포함되었습니다.</a:t>
            </a:r>
          </a:p>
          <a:p>
            <a:pPr eaLnBrk="1">
              <a:lnSpc>
                <a:spcPct val="150000"/>
              </a:lnSpc>
              <a:buSzPct val="100000"/>
              <a:buFontTx/>
              <a:buAutoNum type="arabicPeriod"/>
            </a:pPr>
            <a:r>
              <a:rPr lang="ko-Kore-KR" altLang="ko-Kore-KR" sz="1000" b="1" dirty="0"/>
              <a:t>계좌 테이블</a:t>
            </a:r>
            <a:r>
              <a:rPr lang="ko-Kore-KR" altLang="ko-Kore-KR" sz="1000" dirty="0"/>
              <a:t>(Bank Table): 서버의 테스트를 위해 임의의 유저 계좌 테이블을 생성하여 잔고를 관리하도록 테이블을 생성하였습니다.</a:t>
            </a:r>
          </a:p>
        </p:txBody>
      </p:sp>
      <p:sp>
        <p:nvSpPr>
          <p:cNvPr id="16395" name="주문 데이터베이스">
            <a:extLst>
              <a:ext uri="{FF2B5EF4-FFF2-40B4-BE49-F238E27FC236}">
                <a16:creationId xmlns:a16="http://schemas.microsoft.com/office/drawing/2014/main" id="{45DD1321-776D-D259-0ADB-1683EF30D01E}"/>
              </a:ext>
            </a:extLst>
          </p:cNvPr>
          <p:cNvSpPr txBox="1">
            <a:spLocks noChangeArrowheads="1"/>
          </p:cNvSpPr>
          <p:nvPr/>
        </p:nvSpPr>
        <p:spPr bwMode="auto">
          <a:xfrm>
            <a:off x="4584216" y="1274763"/>
            <a:ext cx="17494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dirty="0">
                <a:solidFill>
                  <a:srgbClr val="FF9300"/>
                </a:solidFill>
              </a:rPr>
              <a:t>주문</a:t>
            </a:r>
            <a:r>
              <a:rPr lang="ko-Kore-KR" altLang="ko-Kore-KR" dirty="0"/>
              <a:t> 데이터베이스</a:t>
            </a:r>
          </a:p>
        </p:txBody>
      </p:sp>
      <p:sp>
        <p:nvSpPr>
          <p:cNvPr id="16396" name="결제 데이터베이스">
            <a:extLst>
              <a:ext uri="{FF2B5EF4-FFF2-40B4-BE49-F238E27FC236}">
                <a16:creationId xmlns:a16="http://schemas.microsoft.com/office/drawing/2014/main" id="{40E860E5-CB40-3FD9-94A7-9D24D95E9A88}"/>
              </a:ext>
            </a:extLst>
          </p:cNvPr>
          <p:cNvSpPr txBox="1">
            <a:spLocks noChangeArrowheads="1"/>
          </p:cNvSpPr>
          <p:nvPr/>
        </p:nvSpPr>
        <p:spPr bwMode="auto">
          <a:xfrm>
            <a:off x="9319314" y="1308101"/>
            <a:ext cx="17494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dirty="0">
                <a:solidFill>
                  <a:srgbClr val="FF9300"/>
                </a:solidFill>
              </a:rPr>
              <a:t>결제</a:t>
            </a:r>
            <a:r>
              <a:rPr lang="ko-Kore-KR" altLang="ko-Kore-KR" dirty="0"/>
              <a:t> 데이터베이스</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슬라이드 번호 개체 틀 1">
            <a:extLst>
              <a:ext uri="{FF2B5EF4-FFF2-40B4-BE49-F238E27FC236}">
                <a16:creationId xmlns:a16="http://schemas.microsoft.com/office/drawing/2014/main" id="{075543BC-C93F-CAEE-8283-5C121F660042}"/>
              </a:ext>
            </a:extLst>
          </p:cNvPr>
          <p:cNvSpPr>
            <a:spLocks noGrp="1" noChangeArrowheads="1"/>
          </p:cNvSpPr>
          <p:nvPr>
            <p:ph type="sldNum" sz="quarter" idx="10"/>
          </p:nvPr>
        </p:nvSpPr>
        <p:spPr>
          <a:xfrm>
            <a:off x="10572424" y="161173"/>
            <a:ext cx="297515" cy="588879"/>
          </a:xfrm>
          <a:noFill/>
        </p:spPr>
        <p:txBody>
          <a:bodyPr/>
          <a:lstStyle/>
          <a:p>
            <a:pPr>
              <a:lnSpc>
                <a:spcPct val="150000"/>
              </a:lnSpc>
            </a:pPr>
            <a:fld id="{D5CA13CF-6C18-E14A-87C5-3C660CD9EC0C}" type="slidenum">
              <a:rPr lang="ko-Kore-KR" altLang="ko-Kore-KR">
                <a:latin typeface="Arial Black" panose="020B0604020202020204" pitchFamily="34" charset="0"/>
                <a:sym typeface="Arial Black" panose="020B0604020202020204" pitchFamily="34" charset="0"/>
              </a:rPr>
              <a:pPr>
                <a:lnSpc>
                  <a:spcPct val="150000"/>
                </a:lnSpc>
              </a:pPr>
              <a:t>14</a:t>
            </a:fld>
            <a:endParaRPr lang="ko-Kore-KR" altLang="ko-Kore-KR">
              <a:latin typeface="Arial Black" panose="020B0604020202020204" pitchFamily="34" charset="0"/>
              <a:sym typeface="Arial Black" panose="020B0604020202020204" pitchFamily="34" charset="0"/>
            </a:endParaRPr>
          </a:p>
        </p:txBody>
      </p:sp>
      <p:sp>
        <p:nvSpPr>
          <p:cNvPr id="6147" name="제목 3">
            <a:extLst>
              <a:ext uri="{FF2B5EF4-FFF2-40B4-BE49-F238E27FC236}">
                <a16:creationId xmlns:a16="http://schemas.microsoft.com/office/drawing/2014/main" id="{FA419558-A384-A028-CE41-7579564A0730}"/>
              </a:ext>
            </a:extLst>
          </p:cNvPr>
          <p:cNvSpPr txBox="1">
            <a:spLocks noGrp="1" noChangeArrowheads="1"/>
          </p:cNvSpPr>
          <p:nvPr>
            <p:ph type="title"/>
          </p:nvPr>
        </p:nvSpPr>
        <p:spPr>
          <a:xfrm>
            <a:off x="1076325" y="260350"/>
            <a:ext cx="8712200" cy="363538"/>
          </a:xfrm>
        </p:spPr>
        <p:txBody>
          <a:bodyPr/>
          <a:lstStyle/>
          <a:p>
            <a:pPr eaLnBrk="1" hangingPunct="1">
              <a:lnSpc>
                <a:spcPct val="150000"/>
              </a:lnSpc>
            </a:pPr>
            <a:r>
              <a:rPr lang="ko-Kore-KR" altLang="ko-Kore-KR" dirty="0"/>
              <a:t>마이크로 서비스 구현</a:t>
            </a:r>
          </a:p>
        </p:txBody>
      </p:sp>
      <p:pic>
        <p:nvPicPr>
          <p:cNvPr id="6148" name="그림 9" descr="그림 9">
            <a:extLst>
              <a:ext uri="{FF2B5EF4-FFF2-40B4-BE49-F238E27FC236}">
                <a16:creationId xmlns:a16="http://schemas.microsoft.com/office/drawing/2014/main" id="{7495CE68-AAD6-B4F1-FE26-E91B440F2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6149" name="TextBox 10">
            <a:extLst>
              <a:ext uri="{FF2B5EF4-FFF2-40B4-BE49-F238E27FC236}">
                <a16:creationId xmlns:a16="http://schemas.microsoft.com/office/drawing/2014/main" id="{BA97487F-4B49-1666-69F8-1465027DCCD5}"/>
              </a:ext>
            </a:extLst>
          </p:cNvPr>
          <p:cNvSpPr txBox="1">
            <a:spLocks noChangeArrowheads="1"/>
          </p:cNvSpPr>
          <p:nvPr/>
        </p:nvSpPr>
        <p:spPr bwMode="auto">
          <a:xfrm>
            <a:off x="406400" y="6607175"/>
            <a:ext cx="374459" cy="29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lnSpc>
                <a:spcPct val="150000"/>
              </a:lnSpc>
            </a:pPr>
            <a:r>
              <a:rPr lang="ko-Kore-KR" altLang="ko-Kore-KR" sz="1000">
                <a:solidFill>
                  <a:srgbClr val="595959"/>
                </a:solidFill>
              </a:rPr>
              <a:t>2023</a:t>
            </a:r>
          </a:p>
        </p:txBody>
      </p:sp>
      <p:grpSp>
        <p:nvGrpSpPr>
          <p:cNvPr id="2" name="그룹 1">
            <a:extLst>
              <a:ext uri="{FF2B5EF4-FFF2-40B4-BE49-F238E27FC236}">
                <a16:creationId xmlns:a16="http://schemas.microsoft.com/office/drawing/2014/main" id="{9ECB4B04-0105-D0C5-6C21-DC151597B7FD}"/>
              </a:ext>
            </a:extLst>
          </p:cNvPr>
          <p:cNvGrpSpPr/>
          <p:nvPr/>
        </p:nvGrpSpPr>
        <p:grpSpPr>
          <a:xfrm>
            <a:off x="447675" y="1867395"/>
            <a:ext cx="11379200" cy="771119"/>
            <a:chOff x="450792" y="3800464"/>
            <a:chExt cx="11379200" cy="771119"/>
          </a:xfrm>
        </p:grpSpPr>
        <p:sp>
          <p:nvSpPr>
            <p:cNvPr id="4" name="직사각형 3">
              <a:extLst>
                <a:ext uri="{FF2B5EF4-FFF2-40B4-BE49-F238E27FC236}">
                  <a16:creationId xmlns:a16="http://schemas.microsoft.com/office/drawing/2014/main" id="{4F744D2B-5F21-F082-6FB6-15498E4EC6B7}"/>
                </a:ext>
              </a:extLst>
            </p:cNvPr>
            <p:cNvSpPr/>
            <p:nvPr/>
          </p:nvSpPr>
          <p:spPr>
            <a:xfrm>
              <a:off x="746934" y="3943370"/>
              <a:ext cx="11083058" cy="628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ko-KR" altLang="en-US" dirty="0">
                  <a:solidFill>
                    <a:schemeClr val="tx1"/>
                  </a:solidFill>
                </a:rPr>
                <a:t>    주문 서비스 개발 내용</a:t>
              </a:r>
              <a:endParaRPr kumimoji="1" lang="ko-Kore-KR" altLang="en-US" dirty="0">
                <a:solidFill>
                  <a:schemeClr val="tx1"/>
                </a:solidFill>
              </a:endParaRPr>
            </a:p>
          </p:txBody>
        </p:sp>
        <p:sp>
          <p:nvSpPr>
            <p:cNvPr id="6" name="직사각형 5">
              <a:extLst>
                <a:ext uri="{FF2B5EF4-FFF2-40B4-BE49-F238E27FC236}">
                  <a16:creationId xmlns:a16="http://schemas.microsoft.com/office/drawing/2014/main" id="{5C9B3BD8-3EC1-BB7B-6504-F5FA0706235E}"/>
                </a:ext>
              </a:extLst>
            </p:cNvPr>
            <p:cNvSpPr/>
            <p:nvPr/>
          </p:nvSpPr>
          <p:spPr>
            <a:xfrm>
              <a:off x="450792" y="3800464"/>
              <a:ext cx="626302" cy="655695"/>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400" b="1" dirty="0"/>
                <a:t>1</a:t>
              </a:r>
              <a:endParaRPr kumimoji="1" lang="ko-Kore-KR" altLang="en-US" sz="1400" b="1" dirty="0"/>
            </a:p>
          </p:txBody>
        </p:sp>
      </p:grpSp>
      <p:grpSp>
        <p:nvGrpSpPr>
          <p:cNvPr id="10" name="그룹 9">
            <a:extLst>
              <a:ext uri="{FF2B5EF4-FFF2-40B4-BE49-F238E27FC236}">
                <a16:creationId xmlns:a16="http://schemas.microsoft.com/office/drawing/2014/main" id="{F16A08D0-ADFF-4D1B-02AC-60876441B127}"/>
              </a:ext>
            </a:extLst>
          </p:cNvPr>
          <p:cNvGrpSpPr/>
          <p:nvPr/>
        </p:nvGrpSpPr>
        <p:grpSpPr>
          <a:xfrm>
            <a:off x="447675" y="2840832"/>
            <a:ext cx="11379200" cy="771119"/>
            <a:chOff x="450792" y="3800464"/>
            <a:chExt cx="11379200" cy="771119"/>
          </a:xfrm>
        </p:grpSpPr>
        <p:sp>
          <p:nvSpPr>
            <p:cNvPr id="11" name="직사각형 10">
              <a:extLst>
                <a:ext uri="{FF2B5EF4-FFF2-40B4-BE49-F238E27FC236}">
                  <a16:creationId xmlns:a16="http://schemas.microsoft.com/office/drawing/2014/main" id="{5C38524E-80B5-5C66-D015-B91BBF4F1925}"/>
                </a:ext>
              </a:extLst>
            </p:cNvPr>
            <p:cNvSpPr/>
            <p:nvPr/>
          </p:nvSpPr>
          <p:spPr>
            <a:xfrm>
              <a:off x="746934" y="3943370"/>
              <a:ext cx="11083058" cy="628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ko-KR" altLang="en-US" dirty="0">
                  <a:solidFill>
                    <a:schemeClr val="tx1"/>
                  </a:solidFill>
                </a:rPr>
                <a:t>    결제 서비스 개발 내용</a:t>
              </a:r>
              <a:endParaRPr kumimoji="1" lang="ko-Kore-KR" altLang="en-US" dirty="0">
                <a:solidFill>
                  <a:schemeClr val="tx1"/>
                </a:solidFill>
              </a:endParaRPr>
            </a:p>
          </p:txBody>
        </p:sp>
        <p:sp>
          <p:nvSpPr>
            <p:cNvPr id="12" name="직사각형 11">
              <a:extLst>
                <a:ext uri="{FF2B5EF4-FFF2-40B4-BE49-F238E27FC236}">
                  <a16:creationId xmlns:a16="http://schemas.microsoft.com/office/drawing/2014/main" id="{5100F194-5D1B-19E2-7B0D-CADD3A7BBE65}"/>
                </a:ext>
              </a:extLst>
            </p:cNvPr>
            <p:cNvSpPr/>
            <p:nvPr/>
          </p:nvSpPr>
          <p:spPr>
            <a:xfrm>
              <a:off x="450792" y="3800464"/>
              <a:ext cx="626302" cy="655695"/>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b="1" dirty="0"/>
                <a:t>2</a:t>
              </a:r>
              <a:endParaRPr kumimoji="1" lang="ko-Kore-KR" altLang="en-US" sz="1400" b="1" dirty="0"/>
            </a:p>
          </p:txBody>
        </p:sp>
      </p:grpSp>
      <p:grpSp>
        <p:nvGrpSpPr>
          <p:cNvPr id="13" name="그룹 12">
            <a:extLst>
              <a:ext uri="{FF2B5EF4-FFF2-40B4-BE49-F238E27FC236}">
                <a16:creationId xmlns:a16="http://schemas.microsoft.com/office/drawing/2014/main" id="{A7FEB922-FDE9-EF56-097A-F8AE43C6A605}"/>
              </a:ext>
            </a:extLst>
          </p:cNvPr>
          <p:cNvGrpSpPr/>
          <p:nvPr/>
        </p:nvGrpSpPr>
        <p:grpSpPr>
          <a:xfrm>
            <a:off x="447675" y="3803264"/>
            <a:ext cx="11379200" cy="771119"/>
            <a:chOff x="450792" y="3800464"/>
            <a:chExt cx="11379200" cy="771119"/>
          </a:xfrm>
        </p:grpSpPr>
        <p:sp>
          <p:nvSpPr>
            <p:cNvPr id="14" name="직사각형 13">
              <a:extLst>
                <a:ext uri="{FF2B5EF4-FFF2-40B4-BE49-F238E27FC236}">
                  <a16:creationId xmlns:a16="http://schemas.microsoft.com/office/drawing/2014/main" id="{9C204728-BB02-DE92-C67D-D965604C9A45}"/>
                </a:ext>
              </a:extLst>
            </p:cNvPr>
            <p:cNvSpPr/>
            <p:nvPr/>
          </p:nvSpPr>
          <p:spPr>
            <a:xfrm>
              <a:off x="746934" y="3943370"/>
              <a:ext cx="11083058" cy="628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ko-KR" altLang="en-US" dirty="0">
                  <a:solidFill>
                    <a:schemeClr val="tx1"/>
                  </a:solidFill>
                </a:rPr>
                <a:t>    서비스간 이벤트 처리 및 보상 트랜잭션</a:t>
              </a:r>
              <a:endParaRPr kumimoji="1" lang="ko-Kore-KR" altLang="en-US" dirty="0">
                <a:solidFill>
                  <a:schemeClr val="tx1"/>
                </a:solidFill>
              </a:endParaRPr>
            </a:p>
          </p:txBody>
        </p:sp>
        <p:sp>
          <p:nvSpPr>
            <p:cNvPr id="15" name="직사각형 14">
              <a:extLst>
                <a:ext uri="{FF2B5EF4-FFF2-40B4-BE49-F238E27FC236}">
                  <a16:creationId xmlns:a16="http://schemas.microsoft.com/office/drawing/2014/main" id="{2B5CE7F5-1581-8CF8-7A61-719BE276AAE5}"/>
                </a:ext>
              </a:extLst>
            </p:cNvPr>
            <p:cNvSpPr/>
            <p:nvPr/>
          </p:nvSpPr>
          <p:spPr>
            <a:xfrm>
              <a:off x="450792" y="3800464"/>
              <a:ext cx="626302" cy="655695"/>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b="1" dirty="0"/>
                <a:t>3</a:t>
              </a:r>
              <a:endParaRPr kumimoji="1" lang="ko-Kore-KR" altLang="en-US" sz="1400" b="1" dirty="0"/>
            </a:p>
          </p:txBody>
        </p:sp>
      </p:grpSp>
    </p:spTree>
    <p:extLst>
      <p:ext uri="{BB962C8B-B14F-4D97-AF65-F5344CB8AC3E}">
        <p14:creationId xmlns:p14="http://schemas.microsoft.com/office/powerpoint/2010/main" val="126281603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번호 개체 틀 1">
            <a:extLst>
              <a:ext uri="{FF2B5EF4-FFF2-40B4-BE49-F238E27FC236}">
                <a16:creationId xmlns:a16="http://schemas.microsoft.com/office/drawing/2014/main" id="{078DE0D8-9E5F-A323-0393-81B600EBFC2E}"/>
              </a:ext>
            </a:extLst>
          </p:cNvPr>
          <p:cNvSpPr>
            <a:spLocks noGrp="1" noChangeArrowheads="1"/>
          </p:cNvSpPr>
          <p:nvPr>
            <p:ph type="sldNum" sz="quarter" idx="10"/>
          </p:nvPr>
        </p:nvSpPr>
        <p:spPr>
          <a:xfrm>
            <a:off x="10466388" y="200025"/>
            <a:ext cx="509587" cy="511175"/>
          </a:xfrm>
          <a:noFill/>
        </p:spPr>
        <p:txBody>
          <a:bodyPr/>
          <a:lstStyle/>
          <a:p>
            <a:fld id="{D9264818-D375-5C4A-9C27-4E8A898C2F36}" type="slidenum">
              <a:rPr lang="ko-Kore-KR" altLang="ko-Kore-KR">
                <a:latin typeface="Arial Black" panose="020B0604020202020204" pitchFamily="34" charset="0"/>
                <a:sym typeface="Arial Black" panose="020B0604020202020204" pitchFamily="34" charset="0"/>
              </a:rPr>
              <a:pPr/>
              <a:t>15</a:t>
            </a:fld>
            <a:endParaRPr lang="ko-Kore-KR" altLang="ko-Kore-KR">
              <a:latin typeface="Arial Black" panose="020B0604020202020204" pitchFamily="34" charset="0"/>
              <a:sym typeface="Arial Black" panose="020B0604020202020204" pitchFamily="34" charset="0"/>
            </a:endParaRPr>
          </a:p>
        </p:txBody>
      </p:sp>
      <p:sp>
        <p:nvSpPr>
          <p:cNvPr id="17411" name="제목 3">
            <a:extLst>
              <a:ext uri="{FF2B5EF4-FFF2-40B4-BE49-F238E27FC236}">
                <a16:creationId xmlns:a16="http://schemas.microsoft.com/office/drawing/2014/main" id="{E6AB1D3A-EA38-D1C1-7C02-22250B927F83}"/>
              </a:ext>
            </a:extLst>
          </p:cNvPr>
          <p:cNvSpPr txBox="1">
            <a:spLocks noGrp="1" noChangeArrowheads="1"/>
          </p:cNvSpPr>
          <p:nvPr>
            <p:ph type="title"/>
          </p:nvPr>
        </p:nvSpPr>
        <p:spPr>
          <a:xfrm>
            <a:off x="1076325" y="260350"/>
            <a:ext cx="8712200" cy="363538"/>
          </a:xfrm>
        </p:spPr>
        <p:txBody>
          <a:bodyPr/>
          <a:lstStyle/>
          <a:p>
            <a:pPr eaLnBrk="1" hangingPunct="1"/>
            <a:r>
              <a:rPr lang="ko-Kore-KR" altLang="ko-Kore-KR" dirty="0"/>
              <a:t>마이크로 서비스 구현</a:t>
            </a:r>
          </a:p>
        </p:txBody>
      </p:sp>
      <p:pic>
        <p:nvPicPr>
          <p:cNvPr id="17412" name="그림 9" descr="그림 9">
            <a:extLst>
              <a:ext uri="{FF2B5EF4-FFF2-40B4-BE49-F238E27FC236}">
                <a16:creationId xmlns:a16="http://schemas.microsoft.com/office/drawing/2014/main" id="{03CDB212-9BE5-3CF0-7973-6B32F7484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7413" name="TextBox 10">
            <a:extLst>
              <a:ext uri="{FF2B5EF4-FFF2-40B4-BE49-F238E27FC236}">
                <a16:creationId xmlns:a16="http://schemas.microsoft.com/office/drawing/2014/main" id="{4E93AD96-C803-FDD9-90C4-52B43D0A956C}"/>
              </a:ext>
            </a:extLst>
          </p:cNvPr>
          <p:cNvSpPr txBox="1">
            <a:spLocks noChangeArrowheads="1"/>
          </p:cNvSpPr>
          <p:nvPr/>
        </p:nvSpPr>
        <p:spPr bwMode="auto">
          <a:xfrm>
            <a:off x="406400" y="6607175"/>
            <a:ext cx="385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sz="1000">
                <a:solidFill>
                  <a:srgbClr val="595959"/>
                </a:solidFill>
              </a:rPr>
              <a:t>2023</a:t>
            </a:r>
          </a:p>
        </p:txBody>
      </p:sp>
      <p:sp>
        <p:nvSpPr>
          <p:cNvPr id="17414" name="TextBox 16">
            <a:extLst>
              <a:ext uri="{FF2B5EF4-FFF2-40B4-BE49-F238E27FC236}">
                <a16:creationId xmlns:a16="http://schemas.microsoft.com/office/drawing/2014/main" id="{DFD7AE32-7D99-FE89-693A-1D47E0A152AB}"/>
              </a:ext>
            </a:extLst>
          </p:cNvPr>
          <p:cNvSpPr txBox="1">
            <a:spLocks noChangeArrowheads="1"/>
          </p:cNvSpPr>
          <p:nvPr/>
        </p:nvSpPr>
        <p:spPr bwMode="auto">
          <a:xfrm>
            <a:off x="327025" y="839788"/>
            <a:ext cx="3197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ko-Kore-KR" altLang="ko-Kore-KR" b="1" u="sng" dirty="0">
                <a:solidFill>
                  <a:srgbClr val="F27123"/>
                </a:solidFill>
              </a:rPr>
              <a:t>주문 A</a:t>
            </a:r>
            <a:r>
              <a:rPr lang="en-US" altLang="ko-Kore-KR" b="1" u="sng" dirty="0">
                <a:solidFill>
                  <a:srgbClr val="F27123"/>
                </a:solidFill>
              </a:rPr>
              <a:t>PI</a:t>
            </a:r>
            <a:r>
              <a:rPr lang="ko-Kore-KR" altLang="ko-Kore-KR" b="1" u="sng" dirty="0">
                <a:solidFill>
                  <a:srgbClr val="F27123"/>
                </a:solidFill>
              </a:rPr>
              <a:t> 서비스 개발 내용</a:t>
            </a:r>
          </a:p>
        </p:txBody>
      </p:sp>
      <p:pic>
        <p:nvPicPr>
          <p:cNvPr id="17415" name="Image" descr="Image">
            <a:extLst>
              <a:ext uri="{FF2B5EF4-FFF2-40B4-BE49-F238E27FC236}">
                <a16:creationId xmlns:a16="http://schemas.microsoft.com/office/drawing/2014/main" id="{406BF827-EBEE-A211-B298-0FD6A9CD9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050" y="1792288"/>
            <a:ext cx="4445000" cy="190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7416" name="Image" descr="Image">
            <a:extLst>
              <a:ext uri="{FF2B5EF4-FFF2-40B4-BE49-F238E27FC236}">
                <a16:creationId xmlns:a16="http://schemas.microsoft.com/office/drawing/2014/main" id="{476BEDCC-F734-C316-F928-6E9B2F7224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1508125"/>
            <a:ext cx="3195637"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7417" name="Line">
            <a:extLst>
              <a:ext uri="{FF2B5EF4-FFF2-40B4-BE49-F238E27FC236}">
                <a16:creationId xmlns:a16="http://schemas.microsoft.com/office/drawing/2014/main" id="{2EACB72A-C9D9-53A7-6EFF-E52A9D8F617A}"/>
              </a:ext>
            </a:extLst>
          </p:cNvPr>
          <p:cNvSpPr>
            <a:spLocks noChangeShapeType="1"/>
          </p:cNvSpPr>
          <p:nvPr/>
        </p:nvSpPr>
        <p:spPr bwMode="auto">
          <a:xfrm flipH="1">
            <a:off x="2238375" y="2671763"/>
            <a:ext cx="414338" cy="414337"/>
          </a:xfrm>
          <a:prstGeom prst="line">
            <a:avLst/>
          </a:prstGeom>
          <a:noFill/>
          <a:ln w="38100">
            <a:solidFill>
              <a:srgbClr val="FF2600"/>
            </a:solidFill>
            <a:miter lim="800000"/>
            <a:headEnd/>
            <a:tailEnd type="triangle" w="med" len="med"/>
          </a:ln>
          <a:extLst>
            <a:ext uri="{909E8E84-426E-40DD-AFC4-6F175D3DCCD1}">
              <a14:hiddenFill xmlns:a14="http://schemas.microsoft.com/office/drawing/2010/main">
                <a:noFill/>
              </a14:hiddenFill>
            </a:ext>
          </a:extLst>
        </p:spPr>
        <p:txBody>
          <a:bodyPr lIns="45719" rIns="45719"/>
          <a:lstStyle/>
          <a:p>
            <a:endParaRPr lang="ko-Kore-KR" altLang="en-US"/>
          </a:p>
        </p:txBody>
      </p:sp>
      <p:sp>
        <p:nvSpPr>
          <p:cNvPr id="17419" name="상품 테이블에 해당 상품이 존재하는지를 확인하여 상품의 존재 여부를 판단하는데 사용됩니다.">
            <a:extLst>
              <a:ext uri="{FF2B5EF4-FFF2-40B4-BE49-F238E27FC236}">
                <a16:creationId xmlns:a16="http://schemas.microsoft.com/office/drawing/2014/main" id="{E3A8D1E8-29C7-241A-22B3-310BEFCBB522}"/>
              </a:ext>
            </a:extLst>
          </p:cNvPr>
          <p:cNvSpPr txBox="1">
            <a:spLocks noChangeArrowheads="1"/>
          </p:cNvSpPr>
          <p:nvPr/>
        </p:nvSpPr>
        <p:spPr bwMode="auto">
          <a:xfrm>
            <a:off x="9115425" y="2215860"/>
            <a:ext cx="2522538" cy="9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ct val="150000"/>
              </a:lnSpc>
            </a:pPr>
            <a:r>
              <a:rPr lang="ko-Kore-KR" altLang="ko-Kore-KR" sz="1300" dirty="0"/>
              <a:t>상품 테이블에 해당 상품이 존재하는지를 확인하여 상품의 존재 여부를 판단하는데 사용됩니다.</a:t>
            </a:r>
          </a:p>
        </p:txBody>
      </p:sp>
      <p:pic>
        <p:nvPicPr>
          <p:cNvPr id="17420" name="Image" descr="Image">
            <a:extLst>
              <a:ext uri="{FF2B5EF4-FFF2-40B4-BE49-F238E27FC236}">
                <a16:creationId xmlns:a16="http://schemas.microsoft.com/office/drawing/2014/main" id="{FF4B89DF-16E8-D4EB-6E2B-28778F49CE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9725" y="4452938"/>
            <a:ext cx="4565650"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7421" name="Line">
            <a:extLst>
              <a:ext uri="{FF2B5EF4-FFF2-40B4-BE49-F238E27FC236}">
                <a16:creationId xmlns:a16="http://schemas.microsoft.com/office/drawing/2014/main" id="{D119A9C8-BD50-FA3F-A054-3D34466A9E4C}"/>
              </a:ext>
            </a:extLst>
          </p:cNvPr>
          <p:cNvSpPr>
            <a:spLocks noChangeShapeType="1"/>
          </p:cNvSpPr>
          <p:nvPr/>
        </p:nvSpPr>
        <p:spPr bwMode="auto">
          <a:xfrm flipH="1">
            <a:off x="6095999" y="3009899"/>
            <a:ext cx="339725" cy="1577223"/>
          </a:xfrm>
          <a:prstGeom prst="line">
            <a:avLst/>
          </a:prstGeom>
          <a:noFill/>
          <a:ln w="25400">
            <a:solidFill>
              <a:srgbClr val="FF2600"/>
            </a:solidFill>
            <a:miter lim="800000"/>
            <a:headEnd/>
            <a:tailEnd type="triangle" w="med" len="med"/>
          </a:ln>
          <a:extLst>
            <a:ext uri="{909E8E84-426E-40DD-AFC4-6F175D3DCCD1}">
              <a14:hiddenFill xmlns:a14="http://schemas.microsoft.com/office/drawing/2010/main">
                <a:noFill/>
              </a14:hiddenFill>
            </a:ext>
          </a:extLst>
        </p:spPr>
        <p:txBody>
          <a:bodyPr lIns="45719" rIns="45719"/>
          <a:lstStyle/>
          <a:p>
            <a:endParaRPr lang="ko-Kore-KR" altLang="en-US"/>
          </a:p>
        </p:txBody>
      </p:sp>
      <p:sp>
        <p:nvSpPr>
          <p:cNvPr id="17422" name="Line">
            <a:extLst>
              <a:ext uri="{FF2B5EF4-FFF2-40B4-BE49-F238E27FC236}">
                <a16:creationId xmlns:a16="http://schemas.microsoft.com/office/drawing/2014/main" id="{2E7C54F3-C404-F169-5CA1-E1178A1A0A6E}"/>
              </a:ext>
            </a:extLst>
          </p:cNvPr>
          <p:cNvSpPr>
            <a:spLocks noChangeShapeType="1"/>
          </p:cNvSpPr>
          <p:nvPr/>
        </p:nvSpPr>
        <p:spPr bwMode="auto">
          <a:xfrm>
            <a:off x="8462963" y="5364163"/>
            <a:ext cx="561975" cy="0"/>
          </a:xfrm>
          <a:prstGeom prst="line">
            <a:avLst/>
          </a:prstGeom>
          <a:noFill/>
          <a:ln w="38100">
            <a:solidFill>
              <a:srgbClr val="FF2600"/>
            </a:solidFill>
            <a:miter lim="800000"/>
            <a:headEnd/>
            <a:tailEnd type="triangle" w="med" len="med"/>
          </a:ln>
          <a:extLst>
            <a:ext uri="{909E8E84-426E-40DD-AFC4-6F175D3DCCD1}">
              <a14:hiddenFill xmlns:a14="http://schemas.microsoft.com/office/drawing/2010/main">
                <a:noFill/>
              </a14:hiddenFill>
            </a:ext>
          </a:extLst>
        </p:spPr>
        <p:txBody>
          <a:bodyPr lIns="45719" rIns="45719"/>
          <a:lstStyle/>
          <a:p>
            <a:endParaRPr lang="ko-Kore-KR" altLang="en-US"/>
          </a:p>
        </p:txBody>
      </p:sp>
      <p:sp>
        <p:nvSpPr>
          <p:cNvPr id="17423" name="상품 테이블에 해당 상품의 재고 수량과 구매한 상품 수량을 비교하여 구매 가능 여부를 확인한 후, 구매 수량이 유효 하다면 현재 상품 잔고량을 빼줍니다.">
            <a:extLst>
              <a:ext uri="{FF2B5EF4-FFF2-40B4-BE49-F238E27FC236}">
                <a16:creationId xmlns:a16="http://schemas.microsoft.com/office/drawing/2014/main" id="{A2542E44-F5F1-5F64-6529-2DF4C5DC7E12}"/>
              </a:ext>
            </a:extLst>
          </p:cNvPr>
          <p:cNvSpPr txBox="1">
            <a:spLocks noChangeArrowheads="1"/>
          </p:cNvSpPr>
          <p:nvPr/>
        </p:nvSpPr>
        <p:spPr bwMode="auto">
          <a:xfrm>
            <a:off x="9115425" y="4587123"/>
            <a:ext cx="2522538" cy="15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ct val="150000"/>
              </a:lnSpc>
            </a:pPr>
            <a:r>
              <a:rPr lang="ko-Kore-KR" altLang="ko-Kore-KR" sz="1300" dirty="0"/>
              <a:t>상품 테이블에 해당 상품의 재고 수량과 구매한 상품 수량을 비교하여 구매 가능 여부를 확인한 후, 구매 수량이 유효 하다면 현재 상품 잔고량을 빼줍니다.</a:t>
            </a:r>
          </a:p>
        </p:txBody>
      </p:sp>
      <p:sp>
        <p:nvSpPr>
          <p:cNvPr id="17424" name="Oval">
            <a:extLst>
              <a:ext uri="{FF2B5EF4-FFF2-40B4-BE49-F238E27FC236}">
                <a16:creationId xmlns:a16="http://schemas.microsoft.com/office/drawing/2014/main" id="{581E7497-BC40-FD9F-9C11-BFF14EB48137}"/>
              </a:ext>
            </a:extLst>
          </p:cNvPr>
          <p:cNvSpPr>
            <a:spLocks noChangeArrowheads="1"/>
          </p:cNvSpPr>
          <p:nvPr/>
        </p:nvSpPr>
        <p:spPr bwMode="auto">
          <a:xfrm>
            <a:off x="5919788" y="2794000"/>
            <a:ext cx="1025525" cy="215900"/>
          </a:xfrm>
          <a:prstGeom prst="ellipse">
            <a:avLst/>
          </a:prstGeom>
          <a:noFill/>
          <a:ln w="12700">
            <a:solidFill>
              <a:srgbClr val="FF2600"/>
            </a:solidFill>
            <a:miter lim="800000"/>
            <a:headEnd/>
            <a:tailEnd/>
          </a:ln>
          <a:extLst>
            <a:ext uri="{909E8E84-426E-40DD-AFC4-6F175D3DCCD1}">
              <a14:hiddenFill xmlns:a14="http://schemas.microsoft.com/office/drawing/2010/main">
                <a:solidFill>
                  <a:srgbClr val="FFFFFF"/>
                </a:solidFill>
              </a14:hiddenFill>
            </a:ext>
          </a:extLst>
        </p:spPr>
        <p:txBody>
          <a:bodyPr lIns="45719" rIns="45719" anchor="ctr"/>
          <a:lstStyle/>
          <a:p>
            <a:pPr eaLnBrk="1"/>
            <a:endParaRPr lang="ko-Kore-KR" altLang="ko-Kore-KR" sz="1400"/>
          </a:p>
        </p:txBody>
      </p:sp>
      <p:sp>
        <p:nvSpPr>
          <p:cNvPr id="17425" name="주문 관련 Business logic">
            <a:extLst>
              <a:ext uri="{FF2B5EF4-FFF2-40B4-BE49-F238E27FC236}">
                <a16:creationId xmlns:a16="http://schemas.microsoft.com/office/drawing/2014/main" id="{09717395-58F9-754D-C9E4-44B09E07222C}"/>
              </a:ext>
            </a:extLst>
          </p:cNvPr>
          <p:cNvSpPr txBox="1">
            <a:spLocks noChangeArrowheads="1"/>
          </p:cNvSpPr>
          <p:nvPr/>
        </p:nvSpPr>
        <p:spPr bwMode="auto">
          <a:xfrm>
            <a:off x="4170363" y="1347788"/>
            <a:ext cx="25241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ko-Kore-KR" altLang="ko-Kore-KR" sz="1300" b="1"/>
              <a:t>주문 관련 Business logic</a:t>
            </a:r>
          </a:p>
        </p:txBody>
      </p:sp>
      <p:sp>
        <p:nvSpPr>
          <p:cNvPr id="2" name="Line">
            <a:extLst>
              <a:ext uri="{FF2B5EF4-FFF2-40B4-BE49-F238E27FC236}">
                <a16:creationId xmlns:a16="http://schemas.microsoft.com/office/drawing/2014/main" id="{05395FE5-C763-3855-2C50-60F40EFE383C}"/>
              </a:ext>
            </a:extLst>
          </p:cNvPr>
          <p:cNvSpPr>
            <a:spLocks noChangeShapeType="1"/>
          </p:cNvSpPr>
          <p:nvPr/>
        </p:nvSpPr>
        <p:spPr bwMode="auto">
          <a:xfrm>
            <a:off x="8462963" y="2671763"/>
            <a:ext cx="561975" cy="0"/>
          </a:xfrm>
          <a:prstGeom prst="line">
            <a:avLst/>
          </a:prstGeom>
          <a:noFill/>
          <a:ln w="38100">
            <a:solidFill>
              <a:srgbClr val="FF2600"/>
            </a:solidFill>
            <a:miter lim="800000"/>
            <a:headEnd/>
            <a:tailEnd type="triangle" w="med" len="med"/>
          </a:ln>
          <a:extLst>
            <a:ext uri="{909E8E84-426E-40DD-AFC4-6F175D3DCCD1}">
              <a14:hiddenFill xmlns:a14="http://schemas.microsoft.com/office/drawing/2010/main">
                <a:noFill/>
              </a14:hiddenFill>
            </a:ext>
          </a:extLst>
        </p:spPr>
        <p:txBody>
          <a:bodyPr lIns="45719" rIns="45719"/>
          <a:lstStyle/>
          <a:p>
            <a:endParaRPr lang="ko-Kore-KR" altLang="en-US"/>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슬라이드 번호 개체 틀 1">
            <a:extLst>
              <a:ext uri="{FF2B5EF4-FFF2-40B4-BE49-F238E27FC236}">
                <a16:creationId xmlns:a16="http://schemas.microsoft.com/office/drawing/2014/main" id="{ACF51ADB-4D09-06D6-3FCA-03A85EE7B6C7}"/>
              </a:ext>
            </a:extLst>
          </p:cNvPr>
          <p:cNvSpPr>
            <a:spLocks noGrp="1" noChangeArrowheads="1"/>
          </p:cNvSpPr>
          <p:nvPr>
            <p:ph type="sldNum" sz="quarter" idx="10"/>
          </p:nvPr>
        </p:nvSpPr>
        <p:spPr>
          <a:xfrm>
            <a:off x="10466388" y="200025"/>
            <a:ext cx="509587" cy="511175"/>
          </a:xfrm>
          <a:noFill/>
        </p:spPr>
        <p:txBody>
          <a:bodyPr/>
          <a:lstStyle/>
          <a:p>
            <a:fld id="{BA603A41-254B-B643-98EF-CB1DEF7AB73A}" type="slidenum">
              <a:rPr lang="ko-Kore-KR" altLang="ko-Kore-KR">
                <a:latin typeface="Arial Black" panose="020B0604020202020204" pitchFamily="34" charset="0"/>
                <a:sym typeface="Arial Black" panose="020B0604020202020204" pitchFamily="34" charset="0"/>
              </a:rPr>
              <a:pPr/>
              <a:t>16</a:t>
            </a:fld>
            <a:endParaRPr lang="ko-Kore-KR" altLang="ko-Kore-KR">
              <a:latin typeface="Arial Black" panose="020B0604020202020204" pitchFamily="34" charset="0"/>
              <a:sym typeface="Arial Black" panose="020B0604020202020204" pitchFamily="34" charset="0"/>
            </a:endParaRPr>
          </a:p>
        </p:txBody>
      </p:sp>
      <p:sp>
        <p:nvSpPr>
          <p:cNvPr id="18435" name="제목 3">
            <a:extLst>
              <a:ext uri="{FF2B5EF4-FFF2-40B4-BE49-F238E27FC236}">
                <a16:creationId xmlns:a16="http://schemas.microsoft.com/office/drawing/2014/main" id="{E11F113A-1968-B110-5441-264F1B7C4EE2}"/>
              </a:ext>
            </a:extLst>
          </p:cNvPr>
          <p:cNvSpPr txBox="1">
            <a:spLocks noGrp="1" noChangeArrowheads="1"/>
          </p:cNvSpPr>
          <p:nvPr>
            <p:ph type="title"/>
          </p:nvPr>
        </p:nvSpPr>
        <p:spPr>
          <a:xfrm>
            <a:off x="1076325" y="260350"/>
            <a:ext cx="8712200" cy="363538"/>
          </a:xfrm>
        </p:spPr>
        <p:txBody>
          <a:bodyPr/>
          <a:lstStyle/>
          <a:p>
            <a:pPr eaLnBrk="1" hangingPunct="1"/>
            <a:r>
              <a:rPr lang="ko-Kore-KR" altLang="ko-Kore-KR" dirty="0"/>
              <a:t>마이크로 서비스 구현</a:t>
            </a:r>
          </a:p>
        </p:txBody>
      </p:sp>
      <p:pic>
        <p:nvPicPr>
          <p:cNvPr id="18436" name="그림 9" descr="그림 9">
            <a:extLst>
              <a:ext uri="{FF2B5EF4-FFF2-40B4-BE49-F238E27FC236}">
                <a16:creationId xmlns:a16="http://schemas.microsoft.com/office/drawing/2014/main" id="{DC681DAF-B4FF-5E79-6FCF-99C80BE33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8437" name="TextBox 10">
            <a:extLst>
              <a:ext uri="{FF2B5EF4-FFF2-40B4-BE49-F238E27FC236}">
                <a16:creationId xmlns:a16="http://schemas.microsoft.com/office/drawing/2014/main" id="{4AF5AE5E-B849-D2E1-A2B6-C899C2C4FFBB}"/>
              </a:ext>
            </a:extLst>
          </p:cNvPr>
          <p:cNvSpPr txBox="1">
            <a:spLocks noChangeArrowheads="1"/>
          </p:cNvSpPr>
          <p:nvPr/>
        </p:nvSpPr>
        <p:spPr bwMode="auto">
          <a:xfrm>
            <a:off x="406400" y="6607175"/>
            <a:ext cx="385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sz="1000">
                <a:solidFill>
                  <a:srgbClr val="595959"/>
                </a:solidFill>
              </a:rPr>
              <a:t>2023</a:t>
            </a:r>
          </a:p>
        </p:txBody>
      </p:sp>
      <p:sp>
        <p:nvSpPr>
          <p:cNvPr id="18438" name="TextBox 16">
            <a:extLst>
              <a:ext uri="{FF2B5EF4-FFF2-40B4-BE49-F238E27FC236}">
                <a16:creationId xmlns:a16="http://schemas.microsoft.com/office/drawing/2014/main" id="{D39D764A-78EF-9BE7-3C94-DFFA0CC63559}"/>
              </a:ext>
            </a:extLst>
          </p:cNvPr>
          <p:cNvSpPr txBox="1">
            <a:spLocks noChangeArrowheads="1"/>
          </p:cNvSpPr>
          <p:nvPr/>
        </p:nvSpPr>
        <p:spPr bwMode="auto">
          <a:xfrm>
            <a:off x="327025" y="839788"/>
            <a:ext cx="3197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ko-Kore-KR" altLang="ko-Kore-KR" b="1" u="sng" dirty="0">
                <a:solidFill>
                  <a:srgbClr val="F27123"/>
                </a:solidFill>
              </a:rPr>
              <a:t>결제 A</a:t>
            </a:r>
            <a:r>
              <a:rPr lang="en-US" altLang="ko-Kore-KR" b="1" u="sng" dirty="0">
                <a:solidFill>
                  <a:srgbClr val="F27123"/>
                </a:solidFill>
              </a:rPr>
              <a:t>PI</a:t>
            </a:r>
            <a:r>
              <a:rPr lang="ko-Kore-KR" altLang="ko-Kore-KR" b="1" u="sng" dirty="0">
                <a:solidFill>
                  <a:srgbClr val="F27123"/>
                </a:solidFill>
              </a:rPr>
              <a:t> 서비스 개발 내용</a:t>
            </a:r>
          </a:p>
        </p:txBody>
      </p:sp>
      <p:pic>
        <p:nvPicPr>
          <p:cNvPr id="18439" name="Image" descr="Image">
            <a:extLst>
              <a:ext uri="{FF2B5EF4-FFF2-40B4-BE49-F238E27FC236}">
                <a16:creationId xmlns:a16="http://schemas.microsoft.com/office/drawing/2014/main" id="{2C82657B-8FBD-EC01-E345-6A3578EB9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725" y="1646238"/>
            <a:ext cx="4365625" cy="153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8440" name="Image" descr="Image">
            <a:extLst>
              <a:ext uri="{FF2B5EF4-FFF2-40B4-BE49-F238E27FC236}">
                <a16:creationId xmlns:a16="http://schemas.microsoft.com/office/drawing/2014/main" id="{2C69B91F-ED63-929B-7D4A-9FC0A3EF2B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63" y="1485900"/>
            <a:ext cx="5207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8441" name="Image" descr="Image">
            <a:extLst>
              <a:ext uri="{FF2B5EF4-FFF2-40B4-BE49-F238E27FC236}">
                <a16:creationId xmlns:a16="http://schemas.microsoft.com/office/drawing/2014/main" id="{73452333-13E5-31AA-1456-5DDF458417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2590800"/>
            <a:ext cx="41846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8442" name="결제 관련 Business logic">
            <a:extLst>
              <a:ext uri="{FF2B5EF4-FFF2-40B4-BE49-F238E27FC236}">
                <a16:creationId xmlns:a16="http://schemas.microsoft.com/office/drawing/2014/main" id="{9B2BDD3C-4313-5077-B799-BD49E8C551F5}"/>
              </a:ext>
            </a:extLst>
          </p:cNvPr>
          <p:cNvSpPr txBox="1">
            <a:spLocks noChangeArrowheads="1"/>
          </p:cNvSpPr>
          <p:nvPr/>
        </p:nvSpPr>
        <p:spPr bwMode="auto">
          <a:xfrm>
            <a:off x="6729413" y="1300163"/>
            <a:ext cx="25241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ko-Kore-KR" altLang="ko-Kore-KR" sz="1300" b="1"/>
              <a:t>결제 관련 Business logic</a:t>
            </a:r>
          </a:p>
        </p:txBody>
      </p:sp>
      <p:pic>
        <p:nvPicPr>
          <p:cNvPr id="18443" name="Image" descr="Image">
            <a:extLst>
              <a:ext uri="{FF2B5EF4-FFF2-40B4-BE49-F238E27FC236}">
                <a16:creationId xmlns:a16="http://schemas.microsoft.com/office/drawing/2014/main" id="{B3E89FF0-A3BB-EB43-5C34-DB1CA24C80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4575175"/>
            <a:ext cx="41846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8444" name="결제 성공시">
            <a:extLst>
              <a:ext uri="{FF2B5EF4-FFF2-40B4-BE49-F238E27FC236}">
                <a16:creationId xmlns:a16="http://schemas.microsoft.com/office/drawing/2014/main" id="{31FC1035-FE4C-DADB-5D88-E5AC912C334E}"/>
              </a:ext>
            </a:extLst>
          </p:cNvPr>
          <p:cNvSpPr txBox="1">
            <a:spLocks noChangeArrowheads="1"/>
          </p:cNvSpPr>
          <p:nvPr/>
        </p:nvSpPr>
        <p:spPr bwMode="auto">
          <a:xfrm>
            <a:off x="4579938" y="3984625"/>
            <a:ext cx="8064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sz="1200" dirty="0"/>
              <a:t>결제 </a:t>
            </a:r>
            <a:r>
              <a:rPr lang="ko-Kore-KR" altLang="ko-Kore-KR" sz="1200" dirty="0">
                <a:solidFill>
                  <a:srgbClr val="FF2600"/>
                </a:solidFill>
              </a:rPr>
              <a:t>성공시</a:t>
            </a:r>
          </a:p>
        </p:txBody>
      </p:sp>
      <p:sp>
        <p:nvSpPr>
          <p:cNvPr id="18445" name="결제 실패시">
            <a:extLst>
              <a:ext uri="{FF2B5EF4-FFF2-40B4-BE49-F238E27FC236}">
                <a16:creationId xmlns:a16="http://schemas.microsoft.com/office/drawing/2014/main" id="{0F3E24C2-5C00-32B8-EE58-B500EBACEA07}"/>
              </a:ext>
            </a:extLst>
          </p:cNvPr>
          <p:cNvSpPr txBox="1">
            <a:spLocks noChangeArrowheads="1"/>
          </p:cNvSpPr>
          <p:nvPr/>
        </p:nvSpPr>
        <p:spPr bwMode="auto">
          <a:xfrm>
            <a:off x="4581525" y="6126163"/>
            <a:ext cx="80486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sz="1200" dirty="0"/>
              <a:t>결제 </a:t>
            </a:r>
            <a:r>
              <a:rPr lang="ko-Kore-KR" altLang="ko-Kore-KR" sz="1200" dirty="0">
                <a:solidFill>
                  <a:srgbClr val="FF2600"/>
                </a:solidFill>
              </a:rPr>
              <a:t>실패시</a:t>
            </a:r>
          </a:p>
        </p:txBody>
      </p:sp>
      <p:sp>
        <p:nvSpPr>
          <p:cNvPr id="18446" name="Oval">
            <a:extLst>
              <a:ext uri="{FF2B5EF4-FFF2-40B4-BE49-F238E27FC236}">
                <a16:creationId xmlns:a16="http://schemas.microsoft.com/office/drawing/2014/main" id="{AEB54184-68C5-AA62-C262-0A6219AE2FE0}"/>
              </a:ext>
            </a:extLst>
          </p:cNvPr>
          <p:cNvSpPr>
            <a:spLocks noChangeArrowheads="1"/>
          </p:cNvSpPr>
          <p:nvPr/>
        </p:nvSpPr>
        <p:spPr bwMode="auto">
          <a:xfrm>
            <a:off x="7116763" y="2454275"/>
            <a:ext cx="792162" cy="141288"/>
          </a:xfrm>
          <a:prstGeom prst="ellipse">
            <a:avLst/>
          </a:prstGeom>
          <a:noFill/>
          <a:ln w="12700">
            <a:solidFill>
              <a:srgbClr val="FF2600"/>
            </a:solidFill>
            <a:miter lim="800000"/>
            <a:headEnd/>
            <a:tailEnd/>
          </a:ln>
          <a:extLst>
            <a:ext uri="{909E8E84-426E-40DD-AFC4-6F175D3DCCD1}">
              <a14:hiddenFill xmlns:a14="http://schemas.microsoft.com/office/drawing/2010/main">
                <a:solidFill>
                  <a:srgbClr val="FFFFFF"/>
                </a:solidFill>
              </a14:hiddenFill>
            </a:ext>
          </a:extLst>
        </p:spPr>
        <p:txBody>
          <a:bodyPr lIns="45719" rIns="45719" anchor="ctr"/>
          <a:lstStyle/>
          <a:p>
            <a:pPr eaLnBrk="1"/>
            <a:endParaRPr lang="ko-Kore-KR" altLang="ko-Kore-KR" sz="1400"/>
          </a:p>
        </p:txBody>
      </p:sp>
      <p:pic>
        <p:nvPicPr>
          <p:cNvPr id="18447" name="Image" descr="Image">
            <a:extLst>
              <a:ext uri="{FF2B5EF4-FFF2-40B4-BE49-F238E27FC236}">
                <a16:creationId xmlns:a16="http://schemas.microsoft.com/office/drawing/2014/main" id="{DF2E09AE-8318-E17E-17B9-6C51531019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6725" y="5353050"/>
            <a:ext cx="4365625"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8448" name="Image" descr="Image">
            <a:extLst>
              <a:ext uri="{FF2B5EF4-FFF2-40B4-BE49-F238E27FC236}">
                <a16:creationId xmlns:a16="http://schemas.microsoft.com/office/drawing/2014/main" id="{EE64ABA9-780B-F2D3-A528-5A30F69AA9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5613" y="3424238"/>
            <a:ext cx="4387850"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8449" name="Line">
            <a:extLst>
              <a:ext uri="{FF2B5EF4-FFF2-40B4-BE49-F238E27FC236}">
                <a16:creationId xmlns:a16="http://schemas.microsoft.com/office/drawing/2014/main" id="{891487B9-B962-A061-503B-85B6B0D81EBA}"/>
              </a:ext>
            </a:extLst>
          </p:cNvPr>
          <p:cNvSpPr>
            <a:spLocks noChangeShapeType="1"/>
          </p:cNvSpPr>
          <p:nvPr/>
        </p:nvSpPr>
        <p:spPr bwMode="auto">
          <a:xfrm>
            <a:off x="7561263" y="2574925"/>
            <a:ext cx="209550" cy="866775"/>
          </a:xfrm>
          <a:prstGeom prst="line">
            <a:avLst/>
          </a:prstGeom>
          <a:noFill/>
          <a:ln w="25400">
            <a:solidFill>
              <a:srgbClr val="FF2600"/>
            </a:solidFill>
            <a:miter lim="800000"/>
            <a:headEnd/>
            <a:tailEnd type="triangle" w="med" len="med"/>
          </a:ln>
          <a:extLst>
            <a:ext uri="{909E8E84-426E-40DD-AFC4-6F175D3DCCD1}">
              <a14:hiddenFill xmlns:a14="http://schemas.microsoft.com/office/drawing/2010/main">
                <a:noFill/>
              </a14:hiddenFill>
            </a:ext>
          </a:extLst>
        </p:spPr>
        <p:txBody>
          <a:bodyPr lIns="45719" rIns="45719"/>
          <a:lstStyle/>
          <a:p>
            <a:endParaRPr lang="ko-Kore-KR" altLang="en-US"/>
          </a:p>
        </p:txBody>
      </p:sp>
      <p:sp>
        <p:nvSpPr>
          <p:cNvPr id="18452" name="성공, 실패시 order-api 서버에 보낼 kafka event message 발송 (producer)">
            <a:extLst>
              <a:ext uri="{FF2B5EF4-FFF2-40B4-BE49-F238E27FC236}">
                <a16:creationId xmlns:a16="http://schemas.microsoft.com/office/drawing/2014/main" id="{CDEA0C8A-FAB1-99DF-6160-D4EDE9537224}"/>
              </a:ext>
            </a:extLst>
          </p:cNvPr>
          <p:cNvSpPr txBox="1">
            <a:spLocks noChangeArrowheads="1"/>
          </p:cNvSpPr>
          <p:nvPr/>
        </p:nvSpPr>
        <p:spPr bwMode="auto">
          <a:xfrm>
            <a:off x="6829863" y="3189287"/>
            <a:ext cx="41179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sz="1000" dirty="0"/>
              <a:t>성공, 실패시 order-api 서버에 보낼 </a:t>
            </a:r>
            <a:r>
              <a:rPr lang="ko-Kore-KR" altLang="ko-Kore-KR" sz="1000" b="1" dirty="0">
                <a:solidFill>
                  <a:schemeClr val="accent2"/>
                </a:solidFill>
              </a:rPr>
              <a:t>kafka event message 발송 (producer)</a:t>
            </a:r>
          </a:p>
        </p:txBody>
      </p:sp>
      <p:sp>
        <p:nvSpPr>
          <p:cNvPr id="18453" name="현재 고객 잔고 확인">
            <a:extLst>
              <a:ext uri="{FF2B5EF4-FFF2-40B4-BE49-F238E27FC236}">
                <a16:creationId xmlns:a16="http://schemas.microsoft.com/office/drawing/2014/main" id="{11D10386-8332-F3DC-7FB3-ADC9F36D49F8}"/>
              </a:ext>
            </a:extLst>
          </p:cNvPr>
          <p:cNvSpPr txBox="1">
            <a:spLocks noChangeArrowheads="1"/>
          </p:cNvSpPr>
          <p:nvPr/>
        </p:nvSpPr>
        <p:spPr bwMode="auto">
          <a:xfrm>
            <a:off x="9921875" y="5140325"/>
            <a:ext cx="108902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sz="1000" dirty="0"/>
              <a:t>현재 고객 잔고 확인</a:t>
            </a:r>
          </a:p>
        </p:txBody>
      </p:sp>
      <p:sp>
        <p:nvSpPr>
          <p:cNvPr id="18454" name="Line">
            <a:extLst>
              <a:ext uri="{FF2B5EF4-FFF2-40B4-BE49-F238E27FC236}">
                <a16:creationId xmlns:a16="http://schemas.microsoft.com/office/drawing/2014/main" id="{31CD7C18-D973-D5A9-8345-EF2AE1843247}"/>
              </a:ext>
            </a:extLst>
          </p:cNvPr>
          <p:cNvSpPr>
            <a:spLocks noChangeShapeType="1"/>
          </p:cNvSpPr>
          <p:nvPr/>
        </p:nvSpPr>
        <p:spPr bwMode="auto">
          <a:xfrm>
            <a:off x="7264400" y="4267200"/>
            <a:ext cx="495300" cy="0"/>
          </a:xfrm>
          <a:prstGeom prst="line">
            <a:avLst/>
          </a:prstGeom>
          <a:noFill/>
          <a:ln w="12700">
            <a:solidFill>
              <a:schemeClr val="accent2"/>
            </a:solidFill>
            <a:miter lim="800000"/>
            <a:headEnd/>
            <a:tailEnd/>
          </a:ln>
          <a:extLst>
            <a:ext uri="{909E8E84-426E-40DD-AFC4-6F175D3DCCD1}">
              <a14:hiddenFill xmlns:a14="http://schemas.microsoft.com/office/drawing/2010/main">
                <a:noFill/>
              </a14:hiddenFill>
            </a:ext>
          </a:extLst>
        </p:spPr>
        <p:txBody>
          <a:bodyPr lIns="45719" rIns="45719"/>
          <a:lstStyle/>
          <a:p>
            <a:endParaRPr lang="ko-Kore-KR" altLang="en-US"/>
          </a:p>
        </p:txBody>
      </p:sp>
      <p:sp>
        <p:nvSpPr>
          <p:cNvPr id="18455" name="Line">
            <a:extLst>
              <a:ext uri="{FF2B5EF4-FFF2-40B4-BE49-F238E27FC236}">
                <a16:creationId xmlns:a16="http://schemas.microsoft.com/office/drawing/2014/main" id="{F9F4F4FD-76F1-C23C-577F-6E5371A5FBFD}"/>
              </a:ext>
            </a:extLst>
          </p:cNvPr>
          <p:cNvSpPr>
            <a:spLocks noChangeShapeType="1"/>
          </p:cNvSpPr>
          <p:nvPr/>
        </p:nvSpPr>
        <p:spPr bwMode="auto">
          <a:xfrm>
            <a:off x="7264400" y="4673600"/>
            <a:ext cx="495300" cy="0"/>
          </a:xfrm>
          <a:prstGeom prst="line">
            <a:avLst/>
          </a:prstGeom>
          <a:noFill/>
          <a:ln w="12700">
            <a:solidFill>
              <a:schemeClr val="accent2"/>
            </a:solidFill>
            <a:miter lim="800000"/>
            <a:headEnd/>
            <a:tailEnd/>
          </a:ln>
          <a:extLst>
            <a:ext uri="{909E8E84-426E-40DD-AFC4-6F175D3DCCD1}">
              <a14:hiddenFill xmlns:a14="http://schemas.microsoft.com/office/drawing/2010/main">
                <a:noFill/>
              </a14:hiddenFill>
            </a:ext>
          </a:extLst>
        </p:spPr>
        <p:txBody>
          <a:bodyPr lIns="45719" rIns="45719"/>
          <a:lstStyle/>
          <a:p>
            <a:endParaRPr lang="ko-Kore-KR" altLang="en-US"/>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슬라이드 번호 개체 틀 1">
            <a:extLst>
              <a:ext uri="{FF2B5EF4-FFF2-40B4-BE49-F238E27FC236}">
                <a16:creationId xmlns:a16="http://schemas.microsoft.com/office/drawing/2014/main" id="{540C6211-3973-9BB9-D7C2-32C668212CBB}"/>
              </a:ext>
            </a:extLst>
          </p:cNvPr>
          <p:cNvSpPr>
            <a:spLocks noGrp="1" noChangeArrowheads="1"/>
          </p:cNvSpPr>
          <p:nvPr>
            <p:ph type="sldNum" sz="quarter" idx="10"/>
          </p:nvPr>
        </p:nvSpPr>
        <p:spPr>
          <a:xfrm>
            <a:off x="10466388" y="200025"/>
            <a:ext cx="509587" cy="511175"/>
          </a:xfrm>
          <a:noFill/>
        </p:spPr>
        <p:txBody>
          <a:bodyPr/>
          <a:lstStyle/>
          <a:p>
            <a:fld id="{88505B67-B87B-1D44-A97A-FE60CEFB498C}" type="slidenum">
              <a:rPr lang="ko-Kore-KR" altLang="ko-Kore-KR">
                <a:latin typeface="Arial Black" panose="020B0604020202020204" pitchFamily="34" charset="0"/>
                <a:sym typeface="Arial Black" panose="020B0604020202020204" pitchFamily="34" charset="0"/>
              </a:rPr>
              <a:pPr/>
              <a:t>17</a:t>
            </a:fld>
            <a:endParaRPr lang="ko-Kore-KR" altLang="ko-Kore-KR">
              <a:latin typeface="Arial Black" panose="020B0604020202020204" pitchFamily="34" charset="0"/>
              <a:sym typeface="Arial Black" panose="020B0604020202020204" pitchFamily="34" charset="0"/>
            </a:endParaRPr>
          </a:p>
        </p:txBody>
      </p:sp>
      <p:sp>
        <p:nvSpPr>
          <p:cNvPr id="19459" name="제목 3">
            <a:extLst>
              <a:ext uri="{FF2B5EF4-FFF2-40B4-BE49-F238E27FC236}">
                <a16:creationId xmlns:a16="http://schemas.microsoft.com/office/drawing/2014/main" id="{69652AE1-8EE4-0D30-B1DB-6D14E7EEA721}"/>
              </a:ext>
            </a:extLst>
          </p:cNvPr>
          <p:cNvSpPr txBox="1">
            <a:spLocks noGrp="1" noChangeArrowheads="1"/>
          </p:cNvSpPr>
          <p:nvPr>
            <p:ph type="title"/>
          </p:nvPr>
        </p:nvSpPr>
        <p:spPr>
          <a:xfrm>
            <a:off x="1076325" y="260350"/>
            <a:ext cx="8712200" cy="363538"/>
          </a:xfrm>
        </p:spPr>
        <p:txBody>
          <a:bodyPr/>
          <a:lstStyle/>
          <a:p>
            <a:pPr eaLnBrk="1" hangingPunct="1"/>
            <a:r>
              <a:rPr lang="ko-Kore-KR" altLang="ko-Kore-KR" dirty="0"/>
              <a:t>마이크로 서비스 구현</a:t>
            </a:r>
          </a:p>
        </p:txBody>
      </p:sp>
      <p:pic>
        <p:nvPicPr>
          <p:cNvPr id="19460" name="그림 9" descr="그림 9">
            <a:extLst>
              <a:ext uri="{FF2B5EF4-FFF2-40B4-BE49-F238E27FC236}">
                <a16:creationId xmlns:a16="http://schemas.microsoft.com/office/drawing/2014/main" id="{E8C4E60E-E294-ECF9-2913-DDF9E7C3F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9461" name="TextBox 10">
            <a:extLst>
              <a:ext uri="{FF2B5EF4-FFF2-40B4-BE49-F238E27FC236}">
                <a16:creationId xmlns:a16="http://schemas.microsoft.com/office/drawing/2014/main" id="{D349FC33-82C8-AEC6-822A-BD29C2EE81B1}"/>
              </a:ext>
            </a:extLst>
          </p:cNvPr>
          <p:cNvSpPr txBox="1">
            <a:spLocks noChangeArrowheads="1"/>
          </p:cNvSpPr>
          <p:nvPr/>
        </p:nvSpPr>
        <p:spPr bwMode="auto">
          <a:xfrm>
            <a:off x="406400" y="6607175"/>
            <a:ext cx="385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sz="1000">
                <a:solidFill>
                  <a:srgbClr val="595959"/>
                </a:solidFill>
              </a:rPr>
              <a:t>2023</a:t>
            </a:r>
          </a:p>
        </p:txBody>
      </p:sp>
      <p:sp>
        <p:nvSpPr>
          <p:cNvPr id="19462" name="TextBox 16">
            <a:extLst>
              <a:ext uri="{FF2B5EF4-FFF2-40B4-BE49-F238E27FC236}">
                <a16:creationId xmlns:a16="http://schemas.microsoft.com/office/drawing/2014/main" id="{0C21D878-D0FE-1EA7-2761-627AE69D2D1D}"/>
              </a:ext>
            </a:extLst>
          </p:cNvPr>
          <p:cNvSpPr txBox="1">
            <a:spLocks noChangeArrowheads="1"/>
          </p:cNvSpPr>
          <p:nvPr/>
        </p:nvSpPr>
        <p:spPr bwMode="auto">
          <a:xfrm>
            <a:off x="319088" y="849313"/>
            <a:ext cx="4644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p>
            <a:pPr eaLnBrk="1"/>
            <a:r>
              <a:rPr lang="ko-Kore-KR" altLang="en-US" b="1" u="sng" dirty="0">
                <a:solidFill>
                  <a:srgbClr val="F27123"/>
                </a:solidFill>
              </a:rPr>
              <a:t>서비스간</a:t>
            </a:r>
            <a:r>
              <a:rPr lang="ko-KR" altLang="en-US" b="1" u="sng" dirty="0">
                <a:solidFill>
                  <a:srgbClr val="F27123"/>
                </a:solidFill>
              </a:rPr>
              <a:t> 이벤트</a:t>
            </a:r>
            <a:r>
              <a:rPr lang="ko-Kore-KR" altLang="ko-Kore-KR" b="1" u="sng" dirty="0">
                <a:solidFill>
                  <a:srgbClr val="F27123"/>
                </a:solidFill>
              </a:rPr>
              <a:t> 처리 및 보상 트랜잭션</a:t>
            </a:r>
          </a:p>
        </p:txBody>
      </p:sp>
      <p:pic>
        <p:nvPicPr>
          <p:cNvPr id="19464" name="Image" descr="Image">
            <a:extLst>
              <a:ext uri="{FF2B5EF4-FFF2-40B4-BE49-F238E27FC236}">
                <a16:creationId xmlns:a16="http://schemas.microsoft.com/office/drawing/2014/main" id="{39A929D8-A949-8282-33A6-28CAB7CC5E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8613" y="1846263"/>
            <a:ext cx="4252912"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9465" name="Image" descr="Image">
            <a:extLst>
              <a:ext uri="{FF2B5EF4-FFF2-40B4-BE49-F238E27FC236}">
                <a16:creationId xmlns:a16="http://schemas.microsoft.com/office/drawing/2014/main" id="{1405EDEB-4BA4-73D4-43F2-85CEC5FEC6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025" y="1757363"/>
            <a:ext cx="5065713" cy="368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301" name="- 결제 서비스에서 생성된 토픽을 구독하는 Consumer는 주문의 결제 상태에 따른 이벤트를 처리하여 주문 보상을 수행합니다.…">
            <a:extLst>
              <a:ext uri="{FF2B5EF4-FFF2-40B4-BE49-F238E27FC236}">
                <a16:creationId xmlns:a16="http://schemas.microsoft.com/office/drawing/2014/main" id="{EA655659-C093-814A-1165-0A9B1FFC884A}"/>
              </a:ext>
            </a:extLst>
          </p:cNvPr>
          <p:cNvSpPr txBox="1"/>
          <p:nvPr/>
        </p:nvSpPr>
        <p:spPr>
          <a:xfrm>
            <a:off x="6678613" y="3429000"/>
            <a:ext cx="4252912" cy="2729658"/>
          </a:xfrm>
          <a:prstGeom prst="rect">
            <a:avLst/>
          </a:prstGeom>
          <a:ln w="12700">
            <a:miter lim="400000"/>
          </a:ln>
        </p:spPr>
        <p:txBody>
          <a:bodyPr lIns="45719" rIns="45719">
            <a:spAutoFit/>
          </a:bodyPr>
          <a:lstStyle/>
          <a:p>
            <a:pPr eaLnBrk="1" fontAlgn="auto">
              <a:lnSpc>
                <a:spcPct val="150000"/>
              </a:lnSpc>
              <a:spcBef>
                <a:spcPts val="0"/>
              </a:spcBef>
              <a:spcAft>
                <a:spcPts val="0"/>
              </a:spcAft>
              <a:defRPr sz="1200"/>
            </a:pPr>
            <a:r>
              <a:rPr sz="1200" kern="0" dirty="0">
                <a:latin typeface="+mn-lt"/>
                <a:ea typeface="+mn-ea"/>
                <a:sym typeface="맑은 고딕"/>
              </a:rPr>
              <a:t>- </a:t>
            </a:r>
            <a:r>
              <a:rPr sz="1200" kern="0" dirty="0" err="1">
                <a:latin typeface="+mn-lt"/>
                <a:ea typeface="+mn-ea"/>
                <a:sym typeface="맑은 고딕"/>
              </a:rPr>
              <a:t>결제</a:t>
            </a:r>
            <a:r>
              <a:rPr sz="1200" kern="0" dirty="0">
                <a:latin typeface="+mn-lt"/>
                <a:ea typeface="+mn-ea"/>
                <a:sym typeface="맑은 고딕"/>
              </a:rPr>
              <a:t> </a:t>
            </a:r>
            <a:r>
              <a:rPr sz="1200" kern="0" dirty="0" err="1">
                <a:latin typeface="+mn-lt"/>
                <a:ea typeface="+mn-ea"/>
                <a:sym typeface="맑은 고딕"/>
              </a:rPr>
              <a:t>서비스에서</a:t>
            </a:r>
            <a:r>
              <a:rPr sz="1200" kern="0" dirty="0">
                <a:latin typeface="+mn-lt"/>
                <a:ea typeface="+mn-ea"/>
                <a:sym typeface="맑은 고딕"/>
              </a:rPr>
              <a:t> </a:t>
            </a:r>
            <a:r>
              <a:rPr sz="1200" kern="0" dirty="0" err="1">
                <a:latin typeface="+mn-lt"/>
                <a:ea typeface="+mn-ea"/>
                <a:sym typeface="맑은 고딕"/>
              </a:rPr>
              <a:t>생성된</a:t>
            </a:r>
            <a:r>
              <a:rPr sz="1200" kern="0" dirty="0">
                <a:latin typeface="+mn-lt"/>
                <a:ea typeface="+mn-ea"/>
                <a:sym typeface="맑은 고딕"/>
              </a:rPr>
              <a:t> </a:t>
            </a:r>
            <a:r>
              <a:rPr sz="1200" kern="0" dirty="0" err="1">
                <a:latin typeface="+mn-lt"/>
                <a:ea typeface="+mn-ea"/>
                <a:sym typeface="맑은 고딕"/>
              </a:rPr>
              <a:t>토픽을</a:t>
            </a:r>
            <a:r>
              <a:rPr sz="1200" kern="0" dirty="0">
                <a:latin typeface="+mn-lt"/>
                <a:ea typeface="+mn-ea"/>
                <a:sym typeface="맑은 고딕"/>
              </a:rPr>
              <a:t> </a:t>
            </a:r>
            <a:r>
              <a:rPr sz="1200" kern="0" dirty="0" err="1">
                <a:latin typeface="+mn-lt"/>
                <a:ea typeface="+mn-ea"/>
                <a:sym typeface="맑은 고딕"/>
              </a:rPr>
              <a:t>구독하는</a:t>
            </a:r>
            <a:r>
              <a:rPr sz="1200" kern="0" dirty="0">
                <a:latin typeface="+mn-lt"/>
                <a:ea typeface="+mn-ea"/>
                <a:sym typeface="맑은 고딕"/>
              </a:rPr>
              <a:t> </a:t>
            </a:r>
            <a:r>
              <a:rPr sz="1200" b="1" kern="0" dirty="0" err="1">
                <a:solidFill>
                  <a:schemeClr val="accent2"/>
                </a:solidFill>
                <a:latin typeface="+mn-lt"/>
                <a:ea typeface="+mn-ea"/>
                <a:sym typeface="맑은 고딕"/>
              </a:rPr>
              <a:t>Consumer</a:t>
            </a:r>
            <a:r>
              <a:rPr sz="1200" kern="0" dirty="0" err="1">
                <a:latin typeface="+mn-lt"/>
                <a:ea typeface="+mn-ea"/>
                <a:sym typeface="맑은 고딕"/>
              </a:rPr>
              <a:t>는</a:t>
            </a:r>
            <a:r>
              <a:rPr sz="1200" kern="0" dirty="0">
                <a:latin typeface="+mn-lt"/>
                <a:ea typeface="+mn-ea"/>
                <a:sym typeface="맑은 고딕"/>
              </a:rPr>
              <a:t> </a:t>
            </a:r>
            <a:r>
              <a:rPr sz="1200" kern="0" dirty="0" err="1">
                <a:latin typeface="+mn-lt"/>
                <a:ea typeface="+mn-ea"/>
                <a:sym typeface="맑은 고딕"/>
              </a:rPr>
              <a:t>주문의</a:t>
            </a:r>
            <a:r>
              <a:rPr sz="1200" kern="0" dirty="0">
                <a:latin typeface="+mn-lt"/>
                <a:ea typeface="+mn-ea"/>
                <a:sym typeface="맑은 고딕"/>
              </a:rPr>
              <a:t> </a:t>
            </a:r>
            <a:r>
              <a:rPr sz="1200" kern="0" dirty="0" err="1">
                <a:latin typeface="+mn-lt"/>
                <a:ea typeface="+mn-ea"/>
                <a:sym typeface="맑은 고딕"/>
              </a:rPr>
              <a:t>결제</a:t>
            </a:r>
            <a:r>
              <a:rPr sz="1200" kern="0" dirty="0">
                <a:latin typeface="+mn-lt"/>
                <a:ea typeface="+mn-ea"/>
                <a:sym typeface="맑은 고딕"/>
              </a:rPr>
              <a:t> </a:t>
            </a:r>
            <a:r>
              <a:rPr sz="1200" kern="0" dirty="0" err="1">
                <a:latin typeface="+mn-lt"/>
                <a:ea typeface="+mn-ea"/>
                <a:sym typeface="맑은 고딕"/>
              </a:rPr>
              <a:t>상태에</a:t>
            </a:r>
            <a:r>
              <a:rPr sz="1200" kern="0" dirty="0">
                <a:latin typeface="+mn-lt"/>
                <a:ea typeface="+mn-ea"/>
                <a:sym typeface="맑은 고딕"/>
              </a:rPr>
              <a:t> </a:t>
            </a:r>
            <a:r>
              <a:rPr sz="1200" kern="0" dirty="0" err="1">
                <a:latin typeface="+mn-lt"/>
                <a:ea typeface="+mn-ea"/>
                <a:sym typeface="맑은 고딕"/>
              </a:rPr>
              <a:t>따른</a:t>
            </a:r>
            <a:r>
              <a:rPr sz="1200" kern="0" dirty="0">
                <a:latin typeface="+mn-lt"/>
                <a:ea typeface="+mn-ea"/>
                <a:sym typeface="맑은 고딕"/>
              </a:rPr>
              <a:t> </a:t>
            </a:r>
            <a:r>
              <a:rPr sz="1200" kern="0" dirty="0" err="1">
                <a:latin typeface="+mn-lt"/>
                <a:ea typeface="+mn-ea"/>
                <a:sym typeface="맑은 고딕"/>
              </a:rPr>
              <a:t>이벤트를</a:t>
            </a:r>
            <a:r>
              <a:rPr sz="1200" kern="0" dirty="0">
                <a:latin typeface="+mn-lt"/>
                <a:ea typeface="+mn-ea"/>
                <a:sym typeface="맑은 고딕"/>
              </a:rPr>
              <a:t> </a:t>
            </a:r>
            <a:r>
              <a:rPr sz="1200" kern="0" dirty="0" err="1">
                <a:latin typeface="+mn-lt"/>
                <a:ea typeface="+mn-ea"/>
                <a:sym typeface="맑은 고딕"/>
              </a:rPr>
              <a:t>처리하여</a:t>
            </a:r>
            <a:r>
              <a:rPr sz="1200" kern="0" dirty="0">
                <a:latin typeface="+mn-lt"/>
                <a:ea typeface="+mn-ea"/>
                <a:sym typeface="맑은 고딕"/>
              </a:rPr>
              <a:t> </a:t>
            </a:r>
            <a:r>
              <a:rPr sz="1200" kern="0" dirty="0" err="1">
                <a:latin typeface="+mn-lt"/>
                <a:ea typeface="+mn-ea"/>
                <a:sym typeface="맑은 고딕"/>
              </a:rPr>
              <a:t>주문</a:t>
            </a:r>
            <a:r>
              <a:rPr sz="1200" kern="0" dirty="0">
                <a:latin typeface="+mn-lt"/>
                <a:ea typeface="+mn-ea"/>
                <a:sym typeface="맑은 고딕"/>
              </a:rPr>
              <a:t> </a:t>
            </a:r>
            <a:r>
              <a:rPr sz="1200" kern="0" dirty="0" err="1">
                <a:latin typeface="+mn-lt"/>
                <a:ea typeface="+mn-ea"/>
                <a:sym typeface="맑은 고딕"/>
              </a:rPr>
              <a:t>보상을</a:t>
            </a:r>
            <a:r>
              <a:rPr sz="1200" kern="0" dirty="0">
                <a:latin typeface="+mn-lt"/>
                <a:ea typeface="+mn-ea"/>
                <a:sym typeface="맑은 고딕"/>
              </a:rPr>
              <a:t> </a:t>
            </a:r>
            <a:r>
              <a:rPr sz="1200" kern="0" dirty="0" err="1">
                <a:latin typeface="+mn-lt"/>
                <a:ea typeface="+mn-ea"/>
                <a:sym typeface="맑은 고딕"/>
              </a:rPr>
              <a:t>수행합니다</a:t>
            </a:r>
            <a:r>
              <a:rPr sz="1200" kern="0" dirty="0">
                <a:latin typeface="+mn-lt"/>
                <a:ea typeface="+mn-ea"/>
                <a:sym typeface="맑은 고딕"/>
              </a:rPr>
              <a:t>.</a:t>
            </a:r>
          </a:p>
          <a:p>
            <a:pPr eaLnBrk="1" fontAlgn="auto">
              <a:spcBef>
                <a:spcPts val="0"/>
              </a:spcBef>
              <a:spcAft>
                <a:spcPts val="0"/>
              </a:spcAft>
              <a:defRPr/>
            </a:pPr>
            <a:endParaRPr kern="0" dirty="0">
              <a:latin typeface="+mn-lt"/>
              <a:ea typeface="+mn-ea"/>
              <a:sym typeface="맑은 고딕"/>
            </a:endParaRPr>
          </a:p>
          <a:p>
            <a:pPr marL="105276" indent="-105276" eaLnBrk="1" fontAlgn="auto">
              <a:lnSpc>
                <a:spcPct val="120000"/>
              </a:lnSpc>
              <a:spcBef>
                <a:spcPts val="0"/>
              </a:spcBef>
              <a:spcAft>
                <a:spcPts val="0"/>
              </a:spcAft>
              <a:buSzPct val="100000"/>
              <a:buFontTx/>
              <a:buChar char="-"/>
              <a:defRPr sz="1200"/>
            </a:pPr>
            <a:r>
              <a:rPr lang="ko-KR" altLang="en-US" sz="1200" kern="0" dirty="0">
                <a:latin typeface="+mn-lt"/>
                <a:ea typeface="+mn-ea"/>
                <a:sym typeface="맑은 고딕"/>
              </a:rPr>
              <a:t>이처럼</a:t>
            </a:r>
            <a:r>
              <a:rPr lang="en-US" altLang="ko-KR" sz="1200" kern="0" dirty="0">
                <a:latin typeface="+mn-lt"/>
                <a:ea typeface="+mn-ea"/>
                <a:sym typeface="맑은 고딕"/>
              </a:rPr>
              <a:t>,</a:t>
            </a:r>
            <a:r>
              <a:rPr lang="ko-KR" altLang="en-US" sz="1200" kern="0" dirty="0">
                <a:latin typeface="+mn-lt"/>
                <a:ea typeface="+mn-ea"/>
                <a:sym typeface="맑은 고딕"/>
              </a:rPr>
              <a:t> </a:t>
            </a:r>
            <a:r>
              <a:rPr sz="1200" kern="0" dirty="0" err="1">
                <a:latin typeface="+mn-lt"/>
                <a:ea typeface="+mn-ea"/>
                <a:sym typeface="맑은 고딕"/>
              </a:rPr>
              <a:t>주문</a:t>
            </a:r>
            <a:r>
              <a:rPr sz="1200" kern="0" dirty="0">
                <a:latin typeface="+mn-lt"/>
                <a:ea typeface="+mn-ea"/>
                <a:sym typeface="맑은 고딕"/>
              </a:rPr>
              <a:t> </a:t>
            </a:r>
            <a:r>
              <a:rPr sz="1200" kern="0" dirty="0" err="1">
                <a:latin typeface="+mn-lt"/>
                <a:ea typeface="+mn-ea"/>
                <a:sym typeface="맑은 고딕"/>
              </a:rPr>
              <a:t>상태를</a:t>
            </a:r>
            <a:r>
              <a:rPr sz="1200" kern="0" dirty="0">
                <a:latin typeface="+mn-lt"/>
                <a:ea typeface="+mn-ea"/>
                <a:sym typeface="맑은 고딕"/>
              </a:rPr>
              <a:t> </a:t>
            </a:r>
            <a:r>
              <a:rPr sz="1200" kern="0" dirty="0" err="1">
                <a:latin typeface="+mn-lt"/>
                <a:ea typeface="+mn-ea"/>
                <a:sym typeface="맑은 고딕"/>
              </a:rPr>
              <a:t>변경하고</a:t>
            </a:r>
            <a:r>
              <a:rPr sz="1200" kern="0" dirty="0">
                <a:latin typeface="+mn-lt"/>
                <a:ea typeface="+mn-ea"/>
                <a:sym typeface="맑은 고딕"/>
              </a:rPr>
              <a:t> </a:t>
            </a:r>
            <a:r>
              <a:rPr sz="1200" kern="0" dirty="0" err="1">
                <a:latin typeface="+mn-lt"/>
                <a:ea typeface="+mn-ea"/>
                <a:sym typeface="맑은 고딕"/>
              </a:rPr>
              <a:t>상품</a:t>
            </a:r>
            <a:r>
              <a:rPr sz="1200" kern="0" dirty="0">
                <a:latin typeface="+mn-lt"/>
                <a:ea typeface="+mn-ea"/>
                <a:sym typeface="맑은 고딕"/>
              </a:rPr>
              <a:t> </a:t>
            </a:r>
            <a:r>
              <a:rPr sz="1200" kern="0" dirty="0" err="1">
                <a:latin typeface="+mn-lt"/>
                <a:ea typeface="+mn-ea"/>
                <a:sym typeface="맑은 고딕"/>
              </a:rPr>
              <a:t>재고</a:t>
            </a:r>
            <a:r>
              <a:rPr sz="1200" kern="0" dirty="0">
                <a:latin typeface="+mn-lt"/>
                <a:ea typeface="+mn-ea"/>
                <a:sym typeface="맑은 고딕"/>
              </a:rPr>
              <a:t> </a:t>
            </a:r>
            <a:r>
              <a:rPr sz="1200" kern="0" dirty="0" err="1">
                <a:latin typeface="+mn-lt"/>
                <a:ea typeface="+mn-ea"/>
                <a:sym typeface="맑은 고딕"/>
              </a:rPr>
              <a:t>수량을</a:t>
            </a:r>
            <a:r>
              <a:rPr sz="1200" kern="0" dirty="0">
                <a:latin typeface="+mn-lt"/>
                <a:ea typeface="+mn-ea"/>
                <a:sym typeface="맑은 고딕"/>
              </a:rPr>
              <a:t> </a:t>
            </a:r>
            <a:r>
              <a:rPr sz="1200" b="1" kern="0" dirty="0" err="1">
                <a:solidFill>
                  <a:schemeClr val="accent2"/>
                </a:solidFill>
                <a:latin typeface="+mn-lt"/>
                <a:ea typeface="+mn-ea"/>
                <a:sym typeface="맑은 고딕"/>
              </a:rPr>
              <a:t>원복</a:t>
            </a:r>
            <a:r>
              <a:rPr sz="1200" kern="0" dirty="0" err="1">
                <a:latin typeface="+mn-lt"/>
                <a:ea typeface="+mn-ea"/>
                <a:sym typeface="맑은 고딕"/>
              </a:rPr>
              <a:t>함으로써</a:t>
            </a:r>
            <a:r>
              <a:rPr sz="1200" kern="0" dirty="0">
                <a:latin typeface="+mn-lt"/>
                <a:ea typeface="+mn-ea"/>
                <a:sym typeface="맑은 고딕"/>
              </a:rPr>
              <a:t> </a:t>
            </a:r>
            <a:r>
              <a:rPr sz="1200" kern="0" dirty="0" err="1">
                <a:latin typeface="+mn-lt"/>
                <a:ea typeface="+mn-ea"/>
                <a:sym typeface="맑은 고딕"/>
              </a:rPr>
              <a:t>데이터</a:t>
            </a:r>
            <a:r>
              <a:rPr sz="1200" kern="0" dirty="0">
                <a:latin typeface="+mn-lt"/>
                <a:ea typeface="+mn-ea"/>
                <a:sym typeface="맑은 고딕"/>
              </a:rPr>
              <a:t> </a:t>
            </a:r>
            <a:r>
              <a:rPr sz="1200" kern="0" dirty="0" err="1">
                <a:latin typeface="+mn-lt"/>
                <a:ea typeface="+mn-ea"/>
                <a:sym typeface="맑은 고딕"/>
              </a:rPr>
              <a:t>일관성을</a:t>
            </a:r>
            <a:r>
              <a:rPr sz="1200" kern="0" dirty="0">
                <a:latin typeface="+mn-lt"/>
                <a:ea typeface="+mn-ea"/>
                <a:sym typeface="맑은 고딕"/>
              </a:rPr>
              <a:t> </a:t>
            </a:r>
            <a:r>
              <a:rPr sz="1200" kern="0" dirty="0" err="1">
                <a:latin typeface="+mn-lt"/>
                <a:ea typeface="+mn-ea"/>
                <a:sym typeface="맑은 고딕"/>
              </a:rPr>
              <a:t>유지합니다</a:t>
            </a:r>
            <a:r>
              <a:rPr sz="1200" kern="0" dirty="0">
                <a:latin typeface="+mn-lt"/>
                <a:ea typeface="+mn-ea"/>
                <a:sym typeface="맑은 고딕"/>
              </a:rPr>
              <a:t>. </a:t>
            </a:r>
            <a:r>
              <a:rPr sz="1200" kern="0" dirty="0" err="1">
                <a:latin typeface="+mn-lt"/>
                <a:ea typeface="+mn-ea"/>
                <a:sym typeface="맑은 고딕"/>
              </a:rPr>
              <a:t>또한</a:t>
            </a:r>
            <a:r>
              <a:rPr sz="1200" kern="0" dirty="0">
                <a:latin typeface="+mn-lt"/>
                <a:ea typeface="+mn-ea"/>
                <a:sym typeface="맑은 고딕"/>
              </a:rPr>
              <a:t>, </a:t>
            </a:r>
            <a:r>
              <a:rPr sz="1200" kern="0" dirty="0" err="1">
                <a:latin typeface="+mn-lt"/>
                <a:ea typeface="+mn-ea"/>
                <a:sym typeface="맑은 고딕"/>
              </a:rPr>
              <a:t>실행</a:t>
            </a:r>
            <a:r>
              <a:rPr sz="1200" kern="0" dirty="0">
                <a:latin typeface="+mn-lt"/>
                <a:ea typeface="+mn-ea"/>
                <a:sym typeface="맑은 고딕"/>
              </a:rPr>
              <a:t> </a:t>
            </a:r>
            <a:r>
              <a:rPr sz="1200" kern="0" dirty="0" err="1">
                <a:latin typeface="+mn-lt"/>
                <a:ea typeface="+mn-ea"/>
                <a:sym typeface="맑은 고딕"/>
              </a:rPr>
              <a:t>중에</a:t>
            </a:r>
            <a:r>
              <a:rPr sz="1200" kern="0" dirty="0">
                <a:latin typeface="+mn-lt"/>
                <a:ea typeface="+mn-ea"/>
                <a:sym typeface="맑은 고딕"/>
              </a:rPr>
              <a:t> </a:t>
            </a:r>
            <a:r>
              <a:rPr sz="1200" kern="0" dirty="0" err="1">
                <a:latin typeface="+mn-lt"/>
                <a:ea typeface="+mn-ea"/>
                <a:sym typeface="맑은 고딕"/>
              </a:rPr>
              <a:t>오류가</a:t>
            </a:r>
            <a:r>
              <a:rPr sz="1200" kern="0" dirty="0">
                <a:latin typeface="+mn-lt"/>
                <a:ea typeface="+mn-ea"/>
                <a:sym typeface="맑은 고딕"/>
              </a:rPr>
              <a:t> </a:t>
            </a:r>
            <a:r>
              <a:rPr sz="1200" kern="0" dirty="0" err="1">
                <a:latin typeface="+mn-lt"/>
                <a:ea typeface="+mn-ea"/>
                <a:sym typeface="맑은 고딕"/>
              </a:rPr>
              <a:t>발생하면</a:t>
            </a:r>
            <a:r>
              <a:rPr sz="1200" kern="0" dirty="0">
                <a:latin typeface="+mn-lt"/>
                <a:ea typeface="+mn-ea"/>
                <a:sym typeface="맑은 고딕"/>
              </a:rPr>
              <a:t> </a:t>
            </a:r>
            <a:r>
              <a:rPr sz="1200" kern="0" dirty="0" err="1">
                <a:latin typeface="+mn-lt"/>
                <a:ea typeface="+mn-ea"/>
                <a:sym typeface="맑은 고딕"/>
              </a:rPr>
              <a:t>트랜잭션</a:t>
            </a:r>
            <a:r>
              <a:rPr sz="1200" kern="0" dirty="0">
                <a:latin typeface="+mn-lt"/>
                <a:ea typeface="+mn-ea"/>
                <a:sym typeface="맑은 고딕"/>
              </a:rPr>
              <a:t> </a:t>
            </a:r>
            <a:r>
              <a:rPr sz="1200" b="1" kern="0" dirty="0" err="1">
                <a:solidFill>
                  <a:schemeClr val="accent2"/>
                </a:solidFill>
                <a:latin typeface="+mn-lt"/>
                <a:ea typeface="+mn-ea"/>
                <a:sym typeface="맑은 고딕"/>
              </a:rPr>
              <a:t>롤백</a:t>
            </a:r>
            <a:r>
              <a:rPr sz="1200" kern="0" dirty="0" err="1">
                <a:latin typeface="+mn-lt"/>
                <a:ea typeface="+mn-ea"/>
                <a:sym typeface="맑은 고딕"/>
              </a:rPr>
              <a:t>이</a:t>
            </a:r>
            <a:r>
              <a:rPr sz="1200" kern="0" dirty="0">
                <a:latin typeface="+mn-lt"/>
                <a:ea typeface="+mn-ea"/>
                <a:sym typeface="맑은 고딕"/>
              </a:rPr>
              <a:t> </a:t>
            </a:r>
            <a:r>
              <a:rPr sz="1200" kern="0" dirty="0" err="1">
                <a:latin typeface="+mn-lt"/>
                <a:ea typeface="+mn-ea"/>
                <a:sym typeface="맑은 고딕"/>
              </a:rPr>
              <a:t>수행되어</a:t>
            </a:r>
            <a:r>
              <a:rPr sz="1200" kern="0" dirty="0">
                <a:latin typeface="+mn-lt"/>
                <a:ea typeface="+mn-ea"/>
                <a:sym typeface="맑은 고딕"/>
              </a:rPr>
              <a:t> </a:t>
            </a:r>
            <a:r>
              <a:rPr sz="1200" kern="0" dirty="0" err="1">
                <a:latin typeface="+mn-lt"/>
                <a:ea typeface="+mn-ea"/>
                <a:sym typeface="맑은 고딕"/>
              </a:rPr>
              <a:t>모든</a:t>
            </a:r>
            <a:r>
              <a:rPr sz="1200" kern="0" dirty="0">
                <a:latin typeface="+mn-lt"/>
                <a:ea typeface="+mn-ea"/>
                <a:sym typeface="맑은 고딕"/>
              </a:rPr>
              <a:t> </a:t>
            </a:r>
            <a:r>
              <a:rPr sz="1200" kern="0" dirty="0" err="1">
                <a:latin typeface="+mn-lt"/>
                <a:ea typeface="+mn-ea"/>
                <a:sym typeface="맑은 고딕"/>
              </a:rPr>
              <a:t>변경</a:t>
            </a:r>
            <a:r>
              <a:rPr sz="1200" kern="0" dirty="0">
                <a:latin typeface="+mn-lt"/>
                <a:ea typeface="+mn-ea"/>
                <a:sym typeface="맑은 고딕"/>
              </a:rPr>
              <a:t> </a:t>
            </a:r>
            <a:r>
              <a:rPr sz="1200" kern="0" dirty="0" err="1">
                <a:latin typeface="+mn-lt"/>
                <a:ea typeface="+mn-ea"/>
                <a:sym typeface="맑은 고딕"/>
              </a:rPr>
              <a:t>사항이</a:t>
            </a:r>
            <a:r>
              <a:rPr sz="1200" kern="0" dirty="0">
                <a:latin typeface="+mn-lt"/>
                <a:ea typeface="+mn-ea"/>
                <a:sym typeface="맑은 고딕"/>
              </a:rPr>
              <a:t> </a:t>
            </a:r>
            <a:r>
              <a:rPr sz="1200" kern="0" dirty="0" err="1">
                <a:latin typeface="+mn-lt"/>
                <a:ea typeface="+mn-ea"/>
                <a:sym typeface="맑은 고딕"/>
              </a:rPr>
              <a:t>이전</a:t>
            </a:r>
            <a:r>
              <a:rPr sz="1200" kern="0" dirty="0">
                <a:latin typeface="+mn-lt"/>
                <a:ea typeface="+mn-ea"/>
                <a:sym typeface="맑은 고딕"/>
              </a:rPr>
              <a:t> </a:t>
            </a:r>
            <a:r>
              <a:rPr sz="1200" kern="0" dirty="0" err="1">
                <a:latin typeface="+mn-lt"/>
                <a:ea typeface="+mn-ea"/>
                <a:sym typeface="맑은 고딕"/>
              </a:rPr>
              <a:t>상태로</a:t>
            </a:r>
            <a:r>
              <a:rPr sz="1200" kern="0" dirty="0">
                <a:latin typeface="+mn-lt"/>
                <a:ea typeface="+mn-ea"/>
                <a:sym typeface="맑은 고딕"/>
              </a:rPr>
              <a:t> </a:t>
            </a:r>
            <a:r>
              <a:rPr sz="1200" kern="0" dirty="0" err="1">
                <a:latin typeface="+mn-lt"/>
                <a:ea typeface="+mn-ea"/>
                <a:sym typeface="맑은 고딕"/>
              </a:rPr>
              <a:t>복구됩니다</a:t>
            </a:r>
            <a:r>
              <a:rPr sz="1200" kern="0" dirty="0">
                <a:latin typeface="+mn-lt"/>
                <a:ea typeface="+mn-ea"/>
                <a:sym typeface="맑은 고딕"/>
              </a:rPr>
              <a:t>.</a:t>
            </a:r>
          </a:p>
          <a:p>
            <a:pPr marL="105276" indent="-105276" eaLnBrk="1" fontAlgn="auto">
              <a:lnSpc>
                <a:spcPct val="120000"/>
              </a:lnSpc>
              <a:spcBef>
                <a:spcPts val="0"/>
              </a:spcBef>
              <a:spcAft>
                <a:spcPts val="0"/>
              </a:spcAft>
              <a:buSzPct val="100000"/>
              <a:buFontTx/>
              <a:buChar char="-"/>
              <a:defRPr sz="1200"/>
            </a:pPr>
            <a:endParaRPr sz="1200" kern="0" dirty="0">
              <a:latin typeface="+mn-lt"/>
              <a:ea typeface="+mn-ea"/>
              <a:sym typeface="맑은 고딕"/>
            </a:endParaRPr>
          </a:p>
          <a:p>
            <a:pPr eaLnBrk="1" fontAlgn="auto">
              <a:lnSpc>
                <a:spcPct val="120000"/>
              </a:lnSpc>
              <a:spcBef>
                <a:spcPts val="0"/>
              </a:spcBef>
              <a:spcAft>
                <a:spcPts val="0"/>
              </a:spcAft>
              <a:defRPr sz="1200"/>
            </a:pPr>
            <a:r>
              <a:rPr sz="1200" kern="0" dirty="0">
                <a:latin typeface="+mn-lt"/>
                <a:ea typeface="+mn-ea"/>
                <a:sym typeface="맑은 고딕"/>
              </a:rPr>
              <a:t>- </a:t>
            </a:r>
            <a:r>
              <a:rPr lang="ko-KR" altLang="en-US" sz="1200" kern="0" dirty="0">
                <a:latin typeface="+mn-lt"/>
                <a:ea typeface="+mn-ea"/>
                <a:sym typeface="맑은 고딕"/>
              </a:rPr>
              <a:t>이와 같이 </a:t>
            </a:r>
            <a:r>
              <a:rPr sz="1200" b="1" kern="0" dirty="0" err="1">
                <a:solidFill>
                  <a:schemeClr val="accent2"/>
                </a:solidFill>
                <a:latin typeface="+mn-lt"/>
                <a:ea typeface="+mn-ea"/>
                <a:sym typeface="맑은 고딕"/>
              </a:rPr>
              <a:t>Kafka</a:t>
            </a:r>
            <a:r>
              <a:rPr sz="1200" kern="0" dirty="0" err="1">
                <a:latin typeface="+mn-lt"/>
                <a:ea typeface="+mn-ea"/>
                <a:sym typeface="맑은 고딕"/>
              </a:rPr>
              <a:t>와</a:t>
            </a:r>
            <a:r>
              <a:rPr sz="1200" kern="0" dirty="0">
                <a:latin typeface="+mn-lt"/>
                <a:ea typeface="+mn-ea"/>
                <a:sym typeface="맑은 고딕"/>
              </a:rPr>
              <a:t> </a:t>
            </a:r>
            <a:r>
              <a:rPr sz="1200" kern="0" dirty="0" err="1">
                <a:latin typeface="+mn-lt"/>
                <a:ea typeface="+mn-ea"/>
                <a:sym typeface="맑은 고딕"/>
              </a:rPr>
              <a:t>함께</a:t>
            </a:r>
            <a:r>
              <a:rPr sz="1200" kern="0" dirty="0">
                <a:latin typeface="+mn-lt"/>
                <a:ea typeface="+mn-ea"/>
                <a:sym typeface="맑은 고딕"/>
              </a:rPr>
              <a:t> </a:t>
            </a:r>
            <a:r>
              <a:rPr sz="1200" kern="0" dirty="0" err="1">
                <a:latin typeface="+mn-lt"/>
                <a:ea typeface="+mn-ea"/>
                <a:sym typeface="맑은 고딕"/>
              </a:rPr>
              <a:t>사용되면</a:t>
            </a:r>
            <a:r>
              <a:rPr sz="1200" kern="0" dirty="0">
                <a:latin typeface="+mn-lt"/>
                <a:ea typeface="+mn-ea"/>
                <a:sym typeface="맑은 고딕"/>
              </a:rPr>
              <a:t>, </a:t>
            </a:r>
            <a:r>
              <a:rPr sz="1200" kern="0" dirty="0" err="1">
                <a:latin typeface="+mn-lt"/>
                <a:ea typeface="+mn-ea"/>
                <a:sym typeface="맑은 고딕"/>
              </a:rPr>
              <a:t>주문</a:t>
            </a:r>
            <a:r>
              <a:rPr sz="1200" kern="0" dirty="0">
                <a:latin typeface="+mn-lt"/>
                <a:ea typeface="+mn-ea"/>
                <a:sym typeface="맑은 고딕"/>
              </a:rPr>
              <a:t> </a:t>
            </a:r>
            <a:r>
              <a:rPr sz="1200" kern="0" dirty="0" err="1">
                <a:latin typeface="+mn-lt"/>
                <a:ea typeface="+mn-ea"/>
                <a:sym typeface="맑은 고딕"/>
              </a:rPr>
              <a:t>관련</a:t>
            </a:r>
            <a:r>
              <a:rPr sz="1200" kern="0" dirty="0">
                <a:latin typeface="+mn-lt"/>
                <a:ea typeface="+mn-ea"/>
                <a:sym typeface="맑은 고딕"/>
              </a:rPr>
              <a:t> </a:t>
            </a:r>
            <a:r>
              <a:rPr sz="1200" kern="0" dirty="0" err="1">
                <a:latin typeface="+mn-lt"/>
                <a:ea typeface="+mn-ea"/>
                <a:sym typeface="맑은 고딕"/>
              </a:rPr>
              <a:t>이벤트를</a:t>
            </a:r>
            <a:r>
              <a:rPr sz="1200" kern="0" dirty="0">
                <a:latin typeface="+mn-lt"/>
                <a:ea typeface="+mn-ea"/>
                <a:sym typeface="맑은 고딕"/>
              </a:rPr>
              <a:t> </a:t>
            </a:r>
            <a:r>
              <a:rPr sz="1200" kern="0" dirty="0" err="1">
                <a:latin typeface="+mn-lt"/>
                <a:ea typeface="+mn-ea"/>
                <a:sym typeface="맑은 고딕"/>
              </a:rPr>
              <a:t>효과적으로</a:t>
            </a:r>
            <a:r>
              <a:rPr sz="1200" kern="0" dirty="0">
                <a:latin typeface="+mn-lt"/>
                <a:ea typeface="+mn-ea"/>
                <a:sym typeface="맑은 고딕"/>
              </a:rPr>
              <a:t> </a:t>
            </a:r>
            <a:r>
              <a:rPr sz="1200" kern="0" dirty="0" err="1">
                <a:latin typeface="+mn-lt"/>
                <a:ea typeface="+mn-ea"/>
                <a:sym typeface="맑은 고딕"/>
              </a:rPr>
              <a:t>처리하고</a:t>
            </a:r>
            <a:r>
              <a:rPr sz="1200" kern="0" dirty="0">
                <a:latin typeface="+mn-lt"/>
                <a:ea typeface="+mn-ea"/>
                <a:sym typeface="맑은 고딕"/>
              </a:rPr>
              <a:t> </a:t>
            </a:r>
            <a:r>
              <a:rPr sz="1200" kern="0" dirty="0" err="1">
                <a:latin typeface="+mn-lt"/>
                <a:ea typeface="+mn-ea"/>
                <a:sym typeface="맑은 고딕"/>
              </a:rPr>
              <a:t>데이터의</a:t>
            </a:r>
            <a:r>
              <a:rPr sz="1200" kern="0" dirty="0">
                <a:latin typeface="+mn-lt"/>
                <a:ea typeface="+mn-ea"/>
                <a:sym typeface="맑은 고딕"/>
              </a:rPr>
              <a:t> </a:t>
            </a:r>
            <a:r>
              <a:rPr sz="1200" b="1" kern="0" dirty="0" err="1">
                <a:solidFill>
                  <a:schemeClr val="accent2"/>
                </a:solidFill>
                <a:latin typeface="+mn-lt"/>
                <a:ea typeface="+mn-ea"/>
                <a:sym typeface="맑은 고딕"/>
              </a:rPr>
              <a:t>일관성</a:t>
            </a:r>
            <a:r>
              <a:rPr sz="1200" kern="0" dirty="0" err="1">
                <a:latin typeface="+mn-lt"/>
                <a:ea typeface="+mn-ea"/>
                <a:sym typeface="맑은 고딕"/>
              </a:rPr>
              <a:t>을</a:t>
            </a:r>
            <a:r>
              <a:rPr sz="1200" kern="0" dirty="0">
                <a:latin typeface="+mn-lt"/>
                <a:ea typeface="+mn-ea"/>
                <a:sym typeface="맑은 고딕"/>
              </a:rPr>
              <a:t> </a:t>
            </a:r>
            <a:r>
              <a:rPr sz="1200" kern="0" dirty="0" err="1">
                <a:latin typeface="+mn-lt"/>
                <a:ea typeface="+mn-ea"/>
                <a:sym typeface="맑은 고딕"/>
              </a:rPr>
              <a:t>보장할</a:t>
            </a:r>
            <a:r>
              <a:rPr sz="1200" kern="0" dirty="0">
                <a:latin typeface="+mn-lt"/>
                <a:ea typeface="+mn-ea"/>
                <a:sym typeface="맑은 고딕"/>
              </a:rPr>
              <a:t> </a:t>
            </a:r>
            <a:r>
              <a:rPr sz="1200" kern="0" dirty="0" err="1">
                <a:latin typeface="+mn-lt"/>
                <a:ea typeface="+mn-ea"/>
                <a:sym typeface="맑은 고딕"/>
              </a:rPr>
              <a:t>수</a:t>
            </a:r>
            <a:r>
              <a:rPr sz="1200" kern="0" dirty="0">
                <a:latin typeface="+mn-lt"/>
                <a:ea typeface="+mn-ea"/>
                <a:sym typeface="맑은 고딕"/>
              </a:rPr>
              <a:t> </a:t>
            </a:r>
            <a:r>
              <a:rPr sz="1200" kern="0" dirty="0" err="1">
                <a:latin typeface="+mn-lt"/>
                <a:ea typeface="+mn-ea"/>
                <a:sym typeface="맑은 고딕"/>
              </a:rPr>
              <a:t>있습니다</a:t>
            </a:r>
            <a:r>
              <a:rPr sz="1200" kern="0" dirty="0">
                <a:latin typeface="+mn-lt"/>
                <a:ea typeface="+mn-ea"/>
                <a:sym typeface="맑은 고딕"/>
              </a:rPr>
              <a:t>.</a:t>
            </a:r>
          </a:p>
        </p:txBody>
      </p:sp>
      <p:sp>
        <p:nvSpPr>
          <p:cNvPr id="19467" name="Line">
            <a:extLst>
              <a:ext uri="{FF2B5EF4-FFF2-40B4-BE49-F238E27FC236}">
                <a16:creationId xmlns:a16="http://schemas.microsoft.com/office/drawing/2014/main" id="{34203CB4-95F5-4448-3DB7-E92A67A09244}"/>
              </a:ext>
            </a:extLst>
          </p:cNvPr>
          <p:cNvSpPr>
            <a:spLocks noChangeShapeType="1"/>
          </p:cNvSpPr>
          <p:nvPr/>
        </p:nvSpPr>
        <p:spPr bwMode="auto">
          <a:xfrm flipV="1">
            <a:off x="2982913" y="2173288"/>
            <a:ext cx="3679825" cy="728662"/>
          </a:xfrm>
          <a:prstGeom prst="line">
            <a:avLst/>
          </a:prstGeom>
          <a:noFill/>
          <a:ln w="38100">
            <a:solidFill>
              <a:srgbClr val="FF2600"/>
            </a:solidFill>
            <a:miter lim="800000"/>
            <a:headEnd/>
            <a:tailEnd type="triangle" w="med" len="med"/>
          </a:ln>
          <a:extLst>
            <a:ext uri="{909E8E84-426E-40DD-AFC4-6F175D3DCCD1}">
              <a14:hiddenFill xmlns:a14="http://schemas.microsoft.com/office/drawing/2010/main">
                <a:noFill/>
              </a14:hiddenFill>
            </a:ext>
          </a:extLst>
        </p:spPr>
        <p:txBody>
          <a:bodyPr lIns="45719" rIns="45719"/>
          <a:lstStyle/>
          <a:p>
            <a:endParaRPr lang="ko-Kore-KR" altLang="en-US"/>
          </a:p>
        </p:txBody>
      </p:sp>
      <p:sp>
        <p:nvSpPr>
          <p:cNvPr id="19468" name="결제 성공, 실패의 두 가지의 경우를 구독함으로써 경우에 따른 이벤트를 발생 (보상 트랜잭션 or 주문 상태 변경)">
            <a:extLst>
              <a:ext uri="{FF2B5EF4-FFF2-40B4-BE49-F238E27FC236}">
                <a16:creationId xmlns:a16="http://schemas.microsoft.com/office/drawing/2014/main" id="{A16A45FB-509F-898C-6F1D-EC1EA4A6E6DC}"/>
              </a:ext>
            </a:extLst>
          </p:cNvPr>
          <p:cNvSpPr txBox="1">
            <a:spLocks noChangeArrowheads="1"/>
          </p:cNvSpPr>
          <p:nvPr/>
        </p:nvSpPr>
        <p:spPr bwMode="auto">
          <a:xfrm>
            <a:off x="1260475" y="5441950"/>
            <a:ext cx="40163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marL="87313" indent="-87313">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1pPr>
            <a:lvl2pPr>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2pPr>
            <a:lvl3pPr>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3pPr>
            <a:lvl4pPr>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4pPr>
            <a:lvl5pPr>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5pPr>
            <a:lvl6pPr marL="457200" indent="1828800" eaLnBrk="0" fontAlgn="base" hangingPunct="0">
              <a:spcBef>
                <a:spcPct val="0"/>
              </a:spcBef>
              <a:spcAft>
                <a:spcPct val="0"/>
              </a:spcAft>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6pPr>
            <a:lvl7pPr marL="914400" indent="1828800" eaLnBrk="0" fontAlgn="base" hangingPunct="0">
              <a:spcBef>
                <a:spcPct val="0"/>
              </a:spcBef>
              <a:spcAft>
                <a:spcPct val="0"/>
              </a:spcAft>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7pPr>
            <a:lvl8pPr marL="1371600" indent="1828800" eaLnBrk="0" fontAlgn="base" hangingPunct="0">
              <a:spcBef>
                <a:spcPct val="0"/>
              </a:spcBef>
              <a:spcAft>
                <a:spcPct val="0"/>
              </a:spcAft>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8pPr>
            <a:lvl9pPr marL="1828800" indent="1828800" eaLnBrk="0" fontAlgn="base" hangingPunct="0">
              <a:spcBef>
                <a:spcPct val="0"/>
              </a:spcBef>
              <a:spcAft>
                <a:spcPct val="0"/>
              </a:spcAft>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9pPr>
          </a:lstStyle>
          <a:p>
            <a:pPr eaLnBrk="1">
              <a:lnSpc>
                <a:spcPct val="120000"/>
              </a:lnSpc>
              <a:buSzPct val="100000"/>
              <a:buFontTx/>
              <a:buChar char="-"/>
            </a:pPr>
            <a:r>
              <a:rPr lang="ko-Kore-KR" altLang="ko-Kore-KR" sz="1000" i="1" dirty="0">
                <a:solidFill>
                  <a:schemeClr val="tx1">
                    <a:lumMod val="65000"/>
                    <a:lumOff val="35000"/>
                  </a:schemeClr>
                </a:solidFill>
              </a:rPr>
              <a:t>결제 성공, 실패의 두 가지의 경우를 구독함으로써 경우에 따른 이벤트를 발생 (</a:t>
            </a:r>
            <a:r>
              <a:rPr lang="ko-Kore-KR" altLang="ko-Kore-KR" sz="1000" b="1" i="1" dirty="0">
                <a:solidFill>
                  <a:schemeClr val="tx1">
                    <a:lumMod val="65000"/>
                    <a:lumOff val="35000"/>
                  </a:schemeClr>
                </a:solidFill>
              </a:rPr>
              <a:t>보상 트랜잭션 </a:t>
            </a:r>
            <a:r>
              <a:rPr lang="ko-Kore-KR" altLang="ko-Kore-KR" sz="1000" i="1" dirty="0">
                <a:solidFill>
                  <a:schemeClr val="tx1">
                    <a:lumMod val="65000"/>
                    <a:lumOff val="35000"/>
                  </a:schemeClr>
                </a:solidFill>
              </a:rPr>
              <a:t>or 주문 </a:t>
            </a:r>
            <a:r>
              <a:rPr lang="ko-Kore-KR" altLang="ko-Kore-KR" sz="1000" b="1" i="1" dirty="0">
                <a:solidFill>
                  <a:schemeClr val="tx1">
                    <a:lumMod val="65000"/>
                    <a:lumOff val="35000"/>
                  </a:schemeClr>
                </a:solidFill>
              </a:rPr>
              <a:t>상태 변경</a:t>
            </a:r>
            <a:r>
              <a:rPr lang="ko-Kore-KR" altLang="ko-Kore-KR" sz="1000" i="1" dirty="0">
                <a:solidFill>
                  <a:schemeClr val="tx1">
                    <a:lumMod val="65000"/>
                    <a:lumOff val="35000"/>
                  </a:schemeClr>
                </a:solidFill>
              </a:rPr>
              <a: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슬라이드 번호 개체 틀 1">
            <a:extLst>
              <a:ext uri="{FF2B5EF4-FFF2-40B4-BE49-F238E27FC236}">
                <a16:creationId xmlns:a16="http://schemas.microsoft.com/office/drawing/2014/main" id="{075543BC-C93F-CAEE-8283-5C121F660042}"/>
              </a:ext>
            </a:extLst>
          </p:cNvPr>
          <p:cNvSpPr>
            <a:spLocks noGrp="1" noChangeArrowheads="1"/>
          </p:cNvSpPr>
          <p:nvPr>
            <p:ph type="sldNum" sz="quarter" idx="10"/>
          </p:nvPr>
        </p:nvSpPr>
        <p:spPr>
          <a:xfrm>
            <a:off x="10572424" y="161173"/>
            <a:ext cx="297515" cy="588879"/>
          </a:xfrm>
          <a:noFill/>
        </p:spPr>
        <p:txBody>
          <a:bodyPr/>
          <a:lstStyle/>
          <a:p>
            <a:pPr>
              <a:lnSpc>
                <a:spcPct val="150000"/>
              </a:lnSpc>
            </a:pPr>
            <a:fld id="{D5CA13CF-6C18-E14A-87C5-3C660CD9EC0C}" type="slidenum">
              <a:rPr lang="ko-Kore-KR" altLang="ko-Kore-KR">
                <a:latin typeface="Arial Black" panose="020B0604020202020204" pitchFamily="34" charset="0"/>
                <a:sym typeface="Arial Black" panose="020B0604020202020204" pitchFamily="34" charset="0"/>
              </a:rPr>
              <a:pPr>
                <a:lnSpc>
                  <a:spcPct val="150000"/>
                </a:lnSpc>
              </a:pPr>
              <a:t>18</a:t>
            </a:fld>
            <a:endParaRPr lang="ko-Kore-KR" altLang="ko-Kore-KR">
              <a:latin typeface="Arial Black" panose="020B0604020202020204" pitchFamily="34" charset="0"/>
              <a:sym typeface="Arial Black" panose="020B0604020202020204" pitchFamily="34" charset="0"/>
            </a:endParaRPr>
          </a:p>
        </p:txBody>
      </p:sp>
      <p:sp>
        <p:nvSpPr>
          <p:cNvPr id="6147" name="제목 3">
            <a:extLst>
              <a:ext uri="{FF2B5EF4-FFF2-40B4-BE49-F238E27FC236}">
                <a16:creationId xmlns:a16="http://schemas.microsoft.com/office/drawing/2014/main" id="{FA419558-A384-A028-CE41-7579564A0730}"/>
              </a:ext>
            </a:extLst>
          </p:cNvPr>
          <p:cNvSpPr txBox="1">
            <a:spLocks noGrp="1" noChangeArrowheads="1"/>
          </p:cNvSpPr>
          <p:nvPr>
            <p:ph type="title"/>
          </p:nvPr>
        </p:nvSpPr>
        <p:spPr>
          <a:xfrm>
            <a:off x="1076325" y="260350"/>
            <a:ext cx="8712200" cy="363538"/>
          </a:xfrm>
        </p:spPr>
        <p:txBody>
          <a:bodyPr/>
          <a:lstStyle/>
          <a:p>
            <a:pPr eaLnBrk="1" hangingPunct="1">
              <a:lnSpc>
                <a:spcPct val="150000"/>
              </a:lnSpc>
            </a:pPr>
            <a:r>
              <a:rPr lang="ko-Kore-KR" altLang="en-US" dirty="0"/>
              <a:t>시스템</a:t>
            </a:r>
            <a:r>
              <a:rPr lang="ko-KR" altLang="en-US" dirty="0"/>
              <a:t> 모니터링</a:t>
            </a:r>
            <a:endParaRPr lang="ko-Kore-KR" altLang="ko-Kore-KR" dirty="0"/>
          </a:p>
        </p:txBody>
      </p:sp>
      <p:pic>
        <p:nvPicPr>
          <p:cNvPr id="6148" name="그림 9" descr="그림 9">
            <a:extLst>
              <a:ext uri="{FF2B5EF4-FFF2-40B4-BE49-F238E27FC236}">
                <a16:creationId xmlns:a16="http://schemas.microsoft.com/office/drawing/2014/main" id="{7495CE68-AAD6-B4F1-FE26-E91B440F2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6149" name="TextBox 10">
            <a:extLst>
              <a:ext uri="{FF2B5EF4-FFF2-40B4-BE49-F238E27FC236}">
                <a16:creationId xmlns:a16="http://schemas.microsoft.com/office/drawing/2014/main" id="{BA97487F-4B49-1666-69F8-1465027DCCD5}"/>
              </a:ext>
            </a:extLst>
          </p:cNvPr>
          <p:cNvSpPr txBox="1">
            <a:spLocks noChangeArrowheads="1"/>
          </p:cNvSpPr>
          <p:nvPr/>
        </p:nvSpPr>
        <p:spPr bwMode="auto">
          <a:xfrm>
            <a:off x="406400" y="6607175"/>
            <a:ext cx="374459" cy="29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lnSpc>
                <a:spcPct val="150000"/>
              </a:lnSpc>
            </a:pPr>
            <a:r>
              <a:rPr lang="ko-Kore-KR" altLang="ko-Kore-KR" sz="1000">
                <a:solidFill>
                  <a:srgbClr val="595959"/>
                </a:solidFill>
              </a:rPr>
              <a:t>2023</a:t>
            </a:r>
          </a:p>
        </p:txBody>
      </p:sp>
      <p:grpSp>
        <p:nvGrpSpPr>
          <p:cNvPr id="2" name="그룹 1">
            <a:extLst>
              <a:ext uri="{FF2B5EF4-FFF2-40B4-BE49-F238E27FC236}">
                <a16:creationId xmlns:a16="http://schemas.microsoft.com/office/drawing/2014/main" id="{9ECB4B04-0105-D0C5-6C21-DC151597B7FD}"/>
              </a:ext>
            </a:extLst>
          </p:cNvPr>
          <p:cNvGrpSpPr/>
          <p:nvPr/>
        </p:nvGrpSpPr>
        <p:grpSpPr>
          <a:xfrm>
            <a:off x="454064" y="1754728"/>
            <a:ext cx="11379200" cy="771119"/>
            <a:chOff x="450792" y="3800464"/>
            <a:chExt cx="11379200" cy="771119"/>
          </a:xfrm>
        </p:grpSpPr>
        <p:sp>
          <p:nvSpPr>
            <p:cNvPr id="4" name="직사각형 3">
              <a:extLst>
                <a:ext uri="{FF2B5EF4-FFF2-40B4-BE49-F238E27FC236}">
                  <a16:creationId xmlns:a16="http://schemas.microsoft.com/office/drawing/2014/main" id="{4F744D2B-5F21-F082-6FB6-15498E4EC6B7}"/>
                </a:ext>
              </a:extLst>
            </p:cNvPr>
            <p:cNvSpPr/>
            <p:nvPr/>
          </p:nvSpPr>
          <p:spPr>
            <a:xfrm>
              <a:off x="746934" y="3943370"/>
              <a:ext cx="11083058" cy="628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ko-KR" altLang="en-US" dirty="0">
                  <a:solidFill>
                    <a:schemeClr val="tx1"/>
                  </a:solidFill>
                </a:rPr>
                <a:t>    </a:t>
              </a:r>
              <a:r>
                <a:rPr kumimoji="1" lang="en-US" altLang="ko-KR" dirty="0">
                  <a:solidFill>
                    <a:schemeClr val="tx1"/>
                  </a:solidFill>
                </a:rPr>
                <a:t>Prometheus </a:t>
              </a:r>
              <a:r>
                <a:rPr kumimoji="1" lang="ko-KR" altLang="en-US" dirty="0">
                  <a:solidFill>
                    <a:schemeClr val="tx1"/>
                  </a:solidFill>
                </a:rPr>
                <a:t>소개</a:t>
              </a:r>
              <a:endParaRPr kumimoji="1" lang="ko-Kore-KR" altLang="en-US" dirty="0">
                <a:solidFill>
                  <a:schemeClr val="tx1"/>
                </a:solidFill>
              </a:endParaRPr>
            </a:p>
          </p:txBody>
        </p:sp>
        <p:sp>
          <p:nvSpPr>
            <p:cNvPr id="6" name="직사각형 5">
              <a:extLst>
                <a:ext uri="{FF2B5EF4-FFF2-40B4-BE49-F238E27FC236}">
                  <a16:creationId xmlns:a16="http://schemas.microsoft.com/office/drawing/2014/main" id="{5C9B3BD8-3EC1-BB7B-6504-F5FA0706235E}"/>
                </a:ext>
              </a:extLst>
            </p:cNvPr>
            <p:cNvSpPr/>
            <p:nvPr/>
          </p:nvSpPr>
          <p:spPr>
            <a:xfrm>
              <a:off x="450792" y="3800464"/>
              <a:ext cx="626302" cy="655695"/>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400" b="1" dirty="0"/>
                <a:t>1</a:t>
              </a:r>
              <a:endParaRPr kumimoji="1" lang="ko-Kore-KR" altLang="en-US" sz="1400" b="1" dirty="0"/>
            </a:p>
          </p:txBody>
        </p:sp>
      </p:grpSp>
      <p:grpSp>
        <p:nvGrpSpPr>
          <p:cNvPr id="10" name="그룹 9">
            <a:extLst>
              <a:ext uri="{FF2B5EF4-FFF2-40B4-BE49-F238E27FC236}">
                <a16:creationId xmlns:a16="http://schemas.microsoft.com/office/drawing/2014/main" id="{F16A08D0-ADFF-4D1B-02AC-60876441B127}"/>
              </a:ext>
            </a:extLst>
          </p:cNvPr>
          <p:cNvGrpSpPr/>
          <p:nvPr/>
        </p:nvGrpSpPr>
        <p:grpSpPr>
          <a:xfrm>
            <a:off x="454064" y="2716142"/>
            <a:ext cx="11379200" cy="771119"/>
            <a:chOff x="450792" y="3800464"/>
            <a:chExt cx="11379200" cy="771119"/>
          </a:xfrm>
        </p:grpSpPr>
        <p:sp>
          <p:nvSpPr>
            <p:cNvPr id="11" name="직사각형 10">
              <a:extLst>
                <a:ext uri="{FF2B5EF4-FFF2-40B4-BE49-F238E27FC236}">
                  <a16:creationId xmlns:a16="http://schemas.microsoft.com/office/drawing/2014/main" id="{5C38524E-80B5-5C66-D015-B91BBF4F1925}"/>
                </a:ext>
              </a:extLst>
            </p:cNvPr>
            <p:cNvSpPr/>
            <p:nvPr/>
          </p:nvSpPr>
          <p:spPr>
            <a:xfrm>
              <a:off x="746934" y="3943370"/>
              <a:ext cx="11083058" cy="628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ko-KR" altLang="en-US" dirty="0">
                  <a:solidFill>
                    <a:schemeClr val="tx1"/>
                  </a:solidFill>
                </a:rPr>
                <a:t>    </a:t>
              </a:r>
              <a:r>
                <a:rPr kumimoji="1" lang="en-US" altLang="ko-KR" dirty="0">
                  <a:solidFill>
                    <a:schemeClr val="tx1"/>
                  </a:solidFill>
                </a:rPr>
                <a:t>Grafana </a:t>
              </a:r>
              <a:r>
                <a:rPr kumimoji="1" lang="ko-KR" altLang="en-US" dirty="0">
                  <a:solidFill>
                    <a:schemeClr val="tx1"/>
                  </a:solidFill>
                </a:rPr>
                <a:t>소개</a:t>
              </a:r>
              <a:endParaRPr kumimoji="1" lang="ko-Kore-KR" altLang="en-US" dirty="0">
                <a:solidFill>
                  <a:schemeClr val="tx1"/>
                </a:solidFill>
              </a:endParaRPr>
            </a:p>
          </p:txBody>
        </p:sp>
        <p:sp>
          <p:nvSpPr>
            <p:cNvPr id="12" name="직사각형 11">
              <a:extLst>
                <a:ext uri="{FF2B5EF4-FFF2-40B4-BE49-F238E27FC236}">
                  <a16:creationId xmlns:a16="http://schemas.microsoft.com/office/drawing/2014/main" id="{5100F194-5D1B-19E2-7B0D-CADD3A7BBE65}"/>
                </a:ext>
              </a:extLst>
            </p:cNvPr>
            <p:cNvSpPr/>
            <p:nvPr/>
          </p:nvSpPr>
          <p:spPr>
            <a:xfrm>
              <a:off x="450792" y="3800464"/>
              <a:ext cx="626302" cy="655695"/>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b="1" dirty="0"/>
                <a:t>2</a:t>
              </a:r>
              <a:endParaRPr kumimoji="1" lang="ko-Kore-KR" altLang="en-US" sz="1400" b="1" dirty="0"/>
            </a:p>
          </p:txBody>
        </p:sp>
      </p:grpSp>
      <p:grpSp>
        <p:nvGrpSpPr>
          <p:cNvPr id="13" name="그룹 12">
            <a:extLst>
              <a:ext uri="{FF2B5EF4-FFF2-40B4-BE49-F238E27FC236}">
                <a16:creationId xmlns:a16="http://schemas.microsoft.com/office/drawing/2014/main" id="{A7FEB922-FDE9-EF56-097A-F8AE43C6A605}"/>
              </a:ext>
            </a:extLst>
          </p:cNvPr>
          <p:cNvGrpSpPr/>
          <p:nvPr/>
        </p:nvGrpSpPr>
        <p:grpSpPr>
          <a:xfrm>
            <a:off x="454064" y="3672096"/>
            <a:ext cx="11379200" cy="771119"/>
            <a:chOff x="450792" y="3800464"/>
            <a:chExt cx="11379200" cy="771119"/>
          </a:xfrm>
        </p:grpSpPr>
        <p:sp>
          <p:nvSpPr>
            <p:cNvPr id="14" name="직사각형 13">
              <a:extLst>
                <a:ext uri="{FF2B5EF4-FFF2-40B4-BE49-F238E27FC236}">
                  <a16:creationId xmlns:a16="http://schemas.microsoft.com/office/drawing/2014/main" id="{9C204728-BB02-DE92-C67D-D965604C9A45}"/>
                </a:ext>
              </a:extLst>
            </p:cNvPr>
            <p:cNvSpPr/>
            <p:nvPr/>
          </p:nvSpPr>
          <p:spPr>
            <a:xfrm>
              <a:off x="746934" y="3943370"/>
              <a:ext cx="11083058" cy="628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ko-KR" altLang="en-US" dirty="0">
                  <a:solidFill>
                    <a:schemeClr val="tx1"/>
                  </a:solidFill>
                </a:rPr>
                <a:t>    서버 정보 수집 </a:t>
              </a:r>
              <a:r>
                <a:rPr kumimoji="1" lang="en-US" altLang="ko-KR" dirty="0">
                  <a:solidFill>
                    <a:schemeClr val="tx1"/>
                  </a:solidFill>
                </a:rPr>
                <a:t>Exporter</a:t>
              </a:r>
              <a:endParaRPr kumimoji="1" lang="ko-Kore-KR" altLang="en-US" dirty="0">
                <a:solidFill>
                  <a:schemeClr val="tx1"/>
                </a:solidFill>
              </a:endParaRPr>
            </a:p>
          </p:txBody>
        </p:sp>
        <p:sp>
          <p:nvSpPr>
            <p:cNvPr id="15" name="직사각형 14">
              <a:extLst>
                <a:ext uri="{FF2B5EF4-FFF2-40B4-BE49-F238E27FC236}">
                  <a16:creationId xmlns:a16="http://schemas.microsoft.com/office/drawing/2014/main" id="{2B5CE7F5-1581-8CF8-7A61-719BE276AAE5}"/>
                </a:ext>
              </a:extLst>
            </p:cNvPr>
            <p:cNvSpPr/>
            <p:nvPr/>
          </p:nvSpPr>
          <p:spPr>
            <a:xfrm>
              <a:off x="450792" y="3800464"/>
              <a:ext cx="626302" cy="655695"/>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b="1" dirty="0"/>
                <a:t>3</a:t>
              </a:r>
              <a:endParaRPr kumimoji="1" lang="ko-Kore-KR" altLang="en-US" sz="1400" b="1" dirty="0"/>
            </a:p>
          </p:txBody>
        </p:sp>
      </p:grpSp>
      <p:grpSp>
        <p:nvGrpSpPr>
          <p:cNvPr id="5" name="그룹 4">
            <a:extLst>
              <a:ext uri="{FF2B5EF4-FFF2-40B4-BE49-F238E27FC236}">
                <a16:creationId xmlns:a16="http://schemas.microsoft.com/office/drawing/2014/main" id="{4A23E5BB-BF6B-E68A-89ED-4FD82E10C887}"/>
              </a:ext>
            </a:extLst>
          </p:cNvPr>
          <p:cNvGrpSpPr/>
          <p:nvPr/>
        </p:nvGrpSpPr>
        <p:grpSpPr>
          <a:xfrm>
            <a:off x="447675" y="4633510"/>
            <a:ext cx="11379200" cy="771119"/>
            <a:chOff x="450792" y="3800464"/>
            <a:chExt cx="11379200" cy="771119"/>
          </a:xfrm>
        </p:grpSpPr>
        <p:sp>
          <p:nvSpPr>
            <p:cNvPr id="7" name="직사각형 6">
              <a:extLst>
                <a:ext uri="{FF2B5EF4-FFF2-40B4-BE49-F238E27FC236}">
                  <a16:creationId xmlns:a16="http://schemas.microsoft.com/office/drawing/2014/main" id="{F76F681A-6D9A-0732-2EF1-9821E6EB4874}"/>
                </a:ext>
              </a:extLst>
            </p:cNvPr>
            <p:cNvSpPr/>
            <p:nvPr/>
          </p:nvSpPr>
          <p:spPr>
            <a:xfrm>
              <a:off x="746934" y="3943370"/>
              <a:ext cx="11083058" cy="628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ko-KR" altLang="en-US" dirty="0">
                  <a:solidFill>
                    <a:schemeClr val="tx1"/>
                  </a:solidFill>
                </a:rPr>
                <a:t>    모니터링 </a:t>
              </a:r>
              <a:r>
                <a:rPr kumimoji="1" lang="en-US" altLang="ko-KR" dirty="0">
                  <a:solidFill>
                    <a:schemeClr val="tx1"/>
                  </a:solidFill>
                </a:rPr>
                <a:t>Dashboard</a:t>
              </a:r>
              <a:endParaRPr kumimoji="1" lang="ko-Kore-KR" altLang="en-US" dirty="0">
                <a:solidFill>
                  <a:schemeClr val="tx1"/>
                </a:solidFill>
              </a:endParaRPr>
            </a:p>
          </p:txBody>
        </p:sp>
        <p:sp>
          <p:nvSpPr>
            <p:cNvPr id="8" name="직사각형 7">
              <a:extLst>
                <a:ext uri="{FF2B5EF4-FFF2-40B4-BE49-F238E27FC236}">
                  <a16:creationId xmlns:a16="http://schemas.microsoft.com/office/drawing/2014/main" id="{801FB32E-1BB3-61E9-8263-40025437FDFF}"/>
                </a:ext>
              </a:extLst>
            </p:cNvPr>
            <p:cNvSpPr/>
            <p:nvPr/>
          </p:nvSpPr>
          <p:spPr>
            <a:xfrm>
              <a:off x="450792" y="3800464"/>
              <a:ext cx="626302" cy="655695"/>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b="1" dirty="0"/>
                <a:t>4</a:t>
              </a:r>
              <a:endParaRPr kumimoji="1" lang="ko-Kore-KR" altLang="en-US" sz="1400" b="1" dirty="0"/>
            </a:p>
          </p:txBody>
        </p:sp>
      </p:grpSp>
    </p:spTree>
    <p:extLst>
      <p:ext uri="{BB962C8B-B14F-4D97-AF65-F5344CB8AC3E}">
        <p14:creationId xmlns:p14="http://schemas.microsoft.com/office/powerpoint/2010/main" val="149809865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번호 개체 틀 1">
            <a:extLst>
              <a:ext uri="{FF2B5EF4-FFF2-40B4-BE49-F238E27FC236}">
                <a16:creationId xmlns:a16="http://schemas.microsoft.com/office/drawing/2014/main" id="{72534CAF-8AFA-1D7E-7161-82CBC57B427F}"/>
              </a:ext>
            </a:extLst>
          </p:cNvPr>
          <p:cNvSpPr>
            <a:spLocks noGrp="1" noChangeArrowheads="1"/>
          </p:cNvSpPr>
          <p:nvPr>
            <p:ph type="sldNum" sz="quarter" idx="10"/>
          </p:nvPr>
        </p:nvSpPr>
        <p:spPr>
          <a:xfrm>
            <a:off x="10466388" y="200025"/>
            <a:ext cx="509587" cy="511175"/>
          </a:xfrm>
          <a:noFill/>
        </p:spPr>
        <p:txBody>
          <a:bodyPr/>
          <a:lstStyle/>
          <a:p>
            <a:fld id="{7387A671-8EA7-F94D-8655-757A5F17F09A}" type="slidenum">
              <a:rPr lang="ko-Kore-KR" altLang="ko-Kore-KR">
                <a:latin typeface="Arial Black" panose="020B0604020202020204" pitchFamily="34" charset="0"/>
                <a:sym typeface="Arial Black" panose="020B0604020202020204" pitchFamily="34" charset="0"/>
              </a:rPr>
              <a:pPr/>
              <a:t>19</a:t>
            </a:fld>
            <a:endParaRPr lang="ko-Kore-KR" altLang="ko-Kore-KR">
              <a:latin typeface="Arial Black" panose="020B0604020202020204" pitchFamily="34" charset="0"/>
              <a:sym typeface="Arial Black" panose="020B0604020202020204" pitchFamily="34" charset="0"/>
            </a:endParaRPr>
          </a:p>
        </p:txBody>
      </p:sp>
      <p:sp>
        <p:nvSpPr>
          <p:cNvPr id="20483" name="제목 3">
            <a:extLst>
              <a:ext uri="{FF2B5EF4-FFF2-40B4-BE49-F238E27FC236}">
                <a16:creationId xmlns:a16="http://schemas.microsoft.com/office/drawing/2014/main" id="{C184C887-63B6-3CB0-2374-D120B2F7015E}"/>
              </a:ext>
            </a:extLst>
          </p:cNvPr>
          <p:cNvSpPr txBox="1">
            <a:spLocks noGrp="1" noChangeArrowheads="1"/>
          </p:cNvSpPr>
          <p:nvPr>
            <p:ph type="title"/>
          </p:nvPr>
        </p:nvSpPr>
        <p:spPr>
          <a:xfrm>
            <a:off x="1076325" y="260350"/>
            <a:ext cx="8712200" cy="363538"/>
          </a:xfrm>
        </p:spPr>
        <p:txBody>
          <a:bodyPr/>
          <a:lstStyle/>
          <a:p>
            <a:pPr eaLnBrk="1" hangingPunct="1"/>
            <a:r>
              <a:rPr lang="ko-Kore-KR" altLang="ko-Kore-KR" dirty="0"/>
              <a:t>시스템 모니터링</a:t>
            </a:r>
          </a:p>
        </p:txBody>
      </p:sp>
      <p:pic>
        <p:nvPicPr>
          <p:cNvPr id="20484" name="그림 9" descr="그림 9">
            <a:extLst>
              <a:ext uri="{FF2B5EF4-FFF2-40B4-BE49-F238E27FC236}">
                <a16:creationId xmlns:a16="http://schemas.microsoft.com/office/drawing/2014/main" id="{01D4C9DE-A2AB-A948-4E91-0F9881C10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0485" name="TextBox 10">
            <a:extLst>
              <a:ext uri="{FF2B5EF4-FFF2-40B4-BE49-F238E27FC236}">
                <a16:creationId xmlns:a16="http://schemas.microsoft.com/office/drawing/2014/main" id="{B8C0C1F8-5439-AF01-784D-CCA1401FE4D3}"/>
              </a:ext>
            </a:extLst>
          </p:cNvPr>
          <p:cNvSpPr txBox="1">
            <a:spLocks noChangeArrowheads="1"/>
          </p:cNvSpPr>
          <p:nvPr/>
        </p:nvSpPr>
        <p:spPr bwMode="auto">
          <a:xfrm>
            <a:off x="406400" y="6607175"/>
            <a:ext cx="385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sz="1000">
                <a:solidFill>
                  <a:srgbClr val="595959"/>
                </a:solidFill>
              </a:rPr>
              <a:t>2023</a:t>
            </a:r>
          </a:p>
        </p:txBody>
      </p:sp>
      <p:sp>
        <p:nvSpPr>
          <p:cNvPr id="20486" name="TextBox 16">
            <a:extLst>
              <a:ext uri="{FF2B5EF4-FFF2-40B4-BE49-F238E27FC236}">
                <a16:creationId xmlns:a16="http://schemas.microsoft.com/office/drawing/2014/main" id="{21B4709F-30EA-735A-CE6C-FEBECE42683C}"/>
              </a:ext>
            </a:extLst>
          </p:cNvPr>
          <p:cNvSpPr txBox="1">
            <a:spLocks noChangeArrowheads="1"/>
          </p:cNvSpPr>
          <p:nvPr/>
        </p:nvSpPr>
        <p:spPr bwMode="auto">
          <a:xfrm>
            <a:off x="327025" y="842963"/>
            <a:ext cx="309086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ko-Kore-KR" altLang="ko-Kore-KR" b="1" u="sng">
                <a:solidFill>
                  <a:srgbClr val="F27123"/>
                </a:solidFill>
              </a:rPr>
              <a:t>Prometheus 소개</a:t>
            </a:r>
          </a:p>
        </p:txBody>
      </p:sp>
      <p:sp>
        <p:nvSpPr>
          <p:cNvPr id="20487" name="프로메테우스(Prometheus)란?…">
            <a:extLst>
              <a:ext uri="{FF2B5EF4-FFF2-40B4-BE49-F238E27FC236}">
                <a16:creationId xmlns:a16="http://schemas.microsoft.com/office/drawing/2014/main" id="{8A4236C9-C6EC-517A-CCE5-80B01D585E6B}"/>
              </a:ext>
            </a:extLst>
          </p:cNvPr>
          <p:cNvSpPr txBox="1">
            <a:spLocks noChangeArrowheads="1"/>
          </p:cNvSpPr>
          <p:nvPr/>
        </p:nvSpPr>
        <p:spPr bwMode="auto">
          <a:xfrm>
            <a:off x="593725" y="1687610"/>
            <a:ext cx="5852885" cy="418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p>
            <a:pPr eaLnBrk="1">
              <a:lnSpc>
                <a:spcPct val="200000"/>
              </a:lnSpc>
            </a:pPr>
            <a:r>
              <a:rPr lang="ko-Kore-KR" altLang="ko-Kore-KR" sz="1400" b="1" dirty="0">
                <a:solidFill>
                  <a:schemeClr val="accent2"/>
                </a:solidFill>
              </a:rPr>
              <a:t>프로메테우스(Prometheus)란?</a:t>
            </a:r>
          </a:p>
          <a:p>
            <a:pPr eaLnBrk="1">
              <a:lnSpc>
                <a:spcPct val="150000"/>
              </a:lnSpc>
            </a:pPr>
            <a:r>
              <a:rPr lang="ko-Kore-KR" altLang="ko-Kore-KR" sz="1200" b="1" dirty="0"/>
              <a:t>Prometheus</a:t>
            </a:r>
            <a:r>
              <a:rPr lang="ko-Kore-KR" altLang="ko-Kore-KR" sz="1200" dirty="0"/>
              <a:t>는 </a:t>
            </a:r>
            <a:r>
              <a:rPr lang="ko-Kore-KR" altLang="en-US" sz="1200" dirty="0"/>
              <a:t>시계열</a:t>
            </a:r>
            <a:r>
              <a:rPr lang="ko-KR" altLang="en-US" sz="1200" dirty="0"/>
              <a:t> </a:t>
            </a:r>
            <a:r>
              <a:rPr lang="ko-Kore-KR" altLang="ko-Kore-KR" sz="1200" dirty="0"/>
              <a:t>데이터베이스를 채택하고 있는 Pull 방식의 데이터 모델을 </a:t>
            </a:r>
            <a:r>
              <a:rPr lang="ko-Kore-KR" altLang="en-US" sz="1200" dirty="0"/>
              <a:t> </a:t>
            </a:r>
            <a:r>
              <a:rPr lang="ko-KR" altLang="en-US" sz="1200" dirty="0"/>
              <a:t> </a:t>
            </a:r>
            <a:r>
              <a:rPr lang="ko-Kore-KR" altLang="ko-Kore-KR" sz="1200" dirty="0"/>
              <a:t>가지고 있어, Service Discovery(서비스 디스커버리)라는 기능에 의해 대상을 자동적으로 모니터링을 해줍니다.</a:t>
            </a:r>
          </a:p>
          <a:p>
            <a:pPr eaLnBrk="1">
              <a:lnSpc>
                <a:spcPct val="150000"/>
              </a:lnSpc>
            </a:pPr>
            <a:r>
              <a:rPr lang="ko-Kore-KR" altLang="ko-Kore-KR" sz="1200" dirty="0"/>
              <a:t>또한 PromQL이라는 전용 쿼리 언어가 있으므로 이를 사용하여 간단하고 유연한 </a:t>
            </a:r>
            <a:r>
              <a:rPr lang="ko-Kore-KR" altLang="en-US" sz="1200" dirty="0"/>
              <a:t> </a:t>
            </a:r>
            <a:r>
              <a:rPr lang="ko-KR" altLang="en-US" sz="1200" dirty="0"/>
              <a:t> </a:t>
            </a:r>
            <a:r>
              <a:rPr lang="ko-Kore-KR" altLang="ko-Kore-KR" sz="1200" dirty="0"/>
              <a:t>쿼리를 실행할 수 있습니다.</a:t>
            </a:r>
          </a:p>
          <a:p>
            <a:pPr eaLnBrk="1">
              <a:lnSpc>
                <a:spcPct val="150000"/>
              </a:lnSpc>
            </a:pPr>
            <a:r>
              <a:rPr lang="ko-Kore-KR" altLang="ko-Kore-KR" sz="1400" dirty="0"/>
              <a:t> </a:t>
            </a:r>
          </a:p>
          <a:p>
            <a:pPr eaLnBrk="1">
              <a:lnSpc>
                <a:spcPct val="150000"/>
              </a:lnSpc>
            </a:pPr>
            <a:r>
              <a:rPr lang="ko-Kore-KR" altLang="ko-Kore-KR" sz="1400" b="1" dirty="0">
                <a:solidFill>
                  <a:schemeClr val="accent2"/>
                </a:solidFill>
              </a:rPr>
              <a:t>Exporter 사용으로 다양한 메트릭 수집</a:t>
            </a:r>
          </a:p>
          <a:p>
            <a:pPr eaLnBrk="1">
              <a:lnSpc>
                <a:spcPct val="150000"/>
              </a:lnSpc>
            </a:pPr>
            <a:r>
              <a:rPr lang="ko-Kore-KR" altLang="ko-Kore-KR" sz="1200" dirty="0"/>
              <a:t>프로메테우스는 Pull 기반의 시스템으로, 시스템의 상태를 주기적으로 폴링하거나 스크랩하여 메트릭을 수집합니다. </a:t>
            </a:r>
          </a:p>
          <a:p>
            <a:pPr eaLnBrk="1">
              <a:lnSpc>
                <a:spcPct val="150000"/>
              </a:lnSpc>
            </a:pPr>
            <a:r>
              <a:rPr lang="ko-Kore-KR" altLang="ko-Kore-KR" sz="1200" dirty="0"/>
              <a:t>프로메테우스가 이해할 수 있는 형식으로 메트릭을 수집하고 노출하는 소프트웨어를 </a:t>
            </a:r>
            <a:r>
              <a:rPr lang="ko-Kore-KR" altLang="ko-Kore-KR" sz="1200" b="1" dirty="0"/>
              <a:t>Exporter</a:t>
            </a:r>
            <a:r>
              <a:rPr lang="ko-Kore-KR" altLang="ko-Kore-KR" sz="1200" dirty="0"/>
              <a:t>라고 하는데, </a:t>
            </a:r>
          </a:p>
          <a:p>
            <a:pPr eaLnBrk="1">
              <a:lnSpc>
                <a:spcPct val="150000"/>
              </a:lnSpc>
            </a:pPr>
            <a:r>
              <a:rPr lang="ko-Kore-KR" altLang="ko-Kore-KR" sz="1200" dirty="0"/>
              <a:t>다양한 Exporter를 사용하는 것으로 서버 뿐만이 아니라 특정 소프트웨어나</a:t>
            </a:r>
            <a:r>
              <a:rPr lang="en-US" altLang="ko-Kore-KR" sz="1200" dirty="0"/>
              <a:t> </a:t>
            </a:r>
            <a:r>
              <a:rPr lang="ko-Kore-KR" altLang="ko-Kore-KR" sz="1200" dirty="0"/>
              <a:t>서비스의 메트릭 정보를 실시간으로 수집하여 모니터링하거나 추적할 수 있습니다.</a:t>
            </a:r>
          </a:p>
        </p:txBody>
      </p:sp>
      <p:pic>
        <p:nvPicPr>
          <p:cNvPr id="20489" name="Image" descr="Image">
            <a:extLst>
              <a:ext uri="{FF2B5EF4-FFF2-40B4-BE49-F238E27FC236}">
                <a16:creationId xmlns:a16="http://schemas.microsoft.com/office/drawing/2014/main" id="{C270C989-350E-4EB8-F171-5E46E5EC3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9580" y="1594125"/>
            <a:ext cx="5274120" cy="2894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 name="* MSA와 반대되는 개념으로 소규모 프로젝트에 자주 사용되는 모놀로식 개발 방법이 있는데,…">
            <a:extLst>
              <a:ext uri="{FF2B5EF4-FFF2-40B4-BE49-F238E27FC236}">
                <a16:creationId xmlns:a16="http://schemas.microsoft.com/office/drawing/2014/main" id="{DF0C768B-6C8B-04B3-47DC-E5DE49DCF91F}"/>
              </a:ext>
            </a:extLst>
          </p:cNvPr>
          <p:cNvSpPr txBox="1">
            <a:spLocks noChangeArrowheads="1"/>
          </p:cNvSpPr>
          <p:nvPr/>
        </p:nvSpPr>
        <p:spPr bwMode="auto">
          <a:xfrm>
            <a:off x="6549580" y="4488364"/>
            <a:ext cx="527412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nchor="ctr" anchorCtr="0">
            <a:noAutofit/>
          </a:bodyPr>
          <a:lstStyle/>
          <a:p>
            <a:pPr algn="ctr" eaLnBrk="1">
              <a:lnSpc>
                <a:spcPct val="150000"/>
              </a:lnSpc>
            </a:pPr>
            <a:r>
              <a:rPr lang="en-US" altLang="ko-Kore-KR" sz="900" i="1" dirty="0">
                <a:solidFill>
                  <a:schemeClr val="tx1">
                    <a:lumMod val="50000"/>
                    <a:lumOff val="50000"/>
                  </a:schemeClr>
                </a:solidFill>
              </a:rPr>
              <a:t>&lt;</a:t>
            </a:r>
            <a:r>
              <a:rPr lang="ko-KR" altLang="en-US" sz="900" i="1" dirty="0">
                <a:solidFill>
                  <a:schemeClr val="tx1">
                    <a:lumMod val="50000"/>
                    <a:lumOff val="50000"/>
                  </a:schemeClr>
                </a:solidFill>
              </a:rPr>
              <a:t>그림</a:t>
            </a:r>
            <a:r>
              <a:rPr lang="en-US" altLang="ko-KR" sz="900" i="1" dirty="0">
                <a:solidFill>
                  <a:schemeClr val="tx1">
                    <a:lumMod val="50000"/>
                    <a:lumOff val="50000"/>
                  </a:schemeClr>
                </a:solidFill>
              </a:rPr>
              <a:t>&gt;</a:t>
            </a:r>
            <a:r>
              <a:rPr lang="ko-KR" altLang="en-US" sz="900" i="1" dirty="0">
                <a:solidFill>
                  <a:schemeClr val="tx1">
                    <a:lumMod val="50000"/>
                    <a:lumOff val="50000"/>
                  </a:schemeClr>
                </a:solidFill>
              </a:rPr>
              <a:t>프로메테우스  화면</a:t>
            </a:r>
            <a:endParaRPr lang="ko-Kore-KR" altLang="ko-Kore-KR" sz="900" i="1" dirty="0">
              <a:solidFill>
                <a:schemeClr val="tx1">
                  <a:lumMod val="50000"/>
                  <a:lumOff val="50000"/>
                </a:schemeClr>
              </a:solidFill>
            </a:endParaRPr>
          </a:p>
        </p:txBody>
      </p:sp>
      <p:sp>
        <p:nvSpPr>
          <p:cNvPr id="3" name="* MSA와 반대되는 개념으로 소규모 프로젝트에 자주 사용되는 모놀로식 개발 방법이 있는데,…">
            <a:extLst>
              <a:ext uri="{FF2B5EF4-FFF2-40B4-BE49-F238E27FC236}">
                <a16:creationId xmlns:a16="http://schemas.microsoft.com/office/drawing/2014/main" id="{8C766E3C-ADDC-E0CA-9F7A-ABFD4E80DAC1}"/>
              </a:ext>
            </a:extLst>
          </p:cNvPr>
          <p:cNvSpPr txBox="1">
            <a:spLocks noChangeArrowheads="1"/>
          </p:cNvSpPr>
          <p:nvPr/>
        </p:nvSpPr>
        <p:spPr bwMode="auto">
          <a:xfrm>
            <a:off x="6549579" y="4918567"/>
            <a:ext cx="5274121" cy="896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p>
            <a:pPr eaLnBrk="1">
              <a:lnSpc>
                <a:spcPct val="150000"/>
              </a:lnSpc>
            </a:pPr>
            <a:r>
              <a:rPr lang="ko-Kore-KR" altLang="ko-Kore-KR" sz="900" i="1" dirty="0">
                <a:solidFill>
                  <a:schemeClr val="tx1">
                    <a:lumMod val="50000"/>
                    <a:lumOff val="50000"/>
                  </a:schemeClr>
                </a:solidFill>
              </a:rPr>
              <a:t>*</a:t>
            </a:r>
            <a:r>
              <a:rPr lang="ko-Kore-KR" altLang="en-US" sz="900" i="1" dirty="0">
                <a:solidFill>
                  <a:schemeClr val="tx1">
                    <a:lumMod val="50000"/>
                    <a:lumOff val="50000"/>
                  </a:schemeClr>
                </a:solidFill>
              </a:rPr>
              <a:t> </a:t>
            </a:r>
            <a:r>
              <a:rPr lang="en" altLang="ko-Kore-KR" sz="900" i="1" dirty="0">
                <a:solidFill>
                  <a:schemeClr val="tx1">
                    <a:lumMod val="50000"/>
                    <a:lumOff val="50000"/>
                  </a:schemeClr>
                </a:solidFill>
              </a:rPr>
              <a:t>Exporter</a:t>
            </a:r>
            <a:r>
              <a:rPr lang="ko-KR" altLang="en-US" sz="900" i="1" dirty="0">
                <a:solidFill>
                  <a:schemeClr val="tx1">
                    <a:lumMod val="50000"/>
                    <a:lumOff val="50000"/>
                  </a:schemeClr>
                </a:solidFill>
              </a:rPr>
              <a:t>는 사람이 외국어를 이해하려면 그 언어를 자신이 알아들을 수 있는 언어로 번역하는 것과 같은 역할을 합니다</a:t>
            </a:r>
            <a:r>
              <a:rPr lang="en-US" altLang="ko-KR" sz="900" i="1" dirty="0">
                <a:solidFill>
                  <a:schemeClr val="tx1">
                    <a:lumMod val="50000"/>
                    <a:lumOff val="50000"/>
                  </a:schemeClr>
                </a:solidFill>
              </a:rPr>
              <a:t>. </a:t>
            </a:r>
            <a:r>
              <a:rPr lang="ko-KR" altLang="en-US" sz="900" i="1" dirty="0">
                <a:solidFill>
                  <a:schemeClr val="tx1">
                    <a:lumMod val="50000"/>
                    <a:lumOff val="50000"/>
                  </a:schemeClr>
                </a:solidFill>
              </a:rPr>
              <a:t>프로메테우스</a:t>
            </a:r>
            <a:r>
              <a:rPr lang="en-US" altLang="ko-KR" sz="900" i="1" dirty="0">
                <a:solidFill>
                  <a:schemeClr val="tx1">
                    <a:lumMod val="50000"/>
                    <a:lumOff val="50000"/>
                  </a:schemeClr>
                </a:solidFill>
              </a:rPr>
              <a:t>(</a:t>
            </a:r>
            <a:r>
              <a:rPr lang="ko-KR" altLang="en-US" sz="900" i="1" dirty="0">
                <a:solidFill>
                  <a:schemeClr val="tx1">
                    <a:lumMod val="50000"/>
                    <a:lumOff val="50000"/>
                  </a:schemeClr>
                </a:solidFill>
              </a:rPr>
              <a:t>사람</a:t>
            </a:r>
            <a:r>
              <a:rPr lang="en-US" altLang="ko-KR" sz="900" i="1" dirty="0">
                <a:solidFill>
                  <a:schemeClr val="tx1">
                    <a:lumMod val="50000"/>
                    <a:lumOff val="50000"/>
                  </a:schemeClr>
                </a:solidFill>
              </a:rPr>
              <a:t>)</a:t>
            </a:r>
            <a:r>
              <a:rPr lang="ko-KR" altLang="en-US" sz="900" i="1" dirty="0">
                <a:solidFill>
                  <a:schemeClr val="tx1">
                    <a:lumMod val="50000"/>
                    <a:lumOff val="50000"/>
                  </a:schemeClr>
                </a:solidFill>
              </a:rPr>
              <a:t>가 애플리케이션</a:t>
            </a:r>
            <a:r>
              <a:rPr lang="en-US" altLang="ko-KR" sz="900" i="1" dirty="0">
                <a:solidFill>
                  <a:schemeClr val="tx1">
                    <a:lumMod val="50000"/>
                    <a:lumOff val="50000"/>
                  </a:schemeClr>
                </a:solidFill>
              </a:rPr>
              <a:t>(</a:t>
            </a:r>
            <a:r>
              <a:rPr lang="ko-KR" altLang="en-US" sz="900" i="1" dirty="0">
                <a:solidFill>
                  <a:schemeClr val="tx1">
                    <a:lumMod val="50000"/>
                    <a:lumOff val="50000"/>
                  </a:schemeClr>
                </a:solidFill>
              </a:rPr>
              <a:t>외국어</a:t>
            </a:r>
            <a:r>
              <a:rPr lang="en-US" altLang="ko-KR" sz="900" i="1" dirty="0">
                <a:solidFill>
                  <a:schemeClr val="tx1">
                    <a:lumMod val="50000"/>
                    <a:lumOff val="50000"/>
                  </a:schemeClr>
                </a:solidFill>
              </a:rPr>
              <a:t>)</a:t>
            </a:r>
            <a:r>
              <a:rPr lang="ko-KR" altLang="en-US" sz="900" i="1" dirty="0">
                <a:solidFill>
                  <a:schemeClr val="tx1">
                    <a:lumMod val="50000"/>
                    <a:lumOff val="50000"/>
                  </a:schemeClr>
                </a:solidFill>
              </a:rPr>
              <a:t>의 </a:t>
            </a:r>
            <a:r>
              <a:rPr lang="ko-KR" altLang="en-US" sz="900" i="1" dirty="0" err="1">
                <a:solidFill>
                  <a:schemeClr val="tx1">
                    <a:lumMod val="50000"/>
                    <a:lumOff val="50000"/>
                  </a:schemeClr>
                </a:solidFill>
              </a:rPr>
              <a:t>메트릭을</a:t>
            </a:r>
            <a:r>
              <a:rPr lang="ko-KR" altLang="en-US" sz="900" i="1" dirty="0">
                <a:solidFill>
                  <a:schemeClr val="tx1">
                    <a:lumMod val="50000"/>
                    <a:lumOff val="50000"/>
                  </a:schemeClr>
                </a:solidFill>
              </a:rPr>
              <a:t> 이해하려면</a:t>
            </a:r>
            <a:r>
              <a:rPr lang="en-US" altLang="ko-KR" sz="900" i="1" dirty="0">
                <a:solidFill>
                  <a:schemeClr val="tx1">
                    <a:lumMod val="50000"/>
                    <a:lumOff val="50000"/>
                  </a:schemeClr>
                </a:solidFill>
              </a:rPr>
              <a:t>,</a:t>
            </a:r>
            <a:r>
              <a:rPr lang="ko-KR" altLang="en-US" sz="900" i="1" dirty="0">
                <a:solidFill>
                  <a:schemeClr val="tx1">
                    <a:lumMod val="50000"/>
                    <a:lumOff val="50000"/>
                  </a:schemeClr>
                </a:solidFill>
              </a:rPr>
              <a:t> </a:t>
            </a:r>
            <a:r>
              <a:rPr lang="en" altLang="ko-Kore-KR" sz="900" i="1" dirty="0">
                <a:solidFill>
                  <a:schemeClr val="tx1">
                    <a:lumMod val="50000"/>
                    <a:lumOff val="50000"/>
                  </a:schemeClr>
                </a:solidFill>
              </a:rPr>
              <a:t>Exporter(</a:t>
            </a:r>
            <a:r>
              <a:rPr lang="ko-KR" altLang="en-US" sz="900" i="1" dirty="0">
                <a:solidFill>
                  <a:schemeClr val="tx1">
                    <a:lumMod val="50000"/>
                    <a:lumOff val="50000"/>
                  </a:schemeClr>
                </a:solidFill>
              </a:rPr>
              <a:t>번역기</a:t>
            </a:r>
            <a:r>
              <a:rPr lang="en-US" altLang="ko-KR" sz="900" i="1" dirty="0">
                <a:solidFill>
                  <a:schemeClr val="tx1">
                    <a:lumMod val="50000"/>
                    <a:lumOff val="50000"/>
                  </a:schemeClr>
                </a:solidFill>
              </a:rPr>
              <a:t>)</a:t>
            </a:r>
            <a:r>
              <a:rPr lang="ko-KR" altLang="en-US" sz="900" i="1" dirty="0">
                <a:solidFill>
                  <a:schemeClr val="tx1">
                    <a:lumMod val="50000"/>
                    <a:lumOff val="50000"/>
                  </a:schemeClr>
                </a:solidFill>
              </a:rPr>
              <a:t>가 그 </a:t>
            </a:r>
            <a:r>
              <a:rPr lang="ko-KR" altLang="en-US" sz="900" i="1" dirty="0" err="1">
                <a:solidFill>
                  <a:schemeClr val="tx1">
                    <a:lumMod val="50000"/>
                    <a:lumOff val="50000"/>
                  </a:schemeClr>
                </a:solidFill>
              </a:rPr>
              <a:t>메트릭을</a:t>
            </a:r>
            <a:r>
              <a:rPr lang="ko-KR" altLang="en-US" sz="900" i="1" dirty="0">
                <a:solidFill>
                  <a:schemeClr val="tx1">
                    <a:lumMod val="50000"/>
                    <a:lumOff val="50000"/>
                  </a:schemeClr>
                </a:solidFill>
              </a:rPr>
              <a:t> 프로메테우스가 이해할 수 있는 형식으로 변환해야 합니다</a:t>
            </a:r>
            <a:r>
              <a:rPr lang="en-US" altLang="ko-KR" sz="900" i="1" dirty="0">
                <a:solidFill>
                  <a:schemeClr val="tx1">
                    <a:lumMod val="50000"/>
                    <a:lumOff val="50000"/>
                  </a:schemeClr>
                </a:solidFill>
              </a:rPr>
              <a:t>.</a:t>
            </a:r>
          </a:p>
          <a:p>
            <a:pPr eaLnBrk="1">
              <a:lnSpc>
                <a:spcPct val="150000"/>
              </a:lnSpc>
            </a:pPr>
            <a:endParaRPr lang="en-US" altLang="ko-KR" sz="900" i="1" dirty="0">
              <a:solidFill>
                <a:schemeClr val="tx1">
                  <a:lumMod val="50000"/>
                  <a:lumOff val="50000"/>
                </a:schemeClr>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모서리가 둥근 직사각형 14">
            <a:extLst>
              <a:ext uri="{FF2B5EF4-FFF2-40B4-BE49-F238E27FC236}">
                <a16:creationId xmlns:a16="http://schemas.microsoft.com/office/drawing/2014/main" id="{DDCB4918-94E6-3BBC-4983-0797F5CED25A}"/>
              </a:ext>
            </a:extLst>
          </p:cNvPr>
          <p:cNvSpPr/>
          <p:nvPr/>
        </p:nvSpPr>
        <p:spPr>
          <a:xfrm>
            <a:off x="3173482" y="5599118"/>
            <a:ext cx="7096539" cy="742123"/>
          </a:xfrm>
          <a:prstGeom prst="roundRect">
            <a:avLst>
              <a:gd name="adj" fmla="val 50000"/>
            </a:avLst>
          </a:prstGeom>
          <a:solidFill>
            <a:srgbClr val="FFFFFF"/>
          </a:solidFill>
          <a:ln w="6350" cap="flat">
            <a:solidFill>
              <a:srgbClr val="AD45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pPr eaLnBrk="1" fontAlgn="auto"/>
            <a:r>
              <a:rPr lang="ko-KR" altLang="en-US" b="1" dirty="0">
                <a:solidFill>
                  <a:srgbClr val="FF9300"/>
                </a:solidFill>
              </a:rPr>
              <a:t>      프로젝트 시연 및 질의</a:t>
            </a:r>
            <a:endParaRPr lang="en-US" altLang="ko-Kore-KR" b="1" dirty="0">
              <a:solidFill>
                <a:srgbClr val="FF9300"/>
              </a:solidFill>
            </a:endParaRPr>
          </a:p>
        </p:txBody>
      </p:sp>
      <p:sp>
        <p:nvSpPr>
          <p:cNvPr id="18" name="모서리가 둥근 직사각형 17">
            <a:extLst>
              <a:ext uri="{FF2B5EF4-FFF2-40B4-BE49-F238E27FC236}">
                <a16:creationId xmlns:a16="http://schemas.microsoft.com/office/drawing/2014/main" id="{05DBCD02-F3BC-32AC-F62C-3950349ABEC5}"/>
              </a:ext>
            </a:extLst>
          </p:cNvPr>
          <p:cNvSpPr/>
          <p:nvPr/>
        </p:nvSpPr>
        <p:spPr>
          <a:xfrm>
            <a:off x="3228354" y="4485940"/>
            <a:ext cx="7096539" cy="742123"/>
          </a:xfrm>
          <a:prstGeom prst="roundRect">
            <a:avLst>
              <a:gd name="adj" fmla="val 50000"/>
            </a:avLst>
          </a:prstGeom>
          <a:solidFill>
            <a:srgbClr val="FFFFFF"/>
          </a:solidFill>
          <a:ln w="6350" cap="flat">
            <a:solidFill>
              <a:srgbClr val="AD45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pPr eaLnBrk="1" fontAlgn="auto"/>
            <a:r>
              <a:rPr lang="ko-KR" altLang="en-US" b="1" dirty="0">
                <a:solidFill>
                  <a:srgbClr val="FF9300"/>
                </a:solidFill>
              </a:rPr>
              <a:t>      시스템 모니터링</a:t>
            </a:r>
            <a:endParaRPr lang="en-US" altLang="ko-Kore-KR" b="1" dirty="0">
              <a:solidFill>
                <a:srgbClr val="FF9300"/>
              </a:solidFill>
            </a:endParaRPr>
          </a:p>
        </p:txBody>
      </p:sp>
      <p:sp>
        <p:nvSpPr>
          <p:cNvPr id="21" name="모서리가 둥근 직사각형 20">
            <a:extLst>
              <a:ext uri="{FF2B5EF4-FFF2-40B4-BE49-F238E27FC236}">
                <a16:creationId xmlns:a16="http://schemas.microsoft.com/office/drawing/2014/main" id="{31C8F067-9193-15F7-09A5-9BA7DF91F633}"/>
              </a:ext>
            </a:extLst>
          </p:cNvPr>
          <p:cNvSpPr/>
          <p:nvPr/>
        </p:nvSpPr>
        <p:spPr>
          <a:xfrm>
            <a:off x="3228354" y="3372762"/>
            <a:ext cx="7096539" cy="742123"/>
          </a:xfrm>
          <a:prstGeom prst="roundRect">
            <a:avLst>
              <a:gd name="adj" fmla="val 50000"/>
            </a:avLst>
          </a:prstGeom>
          <a:solidFill>
            <a:srgbClr val="FFFFFF"/>
          </a:solidFill>
          <a:ln w="6350" cap="flat">
            <a:solidFill>
              <a:srgbClr val="AD45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pPr eaLnBrk="1" fontAlgn="auto"/>
            <a:r>
              <a:rPr lang="ko-KR" altLang="en-US" b="1" dirty="0">
                <a:solidFill>
                  <a:srgbClr val="FF9300"/>
                </a:solidFill>
              </a:rPr>
              <a:t>      마이크로 서비스 구현</a:t>
            </a:r>
            <a:endParaRPr lang="en-US" altLang="ko-Kore-KR" b="1" dirty="0">
              <a:solidFill>
                <a:srgbClr val="FF9300"/>
              </a:solidFill>
            </a:endParaRPr>
          </a:p>
        </p:txBody>
      </p:sp>
      <p:sp>
        <p:nvSpPr>
          <p:cNvPr id="11" name="모서리가 둥근 직사각형 10">
            <a:extLst>
              <a:ext uri="{FF2B5EF4-FFF2-40B4-BE49-F238E27FC236}">
                <a16:creationId xmlns:a16="http://schemas.microsoft.com/office/drawing/2014/main" id="{007F9C1B-A1C4-B0E3-E73D-A61D1104C76F}"/>
              </a:ext>
            </a:extLst>
          </p:cNvPr>
          <p:cNvSpPr/>
          <p:nvPr/>
        </p:nvSpPr>
        <p:spPr>
          <a:xfrm>
            <a:off x="3228354" y="2348986"/>
            <a:ext cx="7096539" cy="742123"/>
          </a:xfrm>
          <a:prstGeom prst="roundRect">
            <a:avLst>
              <a:gd name="adj" fmla="val 50000"/>
            </a:avLst>
          </a:prstGeom>
          <a:solidFill>
            <a:srgbClr val="FFFFFF"/>
          </a:solidFill>
          <a:ln w="6350" cap="flat">
            <a:solidFill>
              <a:srgbClr val="AD45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pPr eaLnBrk="1" fontAlgn="auto"/>
            <a:r>
              <a:rPr lang="ko-KR" altLang="en-US" b="1" dirty="0">
                <a:solidFill>
                  <a:srgbClr val="FF9300"/>
                </a:solidFill>
              </a:rPr>
              <a:t>      요구사항 분석 및 아키텍처 설계</a:t>
            </a:r>
            <a:endParaRPr lang="en-US" altLang="ko-Kore-KR" b="1" dirty="0">
              <a:solidFill>
                <a:srgbClr val="FF9300"/>
              </a:solidFill>
            </a:endParaRPr>
          </a:p>
        </p:txBody>
      </p:sp>
      <p:sp>
        <p:nvSpPr>
          <p:cNvPr id="24" name="모서리가 둥근 직사각형 23">
            <a:extLst>
              <a:ext uri="{FF2B5EF4-FFF2-40B4-BE49-F238E27FC236}">
                <a16:creationId xmlns:a16="http://schemas.microsoft.com/office/drawing/2014/main" id="{AB635661-2F58-8C26-DB2C-34C080C8031C}"/>
              </a:ext>
            </a:extLst>
          </p:cNvPr>
          <p:cNvSpPr/>
          <p:nvPr/>
        </p:nvSpPr>
        <p:spPr>
          <a:xfrm>
            <a:off x="3173482" y="1197766"/>
            <a:ext cx="7096539" cy="742123"/>
          </a:xfrm>
          <a:prstGeom prst="roundRect">
            <a:avLst>
              <a:gd name="adj" fmla="val 50000"/>
            </a:avLst>
          </a:prstGeom>
          <a:solidFill>
            <a:srgbClr val="FFFFFF"/>
          </a:solidFill>
          <a:ln w="6350" cap="flat">
            <a:solidFill>
              <a:srgbClr val="AD45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pPr eaLnBrk="1" fontAlgn="auto"/>
            <a:r>
              <a:rPr lang="ko-KR" altLang="en-US" b="1" dirty="0">
                <a:solidFill>
                  <a:srgbClr val="FF9300"/>
                </a:solidFill>
              </a:rPr>
              <a:t>      프로젝트 개요</a:t>
            </a:r>
            <a:endParaRPr lang="en-US" altLang="ko-Kore-KR" b="1" dirty="0">
              <a:solidFill>
                <a:srgbClr val="FF9300"/>
              </a:solidFill>
            </a:endParaRPr>
          </a:p>
        </p:txBody>
      </p:sp>
      <p:sp>
        <p:nvSpPr>
          <p:cNvPr id="3" name="직사각형 2">
            <a:extLst>
              <a:ext uri="{FF2B5EF4-FFF2-40B4-BE49-F238E27FC236}">
                <a16:creationId xmlns:a16="http://schemas.microsoft.com/office/drawing/2014/main" id="{79EBCBBB-39D3-03E3-2F28-E1AA70CDA866}"/>
              </a:ext>
            </a:extLst>
          </p:cNvPr>
          <p:cNvSpPr/>
          <p:nvPr/>
        </p:nvSpPr>
        <p:spPr>
          <a:xfrm>
            <a:off x="0" y="0"/>
            <a:ext cx="3624470" cy="6858000"/>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b="1" dirty="0"/>
          </a:p>
        </p:txBody>
      </p:sp>
      <p:sp>
        <p:nvSpPr>
          <p:cNvPr id="12" name="직사각형 11">
            <a:extLst>
              <a:ext uri="{FF2B5EF4-FFF2-40B4-BE49-F238E27FC236}">
                <a16:creationId xmlns:a16="http://schemas.microsoft.com/office/drawing/2014/main" id="{B95D7054-8206-D86A-222C-93499A93E0F4}"/>
              </a:ext>
            </a:extLst>
          </p:cNvPr>
          <p:cNvSpPr/>
          <p:nvPr/>
        </p:nvSpPr>
        <p:spPr>
          <a:xfrm>
            <a:off x="2423698" y="2348986"/>
            <a:ext cx="964509" cy="742123"/>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t>2</a:t>
            </a:r>
            <a:endParaRPr kumimoji="1" lang="ko-Kore-KR" altLang="en-US" sz="2400" b="1" dirty="0"/>
          </a:p>
        </p:txBody>
      </p:sp>
      <p:sp>
        <p:nvSpPr>
          <p:cNvPr id="16" name="직사각형 15">
            <a:extLst>
              <a:ext uri="{FF2B5EF4-FFF2-40B4-BE49-F238E27FC236}">
                <a16:creationId xmlns:a16="http://schemas.microsoft.com/office/drawing/2014/main" id="{0A73BF5F-910C-4265-C0E1-9B220AFBDB0D}"/>
              </a:ext>
            </a:extLst>
          </p:cNvPr>
          <p:cNvSpPr/>
          <p:nvPr/>
        </p:nvSpPr>
        <p:spPr>
          <a:xfrm>
            <a:off x="2368826" y="5599118"/>
            <a:ext cx="964509" cy="742123"/>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t>5</a:t>
            </a:r>
            <a:endParaRPr kumimoji="1" lang="ko-Kore-KR" altLang="en-US" sz="2400" b="1" dirty="0"/>
          </a:p>
        </p:txBody>
      </p:sp>
      <p:sp>
        <p:nvSpPr>
          <p:cNvPr id="19" name="직사각형 18">
            <a:extLst>
              <a:ext uri="{FF2B5EF4-FFF2-40B4-BE49-F238E27FC236}">
                <a16:creationId xmlns:a16="http://schemas.microsoft.com/office/drawing/2014/main" id="{4BBCEF25-9189-35B7-F361-32863CBF0771}"/>
              </a:ext>
            </a:extLst>
          </p:cNvPr>
          <p:cNvSpPr/>
          <p:nvPr/>
        </p:nvSpPr>
        <p:spPr>
          <a:xfrm>
            <a:off x="2423698" y="4485940"/>
            <a:ext cx="964509" cy="742123"/>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t>4</a:t>
            </a:r>
            <a:endParaRPr kumimoji="1" lang="ko-Kore-KR" altLang="en-US" sz="2400" b="1" dirty="0"/>
          </a:p>
        </p:txBody>
      </p:sp>
      <p:sp>
        <p:nvSpPr>
          <p:cNvPr id="22" name="직사각형 21">
            <a:extLst>
              <a:ext uri="{FF2B5EF4-FFF2-40B4-BE49-F238E27FC236}">
                <a16:creationId xmlns:a16="http://schemas.microsoft.com/office/drawing/2014/main" id="{28ECEEE4-D8D2-02B6-7B81-0E2E1022B2B6}"/>
              </a:ext>
            </a:extLst>
          </p:cNvPr>
          <p:cNvSpPr/>
          <p:nvPr/>
        </p:nvSpPr>
        <p:spPr>
          <a:xfrm>
            <a:off x="2423698" y="3372762"/>
            <a:ext cx="964509" cy="742123"/>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t>3</a:t>
            </a:r>
            <a:endParaRPr kumimoji="1" lang="ko-Kore-KR" altLang="en-US" sz="2400" b="1" dirty="0"/>
          </a:p>
        </p:txBody>
      </p:sp>
      <p:sp>
        <p:nvSpPr>
          <p:cNvPr id="25" name="직사각형 24">
            <a:extLst>
              <a:ext uri="{FF2B5EF4-FFF2-40B4-BE49-F238E27FC236}">
                <a16:creationId xmlns:a16="http://schemas.microsoft.com/office/drawing/2014/main" id="{6F009DA2-AE57-CEEF-39C5-8361394A993F}"/>
              </a:ext>
            </a:extLst>
          </p:cNvPr>
          <p:cNvSpPr/>
          <p:nvPr/>
        </p:nvSpPr>
        <p:spPr>
          <a:xfrm>
            <a:off x="2423697" y="1197766"/>
            <a:ext cx="964509" cy="742123"/>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t>1</a:t>
            </a:r>
            <a:endParaRPr kumimoji="1" lang="ko-Kore-KR" altLang="en-US" sz="2400" b="1" dirty="0"/>
          </a:p>
        </p:txBody>
      </p:sp>
      <p:sp>
        <p:nvSpPr>
          <p:cNvPr id="26" name="직사각형 25">
            <a:extLst>
              <a:ext uri="{FF2B5EF4-FFF2-40B4-BE49-F238E27FC236}">
                <a16:creationId xmlns:a16="http://schemas.microsoft.com/office/drawing/2014/main" id="{D08C10E7-83CC-78A5-EAEA-CF89E52CA6D8}"/>
              </a:ext>
            </a:extLst>
          </p:cNvPr>
          <p:cNvSpPr/>
          <p:nvPr/>
        </p:nvSpPr>
        <p:spPr>
          <a:xfrm>
            <a:off x="231081" y="693409"/>
            <a:ext cx="1956352" cy="849692"/>
          </a:xfrm>
          <a:prstGeom prst="rect">
            <a:avLst/>
          </a:prstGeom>
          <a:solidFill>
            <a:srgbClr val="FF6600">
              <a:alpha val="9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sz="3200" b="1" dirty="0"/>
              <a:t>목차</a:t>
            </a:r>
            <a:endParaRPr kumimoji="1" lang="en-US" altLang="ko-KR" sz="3200" b="1" dirty="0"/>
          </a:p>
          <a:p>
            <a:pPr algn="ctr"/>
            <a:r>
              <a:rPr kumimoji="1" lang="en-US" altLang="ko-Kore-KR" dirty="0"/>
              <a:t>Contents</a:t>
            </a:r>
            <a:endParaRPr kumimoji="1" lang="ko-Kore-KR" altLang="en-US" dirty="0"/>
          </a:p>
        </p:txBody>
      </p:sp>
    </p:spTree>
    <p:extLst>
      <p:ext uri="{BB962C8B-B14F-4D97-AF65-F5344CB8AC3E}">
        <p14:creationId xmlns:p14="http://schemas.microsoft.com/office/powerpoint/2010/main" val="97292677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슬라이드 번호 개체 틀 1">
            <a:extLst>
              <a:ext uri="{FF2B5EF4-FFF2-40B4-BE49-F238E27FC236}">
                <a16:creationId xmlns:a16="http://schemas.microsoft.com/office/drawing/2014/main" id="{0F2BCE14-138E-00F6-C77C-399897F22CDD}"/>
              </a:ext>
            </a:extLst>
          </p:cNvPr>
          <p:cNvSpPr>
            <a:spLocks noGrp="1" noChangeArrowheads="1"/>
          </p:cNvSpPr>
          <p:nvPr>
            <p:ph type="sldNum" sz="quarter" idx="10"/>
          </p:nvPr>
        </p:nvSpPr>
        <p:spPr>
          <a:xfrm>
            <a:off x="10466388" y="200025"/>
            <a:ext cx="509587" cy="511175"/>
          </a:xfrm>
          <a:noFill/>
        </p:spPr>
        <p:txBody>
          <a:bodyPr/>
          <a:lstStyle/>
          <a:p>
            <a:fld id="{B237C8B8-81BA-E742-8512-62BA77CD845F}" type="slidenum">
              <a:rPr lang="ko-Kore-KR" altLang="ko-Kore-KR">
                <a:latin typeface="Arial Black" panose="020B0604020202020204" pitchFamily="34" charset="0"/>
                <a:sym typeface="Arial Black" panose="020B0604020202020204" pitchFamily="34" charset="0"/>
              </a:rPr>
              <a:pPr/>
              <a:t>20</a:t>
            </a:fld>
            <a:endParaRPr lang="ko-Kore-KR" altLang="ko-Kore-KR">
              <a:latin typeface="Arial Black" panose="020B0604020202020204" pitchFamily="34" charset="0"/>
              <a:sym typeface="Arial Black" panose="020B0604020202020204" pitchFamily="34" charset="0"/>
            </a:endParaRPr>
          </a:p>
        </p:txBody>
      </p:sp>
      <p:sp>
        <p:nvSpPr>
          <p:cNvPr id="21507" name="제목 3">
            <a:extLst>
              <a:ext uri="{FF2B5EF4-FFF2-40B4-BE49-F238E27FC236}">
                <a16:creationId xmlns:a16="http://schemas.microsoft.com/office/drawing/2014/main" id="{063F1B22-3553-10C5-8AF1-47805EBD0144}"/>
              </a:ext>
            </a:extLst>
          </p:cNvPr>
          <p:cNvSpPr txBox="1">
            <a:spLocks noGrp="1" noChangeArrowheads="1"/>
          </p:cNvSpPr>
          <p:nvPr>
            <p:ph type="title"/>
          </p:nvPr>
        </p:nvSpPr>
        <p:spPr>
          <a:xfrm>
            <a:off x="1076325" y="260350"/>
            <a:ext cx="8712200" cy="363538"/>
          </a:xfrm>
        </p:spPr>
        <p:txBody>
          <a:bodyPr/>
          <a:lstStyle/>
          <a:p>
            <a:pPr eaLnBrk="1" hangingPunct="1"/>
            <a:r>
              <a:rPr lang="ko-Kore-KR" altLang="ko-Kore-KR" dirty="0"/>
              <a:t>시스템 모니터링</a:t>
            </a:r>
          </a:p>
        </p:txBody>
      </p:sp>
      <p:pic>
        <p:nvPicPr>
          <p:cNvPr id="21508" name="그림 9" descr="그림 9">
            <a:extLst>
              <a:ext uri="{FF2B5EF4-FFF2-40B4-BE49-F238E27FC236}">
                <a16:creationId xmlns:a16="http://schemas.microsoft.com/office/drawing/2014/main" id="{352A94A1-47B8-FC4E-B60C-3C555460A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1509" name="TextBox 10">
            <a:extLst>
              <a:ext uri="{FF2B5EF4-FFF2-40B4-BE49-F238E27FC236}">
                <a16:creationId xmlns:a16="http://schemas.microsoft.com/office/drawing/2014/main" id="{511F96C8-C9A7-0CD9-4B88-0063B9C38F1F}"/>
              </a:ext>
            </a:extLst>
          </p:cNvPr>
          <p:cNvSpPr txBox="1">
            <a:spLocks noChangeArrowheads="1"/>
          </p:cNvSpPr>
          <p:nvPr/>
        </p:nvSpPr>
        <p:spPr bwMode="auto">
          <a:xfrm>
            <a:off x="406400" y="6607175"/>
            <a:ext cx="385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sz="1000">
                <a:solidFill>
                  <a:srgbClr val="595959"/>
                </a:solidFill>
              </a:rPr>
              <a:t>2023</a:t>
            </a:r>
          </a:p>
        </p:txBody>
      </p:sp>
      <p:sp>
        <p:nvSpPr>
          <p:cNvPr id="21510" name="TextBox 16">
            <a:extLst>
              <a:ext uri="{FF2B5EF4-FFF2-40B4-BE49-F238E27FC236}">
                <a16:creationId xmlns:a16="http://schemas.microsoft.com/office/drawing/2014/main" id="{1204CFE0-3EA9-10C4-2C78-97E97D821DF0}"/>
              </a:ext>
            </a:extLst>
          </p:cNvPr>
          <p:cNvSpPr txBox="1">
            <a:spLocks noChangeArrowheads="1"/>
          </p:cNvSpPr>
          <p:nvPr/>
        </p:nvSpPr>
        <p:spPr bwMode="auto">
          <a:xfrm>
            <a:off x="327025" y="839788"/>
            <a:ext cx="30781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ko-Kore-KR" altLang="ko-Kore-KR" b="1" u="sng">
                <a:solidFill>
                  <a:srgbClr val="F27123"/>
                </a:solidFill>
              </a:rPr>
              <a:t>Grafana 소개</a:t>
            </a:r>
          </a:p>
        </p:txBody>
      </p:sp>
      <p:sp>
        <p:nvSpPr>
          <p:cNvPr id="21511" name="프로메테우스는 간단한 시각화를 위한 대시보드를 제공하긴 하지만, 그라파나는 훨씬 더 풍부하고 유연한 시각화 기능을 제공합니다.…">
            <a:extLst>
              <a:ext uri="{FF2B5EF4-FFF2-40B4-BE49-F238E27FC236}">
                <a16:creationId xmlns:a16="http://schemas.microsoft.com/office/drawing/2014/main" id="{F87FB192-11CA-6030-7B45-3FA1DF999DA3}"/>
              </a:ext>
            </a:extLst>
          </p:cNvPr>
          <p:cNvSpPr txBox="1">
            <a:spLocks noChangeArrowheads="1"/>
          </p:cNvSpPr>
          <p:nvPr/>
        </p:nvSpPr>
        <p:spPr bwMode="auto">
          <a:xfrm>
            <a:off x="565150" y="1622029"/>
            <a:ext cx="6527800" cy="1846659"/>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ko-Kore-KR" sz="1200" dirty="0"/>
              <a:t>Prometheus</a:t>
            </a:r>
            <a:r>
              <a:rPr lang="ko-Kore-KR" altLang="ko-Kore-KR" sz="1200" dirty="0"/>
              <a:t>는 간단한 시각화를 위한 대시보드를 제공하긴 하지만, </a:t>
            </a:r>
            <a:r>
              <a:rPr lang="en-US" altLang="ko-Kore-KR" sz="1200" dirty="0"/>
              <a:t>Grafana</a:t>
            </a:r>
            <a:r>
              <a:rPr lang="ko-Kore-KR" altLang="ko-Kore-KR" sz="1200" dirty="0"/>
              <a:t>는 훨씬 더 풍부하고 유연한 시각화 기능을 제공합니다. </a:t>
            </a:r>
          </a:p>
          <a:p>
            <a:pPr eaLnBrk="1"/>
            <a:endParaRPr lang="ko-Kore-KR" altLang="ko-Kore-KR" sz="1200" dirty="0"/>
          </a:p>
          <a:p>
            <a:pPr eaLnBrk="1">
              <a:lnSpc>
                <a:spcPct val="150000"/>
              </a:lnSpc>
            </a:pPr>
            <a:r>
              <a:rPr lang="en-US" altLang="ko-Kore-KR" sz="1200" b="1" dirty="0"/>
              <a:t>Grafana</a:t>
            </a:r>
            <a:r>
              <a:rPr lang="ko-Kore-KR" altLang="ko-Kore-KR" sz="1200" dirty="0"/>
              <a:t>는 오픈소스 데이터 시각화 플랫폼으로, 사용자가 대시보드로 통합된 차트와 그래프를 통해 데이터를 확인할 수 있어 데이터를 손쉽게 해석하고 이해할 수 있습니다. </a:t>
            </a:r>
          </a:p>
          <a:p>
            <a:pPr eaLnBrk="1"/>
            <a:endParaRPr lang="ko-Kore-KR" altLang="ko-Kore-KR" sz="1400" dirty="0"/>
          </a:p>
          <a:p>
            <a:pPr eaLnBrk="1"/>
            <a:endParaRPr lang="ko-Kore-KR" altLang="ko-Kore-KR" sz="1400" dirty="0"/>
          </a:p>
          <a:p>
            <a:pPr eaLnBrk="1"/>
            <a:endParaRPr lang="ko-Kore-KR" altLang="ko-Kore-KR" sz="1400" dirty="0"/>
          </a:p>
        </p:txBody>
      </p:sp>
      <p:pic>
        <p:nvPicPr>
          <p:cNvPr id="21512" name="Image" descr="Image">
            <a:extLst>
              <a:ext uri="{FF2B5EF4-FFF2-40B4-BE49-F238E27FC236}">
                <a16:creationId xmlns:a16="http://schemas.microsoft.com/office/drawing/2014/main" id="{825E5E57-7825-07E2-3C5D-0498589F0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25" y="3676283"/>
            <a:ext cx="5458482" cy="279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1513" name="Image" descr="Image">
            <a:extLst>
              <a:ext uri="{FF2B5EF4-FFF2-40B4-BE49-F238E27FC236}">
                <a16:creationId xmlns:a16="http://schemas.microsoft.com/office/drawing/2014/main" id="{7CC7E0FB-8A28-F6EB-8486-1DB1DB17D4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300" y="3541713"/>
            <a:ext cx="3616325"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1514" name="Line">
            <a:extLst>
              <a:ext uri="{FF2B5EF4-FFF2-40B4-BE49-F238E27FC236}">
                <a16:creationId xmlns:a16="http://schemas.microsoft.com/office/drawing/2014/main" id="{D3966B30-B36D-6A59-FB40-766E9970287F}"/>
              </a:ext>
            </a:extLst>
          </p:cNvPr>
          <p:cNvSpPr>
            <a:spLocks noChangeShapeType="1"/>
          </p:cNvSpPr>
          <p:nvPr/>
        </p:nvSpPr>
        <p:spPr bwMode="auto">
          <a:xfrm>
            <a:off x="4819650" y="5143500"/>
            <a:ext cx="1314450" cy="0"/>
          </a:xfrm>
          <a:prstGeom prst="line">
            <a:avLst/>
          </a:prstGeom>
          <a:noFill/>
          <a:ln w="38100">
            <a:solidFill>
              <a:srgbClr val="BE0000"/>
            </a:solidFill>
            <a:miter lim="400000"/>
            <a:headEnd/>
            <a:tailEnd type="triangle" w="med" len="med"/>
          </a:ln>
          <a:extLst>
            <a:ext uri="{909E8E84-426E-40DD-AFC4-6F175D3DCCD1}">
              <a14:hiddenFill xmlns:a14="http://schemas.microsoft.com/office/drawing/2010/main">
                <a:noFill/>
              </a14:hiddenFill>
            </a:ext>
          </a:extLst>
        </p:spPr>
        <p:txBody>
          <a:bodyPr lIns="45719" rIns="45719"/>
          <a:lstStyle/>
          <a:p>
            <a:endParaRPr lang="ko-Kore-KR" altLang="en-US"/>
          </a:p>
        </p:txBody>
      </p:sp>
      <p:sp>
        <p:nvSpPr>
          <p:cNvPr id="21515" name="Prometheus Graph">
            <a:extLst>
              <a:ext uri="{FF2B5EF4-FFF2-40B4-BE49-F238E27FC236}">
                <a16:creationId xmlns:a16="http://schemas.microsoft.com/office/drawing/2014/main" id="{3B907485-E160-C5AA-D38E-A3E00BFB1550}"/>
              </a:ext>
            </a:extLst>
          </p:cNvPr>
          <p:cNvSpPr txBox="1">
            <a:spLocks noChangeArrowheads="1"/>
          </p:cNvSpPr>
          <p:nvPr/>
        </p:nvSpPr>
        <p:spPr bwMode="auto">
          <a:xfrm>
            <a:off x="1793875" y="3097213"/>
            <a:ext cx="20351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a:t>Prometheus Graph</a:t>
            </a:r>
          </a:p>
        </p:txBody>
      </p:sp>
      <p:sp>
        <p:nvSpPr>
          <p:cNvPr id="21516" name="Grafana Dashboard">
            <a:extLst>
              <a:ext uri="{FF2B5EF4-FFF2-40B4-BE49-F238E27FC236}">
                <a16:creationId xmlns:a16="http://schemas.microsoft.com/office/drawing/2014/main" id="{00944D7C-3110-EAF5-366C-B1EC9E7DD094}"/>
              </a:ext>
            </a:extLst>
          </p:cNvPr>
          <p:cNvSpPr txBox="1">
            <a:spLocks noChangeArrowheads="1"/>
          </p:cNvSpPr>
          <p:nvPr/>
        </p:nvSpPr>
        <p:spPr bwMode="auto">
          <a:xfrm>
            <a:off x="8007678" y="3170238"/>
            <a:ext cx="21113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dirty="0"/>
              <a:t>Grafana Dashboard</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1. Postgres Exporter…">
            <a:extLst>
              <a:ext uri="{FF2B5EF4-FFF2-40B4-BE49-F238E27FC236}">
                <a16:creationId xmlns:a16="http://schemas.microsoft.com/office/drawing/2014/main" id="{40CFC5DA-0480-E1CE-2849-87707BD01099}"/>
              </a:ext>
            </a:extLst>
          </p:cNvPr>
          <p:cNvSpPr txBox="1">
            <a:spLocks noGrp="1"/>
          </p:cNvSpPr>
          <p:nvPr>
            <p:ph type="body" idx="1"/>
          </p:nvPr>
        </p:nvSpPr>
        <p:spPr>
          <a:xfrm>
            <a:off x="182563" y="746125"/>
            <a:ext cx="11603037" cy="5846763"/>
          </a:xfrm>
        </p:spPr>
        <p:txBody>
          <a:bodyPr>
            <a:normAutofit/>
          </a:bodyPr>
          <a:lstStyle/>
          <a:p>
            <a:pPr eaLnBrk="1" hangingPunct="1"/>
            <a:endParaRPr lang="ko-Kore-KR" altLang="ko-Kore-KR" dirty="0"/>
          </a:p>
          <a:p>
            <a:pPr eaLnBrk="1" hangingPunct="1"/>
            <a:endParaRPr lang="ko-Kore-KR" altLang="ko-Kore-KR" dirty="0"/>
          </a:p>
          <a:p>
            <a:pPr eaLnBrk="1" hangingPunct="1"/>
            <a:endParaRPr lang="ko-Kore-KR" altLang="ko-Kore-KR" dirty="0"/>
          </a:p>
          <a:p>
            <a:pPr eaLnBrk="1" hangingPunct="1">
              <a:buSzTx/>
              <a:buFont typeface="Arial" panose="020B0604020202020204" pitchFamily="34" charset="0"/>
              <a:buNone/>
            </a:pPr>
            <a:endParaRPr lang="ko-Kore-KR" altLang="ko-Kore-KR" b="0" dirty="0"/>
          </a:p>
          <a:p>
            <a:pPr eaLnBrk="1" hangingPunct="1">
              <a:buSzTx/>
              <a:buFont typeface="Arial" panose="020B0604020202020204" pitchFamily="34" charset="0"/>
              <a:buNone/>
            </a:pPr>
            <a:endParaRPr lang="ko-Kore-KR" altLang="ko-Kore-KR" b="0" dirty="0"/>
          </a:p>
        </p:txBody>
      </p:sp>
      <p:sp>
        <p:nvSpPr>
          <p:cNvPr id="22531" name="(4) 시스템 모니터링">
            <a:extLst>
              <a:ext uri="{FF2B5EF4-FFF2-40B4-BE49-F238E27FC236}">
                <a16:creationId xmlns:a16="http://schemas.microsoft.com/office/drawing/2014/main" id="{2F2C5BB0-2C25-F0B7-FFEE-8415F285422C}"/>
              </a:ext>
            </a:extLst>
          </p:cNvPr>
          <p:cNvSpPr txBox="1">
            <a:spLocks noGrp="1" noChangeArrowheads="1"/>
          </p:cNvSpPr>
          <p:nvPr>
            <p:ph type="title"/>
          </p:nvPr>
        </p:nvSpPr>
        <p:spPr>
          <a:xfrm>
            <a:off x="1076325" y="260350"/>
            <a:ext cx="8712200" cy="363538"/>
          </a:xfrm>
        </p:spPr>
        <p:txBody>
          <a:bodyPr/>
          <a:lstStyle/>
          <a:p>
            <a:pPr eaLnBrk="1" hangingPunct="1"/>
            <a:r>
              <a:rPr lang="ko-Kore-KR" altLang="ko-Kore-KR" dirty="0"/>
              <a:t>시스템 모니터링</a:t>
            </a:r>
          </a:p>
        </p:txBody>
      </p:sp>
      <p:sp>
        <p:nvSpPr>
          <p:cNvPr id="22532" name="TextBox 16">
            <a:extLst>
              <a:ext uri="{FF2B5EF4-FFF2-40B4-BE49-F238E27FC236}">
                <a16:creationId xmlns:a16="http://schemas.microsoft.com/office/drawing/2014/main" id="{D4EEFAE7-B0B6-DA47-3F75-00E510F1F1E6}"/>
              </a:ext>
            </a:extLst>
          </p:cNvPr>
          <p:cNvSpPr txBox="1">
            <a:spLocks noChangeArrowheads="1"/>
          </p:cNvSpPr>
          <p:nvPr/>
        </p:nvSpPr>
        <p:spPr bwMode="auto">
          <a:xfrm>
            <a:off x="327025" y="839788"/>
            <a:ext cx="30781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ko-Kore-KR" altLang="ko-Kore-KR" b="1" u="sng" dirty="0">
                <a:solidFill>
                  <a:srgbClr val="F27123"/>
                </a:solidFill>
              </a:rPr>
              <a:t>사용한 Exporter</a:t>
            </a:r>
          </a:p>
        </p:txBody>
      </p:sp>
      <p:pic>
        <p:nvPicPr>
          <p:cNvPr id="22533" name="Image" descr="Image">
            <a:extLst>
              <a:ext uri="{FF2B5EF4-FFF2-40B4-BE49-F238E27FC236}">
                <a16:creationId xmlns:a16="http://schemas.microsoft.com/office/drawing/2014/main" id="{D87F2258-8C83-735C-D011-B6BE6B229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949" y="2303873"/>
            <a:ext cx="4828351" cy="3106506"/>
          </a:xfrm>
          <a:prstGeom prst="rect">
            <a:avLst/>
          </a:prstGeom>
          <a:noFill/>
          <a:ln w="12700">
            <a:noFill/>
            <a:miter lim="400000"/>
            <a:headEnd/>
            <a:tailEnd/>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C3FA13D-814F-055C-8FB6-B67090A68F7A}"/>
              </a:ext>
            </a:extLst>
          </p:cNvPr>
          <p:cNvSpPr txBox="1"/>
          <p:nvPr/>
        </p:nvSpPr>
        <p:spPr>
          <a:xfrm>
            <a:off x="420299" y="1558532"/>
            <a:ext cx="5640325" cy="10618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eaLnBrk="1" hangingPunct="1">
              <a:lnSpc>
                <a:spcPct val="150000"/>
              </a:lnSpc>
              <a:buSzTx/>
            </a:pPr>
            <a:r>
              <a:rPr lang="en-US" altLang="ko-Kore-KR" b="1" dirty="0"/>
              <a:t>1. </a:t>
            </a:r>
            <a:r>
              <a:rPr lang="ko-Kore-KR" altLang="ko-Kore-KR" b="1" dirty="0"/>
              <a:t>Postgres Exporter</a:t>
            </a:r>
            <a:endParaRPr lang="en-US" altLang="ko-Kore-KR" sz="1200" b="0" dirty="0"/>
          </a:p>
          <a:p>
            <a:pPr eaLnBrk="1" hangingPunct="1">
              <a:lnSpc>
                <a:spcPct val="150000"/>
              </a:lnSpc>
              <a:buSzTx/>
              <a:buFont typeface="Arial" panose="020B0604020202020204" pitchFamily="34" charset="0"/>
              <a:buNone/>
            </a:pPr>
            <a:r>
              <a:rPr lang="en-US" altLang="ko-Kore-KR" sz="1200" b="0" dirty="0"/>
              <a:t>      </a:t>
            </a:r>
            <a:r>
              <a:rPr lang="ko-Kore-KR" altLang="ko-Kore-KR" sz="1200" b="0" dirty="0"/>
              <a:t>해당 서비스에 연결한 DB의 성능, 상태 정보를 메트릭 데이터로 반환합니다.</a:t>
            </a:r>
          </a:p>
          <a:p>
            <a:pPr eaLnBrk="1" hangingPunct="1">
              <a:lnSpc>
                <a:spcPct val="150000"/>
              </a:lnSpc>
              <a:buSzTx/>
              <a:buFont typeface="Arial" panose="020B0604020202020204" pitchFamily="34" charset="0"/>
              <a:buNone/>
            </a:pPr>
            <a:r>
              <a:rPr lang="en-US" altLang="ko-Kore-KR" sz="1200" dirty="0"/>
              <a:t>      </a:t>
            </a:r>
            <a:r>
              <a:rPr lang="ko-Kore-KR" altLang="ko-Kore-KR" sz="1200" b="0" dirty="0"/>
              <a:t>각 서비스의 DB연결 상태와 DML, 트랜잭션을 실시간 추적합니다.</a:t>
            </a:r>
          </a:p>
        </p:txBody>
      </p:sp>
      <p:sp>
        <p:nvSpPr>
          <p:cNvPr id="3" name="TextBox 2">
            <a:extLst>
              <a:ext uri="{FF2B5EF4-FFF2-40B4-BE49-F238E27FC236}">
                <a16:creationId xmlns:a16="http://schemas.microsoft.com/office/drawing/2014/main" id="{66EADADD-6FA0-9DFE-D940-C7FECDF059A3}"/>
              </a:ext>
            </a:extLst>
          </p:cNvPr>
          <p:cNvSpPr txBox="1"/>
          <p:nvPr/>
        </p:nvSpPr>
        <p:spPr>
          <a:xfrm>
            <a:off x="420299" y="2690338"/>
            <a:ext cx="5526511" cy="18928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eaLnBrk="1" hangingPunct="1">
              <a:lnSpc>
                <a:spcPct val="150000"/>
              </a:lnSpc>
              <a:buSzTx/>
              <a:buFont typeface="Arial" panose="020B0604020202020204" pitchFamily="34" charset="0"/>
              <a:buNone/>
            </a:pPr>
            <a:r>
              <a:rPr lang="ko-Kore-KR" altLang="ko-Kore-KR" b="1" dirty="0"/>
              <a:t>2. Node-Exporter</a:t>
            </a:r>
            <a:endParaRPr lang="en-US" altLang="ko-Kore-KR" sz="1200" dirty="0"/>
          </a:p>
          <a:p>
            <a:pPr eaLnBrk="1" hangingPunct="1">
              <a:lnSpc>
                <a:spcPct val="150000"/>
              </a:lnSpc>
              <a:buSzTx/>
              <a:buFont typeface="Arial" panose="020B0604020202020204" pitchFamily="34" charset="0"/>
              <a:buNone/>
            </a:pPr>
            <a:r>
              <a:rPr lang="en-US" altLang="ko-Kore-KR" sz="1200" b="0" dirty="0"/>
              <a:t>      </a:t>
            </a:r>
            <a:r>
              <a:rPr lang="ko-Kore-KR" altLang="ko-Kore-KR" sz="1200" b="0" dirty="0"/>
              <a:t>Prometheus에서 제공하는 공식 시스템 메트릭 exporter중 하나로, </a:t>
            </a:r>
          </a:p>
          <a:p>
            <a:pPr eaLnBrk="1" hangingPunct="1">
              <a:lnSpc>
                <a:spcPct val="150000"/>
              </a:lnSpc>
              <a:buSzTx/>
              <a:buFont typeface="Arial" panose="020B0604020202020204" pitchFamily="34" charset="0"/>
              <a:buNone/>
            </a:pPr>
            <a:r>
              <a:rPr lang="en-US" altLang="ko-Kore-KR" sz="1200" b="0" dirty="0"/>
              <a:t>      </a:t>
            </a:r>
            <a:r>
              <a:rPr lang="ko-Kore-KR" altLang="ko-Kore-KR" sz="1200" b="0" dirty="0"/>
              <a:t>시스템의 CPU 사용량, 메모리, 디스크 I/O, 네트워크 트래픽, 시스템 로그</a:t>
            </a:r>
          </a:p>
          <a:p>
            <a:pPr eaLnBrk="1" hangingPunct="1">
              <a:lnSpc>
                <a:spcPct val="150000"/>
              </a:lnSpc>
              <a:buSzTx/>
              <a:buFont typeface="Arial" panose="020B0604020202020204" pitchFamily="34" charset="0"/>
              <a:buNone/>
            </a:pPr>
            <a:r>
              <a:rPr lang="en-US" altLang="ko-Kore-KR" sz="1200" b="0" dirty="0"/>
              <a:t>      </a:t>
            </a:r>
            <a:r>
              <a:rPr lang="ko-Kore-KR" altLang="ko-Kore-KR" sz="1200" b="0" dirty="0"/>
              <a:t>등과 같은 운영 체제 수준의 메트릭을 수집하여 프로메테우스가 이해하고 </a:t>
            </a:r>
          </a:p>
          <a:p>
            <a:pPr eaLnBrk="1" hangingPunct="1">
              <a:lnSpc>
                <a:spcPct val="150000"/>
              </a:lnSpc>
              <a:buSzTx/>
              <a:buFont typeface="Arial" panose="020B0604020202020204" pitchFamily="34" charset="0"/>
              <a:buNone/>
            </a:pPr>
            <a:r>
              <a:rPr lang="en-US" altLang="ko-Kore-KR" sz="1200" b="0" dirty="0"/>
              <a:t>      </a:t>
            </a:r>
            <a:r>
              <a:rPr lang="ko-Kore-KR" altLang="ko-Kore-KR" sz="1200" b="0" dirty="0"/>
              <a:t>사용할 수 있는 형식으로 제공합니다. </a:t>
            </a:r>
          </a:p>
          <a:p>
            <a:pPr marL="0" marR="0" indent="0" algn="l" defTabSz="914400" rtl="0" fontAlgn="auto" latinLnBrk="0" hangingPunct="0">
              <a:lnSpc>
                <a:spcPct val="100000"/>
              </a:lnSpc>
              <a:spcBef>
                <a:spcPts val="0"/>
              </a:spcBef>
              <a:spcAft>
                <a:spcPts val="0"/>
              </a:spcAft>
              <a:buClrTx/>
              <a:buSzTx/>
              <a:buFontTx/>
              <a:buNone/>
              <a:tabLst/>
            </a:pPr>
            <a:endParaRPr kumimoji="0" lang="ko-Kore-KR" altLang="en-US" sz="1800" b="0" i="0" u="none" strike="noStrike" cap="none" spc="0" normalizeH="0" baseline="0" dirty="0">
              <a:ln>
                <a:noFill/>
              </a:ln>
              <a:solidFill>
                <a:srgbClr val="000000"/>
              </a:solidFill>
              <a:effectLst/>
              <a:uFillTx/>
              <a:latin typeface="+mn-lt"/>
              <a:ea typeface="+mn-ea"/>
              <a:cs typeface="+mn-cs"/>
              <a:sym typeface="맑은 고딕"/>
            </a:endParaRPr>
          </a:p>
        </p:txBody>
      </p:sp>
      <p:sp>
        <p:nvSpPr>
          <p:cNvPr id="4" name="TextBox 3">
            <a:extLst>
              <a:ext uri="{FF2B5EF4-FFF2-40B4-BE49-F238E27FC236}">
                <a16:creationId xmlns:a16="http://schemas.microsoft.com/office/drawing/2014/main" id="{69F59A8C-333D-799D-2259-74C00E616CC4}"/>
              </a:ext>
            </a:extLst>
          </p:cNvPr>
          <p:cNvSpPr txBox="1"/>
          <p:nvPr/>
        </p:nvSpPr>
        <p:spPr>
          <a:xfrm>
            <a:off x="420299" y="4412485"/>
            <a:ext cx="5452709"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eaLnBrk="1" hangingPunct="1">
              <a:lnSpc>
                <a:spcPct val="150000"/>
              </a:lnSpc>
              <a:buSzTx/>
              <a:buFont typeface="Arial" panose="020B0604020202020204" pitchFamily="34" charset="0"/>
              <a:buNone/>
            </a:pPr>
            <a:r>
              <a:rPr lang="ko-Kore-KR" altLang="ko-Kore-KR" b="1" dirty="0"/>
              <a:t>3. Spring Actuator</a:t>
            </a:r>
          </a:p>
          <a:p>
            <a:pPr eaLnBrk="1" hangingPunct="1">
              <a:lnSpc>
                <a:spcPct val="150000"/>
              </a:lnSpc>
              <a:buSzTx/>
              <a:buFont typeface="Arial" panose="020B0604020202020204" pitchFamily="34" charset="0"/>
              <a:buNone/>
            </a:pPr>
            <a:r>
              <a:rPr lang="en-US" altLang="ko-Kore-KR" sz="1200" b="0" dirty="0"/>
              <a:t>      </a:t>
            </a:r>
            <a:r>
              <a:rPr lang="ko-Kore-KR" altLang="ko-Kore-KR" sz="1200" b="0" dirty="0"/>
              <a:t>서비스의 JVM 정보들을 전부 메트릭 데이터로 반환하여 HTTP 응답시간, </a:t>
            </a:r>
          </a:p>
          <a:p>
            <a:pPr eaLnBrk="1" hangingPunct="1">
              <a:lnSpc>
                <a:spcPct val="150000"/>
              </a:lnSpc>
              <a:buSzTx/>
              <a:buFont typeface="Arial" panose="020B0604020202020204" pitchFamily="34" charset="0"/>
              <a:buNone/>
            </a:pPr>
            <a:r>
              <a:rPr lang="en-US" altLang="ko-Kore-KR" sz="1200" b="0" dirty="0"/>
              <a:t>      </a:t>
            </a:r>
            <a:r>
              <a:rPr lang="ko-Kore-KR" altLang="ko-Kore-KR" sz="1200" b="0" dirty="0"/>
              <a:t>해당 서비스의 CPU 사용량 등을 실시간 추적합니다.</a:t>
            </a:r>
          </a:p>
          <a:p>
            <a:pPr marL="0" marR="0" indent="0" algn="l" defTabSz="914400" rtl="0" fontAlgn="auto" latinLnBrk="0" hangingPunct="0">
              <a:lnSpc>
                <a:spcPct val="100000"/>
              </a:lnSpc>
              <a:spcBef>
                <a:spcPts val="0"/>
              </a:spcBef>
              <a:spcAft>
                <a:spcPts val="0"/>
              </a:spcAft>
              <a:buClrTx/>
              <a:buSzTx/>
              <a:buFontTx/>
              <a:buNone/>
              <a:tabLst/>
            </a:pPr>
            <a:endParaRPr kumimoji="0" lang="ko-Kore-KR" altLang="en-US" sz="1800" b="0" i="0" u="none" strike="noStrike" cap="none" spc="0" normalizeH="0" baseline="0" dirty="0">
              <a:ln>
                <a:noFill/>
              </a:ln>
              <a:solidFill>
                <a:srgbClr val="000000"/>
              </a:solidFill>
              <a:effectLst/>
              <a:uFillTx/>
              <a:latin typeface="+mn-lt"/>
              <a:ea typeface="+mn-ea"/>
              <a:cs typeface="+mn-cs"/>
              <a:sym typeface="맑은 고딕"/>
            </a:endParaRPr>
          </a:p>
        </p:txBody>
      </p:sp>
      <p:sp>
        <p:nvSpPr>
          <p:cNvPr id="5" name="* MSA와 반대되는 개념으로 소규모 프로젝트에 자주 사용되는 모놀로식 개발 방법이 있는데,…">
            <a:extLst>
              <a:ext uri="{FF2B5EF4-FFF2-40B4-BE49-F238E27FC236}">
                <a16:creationId xmlns:a16="http://schemas.microsoft.com/office/drawing/2014/main" id="{FFB783A9-2B80-5511-8012-ACFCAF7C2653}"/>
              </a:ext>
            </a:extLst>
          </p:cNvPr>
          <p:cNvSpPr txBox="1">
            <a:spLocks noChangeArrowheads="1"/>
          </p:cNvSpPr>
          <p:nvPr/>
        </p:nvSpPr>
        <p:spPr bwMode="auto">
          <a:xfrm>
            <a:off x="6715949" y="5425908"/>
            <a:ext cx="4828351" cy="393700"/>
          </a:xfrm>
          <a:prstGeom prst="rect">
            <a:avLst/>
          </a:prstGeom>
          <a:noFill/>
          <a:ln w="12700">
            <a:noFill/>
            <a:miter lim="400000"/>
            <a:headEnd/>
            <a:tailEnd/>
          </a:ln>
          <a:extLst>
            <a:ext uri="{909E8E84-426E-40DD-AFC4-6F175D3DCCD1}">
              <a14:hiddenFill xmlns:a14="http://schemas.microsoft.com/office/drawing/2010/main">
                <a:solidFill>
                  <a:srgbClr val="FFFFFF"/>
                </a:solidFill>
              </a14:hiddenFill>
            </a:ext>
          </a:extLst>
        </p:spPr>
        <p:txBody>
          <a:bodyPr wrap="square" lIns="45719" rIns="45719" anchor="ctr" anchorCtr="0">
            <a:noAutofit/>
          </a:bodyPr>
          <a:lstStyle/>
          <a:p>
            <a:pPr algn="ctr" eaLnBrk="1">
              <a:lnSpc>
                <a:spcPct val="150000"/>
              </a:lnSpc>
            </a:pPr>
            <a:r>
              <a:rPr lang="en-US" altLang="ko-Kore-KR" sz="900" i="1" dirty="0">
                <a:solidFill>
                  <a:schemeClr val="tx1">
                    <a:lumMod val="50000"/>
                    <a:lumOff val="50000"/>
                  </a:schemeClr>
                </a:solidFill>
              </a:rPr>
              <a:t>&lt;</a:t>
            </a:r>
            <a:r>
              <a:rPr lang="ko-KR" altLang="en-US" sz="900" i="1" dirty="0">
                <a:solidFill>
                  <a:schemeClr val="tx1">
                    <a:lumMod val="50000"/>
                    <a:lumOff val="50000"/>
                  </a:schemeClr>
                </a:solidFill>
              </a:rPr>
              <a:t>그림</a:t>
            </a:r>
            <a:r>
              <a:rPr lang="en-US" altLang="ko-KR" sz="900" i="1" dirty="0">
                <a:solidFill>
                  <a:schemeClr val="tx1">
                    <a:lumMod val="50000"/>
                    <a:lumOff val="50000"/>
                  </a:schemeClr>
                </a:solidFill>
              </a:rPr>
              <a:t>&gt;</a:t>
            </a:r>
            <a:r>
              <a:rPr lang="ko-KR" altLang="en-US" sz="900" i="1" dirty="0">
                <a:solidFill>
                  <a:schemeClr val="tx1">
                    <a:lumMod val="50000"/>
                    <a:lumOff val="50000"/>
                  </a:schemeClr>
                </a:solidFill>
              </a:rPr>
              <a:t> 모니터링 구성도</a:t>
            </a:r>
            <a:endParaRPr lang="ko-Kore-KR" altLang="ko-Kore-KR" sz="900" i="1" dirty="0">
              <a:solidFill>
                <a:schemeClr val="tx1">
                  <a:lumMod val="50000"/>
                  <a:lumOff val="50000"/>
                </a:schemeClr>
              </a:solidFill>
            </a:endParaRPr>
          </a:p>
        </p:txBody>
      </p:sp>
      <p:sp>
        <p:nvSpPr>
          <p:cNvPr id="8" name="* MSA와 반대되는 개념으로 소규모 프로젝트에 자주 사용되는 모놀로식 개발 방법이 있는데,…">
            <a:extLst>
              <a:ext uri="{FF2B5EF4-FFF2-40B4-BE49-F238E27FC236}">
                <a16:creationId xmlns:a16="http://schemas.microsoft.com/office/drawing/2014/main" id="{4277EBF3-7500-9A34-74F8-D5B814597981}"/>
              </a:ext>
            </a:extLst>
          </p:cNvPr>
          <p:cNvSpPr txBox="1">
            <a:spLocks noChangeArrowheads="1"/>
          </p:cNvSpPr>
          <p:nvPr/>
        </p:nvSpPr>
        <p:spPr bwMode="auto">
          <a:xfrm>
            <a:off x="7315588" y="1608416"/>
            <a:ext cx="4456113" cy="48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ct val="150000"/>
              </a:lnSpc>
            </a:pPr>
            <a:r>
              <a:rPr lang="ko-Kore-KR" altLang="ko-Kore-KR" sz="900" i="1" dirty="0">
                <a:solidFill>
                  <a:schemeClr val="tx1">
                    <a:lumMod val="50000"/>
                    <a:lumOff val="50000"/>
                  </a:schemeClr>
                </a:solidFill>
              </a:rPr>
              <a:t>* </a:t>
            </a:r>
            <a:r>
              <a:rPr lang="ko-KR" altLang="en-US" sz="900" i="1" dirty="0">
                <a:solidFill>
                  <a:schemeClr val="tx1">
                    <a:lumMod val="50000"/>
                    <a:lumOff val="50000"/>
                  </a:schemeClr>
                </a:solidFill>
              </a:rPr>
              <a:t> </a:t>
            </a:r>
            <a:r>
              <a:rPr lang="en" altLang="ko-Kore-KR" sz="900" i="1" dirty="0">
                <a:solidFill>
                  <a:schemeClr val="tx1">
                    <a:lumMod val="50000"/>
                    <a:lumOff val="50000"/>
                  </a:schemeClr>
                </a:solidFill>
              </a:rPr>
              <a:t>Exporter</a:t>
            </a:r>
            <a:r>
              <a:rPr lang="ko-KR" altLang="en-US" sz="900" i="1" dirty="0">
                <a:solidFill>
                  <a:schemeClr val="tx1">
                    <a:lumMod val="50000"/>
                    <a:lumOff val="50000"/>
                  </a:schemeClr>
                </a:solidFill>
              </a:rPr>
              <a:t>는 프로메테우스와 함께 작동하여 특정 소프트웨어에서 </a:t>
            </a:r>
            <a:r>
              <a:rPr lang="ko-KR" altLang="en-US" sz="900" i="1" dirty="0" err="1">
                <a:solidFill>
                  <a:schemeClr val="tx1">
                    <a:lumMod val="50000"/>
                    <a:lumOff val="50000"/>
                  </a:schemeClr>
                </a:solidFill>
              </a:rPr>
              <a:t>메트릭을</a:t>
            </a:r>
            <a:r>
              <a:rPr lang="ko-KR" altLang="en-US" sz="900" i="1" dirty="0">
                <a:solidFill>
                  <a:schemeClr val="tx1">
                    <a:lumMod val="50000"/>
                    <a:lumOff val="50000"/>
                  </a:schemeClr>
                </a:solidFill>
              </a:rPr>
              <a:t> 수집하고</a:t>
            </a:r>
            <a:r>
              <a:rPr lang="en-US" altLang="ko-KR" sz="900" i="1" dirty="0">
                <a:solidFill>
                  <a:schemeClr val="tx1">
                    <a:lumMod val="50000"/>
                    <a:lumOff val="50000"/>
                  </a:schemeClr>
                </a:solidFill>
              </a:rPr>
              <a:t>, </a:t>
            </a:r>
            <a:r>
              <a:rPr lang="ko-KR" altLang="en-US" sz="900" i="1" dirty="0">
                <a:solidFill>
                  <a:schemeClr val="tx1">
                    <a:lumMod val="50000"/>
                    <a:lumOff val="50000"/>
                  </a:schemeClr>
                </a:solidFill>
              </a:rPr>
              <a:t>이를 프로메테우스가 이해할 수 있는 형태로 변환해주는 도구입니다</a:t>
            </a:r>
            <a:r>
              <a:rPr lang="en-US" altLang="ko-KR" sz="900" i="1" dirty="0">
                <a:solidFill>
                  <a:schemeClr val="tx1">
                    <a:lumMod val="50000"/>
                    <a:lumOff val="50000"/>
                  </a:schemeClr>
                </a:solidFill>
              </a:rPr>
              <a:t>.</a:t>
            </a:r>
            <a:endParaRPr lang="ko-Kore-KR" altLang="ko-Kore-KR" sz="900" i="1" dirty="0">
              <a:solidFill>
                <a:schemeClr val="tx1">
                  <a:lumMod val="50000"/>
                  <a:lumOff val="50000"/>
                </a:schemeClr>
              </a:solidFill>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슬라이드 번호 개체 틀 1">
            <a:extLst>
              <a:ext uri="{FF2B5EF4-FFF2-40B4-BE49-F238E27FC236}">
                <a16:creationId xmlns:a16="http://schemas.microsoft.com/office/drawing/2014/main" id="{7D1928AB-AAFA-3340-06EE-7418DF324B68}"/>
              </a:ext>
            </a:extLst>
          </p:cNvPr>
          <p:cNvSpPr>
            <a:spLocks noGrp="1" noChangeArrowheads="1"/>
          </p:cNvSpPr>
          <p:nvPr>
            <p:ph type="sldNum" sz="quarter" idx="10"/>
          </p:nvPr>
        </p:nvSpPr>
        <p:spPr>
          <a:xfrm>
            <a:off x="10466388" y="200025"/>
            <a:ext cx="509587" cy="511175"/>
          </a:xfrm>
          <a:noFill/>
        </p:spPr>
        <p:txBody>
          <a:bodyPr/>
          <a:lstStyle/>
          <a:p>
            <a:fld id="{F71D0A90-4119-A14A-9BC7-0409B26BE301}" type="slidenum">
              <a:rPr lang="ko-Kore-KR" altLang="ko-Kore-KR">
                <a:latin typeface="Arial Black" panose="020B0604020202020204" pitchFamily="34" charset="0"/>
                <a:sym typeface="Arial Black" panose="020B0604020202020204" pitchFamily="34" charset="0"/>
              </a:rPr>
              <a:pPr/>
              <a:t>22</a:t>
            </a:fld>
            <a:endParaRPr lang="ko-Kore-KR" altLang="ko-Kore-KR">
              <a:latin typeface="Arial Black" panose="020B0604020202020204" pitchFamily="34" charset="0"/>
              <a:sym typeface="Arial Black" panose="020B0604020202020204" pitchFamily="34" charset="0"/>
            </a:endParaRPr>
          </a:p>
        </p:txBody>
      </p:sp>
      <p:sp>
        <p:nvSpPr>
          <p:cNvPr id="23555" name="제목 3">
            <a:extLst>
              <a:ext uri="{FF2B5EF4-FFF2-40B4-BE49-F238E27FC236}">
                <a16:creationId xmlns:a16="http://schemas.microsoft.com/office/drawing/2014/main" id="{02AE9C49-61D3-F6E3-1E25-5099FD3A7A06}"/>
              </a:ext>
            </a:extLst>
          </p:cNvPr>
          <p:cNvSpPr txBox="1">
            <a:spLocks noGrp="1" noChangeArrowheads="1"/>
          </p:cNvSpPr>
          <p:nvPr>
            <p:ph type="title"/>
          </p:nvPr>
        </p:nvSpPr>
        <p:spPr>
          <a:xfrm>
            <a:off x="1076325" y="260350"/>
            <a:ext cx="8712200" cy="363538"/>
          </a:xfrm>
        </p:spPr>
        <p:txBody>
          <a:bodyPr/>
          <a:lstStyle/>
          <a:p>
            <a:pPr eaLnBrk="1" hangingPunct="1"/>
            <a:r>
              <a:rPr lang="ko-Kore-KR" altLang="ko-Kore-KR" dirty="0"/>
              <a:t>시스템 모니터링</a:t>
            </a:r>
          </a:p>
        </p:txBody>
      </p:sp>
      <p:pic>
        <p:nvPicPr>
          <p:cNvPr id="23556" name="그림 9" descr="그림 9">
            <a:extLst>
              <a:ext uri="{FF2B5EF4-FFF2-40B4-BE49-F238E27FC236}">
                <a16:creationId xmlns:a16="http://schemas.microsoft.com/office/drawing/2014/main" id="{4491D651-FAC6-0289-3494-6CCE3C401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3557" name="TextBox 10">
            <a:extLst>
              <a:ext uri="{FF2B5EF4-FFF2-40B4-BE49-F238E27FC236}">
                <a16:creationId xmlns:a16="http://schemas.microsoft.com/office/drawing/2014/main" id="{D489FCA8-F2B9-426B-3F71-8743D0336969}"/>
              </a:ext>
            </a:extLst>
          </p:cNvPr>
          <p:cNvSpPr txBox="1">
            <a:spLocks noChangeArrowheads="1"/>
          </p:cNvSpPr>
          <p:nvPr/>
        </p:nvSpPr>
        <p:spPr bwMode="auto">
          <a:xfrm>
            <a:off x="406400" y="6607175"/>
            <a:ext cx="385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sz="1000">
                <a:solidFill>
                  <a:srgbClr val="595959"/>
                </a:solidFill>
              </a:rPr>
              <a:t>2023</a:t>
            </a:r>
          </a:p>
        </p:txBody>
      </p:sp>
      <p:sp>
        <p:nvSpPr>
          <p:cNvPr id="23558" name="TextBox 16">
            <a:extLst>
              <a:ext uri="{FF2B5EF4-FFF2-40B4-BE49-F238E27FC236}">
                <a16:creationId xmlns:a16="http://schemas.microsoft.com/office/drawing/2014/main" id="{C6EB14AC-1D76-D844-9D68-98B7EF8852BB}"/>
              </a:ext>
            </a:extLst>
          </p:cNvPr>
          <p:cNvSpPr txBox="1">
            <a:spLocks noChangeArrowheads="1"/>
          </p:cNvSpPr>
          <p:nvPr/>
        </p:nvSpPr>
        <p:spPr bwMode="auto">
          <a:xfrm>
            <a:off x="327024" y="839788"/>
            <a:ext cx="38204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p>
            <a:pPr eaLnBrk="1">
              <a:lnSpc>
                <a:spcPct val="90000"/>
              </a:lnSpc>
            </a:pPr>
            <a:r>
              <a:rPr lang="ko-Kore-KR" altLang="ko-Kore-KR" b="1" u="sng" dirty="0">
                <a:solidFill>
                  <a:srgbClr val="FF6600"/>
                </a:solidFill>
              </a:rPr>
              <a:t>주문 &amp; 결제 서비</a:t>
            </a:r>
            <a:r>
              <a:rPr lang="ko-KR" altLang="en-US" b="1" u="sng" dirty="0" err="1">
                <a:solidFill>
                  <a:srgbClr val="FF6600"/>
                </a:solidFill>
              </a:rPr>
              <a:t>스의</a:t>
            </a:r>
            <a:r>
              <a:rPr lang="ko-KR" altLang="en-US" b="1" u="sng" dirty="0">
                <a:solidFill>
                  <a:srgbClr val="FF6600"/>
                </a:solidFill>
              </a:rPr>
              <a:t> </a:t>
            </a:r>
            <a:r>
              <a:rPr lang="ko-Kore-KR" altLang="ko-Kore-KR" b="1" u="sng" dirty="0">
                <a:solidFill>
                  <a:srgbClr val="FF6600"/>
                </a:solidFill>
              </a:rPr>
              <a:t>Dashboard</a:t>
            </a:r>
          </a:p>
        </p:txBody>
      </p:sp>
      <p:pic>
        <p:nvPicPr>
          <p:cNvPr id="23559" name="Image" descr="Image">
            <a:extLst>
              <a:ext uri="{FF2B5EF4-FFF2-40B4-BE49-F238E27FC236}">
                <a16:creationId xmlns:a16="http://schemas.microsoft.com/office/drawing/2014/main" id="{17CA00C9-1685-F326-AF4C-8D1CC915F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88" y="1598613"/>
            <a:ext cx="62595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3560" name="Image" descr="Image">
            <a:extLst>
              <a:ext uri="{FF2B5EF4-FFF2-40B4-BE49-F238E27FC236}">
                <a16:creationId xmlns:a16="http://schemas.microsoft.com/office/drawing/2014/main" id="{DBBCC50E-4778-56CB-E46D-F716B90E22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7025" y="3259138"/>
            <a:ext cx="5399088"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슬라이드 번호 개체 틀 1">
            <a:extLst>
              <a:ext uri="{FF2B5EF4-FFF2-40B4-BE49-F238E27FC236}">
                <a16:creationId xmlns:a16="http://schemas.microsoft.com/office/drawing/2014/main" id="{075543BC-C93F-CAEE-8283-5C121F660042}"/>
              </a:ext>
            </a:extLst>
          </p:cNvPr>
          <p:cNvSpPr>
            <a:spLocks noGrp="1" noChangeArrowheads="1"/>
          </p:cNvSpPr>
          <p:nvPr>
            <p:ph type="sldNum" sz="quarter" idx="10"/>
          </p:nvPr>
        </p:nvSpPr>
        <p:spPr>
          <a:xfrm>
            <a:off x="10572424" y="161173"/>
            <a:ext cx="297515" cy="588879"/>
          </a:xfrm>
          <a:noFill/>
        </p:spPr>
        <p:txBody>
          <a:bodyPr/>
          <a:lstStyle/>
          <a:p>
            <a:pPr>
              <a:lnSpc>
                <a:spcPct val="150000"/>
              </a:lnSpc>
            </a:pPr>
            <a:fld id="{D5CA13CF-6C18-E14A-87C5-3C660CD9EC0C}" type="slidenum">
              <a:rPr lang="ko-Kore-KR" altLang="ko-Kore-KR">
                <a:latin typeface="Arial Black" panose="020B0604020202020204" pitchFamily="34" charset="0"/>
                <a:sym typeface="Arial Black" panose="020B0604020202020204" pitchFamily="34" charset="0"/>
              </a:rPr>
              <a:pPr>
                <a:lnSpc>
                  <a:spcPct val="150000"/>
                </a:lnSpc>
              </a:pPr>
              <a:t>23</a:t>
            </a:fld>
            <a:endParaRPr lang="ko-Kore-KR" altLang="ko-Kore-KR">
              <a:latin typeface="Arial Black" panose="020B0604020202020204" pitchFamily="34" charset="0"/>
              <a:sym typeface="Arial Black" panose="020B0604020202020204" pitchFamily="34" charset="0"/>
            </a:endParaRPr>
          </a:p>
        </p:txBody>
      </p:sp>
      <p:sp>
        <p:nvSpPr>
          <p:cNvPr id="6147" name="제목 3">
            <a:extLst>
              <a:ext uri="{FF2B5EF4-FFF2-40B4-BE49-F238E27FC236}">
                <a16:creationId xmlns:a16="http://schemas.microsoft.com/office/drawing/2014/main" id="{FA419558-A384-A028-CE41-7579564A0730}"/>
              </a:ext>
            </a:extLst>
          </p:cNvPr>
          <p:cNvSpPr txBox="1">
            <a:spLocks noGrp="1" noChangeArrowheads="1"/>
          </p:cNvSpPr>
          <p:nvPr>
            <p:ph type="title"/>
          </p:nvPr>
        </p:nvSpPr>
        <p:spPr>
          <a:xfrm>
            <a:off x="1076325" y="260350"/>
            <a:ext cx="8712200" cy="363538"/>
          </a:xfrm>
        </p:spPr>
        <p:txBody>
          <a:bodyPr/>
          <a:lstStyle/>
          <a:p>
            <a:pPr eaLnBrk="1" hangingPunct="1">
              <a:lnSpc>
                <a:spcPct val="150000"/>
              </a:lnSpc>
            </a:pPr>
            <a:r>
              <a:rPr lang="ko-KR" altLang="en-US" dirty="0"/>
              <a:t>프로젝트 시연 및 질의 응답</a:t>
            </a:r>
            <a:endParaRPr lang="ko-Kore-KR" altLang="ko-Kore-KR" dirty="0"/>
          </a:p>
        </p:txBody>
      </p:sp>
      <p:pic>
        <p:nvPicPr>
          <p:cNvPr id="6148" name="그림 9" descr="그림 9">
            <a:extLst>
              <a:ext uri="{FF2B5EF4-FFF2-40B4-BE49-F238E27FC236}">
                <a16:creationId xmlns:a16="http://schemas.microsoft.com/office/drawing/2014/main" id="{7495CE68-AAD6-B4F1-FE26-E91B440F2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6149" name="TextBox 10">
            <a:extLst>
              <a:ext uri="{FF2B5EF4-FFF2-40B4-BE49-F238E27FC236}">
                <a16:creationId xmlns:a16="http://schemas.microsoft.com/office/drawing/2014/main" id="{BA97487F-4B49-1666-69F8-1465027DCCD5}"/>
              </a:ext>
            </a:extLst>
          </p:cNvPr>
          <p:cNvSpPr txBox="1">
            <a:spLocks noChangeArrowheads="1"/>
          </p:cNvSpPr>
          <p:nvPr/>
        </p:nvSpPr>
        <p:spPr bwMode="auto">
          <a:xfrm>
            <a:off x="406400" y="6607175"/>
            <a:ext cx="374459" cy="29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lnSpc>
                <a:spcPct val="150000"/>
              </a:lnSpc>
            </a:pPr>
            <a:r>
              <a:rPr lang="ko-Kore-KR" altLang="ko-Kore-KR" sz="1000">
                <a:solidFill>
                  <a:srgbClr val="595959"/>
                </a:solidFill>
              </a:rPr>
              <a:t>2023</a:t>
            </a:r>
          </a:p>
        </p:txBody>
      </p:sp>
      <p:grpSp>
        <p:nvGrpSpPr>
          <p:cNvPr id="2" name="그룹 1">
            <a:extLst>
              <a:ext uri="{FF2B5EF4-FFF2-40B4-BE49-F238E27FC236}">
                <a16:creationId xmlns:a16="http://schemas.microsoft.com/office/drawing/2014/main" id="{9ECB4B04-0105-D0C5-6C21-DC151597B7FD}"/>
              </a:ext>
            </a:extLst>
          </p:cNvPr>
          <p:cNvGrpSpPr/>
          <p:nvPr/>
        </p:nvGrpSpPr>
        <p:grpSpPr>
          <a:xfrm>
            <a:off x="406400" y="2397464"/>
            <a:ext cx="11379200" cy="771119"/>
            <a:chOff x="450792" y="3800464"/>
            <a:chExt cx="11379200" cy="771119"/>
          </a:xfrm>
        </p:grpSpPr>
        <p:sp>
          <p:nvSpPr>
            <p:cNvPr id="4" name="직사각형 3">
              <a:extLst>
                <a:ext uri="{FF2B5EF4-FFF2-40B4-BE49-F238E27FC236}">
                  <a16:creationId xmlns:a16="http://schemas.microsoft.com/office/drawing/2014/main" id="{4F744D2B-5F21-F082-6FB6-15498E4EC6B7}"/>
                </a:ext>
              </a:extLst>
            </p:cNvPr>
            <p:cNvSpPr/>
            <p:nvPr/>
          </p:nvSpPr>
          <p:spPr>
            <a:xfrm>
              <a:off x="746934" y="3943370"/>
              <a:ext cx="11083058" cy="628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ko-KR" altLang="en-US" dirty="0">
                  <a:solidFill>
                    <a:schemeClr val="tx1"/>
                  </a:solidFill>
                </a:rPr>
                <a:t>    주문</a:t>
              </a:r>
              <a:r>
                <a:rPr kumimoji="1" lang="en-US" altLang="ko-KR" dirty="0">
                  <a:solidFill>
                    <a:schemeClr val="tx1"/>
                  </a:solidFill>
                </a:rPr>
                <a:t>,</a:t>
              </a:r>
              <a:r>
                <a:rPr kumimoji="1" lang="ko-KR" altLang="en-US" dirty="0">
                  <a:solidFill>
                    <a:schemeClr val="tx1"/>
                  </a:solidFill>
                </a:rPr>
                <a:t> 결제</a:t>
              </a:r>
              <a:r>
                <a:rPr kumimoji="1" lang="en-US" altLang="ko-KR" dirty="0">
                  <a:solidFill>
                    <a:schemeClr val="tx1"/>
                  </a:solidFill>
                </a:rPr>
                <a:t>,</a:t>
              </a:r>
              <a:r>
                <a:rPr kumimoji="1" lang="ko-KR" altLang="en-US" dirty="0">
                  <a:solidFill>
                    <a:schemeClr val="tx1"/>
                  </a:solidFill>
                </a:rPr>
                <a:t> 모니터링 시스템 시연</a:t>
              </a:r>
              <a:endParaRPr kumimoji="1" lang="ko-Kore-KR" altLang="en-US" dirty="0">
                <a:solidFill>
                  <a:schemeClr val="tx1"/>
                </a:solidFill>
              </a:endParaRPr>
            </a:p>
          </p:txBody>
        </p:sp>
        <p:sp>
          <p:nvSpPr>
            <p:cNvPr id="6" name="직사각형 5">
              <a:extLst>
                <a:ext uri="{FF2B5EF4-FFF2-40B4-BE49-F238E27FC236}">
                  <a16:creationId xmlns:a16="http://schemas.microsoft.com/office/drawing/2014/main" id="{5C9B3BD8-3EC1-BB7B-6504-F5FA0706235E}"/>
                </a:ext>
              </a:extLst>
            </p:cNvPr>
            <p:cNvSpPr/>
            <p:nvPr/>
          </p:nvSpPr>
          <p:spPr>
            <a:xfrm>
              <a:off x="450792" y="3800464"/>
              <a:ext cx="626302" cy="655695"/>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400" b="1" dirty="0"/>
                <a:t>1</a:t>
              </a:r>
              <a:endParaRPr kumimoji="1" lang="ko-Kore-KR" altLang="en-US" sz="1400" b="1" dirty="0"/>
            </a:p>
          </p:txBody>
        </p:sp>
      </p:grpSp>
      <p:grpSp>
        <p:nvGrpSpPr>
          <p:cNvPr id="10" name="그룹 9">
            <a:extLst>
              <a:ext uri="{FF2B5EF4-FFF2-40B4-BE49-F238E27FC236}">
                <a16:creationId xmlns:a16="http://schemas.microsoft.com/office/drawing/2014/main" id="{F16A08D0-ADFF-4D1B-02AC-60876441B127}"/>
              </a:ext>
            </a:extLst>
          </p:cNvPr>
          <p:cNvGrpSpPr/>
          <p:nvPr/>
        </p:nvGrpSpPr>
        <p:grpSpPr>
          <a:xfrm>
            <a:off x="447675" y="4001335"/>
            <a:ext cx="11379200" cy="771119"/>
            <a:chOff x="450792" y="3800464"/>
            <a:chExt cx="11379200" cy="771119"/>
          </a:xfrm>
        </p:grpSpPr>
        <p:sp>
          <p:nvSpPr>
            <p:cNvPr id="11" name="직사각형 10">
              <a:extLst>
                <a:ext uri="{FF2B5EF4-FFF2-40B4-BE49-F238E27FC236}">
                  <a16:creationId xmlns:a16="http://schemas.microsoft.com/office/drawing/2014/main" id="{5C38524E-80B5-5C66-D015-B91BBF4F1925}"/>
                </a:ext>
              </a:extLst>
            </p:cNvPr>
            <p:cNvSpPr/>
            <p:nvPr/>
          </p:nvSpPr>
          <p:spPr>
            <a:xfrm>
              <a:off x="746934" y="3943370"/>
              <a:ext cx="11083058" cy="628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ko-KR" altLang="en-US" dirty="0">
                  <a:solidFill>
                    <a:schemeClr val="tx1"/>
                  </a:solidFill>
                </a:rPr>
                <a:t>    시행착오와 </a:t>
              </a:r>
              <a:r>
                <a:rPr kumimoji="1" lang="ko-KR" altLang="en-US" dirty="0" err="1">
                  <a:solidFill>
                    <a:schemeClr val="tx1"/>
                  </a:solidFill>
                </a:rPr>
                <a:t>느낀점</a:t>
              </a:r>
              <a:endParaRPr kumimoji="1" lang="ko-Kore-KR" altLang="en-US" dirty="0">
                <a:solidFill>
                  <a:schemeClr val="tx1"/>
                </a:solidFill>
              </a:endParaRPr>
            </a:p>
          </p:txBody>
        </p:sp>
        <p:sp>
          <p:nvSpPr>
            <p:cNvPr id="12" name="직사각형 11">
              <a:extLst>
                <a:ext uri="{FF2B5EF4-FFF2-40B4-BE49-F238E27FC236}">
                  <a16:creationId xmlns:a16="http://schemas.microsoft.com/office/drawing/2014/main" id="{5100F194-5D1B-19E2-7B0D-CADD3A7BBE65}"/>
                </a:ext>
              </a:extLst>
            </p:cNvPr>
            <p:cNvSpPr/>
            <p:nvPr/>
          </p:nvSpPr>
          <p:spPr>
            <a:xfrm>
              <a:off x="450792" y="3800464"/>
              <a:ext cx="626302" cy="655695"/>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b="1" dirty="0"/>
                <a:t>2</a:t>
              </a:r>
              <a:endParaRPr kumimoji="1" lang="ko-Kore-KR" altLang="en-US" sz="1400" b="1" dirty="0"/>
            </a:p>
          </p:txBody>
        </p:sp>
      </p:grpSp>
    </p:spTree>
    <p:extLst>
      <p:ext uri="{BB962C8B-B14F-4D97-AF65-F5344CB8AC3E}">
        <p14:creationId xmlns:p14="http://schemas.microsoft.com/office/powerpoint/2010/main" val="403393873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번호 개체 틀 1">
            <a:extLst>
              <a:ext uri="{FF2B5EF4-FFF2-40B4-BE49-F238E27FC236}">
                <a16:creationId xmlns:a16="http://schemas.microsoft.com/office/drawing/2014/main" id="{766E9B55-E8DA-A56A-4A1F-1D8B1A45210E}"/>
              </a:ext>
            </a:extLst>
          </p:cNvPr>
          <p:cNvSpPr>
            <a:spLocks noGrp="1" noChangeArrowheads="1"/>
          </p:cNvSpPr>
          <p:nvPr>
            <p:ph type="sldNum" sz="quarter" idx="10"/>
          </p:nvPr>
        </p:nvSpPr>
        <p:spPr>
          <a:xfrm>
            <a:off x="10466388" y="200025"/>
            <a:ext cx="509587" cy="511175"/>
          </a:xfrm>
          <a:noFill/>
        </p:spPr>
        <p:txBody>
          <a:bodyPr/>
          <a:lstStyle/>
          <a:p>
            <a:fld id="{5F0BA0A4-3A18-704F-9762-767E1A5E606C}" type="slidenum">
              <a:rPr lang="ko-Kore-KR" altLang="ko-Kore-KR">
                <a:latin typeface="Arial Black" panose="020B0604020202020204" pitchFamily="34" charset="0"/>
                <a:sym typeface="Arial Black" panose="020B0604020202020204" pitchFamily="34" charset="0"/>
              </a:rPr>
              <a:pPr/>
              <a:t>24</a:t>
            </a:fld>
            <a:endParaRPr lang="ko-Kore-KR" altLang="ko-Kore-KR">
              <a:latin typeface="Arial Black" panose="020B0604020202020204" pitchFamily="34" charset="0"/>
              <a:sym typeface="Arial Black" panose="020B0604020202020204" pitchFamily="34" charset="0"/>
            </a:endParaRPr>
          </a:p>
        </p:txBody>
      </p:sp>
      <p:sp>
        <p:nvSpPr>
          <p:cNvPr id="24579" name="제목 3">
            <a:extLst>
              <a:ext uri="{FF2B5EF4-FFF2-40B4-BE49-F238E27FC236}">
                <a16:creationId xmlns:a16="http://schemas.microsoft.com/office/drawing/2014/main" id="{48F782B4-34A1-A709-FBCF-D0699773FBF5}"/>
              </a:ext>
            </a:extLst>
          </p:cNvPr>
          <p:cNvSpPr txBox="1">
            <a:spLocks noGrp="1" noChangeArrowheads="1"/>
          </p:cNvSpPr>
          <p:nvPr>
            <p:ph type="title"/>
          </p:nvPr>
        </p:nvSpPr>
        <p:spPr>
          <a:xfrm>
            <a:off x="1076325" y="260350"/>
            <a:ext cx="8712200" cy="363538"/>
          </a:xfrm>
        </p:spPr>
        <p:txBody>
          <a:bodyPr/>
          <a:lstStyle/>
          <a:p>
            <a:pPr eaLnBrk="1" hangingPunct="1"/>
            <a:r>
              <a:rPr lang="ko-Kore-KR" altLang="ko-Kore-KR" dirty="0"/>
              <a:t>프로젝트 시연 및 질의 응답</a:t>
            </a:r>
          </a:p>
        </p:txBody>
      </p:sp>
      <p:pic>
        <p:nvPicPr>
          <p:cNvPr id="24580" name="그림 9" descr="그림 9">
            <a:extLst>
              <a:ext uri="{FF2B5EF4-FFF2-40B4-BE49-F238E27FC236}">
                <a16:creationId xmlns:a16="http://schemas.microsoft.com/office/drawing/2014/main" id="{4679D3D0-D80E-4E4D-9373-60060C130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4581" name="TextBox 10">
            <a:extLst>
              <a:ext uri="{FF2B5EF4-FFF2-40B4-BE49-F238E27FC236}">
                <a16:creationId xmlns:a16="http://schemas.microsoft.com/office/drawing/2014/main" id="{C7D32145-6808-F8D7-1A2F-0CF119FF1799}"/>
              </a:ext>
            </a:extLst>
          </p:cNvPr>
          <p:cNvSpPr txBox="1">
            <a:spLocks noChangeArrowheads="1"/>
          </p:cNvSpPr>
          <p:nvPr/>
        </p:nvSpPr>
        <p:spPr bwMode="auto">
          <a:xfrm>
            <a:off x="406400" y="6607175"/>
            <a:ext cx="385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sz="1000">
                <a:solidFill>
                  <a:srgbClr val="595959"/>
                </a:solidFill>
              </a:rPr>
              <a:t>2023</a:t>
            </a:r>
          </a:p>
        </p:txBody>
      </p:sp>
      <p:sp>
        <p:nvSpPr>
          <p:cNvPr id="346" name="핵심 포인트…">
            <a:extLst>
              <a:ext uri="{FF2B5EF4-FFF2-40B4-BE49-F238E27FC236}">
                <a16:creationId xmlns:a16="http://schemas.microsoft.com/office/drawing/2014/main" id="{076B2493-47D2-BA75-1A85-72356CDB7FF9}"/>
              </a:ext>
            </a:extLst>
          </p:cNvPr>
          <p:cNvSpPr txBox="1"/>
          <p:nvPr/>
        </p:nvSpPr>
        <p:spPr>
          <a:xfrm>
            <a:off x="447675" y="1727200"/>
            <a:ext cx="6170886" cy="2187587"/>
          </a:xfrm>
          <a:prstGeom prst="rect">
            <a:avLst/>
          </a:prstGeom>
          <a:ln w="12700">
            <a:miter lim="400000"/>
          </a:ln>
        </p:spPr>
        <p:txBody>
          <a:bodyPr wrap="square" lIns="45719" rIns="45719">
            <a:spAutoFit/>
          </a:bodyPr>
          <a:lstStyle/>
          <a:p>
            <a:pPr eaLnBrk="1">
              <a:lnSpc>
                <a:spcPct val="200000"/>
              </a:lnSpc>
            </a:pPr>
            <a:r>
              <a:rPr lang="ko-KR" altLang="en-US" sz="1400" b="1" dirty="0"/>
              <a:t>시연 순서</a:t>
            </a:r>
            <a:endParaRPr lang="ko-Kore-KR" altLang="ko-Kore-KR" sz="1400" b="1" dirty="0"/>
          </a:p>
          <a:p>
            <a:pPr eaLnBrk="1">
              <a:lnSpc>
                <a:spcPct val="200000"/>
              </a:lnSpc>
              <a:buSzPct val="100000"/>
              <a:buFontTx/>
              <a:buChar char="-"/>
            </a:pPr>
            <a:r>
              <a:rPr lang="ko-Kore-KR" altLang="ko-Kore-KR" sz="1400" dirty="0"/>
              <a:t>[✔️ ] 상품 주문이 잘 되는지</a:t>
            </a:r>
          </a:p>
          <a:p>
            <a:pPr eaLnBrk="1">
              <a:lnSpc>
                <a:spcPct val="200000"/>
              </a:lnSpc>
              <a:buSzPct val="100000"/>
              <a:buFontTx/>
              <a:buChar char="-"/>
            </a:pPr>
            <a:r>
              <a:rPr lang="ko-Kore-KR" altLang="ko-Kore-KR" sz="1400" dirty="0"/>
              <a:t>[✔️ ] 결제 성공 / 실패시 -&gt; 카프카 이벤트 메시지 Producer / Consumer</a:t>
            </a:r>
          </a:p>
          <a:p>
            <a:pPr eaLnBrk="1">
              <a:lnSpc>
                <a:spcPct val="200000"/>
              </a:lnSpc>
              <a:buSzPct val="100000"/>
              <a:buFontTx/>
              <a:buChar char="-"/>
            </a:pPr>
            <a:r>
              <a:rPr lang="ko-Kore-KR" altLang="ko-Kore-KR" sz="1400" dirty="0"/>
              <a:t>[✔️ ] 결제 성공시 주문 테이블의 결제 상태가 잘 바뀌는지</a:t>
            </a:r>
          </a:p>
          <a:p>
            <a:pPr eaLnBrk="1">
              <a:lnSpc>
                <a:spcPct val="200000"/>
              </a:lnSpc>
              <a:buSzPct val="100000"/>
              <a:buFontTx/>
              <a:buChar char="-"/>
            </a:pPr>
            <a:r>
              <a:rPr lang="ko-Kore-KR" altLang="ko-Kore-KR" sz="1400" dirty="0"/>
              <a:t>[✔️ ] 결제 실패시 상품 보상 트랜잭션이 제대로 되는지</a:t>
            </a:r>
          </a:p>
        </p:txBody>
      </p:sp>
      <p:sp>
        <p:nvSpPr>
          <p:cNvPr id="2" name="TextBox 16">
            <a:extLst>
              <a:ext uri="{FF2B5EF4-FFF2-40B4-BE49-F238E27FC236}">
                <a16:creationId xmlns:a16="http://schemas.microsoft.com/office/drawing/2014/main" id="{A5793B1F-A294-79C1-0306-F38C06CEC3E0}"/>
              </a:ext>
            </a:extLst>
          </p:cNvPr>
          <p:cNvSpPr txBox="1">
            <a:spLocks noChangeArrowheads="1"/>
          </p:cNvSpPr>
          <p:nvPr/>
        </p:nvSpPr>
        <p:spPr bwMode="auto">
          <a:xfrm>
            <a:off x="447675" y="1004728"/>
            <a:ext cx="38204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p>
            <a:pPr eaLnBrk="1">
              <a:lnSpc>
                <a:spcPct val="90000"/>
              </a:lnSpc>
            </a:pPr>
            <a:r>
              <a:rPr lang="ko-KR" altLang="en-US" b="1" u="sng" dirty="0">
                <a:solidFill>
                  <a:srgbClr val="FF6600"/>
                </a:solidFill>
              </a:rPr>
              <a:t>주문</a:t>
            </a:r>
            <a:r>
              <a:rPr lang="en-US" altLang="ko-KR" b="1" u="sng" dirty="0">
                <a:solidFill>
                  <a:srgbClr val="FF6600"/>
                </a:solidFill>
              </a:rPr>
              <a:t>,</a:t>
            </a:r>
            <a:r>
              <a:rPr lang="ko-KR" altLang="en-US" b="1" u="sng" dirty="0">
                <a:solidFill>
                  <a:srgbClr val="FF6600"/>
                </a:solidFill>
              </a:rPr>
              <a:t> 결제</a:t>
            </a:r>
            <a:r>
              <a:rPr lang="en-US" altLang="ko-KR" b="1" u="sng" dirty="0">
                <a:solidFill>
                  <a:srgbClr val="FF6600"/>
                </a:solidFill>
              </a:rPr>
              <a:t>,</a:t>
            </a:r>
            <a:r>
              <a:rPr lang="ko-KR" altLang="en-US" b="1" u="sng" dirty="0">
                <a:solidFill>
                  <a:srgbClr val="FF6600"/>
                </a:solidFill>
              </a:rPr>
              <a:t> 모니터링 시스템 시연</a:t>
            </a:r>
            <a:endParaRPr lang="ko-Kore-KR" altLang="ko-Kore-KR" b="1" u="sng" dirty="0">
              <a:solidFill>
                <a:srgbClr val="FF6600"/>
              </a:solidFill>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번호 개체 틀 1">
            <a:extLst>
              <a:ext uri="{FF2B5EF4-FFF2-40B4-BE49-F238E27FC236}">
                <a16:creationId xmlns:a16="http://schemas.microsoft.com/office/drawing/2014/main" id="{766E9B55-E8DA-A56A-4A1F-1D8B1A45210E}"/>
              </a:ext>
            </a:extLst>
          </p:cNvPr>
          <p:cNvSpPr>
            <a:spLocks noGrp="1" noChangeArrowheads="1"/>
          </p:cNvSpPr>
          <p:nvPr>
            <p:ph type="sldNum" sz="quarter" idx="10"/>
          </p:nvPr>
        </p:nvSpPr>
        <p:spPr>
          <a:xfrm>
            <a:off x="10466388" y="200025"/>
            <a:ext cx="509587" cy="511175"/>
          </a:xfrm>
          <a:noFill/>
        </p:spPr>
        <p:txBody>
          <a:bodyPr/>
          <a:lstStyle/>
          <a:p>
            <a:fld id="{5F0BA0A4-3A18-704F-9762-767E1A5E606C}" type="slidenum">
              <a:rPr lang="ko-Kore-KR" altLang="ko-Kore-KR">
                <a:latin typeface="Arial Black" panose="020B0604020202020204" pitchFamily="34" charset="0"/>
                <a:sym typeface="Arial Black" panose="020B0604020202020204" pitchFamily="34" charset="0"/>
              </a:rPr>
              <a:pPr/>
              <a:t>25</a:t>
            </a:fld>
            <a:endParaRPr lang="ko-Kore-KR" altLang="ko-Kore-KR">
              <a:latin typeface="Arial Black" panose="020B0604020202020204" pitchFamily="34" charset="0"/>
              <a:sym typeface="Arial Black" panose="020B0604020202020204" pitchFamily="34" charset="0"/>
            </a:endParaRPr>
          </a:p>
        </p:txBody>
      </p:sp>
      <p:sp>
        <p:nvSpPr>
          <p:cNvPr id="24579" name="제목 3">
            <a:extLst>
              <a:ext uri="{FF2B5EF4-FFF2-40B4-BE49-F238E27FC236}">
                <a16:creationId xmlns:a16="http://schemas.microsoft.com/office/drawing/2014/main" id="{48F782B4-34A1-A709-FBCF-D0699773FBF5}"/>
              </a:ext>
            </a:extLst>
          </p:cNvPr>
          <p:cNvSpPr txBox="1">
            <a:spLocks noGrp="1" noChangeArrowheads="1"/>
          </p:cNvSpPr>
          <p:nvPr>
            <p:ph type="title"/>
          </p:nvPr>
        </p:nvSpPr>
        <p:spPr>
          <a:xfrm>
            <a:off x="1076325" y="260350"/>
            <a:ext cx="8712200" cy="363538"/>
          </a:xfrm>
        </p:spPr>
        <p:txBody>
          <a:bodyPr/>
          <a:lstStyle/>
          <a:p>
            <a:pPr eaLnBrk="1" hangingPunct="1"/>
            <a:r>
              <a:rPr lang="ko-Kore-KR" altLang="ko-Kore-KR" dirty="0"/>
              <a:t>프로젝트 시연 및 질의 응답</a:t>
            </a:r>
          </a:p>
        </p:txBody>
      </p:sp>
      <p:pic>
        <p:nvPicPr>
          <p:cNvPr id="24580" name="그림 9" descr="그림 9">
            <a:extLst>
              <a:ext uri="{FF2B5EF4-FFF2-40B4-BE49-F238E27FC236}">
                <a16:creationId xmlns:a16="http://schemas.microsoft.com/office/drawing/2014/main" id="{4679D3D0-D80E-4E4D-9373-60060C130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4581" name="TextBox 10">
            <a:extLst>
              <a:ext uri="{FF2B5EF4-FFF2-40B4-BE49-F238E27FC236}">
                <a16:creationId xmlns:a16="http://schemas.microsoft.com/office/drawing/2014/main" id="{C7D32145-6808-F8D7-1A2F-0CF119FF1799}"/>
              </a:ext>
            </a:extLst>
          </p:cNvPr>
          <p:cNvSpPr txBox="1">
            <a:spLocks noChangeArrowheads="1"/>
          </p:cNvSpPr>
          <p:nvPr/>
        </p:nvSpPr>
        <p:spPr bwMode="auto">
          <a:xfrm>
            <a:off x="406400" y="6607175"/>
            <a:ext cx="385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sz="1000">
                <a:solidFill>
                  <a:srgbClr val="595959"/>
                </a:solidFill>
              </a:rPr>
              <a:t>2023</a:t>
            </a:r>
          </a:p>
        </p:txBody>
      </p:sp>
      <p:sp>
        <p:nvSpPr>
          <p:cNvPr id="346" name="핵심 포인트…">
            <a:extLst>
              <a:ext uri="{FF2B5EF4-FFF2-40B4-BE49-F238E27FC236}">
                <a16:creationId xmlns:a16="http://schemas.microsoft.com/office/drawing/2014/main" id="{076B2493-47D2-BA75-1A85-72356CDB7FF9}"/>
              </a:ext>
            </a:extLst>
          </p:cNvPr>
          <p:cNvSpPr txBox="1"/>
          <p:nvPr/>
        </p:nvSpPr>
        <p:spPr>
          <a:xfrm>
            <a:off x="593725" y="1788886"/>
            <a:ext cx="6170886" cy="1316386"/>
          </a:xfrm>
          <a:prstGeom prst="rect">
            <a:avLst/>
          </a:prstGeom>
          <a:ln w="12700">
            <a:miter lim="400000"/>
          </a:ln>
        </p:spPr>
        <p:txBody>
          <a:bodyPr wrap="square" lIns="45719" rIns="45719">
            <a:spAutoFit/>
          </a:bodyPr>
          <a:lstStyle/>
          <a:p>
            <a:pPr eaLnBrk="1">
              <a:lnSpc>
                <a:spcPct val="200000"/>
              </a:lnSpc>
              <a:buSzPct val="100000"/>
              <a:buFontTx/>
              <a:buChar char="-"/>
            </a:pPr>
            <a:r>
              <a:rPr lang="en-US" altLang="ko-Kore-KR" sz="1400" dirty="0"/>
              <a:t>MSA </a:t>
            </a:r>
            <a:r>
              <a:rPr lang="ko-KR" altLang="en-US" sz="1400" dirty="0"/>
              <a:t>와 메시징 큐 시스템 이해의 부족</a:t>
            </a:r>
            <a:endParaRPr lang="en-US" altLang="ko-KR" sz="1400" dirty="0"/>
          </a:p>
          <a:p>
            <a:pPr eaLnBrk="1">
              <a:lnSpc>
                <a:spcPct val="200000"/>
              </a:lnSpc>
              <a:buSzPct val="100000"/>
              <a:buFontTx/>
              <a:buChar char="-"/>
            </a:pPr>
            <a:r>
              <a:rPr lang="ko-Kore-KR" altLang="en-US" sz="1400" dirty="0"/>
              <a:t>프로듀서와</a:t>
            </a:r>
            <a:r>
              <a:rPr lang="ko-KR" altLang="en-US" sz="1400" dirty="0"/>
              <a:t> </a:t>
            </a:r>
            <a:r>
              <a:rPr lang="ko-KR" altLang="en-US" sz="1400" dirty="0" err="1"/>
              <a:t>컨슈머의</a:t>
            </a:r>
            <a:r>
              <a:rPr lang="ko-KR" altLang="en-US" sz="1400" dirty="0"/>
              <a:t> 직렬화</a:t>
            </a:r>
            <a:r>
              <a:rPr lang="en-US" altLang="ko-KR" sz="1400" dirty="0"/>
              <a:t>,</a:t>
            </a:r>
            <a:r>
              <a:rPr lang="ko-KR" altLang="en-US" sz="1400" dirty="0"/>
              <a:t> 역직렬화</a:t>
            </a:r>
            <a:endParaRPr lang="en-US" altLang="ko-KR" sz="1400" dirty="0"/>
          </a:p>
          <a:p>
            <a:pPr eaLnBrk="1">
              <a:lnSpc>
                <a:spcPct val="200000"/>
              </a:lnSpc>
              <a:buSzPct val="100000"/>
            </a:pPr>
            <a:endParaRPr lang="ko-Kore-KR" altLang="ko-Kore-KR" sz="1400" dirty="0"/>
          </a:p>
        </p:txBody>
      </p:sp>
      <p:sp>
        <p:nvSpPr>
          <p:cNvPr id="2" name="TextBox 16">
            <a:extLst>
              <a:ext uri="{FF2B5EF4-FFF2-40B4-BE49-F238E27FC236}">
                <a16:creationId xmlns:a16="http://schemas.microsoft.com/office/drawing/2014/main" id="{A5793B1F-A294-79C1-0306-F38C06CEC3E0}"/>
              </a:ext>
            </a:extLst>
          </p:cNvPr>
          <p:cNvSpPr txBox="1">
            <a:spLocks noChangeArrowheads="1"/>
          </p:cNvSpPr>
          <p:nvPr/>
        </p:nvSpPr>
        <p:spPr bwMode="auto">
          <a:xfrm>
            <a:off x="447675" y="1004728"/>
            <a:ext cx="38204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p>
            <a:pPr eaLnBrk="1">
              <a:lnSpc>
                <a:spcPct val="90000"/>
              </a:lnSpc>
            </a:pPr>
            <a:r>
              <a:rPr lang="ko-KR" altLang="en-US" b="1" u="sng" dirty="0">
                <a:solidFill>
                  <a:srgbClr val="FF6600"/>
                </a:solidFill>
              </a:rPr>
              <a:t>시행착오와 </a:t>
            </a:r>
            <a:r>
              <a:rPr lang="ko-KR" altLang="en-US" b="1" u="sng" dirty="0" err="1">
                <a:solidFill>
                  <a:srgbClr val="FF6600"/>
                </a:solidFill>
              </a:rPr>
              <a:t>느낀점</a:t>
            </a:r>
            <a:endParaRPr lang="ko-Kore-KR" altLang="ko-Kore-KR" b="1" u="sng" dirty="0">
              <a:solidFill>
                <a:srgbClr val="FF6600"/>
              </a:solidFill>
            </a:endParaRPr>
          </a:p>
        </p:txBody>
      </p:sp>
    </p:spTree>
    <p:extLst>
      <p:ext uri="{BB962C8B-B14F-4D97-AF65-F5344CB8AC3E}">
        <p14:creationId xmlns:p14="http://schemas.microsoft.com/office/powerpoint/2010/main" val="204193380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제목 1">
            <a:extLst>
              <a:ext uri="{FF2B5EF4-FFF2-40B4-BE49-F238E27FC236}">
                <a16:creationId xmlns:a16="http://schemas.microsoft.com/office/drawing/2014/main" id="{08C4B187-7BFD-BA14-C63D-62B96E672117}"/>
              </a:ext>
            </a:extLst>
          </p:cNvPr>
          <p:cNvSpPr txBox="1">
            <a:spLocks noGrp="1"/>
          </p:cNvSpPr>
          <p:nvPr>
            <p:ph type="title"/>
          </p:nvPr>
        </p:nvSpPr>
        <p:spPr>
          <a:xfrm>
            <a:off x="1430338" y="3187700"/>
            <a:ext cx="6743700" cy="903288"/>
          </a:xfrm>
        </p:spPr>
        <p:txBody>
          <a:bodyPr>
            <a:normAutofit/>
          </a:bodyPr>
          <a:lstStyle/>
          <a:p>
            <a:pPr eaLnBrk="1" hangingPunct="1"/>
            <a:r>
              <a:rPr lang="ko-Kore-KR" altLang="ko-Kore-KR">
                <a:latin typeface="Helvetica" pitchFamily="2" charset="0"/>
                <a:ea typeface="맑은 고딕" panose="020B0503020000020004" pitchFamily="34" charset="-127"/>
                <a:sym typeface="Helvetica" pitchFamily="2" charset="0"/>
              </a:rPr>
              <a:t>감사합니다</a:t>
            </a:r>
            <a:r>
              <a:rPr lang="ko-Kore-KR" altLang="ko-Kore-KR">
                <a:latin typeface="Arial" panose="020B0604020202020204" pitchFamily="34" charset="0"/>
                <a:ea typeface="맑은 고딕" panose="020B0503020000020004" pitchFamily="34" charset="-127"/>
                <a:cs typeface="Arial" panose="020B0604020202020204" pitchFamily="34" charset="0"/>
                <a:sym typeface="Arial" panose="020B0604020202020204" pitchFamily="34" charset="0"/>
              </a:rPr>
              <a:t>.</a:t>
            </a:r>
            <a:br>
              <a:rPr lang="ko-Kore-KR" altLang="ko-Kore-KR">
                <a:latin typeface="Arial" panose="020B0604020202020204" pitchFamily="34" charset="0"/>
                <a:ea typeface="맑은 고딕" panose="020B0503020000020004" pitchFamily="34" charset="-127"/>
                <a:cs typeface="Arial" panose="020B0604020202020204" pitchFamily="34" charset="0"/>
                <a:sym typeface="Arial" panose="020B0604020202020204" pitchFamily="34" charset="0"/>
              </a:rPr>
            </a:br>
            <a:endParaRPr lang="ko-Kore-KR" altLang="ko-Kore-KR">
              <a:latin typeface="Arial" panose="020B0604020202020204" pitchFamily="34" charset="0"/>
              <a:ea typeface="맑은 고딕" panose="020B0503020000020004" pitchFamily="34" charset="-127"/>
              <a:cs typeface="Arial" panose="020B0604020202020204" pitchFamily="34" charset="0"/>
              <a:sym typeface="Arial" panose="020B060402020202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슬라이드 번호 개체 틀 1">
            <a:extLst>
              <a:ext uri="{FF2B5EF4-FFF2-40B4-BE49-F238E27FC236}">
                <a16:creationId xmlns:a16="http://schemas.microsoft.com/office/drawing/2014/main" id="{075543BC-C93F-CAEE-8283-5C121F660042}"/>
              </a:ext>
            </a:extLst>
          </p:cNvPr>
          <p:cNvSpPr>
            <a:spLocks noGrp="1" noChangeArrowheads="1"/>
          </p:cNvSpPr>
          <p:nvPr>
            <p:ph type="sldNum" sz="quarter" idx="10"/>
          </p:nvPr>
        </p:nvSpPr>
        <p:spPr>
          <a:xfrm>
            <a:off x="10572424" y="161173"/>
            <a:ext cx="297515" cy="588879"/>
          </a:xfrm>
          <a:noFill/>
        </p:spPr>
        <p:txBody>
          <a:bodyPr/>
          <a:lstStyle/>
          <a:p>
            <a:pPr>
              <a:lnSpc>
                <a:spcPct val="150000"/>
              </a:lnSpc>
            </a:pPr>
            <a:fld id="{D5CA13CF-6C18-E14A-87C5-3C660CD9EC0C}" type="slidenum">
              <a:rPr lang="ko-Kore-KR" altLang="ko-Kore-KR">
                <a:latin typeface="Arial Black" panose="020B0604020202020204" pitchFamily="34" charset="0"/>
                <a:sym typeface="Arial Black" panose="020B0604020202020204" pitchFamily="34" charset="0"/>
              </a:rPr>
              <a:pPr>
                <a:lnSpc>
                  <a:spcPct val="150000"/>
                </a:lnSpc>
              </a:pPr>
              <a:t>3</a:t>
            </a:fld>
            <a:endParaRPr lang="ko-Kore-KR" altLang="ko-Kore-KR">
              <a:latin typeface="Arial Black" panose="020B0604020202020204" pitchFamily="34" charset="0"/>
              <a:sym typeface="Arial Black" panose="020B0604020202020204" pitchFamily="34" charset="0"/>
            </a:endParaRPr>
          </a:p>
        </p:txBody>
      </p:sp>
      <p:sp>
        <p:nvSpPr>
          <p:cNvPr id="6147" name="제목 3">
            <a:extLst>
              <a:ext uri="{FF2B5EF4-FFF2-40B4-BE49-F238E27FC236}">
                <a16:creationId xmlns:a16="http://schemas.microsoft.com/office/drawing/2014/main" id="{FA419558-A384-A028-CE41-7579564A0730}"/>
              </a:ext>
            </a:extLst>
          </p:cNvPr>
          <p:cNvSpPr txBox="1">
            <a:spLocks noGrp="1" noChangeArrowheads="1"/>
          </p:cNvSpPr>
          <p:nvPr>
            <p:ph type="title"/>
          </p:nvPr>
        </p:nvSpPr>
        <p:spPr>
          <a:xfrm>
            <a:off x="1076325" y="260350"/>
            <a:ext cx="8712200" cy="363538"/>
          </a:xfrm>
        </p:spPr>
        <p:txBody>
          <a:bodyPr/>
          <a:lstStyle/>
          <a:p>
            <a:pPr eaLnBrk="1" hangingPunct="1">
              <a:lnSpc>
                <a:spcPct val="150000"/>
              </a:lnSpc>
            </a:pPr>
            <a:r>
              <a:rPr lang="ko-Kore-KR" altLang="en-US" dirty="0"/>
              <a:t>프로젝트</a:t>
            </a:r>
            <a:r>
              <a:rPr lang="ko-KR" altLang="en-US" dirty="0"/>
              <a:t> 개요</a:t>
            </a:r>
            <a:endParaRPr lang="ko-Kore-KR" altLang="ko-Kore-KR" dirty="0"/>
          </a:p>
        </p:txBody>
      </p:sp>
      <p:pic>
        <p:nvPicPr>
          <p:cNvPr id="6148" name="그림 9" descr="그림 9">
            <a:extLst>
              <a:ext uri="{FF2B5EF4-FFF2-40B4-BE49-F238E27FC236}">
                <a16:creationId xmlns:a16="http://schemas.microsoft.com/office/drawing/2014/main" id="{7495CE68-AAD6-B4F1-FE26-E91B440F2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6149" name="TextBox 10">
            <a:extLst>
              <a:ext uri="{FF2B5EF4-FFF2-40B4-BE49-F238E27FC236}">
                <a16:creationId xmlns:a16="http://schemas.microsoft.com/office/drawing/2014/main" id="{BA97487F-4B49-1666-69F8-1465027DCCD5}"/>
              </a:ext>
            </a:extLst>
          </p:cNvPr>
          <p:cNvSpPr txBox="1">
            <a:spLocks noChangeArrowheads="1"/>
          </p:cNvSpPr>
          <p:nvPr/>
        </p:nvSpPr>
        <p:spPr bwMode="auto">
          <a:xfrm>
            <a:off x="406400" y="6607175"/>
            <a:ext cx="374459" cy="29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lnSpc>
                <a:spcPct val="150000"/>
              </a:lnSpc>
            </a:pPr>
            <a:r>
              <a:rPr lang="ko-Kore-KR" altLang="ko-Kore-KR" sz="1000">
                <a:solidFill>
                  <a:srgbClr val="595959"/>
                </a:solidFill>
              </a:rPr>
              <a:t>2023</a:t>
            </a:r>
          </a:p>
        </p:txBody>
      </p:sp>
      <p:grpSp>
        <p:nvGrpSpPr>
          <p:cNvPr id="2" name="그룹 1">
            <a:extLst>
              <a:ext uri="{FF2B5EF4-FFF2-40B4-BE49-F238E27FC236}">
                <a16:creationId xmlns:a16="http://schemas.microsoft.com/office/drawing/2014/main" id="{9ECB4B04-0105-D0C5-6C21-DC151597B7FD}"/>
              </a:ext>
            </a:extLst>
          </p:cNvPr>
          <p:cNvGrpSpPr/>
          <p:nvPr/>
        </p:nvGrpSpPr>
        <p:grpSpPr>
          <a:xfrm>
            <a:off x="447675" y="1285504"/>
            <a:ext cx="11379200" cy="771119"/>
            <a:chOff x="450792" y="3800464"/>
            <a:chExt cx="11379200" cy="771119"/>
          </a:xfrm>
        </p:grpSpPr>
        <p:sp>
          <p:nvSpPr>
            <p:cNvPr id="4" name="직사각형 3">
              <a:extLst>
                <a:ext uri="{FF2B5EF4-FFF2-40B4-BE49-F238E27FC236}">
                  <a16:creationId xmlns:a16="http://schemas.microsoft.com/office/drawing/2014/main" id="{4F744D2B-5F21-F082-6FB6-15498E4EC6B7}"/>
                </a:ext>
              </a:extLst>
            </p:cNvPr>
            <p:cNvSpPr/>
            <p:nvPr/>
          </p:nvSpPr>
          <p:spPr>
            <a:xfrm>
              <a:off x="746934" y="3943370"/>
              <a:ext cx="11083058" cy="628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ko-KR" altLang="en-US" dirty="0">
                  <a:solidFill>
                    <a:schemeClr val="tx1"/>
                  </a:solidFill>
                </a:rPr>
                <a:t>    프로젝트의 목표</a:t>
              </a:r>
              <a:endParaRPr kumimoji="1" lang="ko-Kore-KR" altLang="en-US" dirty="0">
                <a:solidFill>
                  <a:schemeClr val="tx1"/>
                </a:solidFill>
              </a:endParaRPr>
            </a:p>
          </p:txBody>
        </p:sp>
        <p:sp>
          <p:nvSpPr>
            <p:cNvPr id="6" name="직사각형 5">
              <a:extLst>
                <a:ext uri="{FF2B5EF4-FFF2-40B4-BE49-F238E27FC236}">
                  <a16:creationId xmlns:a16="http://schemas.microsoft.com/office/drawing/2014/main" id="{5C9B3BD8-3EC1-BB7B-6504-F5FA0706235E}"/>
                </a:ext>
              </a:extLst>
            </p:cNvPr>
            <p:cNvSpPr/>
            <p:nvPr/>
          </p:nvSpPr>
          <p:spPr>
            <a:xfrm>
              <a:off x="450792" y="3800464"/>
              <a:ext cx="626302" cy="655695"/>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400" b="1" dirty="0"/>
                <a:t>1</a:t>
              </a:r>
              <a:endParaRPr kumimoji="1" lang="ko-Kore-KR" altLang="en-US" sz="1400" b="1" dirty="0"/>
            </a:p>
          </p:txBody>
        </p:sp>
      </p:grpSp>
      <p:grpSp>
        <p:nvGrpSpPr>
          <p:cNvPr id="7" name="그룹 6">
            <a:extLst>
              <a:ext uri="{FF2B5EF4-FFF2-40B4-BE49-F238E27FC236}">
                <a16:creationId xmlns:a16="http://schemas.microsoft.com/office/drawing/2014/main" id="{C79019E1-D3FC-BB44-2748-D1B222C9CBCA}"/>
              </a:ext>
            </a:extLst>
          </p:cNvPr>
          <p:cNvGrpSpPr/>
          <p:nvPr/>
        </p:nvGrpSpPr>
        <p:grpSpPr>
          <a:xfrm>
            <a:off x="447675" y="4183805"/>
            <a:ext cx="11379200" cy="771119"/>
            <a:chOff x="450792" y="3800464"/>
            <a:chExt cx="11379200" cy="771119"/>
          </a:xfrm>
        </p:grpSpPr>
        <p:sp>
          <p:nvSpPr>
            <p:cNvPr id="8" name="직사각형 7">
              <a:extLst>
                <a:ext uri="{FF2B5EF4-FFF2-40B4-BE49-F238E27FC236}">
                  <a16:creationId xmlns:a16="http://schemas.microsoft.com/office/drawing/2014/main" id="{4DBCE470-574D-1D16-6147-2F6AAE14A973}"/>
                </a:ext>
              </a:extLst>
            </p:cNvPr>
            <p:cNvSpPr/>
            <p:nvPr/>
          </p:nvSpPr>
          <p:spPr>
            <a:xfrm>
              <a:off x="746934" y="3943370"/>
              <a:ext cx="11083058" cy="628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ko-KR" altLang="en-US" dirty="0">
                  <a:solidFill>
                    <a:schemeClr val="tx1"/>
                  </a:solidFill>
                </a:rPr>
                <a:t>    업무 분류 체계</a:t>
              </a:r>
              <a:r>
                <a:rPr kumimoji="1" lang="en-US" altLang="ko-KR" dirty="0">
                  <a:solidFill>
                    <a:schemeClr val="tx1"/>
                  </a:solidFill>
                </a:rPr>
                <a:t>(WBS)</a:t>
              </a:r>
              <a:endParaRPr kumimoji="1" lang="ko-Kore-KR" altLang="en-US" dirty="0">
                <a:solidFill>
                  <a:schemeClr val="tx1"/>
                </a:solidFill>
              </a:endParaRPr>
            </a:p>
          </p:txBody>
        </p:sp>
        <p:sp>
          <p:nvSpPr>
            <p:cNvPr id="9" name="직사각형 8">
              <a:extLst>
                <a:ext uri="{FF2B5EF4-FFF2-40B4-BE49-F238E27FC236}">
                  <a16:creationId xmlns:a16="http://schemas.microsoft.com/office/drawing/2014/main" id="{4F2B3868-D90A-5FC1-0470-DF8828FA7107}"/>
                </a:ext>
              </a:extLst>
            </p:cNvPr>
            <p:cNvSpPr/>
            <p:nvPr/>
          </p:nvSpPr>
          <p:spPr>
            <a:xfrm>
              <a:off x="450792" y="3800464"/>
              <a:ext cx="626302" cy="655695"/>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400" b="1" dirty="0"/>
                <a:t>4</a:t>
              </a:r>
              <a:endParaRPr kumimoji="1" lang="ko-Kore-KR" altLang="en-US" sz="1400" b="1" dirty="0"/>
            </a:p>
          </p:txBody>
        </p:sp>
      </p:grpSp>
      <p:grpSp>
        <p:nvGrpSpPr>
          <p:cNvPr id="10" name="그룹 9">
            <a:extLst>
              <a:ext uri="{FF2B5EF4-FFF2-40B4-BE49-F238E27FC236}">
                <a16:creationId xmlns:a16="http://schemas.microsoft.com/office/drawing/2014/main" id="{F16A08D0-ADFF-4D1B-02AC-60876441B127}"/>
              </a:ext>
            </a:extLst>
          </p:cNvPr>
          <p:cNvGrpSpPr/>
          <p:nvPr/>
        </p:nvGrpSpPr>
        <p:grpSpPr>
          <a:xfrm>
            <a:off x="447675" y="2258941"/>
            <a:ext cx="11379200" cy="771119"/>
            <a:chOff x="450792" y="3800464"/>
            <a:chExt cx="11379200" cy="771119"/>
          </a:xfrm>
        </p:grpSpPr>
        <p:sp>
          <p:nvSpPr>
            <p:cNvPr id="11" name="직사각형 10">
              <a:extLst>
                <a:ext uri="{FF2B5EF4-FFF2-40B4-BE49-F238E27FC236}">
                  <a16:creationId xmlns:a16="http://schemas.microsoft.com/office/drawing/2014/main" id="{5C38524E-80B5-5C66-D015-B91BBF4F1925}"/>
                </a:ext>
              </a:extLst>
            </p:cNvPr>
            <p:cNvSpPr/>
            <p:nvPr/>
          </p:nvSpPr>
          <p:spPr>
            <a:xfrm>
              <a:off x="746934" y="3943370"/>
              <a:ext cx="11083058" cy="628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ko-KR" altLang="en-US" dirty="0">
                  <a:solidFill>
                    <a:schemeClr val="tx1"/>
                  </a:solidFill>
                </a:rPr>
                <a:t>    </a:t>
              </a:r>
              <a:r>
                <a:rPr kumimoji="1" lang="en-US" altLang="ko-KR" dirty="0">
                  <a:solidFill>
                    <a:schemeClr val="tx1"/>
                  </a:solidFill>
                </a:rPr>
                <a:t>MSA</a:t>
              </a:r>
              <a:r>
                <a:rPr kumimoji="1" lang="ko-KR" altLang="en-US" dirty="0">
                  <a:solidFill>
                    <a:schemeClr val="tx1"/>
                  </a:solidFill>
                </a:rPr>
                <a:t> 란</a:t>
              </a:r>
              <a:endParaRPr kumimoji="1" lang="ko-Kore-KR" altLang="en-US" dirty="0">
                <a:solidFill>
                  <a:schemeClr val="tx1"/>
                </a:solidFill>
              </a:endParaRPr>
            </a:p>
          </p:txBody>
        </p:sp>
        <p:sp>
          <p:nvSpPr>
            <p:cNvPr id="12" name="직사각형 11">
              <a:extLst>
                <a:ext uri="{FF2B5EF4-FFF2-40B4-BE49-F238E27FC236}">
                  <a16:creationId xmlns:a16="http://schemas.microsoft.com/office/drawing/2014/main" id="{5100F194-5D1B-19E2-7B0D-CADD3A7BBE65}"/>
                </a:ext>
              </a:extLst>
            </p:cNvPr>
            <p:cNvSpPr/>
            <p:nvPr/>
          </p:nvSpPr>
          <p:spPr>
            <a:xfrm>
              <a:off x="450792" y="3800464"/>
              <a:ext cx="626302" cy="655695"/>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b="1" dirty="0"/>
                <a:t>2</a:t>
              </a:r>
              <a:endParaRPr kumimoji="1" lang="ko-Kore-KR" altLang="en-US" sz="1400" b="1" dirty="0"/>
            </a:p>
          </p:txBody>
        </p:sp>
      </p:grpSp>
      <p:grpSp>
        <p:nvGrpSpPr>
          <p:cNvPr id="13" name="그룹 12">
            <a:extLst>
              <a:ext uri="{FF2B5EF4-FFF2-40B4-BE49-F238E27FC236}">
                <a16:creationId xmlns:a16="http://schemas.microsoft.com/office/drawing/2014/main" id="{A7FEB922-FDE9-EF56-097A-F8AE43C6A605}"/>
              </a:ext>
            </a:extLst>
          </p:cNvPr>
          <p:cNvGrpSpPr/>
          <p:nvPr/>
        </p:nvGrpSpPr>
        <p:grpSpPr>
          <a:xfrm>
            <a:off x="447675" y="3221373"/>
            <a:ext cx="11379200" cy="771119"/>
            <a:chOff x="450792" y="3800464"/>
            <a:chExt cx="11379200" cy="771119"/>
          </a:xfrm>
        </p:grpSpPr>
        <p:sp>
          <p:nvSpPr>
            <p:cNvPr id="14" name="직사각형 13">
              <a:extLst>
                <a:ext uri="{FF2B5EF4-FFF2-40B4-BE49-F238E27FC236}">
                  <a16:creationId xmlns:a16="http://schemas.microsoft.com/office/drawing/2014/main" id="{9C204728-BB02-DE92-C67D-D965604C9A45}"/>
                </a:ext>
              </a:extLst>
            </p:cNvPr>
            <p:cNvSpPr/>
            <p:nvPr/>
          </p:nvSpPr>
          <p:spPr>
            <a:xfrm>
              <a:off x="746934" y="3943370"/>
              <a:ext cx="11083058" cy="628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ko-KR" altLang="en-US" dirty="0">
                  <a:solidFill>
                    <a:schemeClr val="tx1"/>
                  </a:solidFill>
                </a:rPr>
                <a:t>    </a:t>
              </a:r>
              <a:r>
                <a:rPr kumimoji="1" lang="en-US" altLang="ko-KR" dirty="0">
                  <a:solidFill>
                    <a:schemeClr val="tx1"/>
                  </a:solidFill>
                </a:rPr>
                <a:t>MSA </a:t>
              </a:r>
              <a:r>
                <a:rPr kumimoji="1" lang="ko-KR" altLang="en-US" dirty="0">
                  <a:solidFill>
                    <a:schemeClr val="tx1"/>
                  </a:solidFill>
                </a:rPr>
                <a:t>도입의 장 </a:t>
              </a:r>
              <a:r>
                <a:rPr kumimoji="1" lang="en-US" altLang="ko-KR" dirty="0">
                  <a:solidFill>
                    <a:schemeClr val="tx1"/>
                  </a:solidFill>
                </a:rPr>
                <a:t>/</a:t>
              </a:r>
              <a:r>
                <a:rPr kumimoji="1" lang="ko-KR" altLang="en-US" dirty="0">
                  <a:solidFill>
                    <a:schemeClr val="tx1"/>
                  </a:solidFill>
                </a:rPr>
                <a:t> 단점</a:t>
              </a:r>
              <a:endParaRPr kumimoji="1" lang="ko-Kore-KR" altLang="en-US" dirty="0">
                <a:solidFill>
                  <a:schemeClr val="tx1"/>
                </a:solidFill>
              </a:endParaRPr>
            </a:p>
          </p:txBody>
        </p:sp>
        <p:sp>
          <p:nvSpPr>
            <p:cNvPr id="15" name="직사각형 14">
              <a:extLst>
                <a:ext uri="{FF2B5EF4-FFF2-40B4-BE49-F238E27FC236}">
                  <a16:creationId xmlns:a16="http://schemas.microsoft.com/office/drawing/2014/main" id="{2B5CE7F5-1581-8CF8-7A61-719BE276AAE5}"/>
                </a:ext>
              </a:extLst>
            </p:cNvPr>
            <p:cNvSpPr/>
            <p:nvPr/>
          </p:nvSpPr>
          <p:spPr>
            <a:xfrm>
              <a:off x="450792" y="3800464"/>
              <a:ext cx="626302" cy="655695"/>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b="1" dirty="0"/>
                <a:t>3</a:t>
              </a:r>
              <a:endParaRPr kumimoji="1" lang="ko-Kore-KR" altLang="en-US" sz="1400" b="1" dirty="0"/>
            </a:p>
          </p:txBody>
        </p:sp>
      </p:grpSp>
      <p:grpSp>
        <p:nvGrpSpPr>
          <p:cNvPr id="17" name="그룹 16">
            <a:extLst>
              <a:ext uri="{FF2B5EF4-FFF2-40B4-BE49-F238E27FC236}">
                <a16:creationId xmlns:a16="http://schemas.microsoft.com/office/drawing/2014/main" id="{0412CE57-C909-A2D2-3331-7D39E00FCE11}"/>
              </a:ext>
            </a:extLst>
          </p:cNvPr>
          <p:cNvGrpSpPr/>
          <p:nvPr/>
        </p:nvGrpSpPr>
        <p:grpSpPr>
          <a:xfrm>
            <a:off x="447675" y="5179229"/>
            <a:ext cx="11379200" cy="771119"/>
            <a:chOff x="450792" y="3800464"/>
            <a:chExt cx="11379200" cy="771119"/>
          </a:xfrm>
        </p:grpSpPr>
        <p:sp>
          <p:nvSpPr>
            <p:cNvPr id="18" name="직사각형 17">
              <a:extLst>
                <a:ext uri="{FF2B5EF4-FFF2-40B4-BE49-F238E27FC236}">
                  <a16:creationId xmlns:a16="http://schemas.microsoft.com/office/drawing/2014/main" id="{10381810-A165-DF56-DE9B-508439EC3368}"/>
                </a:ext>
              </a:extLst>
            </p:cNvPr>
            <p:cNvSpPr/>
            <p:nvPr/>
          </p:nvSpPr>
          <p:spPr>
            <a:xfrm>
              <a:off x="746934" y="3943370"/>
              <a:ext cx="11083058" cy="628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ko-KR" altLang="en-US" dirty="0">
                  <a:solidFill>
                    <a:schemeClr val="tx1"/>
                  </a:solidFill>
                </a:rPr>
                <a:t>    업무 분담</a:t>
              </a:r>
              <a:endParaRPr kumimoji="1" lang="ko-Kore-KR" altLang="en-US" dirty="0">
                <a:solidFill>
                  <a:schemeClr val="tx1"/>
                </a:solidFill>
              </a:endParaRPr>
            </a:p>
          </p:txBody>
        </p:sp>
        <p:sp>
          <p:nvSpPr>
            <p:cNvPr id="19" name="직사각형 18">
              <a:extLst>
                <a:ext uri="{FF2B5EF4-FFF2-40B4-BE49-F238E27FC236}">
                  <a16:creationId xmlns:a16="http://schemas.microsoft.com/office/drawing/2014/main" id="{ABE85F40-93D0-9335-A0B6-1B2C1B0F0E3F}"/>
                </a:ext>
              </a:extLst>
            </p:cNvPr>
            <p:cNvSpPr/>
            <p:nvPr/>
          </p:nvSpPr>
          <p:spPr>
            <a:xfrm>
              <a:off x="450792" y="3800464"/>
              <a:ext cx="626302" cy="655695"/>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400" b="1" dirty="0"/>
                <a:t>5</a:t>
              </a:r>
              <a:endParaRPr kumimoji="1" lang="ko-Kore-KR" altLang="en-US" sz="1400" b="1" dirty="0"/>
            </a:p>
          </p:txBody>
        </p:sp>
      </p:grpSp>
    </p:spTree>
    <p:extLst>
      <p:ext uri="{BB962C8B-B14F-4D97-AF65-F5344CB8AC3E}">
        <p14:creationId xmlns:p14="http://schemas.microsoft.com/office/powerpoint/2010/main" val="214678161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슬라이드 번호 개체 틀 1">
            <a:extLst>
              <a:ext uri="{FF2B5EF4-FFF2-40B4-BE49-F238E27FC236}">
                <a16:creationId xmlns:a16="http://schemas.microsoft.com/office/drawing/2014/main" id="{586B889F-D5F1-ABDA-AFCA-B41D4C79C5FA}"/>
              </a:ext>
            </a:extLst>
          </p:cNvPr>
          <p:cNvSpPr>
            <a:spLocks noGrp="1" noChangeArrowheads="1"/>
          </p:cNvSpPr>
          <p:nvPr>
            <p:ph type="sldNum" sz="quarter" idx="10"/>
          </p:nvPr>
        </p:nvSpPr>
        <p:spPr>
          <a:xfrm>
            <a:off x="10572424" y="161173"/>
            <a:ext cx="297515" cy="588879"/>
          </a:xfrm>
          <a:noFill/>
        </p:spPr>
        <p:txBody>
          <a:bodyPr/>
          <a:lstStyle/>
          <a:p>
            <a:pPr>
              <a:lnSpc>
                <a:spcPct val="150000"/>
              </a:lnSpc>
            </a:pPr>
            <a:fld id="{38309C7F-49DD-3548-A737-19796B8B9115}" type="slidenum">
              <a:rPr lang="ko-Kore-KR" altLang="ko-Kore-KR">
                <a:latin typeface="Arial Black" panose="020B0604020202020204" pitchFamily="34" charset="0"/>
                <a:sym typeface="Arial Black" panose="020B0604020202020204" pitchFamily="34" charset="0"/>
              </a:rPr>
              <a:pPr>
                <a:lnSpc>
                  <a:spcPct val="150000"/>
                </a:lnSpc>
              </a:pPr>
              <a:t>4</a:t>
            </a:fld>
            <a:endParaRPr lang="ko-Kore-KR" altLang="ko-Kore-KR">
              <a:latin typeface="Arial Black" panose="020B0604020202020204" pitchFamily="34" charset="0"/>
              <a:sym typeface="Arial Black" panose="020B0604020202020204" pitchFamily="34" charset="0"/>
            </a:endParaRPr>
          </a:p>
        </p:txBody>
      </p:sp>
      <p:sp>
        <p:nvSpPr>
          <p:cNvPr id="7171" name="제목 3">
            <a:extLst>
              <a:ext uri="{FF2B5EF4-FFF2-40B4-BE49-F238E27FC236}">
                <a16:creationId xmlns:a16="http://schemas.microsoft.com/office/drawing/2014/main" id="{BF5E1AB9-71EE-3D4A-1DE8-87E48107367C}"/>
              </a:ext>
            </a:extLst>
          </p:cNvPr>
          <p:cNvSpPr txBox="1">
            <a:spLocks noGrp="1" noChangeArrowheads="1"/>
          </p:cNvSpPr>
          <p:nvPr>
            <p:ph type="title"/>
          </p:nvPr>
        </p:nvSpPr>
        <p:spPr>
          <a:xfrm>
            <a:off x="1076325" y="260350"/>
            <a:ext cx="8712200" cy="363538"/>
          </a:xfrm>
        </p:spPr>
        <p:txBody>
          <a:bodyPr/>
          <a:lstStyle/>
          <a:p>
            <a:pPr eaLnBrk="1" hangingPunct="1">
              <a:lnSpc>
                <a:spcPct val="150000"/>
              </a:lnSpc>
            </a:pPr>
            <a:r>
              <a:rPr lang="ko-Kore-KR" altLang="ko-Kore-KR" dirty="0"/>
              <a:t>프로젝트 개요</a:t>
            </a:r>
          </a:p>
        </p:txBody>
      </p:sp>
      <p:pic>
        <p:nvPicPr>
          <p:cNvPr id="7172" name="그림 9" descr="그림 9">
            <a:extLst>
              <a:ext uri="{FF2B5EF4-FFF2-40B4-BE49-F238E27FC236}">
                <a16:creationId xmlns:a16="http://schemas.microsoft.com/office/drawing/2014/main" id="{5A65A7E9-6A75-C185-8AFD-D93B32E8E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7173" name="TextBox 10">
            <a:extLst>
              <a:ext uri="{FF2B5EF4-FFF2-40B4-BE49-F238E27FC236}">
                <a16:creationId xmlns:a16="http://schemas.microsoft.com/office/drawing/2014/main" id="{C7AC8473-5461-641B-830C-0645E4EDADDD}"/>
              </a:ext>
            </a:extLst>
          </p:cNvPr>
          <p:cNvSpPr txBox="1">
            <a:spLocks noChangeArrowheads="1"/>
          </p:cNvSpPr>
          <p:nvPr/>
        </p:nvSpPr>
        <p:spPr bwMode="auto">
          <a:xfrm>
            <a:off x="406400" y="6607175"/>
            <a:ext cx="374459" cy="29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lnSpc>
                <a:spcPct val="150000"/>
              </a:lnSpc>
            </a:pPr>
            <a:r>
              <a:rPr lang="ko-Kore-KR" altLang="ko-Kore-KR" sz="1000">
                <a:solidFill>
                  <a:srgbClr val="595959"/>
                </a:solidFill>
              </a:rPr>
              <a:t>2023</a:t>
            </a:r>
          </a:p>
        </p:txBody>
      </p:sp>
      <p:sp>
        <p:nvSpPr>
          <p:cNvPr id="7174" name="TextBox 16">
            <a:extLst>
              <a:ext uri="{FF2B5EF4-FFF2-40B4-BE49-F238E27FC236}">
                <a16:creationId xmlns:a16="http://schemas.microsoft.com/office/drawing/2014/main" id="{D4C93007-EA1C-BE5D-A4A2-EE71E714F503}"/>
              </a:ext>
            </a:extLst>
          </p:cNvPr>
          <p:cNvSpPr txBox="1">
            <a:spLocks noChangeArrowheads="1"/>
          </p:cNvSpPr>
          <p:nvPr/>
        </p:nvSpPr>
        <p:spPr bwMode="auto">
          <a:xfrm>
            <a:off x="327025" y="839788"/>
            <a:ext cx="2660650" cy="454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ct val="150000"/>
              </a:lnSpc>
            </a:pPr>
            <a:r>
              <a:rPr lang="ko-Kore-KR" altLang="ko-Kore-KR" b="1" u="sng" dirty="0">
                <a:solidFill>
                  <a:srgbClr val="F27123"/>
                </a:solidFill>
              </a:rPr>
              <a:t>프로젝트 목표</a:t>
            </a:r>
          </a:p>
        </p:txBody>
      </p:sp>
      <p:sp>
        <p:nvSpPr>
          <p:cNvPr id="7175" name="1. MSA 아키텍처의 이해와 구현…">
            <a:extLst>
              <a:ext uri="{FF2B5EF4-FFF2-40B4-BE49-F238E27FC236}">
                <a16:creationId xmlns:a16="http://schemas.microsoft.com/office/drawing/2014/main" id="{66F9272B-3C1C-27D0-7427-C7B428EA32C9}"/>
              </a:ext>
            </a:extLst>
          </p:cNvPr>
          <p:cNvSpPr txBox="1">
            <a:spLocks noChangeArrowheads="1"/>
          </p:cNvSpPr>
          <p:nvPr/>
        </p:nvSpPr>
        <p:spPr bwMode="auto">
          <a:xfrm>
            <a:off x="1062038" y="1508125"/>
            <a:ext cx="10174287" cy="1210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ct val="150000"/>
              </a:lnSpc>
            </a:pPr>
            <a:r>
              <a:rPr lang="ko-Kore-KR" altLang="ko-Kore-KR" sz="1400" b="1" dirty="0"/>
              <a:t>1. MSA 아키텍처의 이해와 구현</a:t>
            </a:r>
          </a:p>
          <a:p>
            <a:pPr eaLnBrk="1">
              <a:lnSpc>
                <a:spcPct val="150000"/>
              </a:lnSpc>
            </a:pPr>
            <a:r>
              <a:rPr lang="ko-Kore-KR" altLang="ko-Kore-KR" sz="1200" dirty="0">
                <a:solidFill>
                  <a:schemeClr val="tx1">
                    <a:lumMod val="65000"/>
                    <a:lumOff val="35000"/>
                  </a:schemeClr>
                </a:solidFill>
              </a:rPr>
              <a:t>프로젝트의 주요 목표는 </a:t>
            </a:r>
            <a:r>
              <a:rPr lang="ko-Kore-KR" altLang="ko-Kore-KR" sz="1200" b="1" u="sng" dirty="0">
                <a:solidFill>
                  <a:schemeClr val="tx1">
                    <a:lumMod val="65000"/>
                    <a:lumOff val="35000"/>
                  </a:schemeClr>
                </a:solidFill>
              </a:rPr>
              <a:t>MSA</a:t>
            </a:r>
            <a:r>
              <a:rPr lang="ko-Kore-KR" altLang="ko-Kore-KR" sz="1200" dirty="0">
                <a:solidFill>
                  <a:schemeClr val="tx1">
                    <a:lumMod val="65000"/>
                    <a:lumOff val="35000"/>
                  </a:schemeClr>
                </a:solidFill>
              </a:rPr>
              <a:t>(Microservices Architecture) 아키텍처를 깊이 이해하고, 실제로 구현하는 것입니다. MSA의 개념, 특징, 이점 등을 철저히 학습하고, 마이크로서비스 간의 통신과 데이터 공유를 구현하는 경험을 쌓을 것입니다. 이를 통해 MSA 아키텍처의 원리와 장점을 실전에서 확인하고, 추후 OBT프로젝트에 MSA를 적용할 준비를 갖추는 것입니다.</a:t>
            </a:r>
          </a:p>
        </p:txBody>
      </p:sp>
      <p:sp>
        <p:nvSpPr>
          <p:cNvPr id="7176" name="3. 지속적인 모니터링과 개선방안 도출…">
            <a:extLst>
              <a:ext uri="{FF2B5EF4-FFF2-40B4-BE49-F238E27FC236}">
                <a16:creationId xmlns:a16="http://schemas.microsoft.com/office/drawing/2014/main" id="{ADD35E67-7299-14AD-4482-6F4D7974A2AD}"/>
              </a:ext>
            </a:extLst>
          </p:cNvPr>
          <p:cNvSpPr txBox="1">
            <a:spLocks noChangeArrowheads="1"/>
          </p:cNvSpPr>
          <p:nvPr/>
        </p:nvSpPr>
        <p:spPr bwMode="auto">
          <a:xfrm>
            <a:off x="1062038" y="4592638"/>
            <a:ext cx="10174287" cy="933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ct val="150000"/>
              </a:lnSpc>
            </a:pPr>
            <a:r>
              <a:rPr lang="ko-Kore-KR" altLang="ko-Kore-KR" sz="1400" b="1" dirty="0"/>
              <a:t>3. 지속적인 모니터링과 개선방안 도출</a:t>
            </a:r>
          </a:p>
          <a:p>
            <a:pPr eaLnBrk="1">
              <a:lnSpc>
                <a:spcPct val="150000"/>
              </a:lnSpc>
            </a:pPr>
            <a:r>
              <a:rPr lang="ko-Kore-KR" altLang="ko-Kore-KR" sz="1200" dirty="0">
                <a:solidFill>
                  <a:schemeClr val="tx1">
                    <a:lumMod val="65000"/>
                    <a:lumOff val="35000"/>
                  </a:schemeClr>
                </a:solidFill>
              </a:rPr>
              <a:t>MSA 아키텍처의 특징 중 하나는 지속적인 모니터링과 개선입니다. 이번 프로젝트에서의 또 하나의 목표인 </a:t>
            </a:r>
            <a:r>
              <a:rPr lang="ko-Kore-KR" altLang="ko-Kore-KR" sz="1200" b="1" dirty="0">
                <a:solidFill>
                  <a:schemeClr val="tx1">
                    <a:lumMod val="65000"/>
                    <a:lumOff val="35000"/>
                  </a:schemeClr>
                </a:solidFill>
              </a:rPr>
              <a:t>모니터링</a:t>
            </a:r>
            <a:r>
              <a:rPr lang="ko-Kore-KR" altLang="ko-Kore-KR" sz="1200" dirty="0">
                <a:solidFill>
                  <a:schemeClr val="tx1">
                    <a:lumMod val="65000"/>
                    <a:lumOff val="35000"/>
                  </a:schemeClr>
                </a:solidFill>
              </a:rPr>
              <a:t> 도구인 </a:t>
            </a:r>
            <a:r>
              <a:rPr lang="ko-Kore-KR" altLang="ko-Kore-KR" sz="1200" b="1" u="sng" dirty="0">
                <a:solidFill>
                  <a:schemeClr val="tx1">
                    <a:lumMod val="65000"/>
                    <a:lumOff val="35000"/>
                  </a:schemeClr>
                </a:solidFill>
              </a:rPr>
              <a:t>Prometheus</a:t>
            </a:r>
            <a:r>
              <a:rPr lang="ko-Kore-KR" altLang="ko-Kore-KR" sz="1200" dirty="0">
                <a:solidFill>
                  <a:schemeClr val="tx1">
                    <a:lumMod val="65000"/>
                    <a:lumOff val="35000"/>
                  </a:schemeClr>
                </a:solidFill>
              </a:rPr>
              <a:t>와 </a:t>
            </a:r>
            <a:r>
              <a:rPr lang="ko-Kore-KR" altLang="ko-Kore-KR" sz="1200" b="1" u="sng" dirty="0">
                <a:solidFill>
                  <a:schemeClr val="tx1">
                    <a:lumMod val="65000"/>
                    <a:lumOff val="35000"/>
                  </a:schemeClr>
                </a:solidFill>
              </a:rPr>
              <a:t>Grafana</a:t>
            </a:r>
            <a:r>
              <a:rPr lang="ko-Kore-KR" altLang="ko-Kore-KR" sz="1200" dirty="0">
                <a:solidFill>
                  <a:schemeClr val="tx1">
                    <a:lumMod val="65000"/>
                    <a:lumOff val="35000"/>
                  </a:schemeClr>
                </a:solidFill>
              </a:rPr>
              <a:t>를 활용하여 시스템의 상태와 성능을 실시간으로 모니터링하여,  문제를 신속하게 감지하고 해결하는 방안을 탐색할 것입니다.</a:t>
            </a:r>
          </a:p>
        </p:txBody>
      </p:sp>
      <p:sp>
        <p:nvSpPr>
          <p:cNvPr id="7177" name="2. 기술 스택과 개발 방법의 확장성…">
            <a:extLst>
              <a:ext uri="{FF2B5EF4-FFF2-40B4-BE49-F238E27FC236}">
                <a16:creationId xmlns:a16="http://schemas.microsoft.com/office/drawing/2014/main" id="{5362C614-F1C5-2238-AFAA-E3E29A98C87E}"/>
              </a:ext>
            </a:extLst>
          </p:cNvPr>
          <p:cNvSpPr txBox="1">
            <a:spLocks noChangeArrowheads="1"/>
          </p:cNvSpPr>
          <p:nvPr/>
        </p:nvSpPr>
        <p:spPr bwMode="auto">
          <a:xfrm>
            <a:off x="1062037" y="3167812"/>
            <a:ext cx="10174288" cy="1210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ct val="150000"/>
              </a:lnSpc>
            </a:pPr>
            <a:r>
              <a:rPr lang="ko-Kore-KR" altLang="ko-Kore-KR" sz="1400" b="1" dirty="0"/>
              <a:t>2. 기술 스택과 개발 방법의 확장성</a:t>
            </a:r>
          </a:p>
          <a:p>
            <a:pPr eaLnBrk="1">
              <a:lnSpc>
                <a:spcPct val="150000"/>
              </a:lnSpc>
            </a:pPr>
            <a:r>
              <a:rPr lang="ko-Kore-KR" altLang="ko-Kore-KR" sz="1200" dirty="0">
                <a:solidFill>
                  <a:schemeClr val="tx1">
                    <a:lumMod val="65000"/>
                    <a:lumOff val="35000"/>
                  </a:schemeClr>
                </a:solidFill>
              </a:rPr>
              <a:t>MSA 아키텍처의 핵심 가치 중 하나는 기술 스택과 개발 방법의 </a:t>
            </a:r>
            <a:r>
              <a:rPr lang="ko-Kore-KR" altLang="ko-Kore-KR" sz="1200" b="1" dirty="0">
                <a:solidFill>
                  <a:schemeClr val="tx1">
                    <a:lumMod val="65000"/>
                    <a:lumOff val="35000"/>
                  </a:schemeClr>
                </a:solidFill>
              </a:rPr>
              <a:t>확장성</a:t>
            </a:r>
            <a:r>
              <a:rPr lang="ko-Kore-KR" altLang="ko-Kore-KR" sz="1200" dirty="0">
                <a:solidFill>
                  <a:schemeClr val="tx1">
                    <a:lumMod val="65000"/>
                    <a:lumOff val="35000"/>
                  </a:schemeClr>
                </a:solidFill>
              </a:rPr>
              <a:t>입니다. </a:t>
            </a:r>
            <a:r>
              <a:rPr lang="ko-Kore-KR" altLang="ko-Kore-KR" sz="1200" b="1" dirty="0">
                <a:solidFill>
                  <a:schemeClr val="tx1">
                    <a:lumMod val="65000"/>
                    <a:lumOff val="35000"/>
                  </a:schemeClr>
                </a:solidFill>
              </a:rPr>
              <a:t>카프카(kafka)</a:t>
            </a:r>
            <a:r>
              <a:rPr lang="ko-Kore-KR" altLang="ko-Kore-KR" sz="1200" dirty="0">
                <a:solidFill>
                  <a:schemeClr val="tx1">
                    <a:lumMod val="65000"/>
                    <a:lumOff val="35000"/>
                  </a:schemeClr>
                </a:solidFill>
              </a:rPr>
              <a:t>와 같은 </a:t>
            </a:r>
            <a:r>
              <a:rPr lang="ko-Kore-KR" altLang="en-US" sz="1200" dirty="0">
                <a:solidFill>
                  <a:schemeClr val="tx1">
                    <a:lumMod val="65000"/>
                    <a:lumOff val="35000"/>
                  </a:schemeClr>
                </a:solidFill>
              </a:rPr>
              <a:t>분</a:t>
            </a:r>
            <a:r>
              <a:rPr lang="ko-Kore-KR" altLang="ko-Kore-KR" sz="1200" dirty="0">
                <a:solidFill>
                  <a:schemeClr val="tx1">
                    <a:lumMod val="65000"/>
                    <a:lumOff val="35000"/>
                  </a:schemeClr>
                </a:solidFill>
              </a:rPr>
              <a:t>산 데이터 스트리밍 플랫폼을 적용하여 마이크로서비스 간의 실시간 데이터 통신과 확장성을 지원하는 기술 스택으로 선택할 수 있습니다. 이를 통해 프로젝트의 성능과 안정성을 향상시키고, MSA 아키텍처의 핵심 가치인 확장성을 실현할 수 있습니다.</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슬라이드 번호 개체 틀 1">
            <a:extLst>
              <a:ext uri="{FF2B5EF4-FFF2-40B4-BE49-F238E27FC236}">
                <a16:creationId xmlns:a16="http://schemas.microsoft.com/office/drawing/2014/main" id="{5B02869C-ADAF-972E-73E7-7FCC9DB701A8}"/>
              </a:ext>
            </a:extLst>
          </p:cNvPr>
          <p:cNvSpPr>
            <a:spLocks noGrp="1" noChangeArrowheads="1"/>
          </p:cNvSpPr>
          <p:nvPr>
            <p:ph type="sldNum" sz="quarter" idx="10"/>
          </p:nvPr>
        </p:nvSpPr>
        <p:spPr>
          <a:xfrm>
            <a:off x="10567988" y="200025"/>
            <a:ext cx="306387" cy="511175"/>
          </a:xfrm>
          <a:noFill/>
        </p:spPr>
        <p:txBody>
          <a:bodyPr/>
          <a:lstStyle/>
          <a:p>
            <a:fld id="{B8516810-52AC-BA49-8BB0-E708DEE1ABB2}" type="slidenum">
              <a:rPr lang="ko-Kore-KR" altLang="ko-Kore-KR">
                <a:latin typeface="Arial Black" panose="020B0604020202020204" pitchFamily="34" charset="0"/>
                <a:sym typeface="Arial Black" panose="020B0604020202020204" pitchFamily="34" charset="0"/>
              </a:rPr>
              <a:pPr/>
              <a:t>5</a:t>
            </a:fld>
            <a:endParaRPr lang="ko-Kore-KR" altLang="ko-Kore-KR">
              <a:latin typeface="Arial Black" panose="020B0604020202020204" pitchFamily="34" charset="0"/>
              <a:sym typeface="Arial Black" panose="020B0604020202020204" pitchFamily="34" charset="0"/>
            </a:endParaRPr>
          </a:p>
        </p:txBody>
      </p:sp>
      <p:sp>
        <p:nvSpPr>
          <p:cNvPr id="8195" name="제목 3">
            <a:extLst>
              <a:ext uri="{FF2B5EF4-FFF2-40B4-BE49-F238E27FC236}">
                <a16:creationId xmlns:a16="http://schemas.microsoft.com/office/drawing/2014/main" id="{6315E31F-59ED-C7A2-8480-38B6D149E6CD}"/>
              </a:ext>
            </a:extLst>
          </p:cNvPr>
          <p:cNvSpPr txBox="1">
            <a:spLocks noGrp="1" noChangeArrowheads="1"/>
          </p:cNvSpPr>
          <p:nvPr>
            <p:ph type="title"/>
          </p:nvPr>
        </p:nvSpPr>
        <p:spPr>
          <a:xfrm>
            <a:off x="1076325" y="260350"/>
            <a:ext cx="8712200" cy="363538"/>
          </a:xfrm>
        </p:spPr>
        <p:txBody>
          <a:bodyPr/>
          <a:lstStyle/>
          <a:p>
            <a:pPr eaLnBrk="1" hangingPunct="1"/>
            <a:r>
              <a:rPr lang="ko-Kore-KR" altLang="ko-Kore-KR" dirty="0"/>
              <a:t>프로젝트 개요</a:t>
            </a:r>
          </a:p>
        </p:txBody>
      </p:sp>
      <p:pic>
        <p:nvPicPr>
          <p:cNvPr id="8196" name="그림 9" descr="그림 9">
            <a:extLst>
              <a:ext uri="{FF2B5EF4-FFF2-40B4-BE49-F238E27FC236}">
                <a16:creationId xmlns:a16="http://schemas.microsoft.com/office/drawing/2014/main" id="{7FC96517-4C2D-21F4-2E38-34EE0BA0CE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8197" name="TextBox 10">
            <a:extLst>
              <a:ext uri="{FF2B5EF4-FFF2-40B4-BE49-F238E27FC236}">
                <a16:creationId xmlns:a16="http://schemas.microsoft.com/office/drawing/2014/main" id="{A8EC9A3C-2FCB-5B2B-4F7E-105EEB59CFFE}"/>
              </a:ext>
            </a:extLst>
          </p:cNvPr>
          <p:cNvSpPr txBox="1">
            <a:spLocks noChangeArrowheads="1"/>
          </p:cNvSpPr>
          <p:nvPr/>
        </p:nvSpPr>
        <p:spPr bwMode="auto">
          <a:xfrm>
            <a:off x="406400" y="6607175"/>
            <a:ext cx="385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sz="1000">
                <a:solidFill>
                  <a:srgbClr val="595959"/>
                </a:solidFill>
              </a:rPr>
              <a:t>2023</a:t>
            </a:r>
          </a:p>
        </p:txBody>
      </p:sp>
      <p:sp>
        <p:nvSpPr>
          <p:cNvPr id="8198" name="TextBox 16">
            <a:extLst>
              <a:ext uri="{FF2B5EF4-FFF2-40B4-BE49-F238E27FC236}">
                <a16:creationId xmlns:a16="http://schemas.microsoft.com/office/drawing/2014/main" id="{4E70171F-5E0F-D03F-9332-FC46103C6E8A}"/>
              </a:ext>
            </a:extLst>
          </p:cNvPr>
          <p:cNvSpPr txBox="1">
            <a:spLocks noChangeArrowheads="1"/>
          </p:cNvSpPr>
          <p:nvPr/>
        </p:nvSpPr>
        <p:spPr bwMode="auto">
          <a:xfrm>
            <a:off x="327025" y="839788"/>
            <a:ext cx="4683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ko-Kore-KR" altLang="ko-Kore-KR" b="1" u="sng" dirty="0">
                <a:solidFill>
                  <a:srgbClr val="F27123"/>
                </a:solidFill>
              </a:rPr>
              <a:t>MSA(MicroService Architecture)란?</a:t>
            </a:r>
          </a:p>
        </p:txBody>
      </p:sp>
      <p:pic>
        <p:nvPicPr>
          <p:cNvPr id="1026" name="Picture 2" descr="What are Microservices?">
            <a:extLst>
              <a:ext uri="{FF2B5EF4-FFF2-40B4-BE49-F238E27FC236}">
                <a16:creationId xmlns:a16="http://schemas.microsoft.com/office/drawing/2014/main" id="{7122FBB2-59C2-EAD7-5F6D-5260AE9F26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551" y="2431323"/>
            <a:ext cx="4542072" cy="252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BF61902-8476-F8FC-2BBE-44185A6119E8}"/>
              </a:ext>
            </a:extLst>
          </p:cNvPr>
          <p:cNvSpPr txBox="1"/>
          <p:nvPr/>
        </p:nvSpPr>
        <p:spPr>
          <a:xfrm>
            <a:off x="546359" y="1927740"/>
            <a:ext cx="392767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lang="en-US" altLang="ko-Kore-KR" dirty="0">
              <a:latin typeface="+mn-lt"/>
              <a:ea typeface="+mn-ea"/>
              <a:sym typeface="맑은 고딕"/>
            </a:endParaRPr>
          </a:p>
          <a:p>
            <a:pPr marL="0" marR="0" indent="0" algn="l" defTabSz="914400" rtl="0" fontAlgn="auto" latinLnBrk="0" hangingPunct="0">
              <a:lnSpc>
                <a:spcPct val="100000"/>
              </a:lnSpc>
              <a:spcBef>
                <a:spcPts val="0"/>
              </a:spcBef>
              <a:spcAft>
                <a:spcPts val="0"/>
              </a:spcAft>
              <a:buClrTx/>
              <a:buSzTx/>
              <a:buFontTx/>
              <a:buNone/>
              <a:tabLst/>
            </a:pPr>
            <a:endParaRPr kumimoji="0" lang="ko-Kore-KR" altLang="en-US" sz="1800" b="0" i="0" u="none" strike="noStrike" cap="none" spc="0" normalizeH="0" baseline="0" dirty="0">
              <a:ln>
                <a:noFill/>
              </a:ln>
              <a:solidFill>
                <a:srgbClr val="000000"/>
              </a:solidFill>
              <a:effectLst/>
              <a:uFillTx/>
              <a:latin typeface="+mn-lt"/>
              <a:ea typeface="+mn-ea"/>
              <a:cs typeface="+mn-cs"/>
              <a:sym typeface="맑은 고딕"/>
            </a:endParaRPr>
          </a:p>
        </p:txBody>
      </p:sp>
      <p:pic>
        <p:nvPicPr>
          <p:cNvPr id="1028" name="Picture 4" descr="post-thumbnail">
            <a:extLst>
              <a:ext uri="{FF2B5EF4-FFF2-40B4-BE49-F238E27FC236}">
                <a16:creationId xmlns:a16="http://schemas.microsoft.com/office/drawing/2014/main" id="{656F7EC9-E21D-A9F8-0360-F58AE615EF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8384" y="2431323"/>
            <a:ext cx="6233043" cy="2520000"/>
          </a:xfrm>
          <a:prstGeom prst="rect">
            <a:avLst/>
          </a:prstGeom>
          <a:solidFill>
            <a:schemeClr val="bg1">
              <a:lumMod val="65000"/>
            </a:schemeClr>
          </a:solidFill>
          <a:ln w="3175">
            <a:noFill/>
          </a:ln>
        </p:spPr>
      </p:pic>
      <p:sp>
        <p:nvSpPr>
          <p:cNvPr id="4" name="* MSA와 반대되는 개념으로 소규모 프로젝트에 자주 사용되는 모놀로식 개발 방법이 있는데,…">
            <a:extLst>
              <a:ext uri="{FF2B5EF4-FFF2-40B4-BE49-F238E27FC236}">
                <a16:creationId xmlns:a16="http://schemas.microsoft.com/office/drawing/2014/main" id="{EC96F66A-4634-9553-C555-160073873BCC}"/>
              </a:ext>
            </a:extLst>
          </p:cNvPr>
          <p:cNvSpPr txBox="1">
            <a:spLocks noChangeArrowheads="1"/>
          </p:cNvSpPr>
          <p:nvPr/>
        </p:nvSpPr>
        <p:spPr bwMode="auto">
          <a:xfrm>
            <a:off x="406718" y="4937468"/>
            <a:ext cx="454207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nchor="ctr" anchorCtr="0">
            <a:noAutofit/>
          </a:bodyPr>
          <a:lstStyle/>
          <a:p>
            <a:pPr algn="ctr" eaLnBrk="1">
              <a:lnSpc>
                <a:spcPct val="150000"/>
              </a:lnSpc>
            </a:pPr>
            <a:r>
              <a:rPr lang="en-US" altLang="ko-Kore-KR" sz="900" i="1" dirty="0">
                <a:solidFill>
                  <a:schemeClr val="tx1">
                    <a:lumMod val="50000"/>
                    <a:lumOff val="50000"/>
                  </a:schemeClr>
                </a:solidFill>
              </a:rPr>
              <a:t>&lt;</a:t>
            </a:r>
            <a:r>
              <a:rPr lang="ko-KR" altLang="en-US" sz="900" i="1" dirty="0">
                <a:solidFill>
                  <a:schemeClr val="tx1">
                    <a:lumMod val="50000"/>
                    <a:lumOff val="50000"/>
                  </a:schemeClr>
                </a:solidFill>
              </a:rPr>
              <a:t>그림</a:t>
            </a:r>
            <a:r>
              <a:rPr lang="en-US" altLang="ko-KR" sz="900" i="1" dirty="0">
                <a:solidFill>
                  <a:schemeClr val="tx1">
                    <a:lumMod val="50000"/>
                    <a:lumOff val="50000"/>
                  </a:schemeClr>
                </a:solidFill>
              </a:rPr>
              <a:t>&gt;</a:t>
            </a:r>
            <a:r>
              <a:rPr lang="ko-KR" altLang="en-US" sz="900" i="1" dirty="0">
                <a:solidFill>
                  <a:schemeClr val="tx1">
                    <a:lumMod val="50000"/>
                    <a:lumOff val="50000"/>
                  </a:schemeClr>
                </a:solidFill>
              </a:rPr>
              <a:t> 자동차 생산 공정 구성도</a:t>
            </a:r>
            <a:endParaRPr lang="ko-Kore-KR" altLang="ko-Kore-KR" sz="900" i="1" dirty="0">
              <a:solidFill>
                <a:schemeClr val="tx1">
                  <a:lumMod val="50000"/>
                  <a:lumOff val="50000"/>
                </a:schemeClr>
              </a:solidFill>
            </a:endParaRPr>
          </a:p>
        </p:txBody>
      </p:sp>
      <p:sp>
        <p:nvSpPr>
          <p:cNvPr id="6" name="* MSA와 반대되는 개념으로 소규모 프로젝트에 자주 사용되는 모놀로식 개발 방법이 있는데,…">
            <a:extLst>
              <a:ext uri="{FF2B5EF4-FFF2-40B4-BE49-F238E27FC236}">
                <a16:creationId xmlns:a16="http://schemas.microsoft.com/office/drawing/2014/main" id="{64E0A658-59BD-5473-9B57-B2490F11BA74}"/>
              </a:ext>
            </a:extLst>
          </p:cNvPr>
          <p:cNvSpPr txBox="1">
            <a:spLocks noChangeArrowheads="1"/>
          </p:cNvSpPr>
          <p:nvPr/>
        </p:nvSpPr>
        <p:spPr bwMode="auto">
          <a:xfrm>
            <a:off x="5432424" y="4951323"/>
            <a:ext cx="623304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nchor="ctr" anchorCtr="0">
            <a:noAutofit/>
          </a:bodyPr>
          <a:lstStyle/>
          <a:p>
            <a:pPr algn="ctr" eaLnBrk="1">
              <a:lnSpc>
                <a:spcPct val="150000"/>
              </a:lnSpc>
            </a:pPr>
            <a:r>
              <a:rPr lang="en-US" altLang="ko-Kore-KR" sz="900" i="1" dirty="0">
                <a:solidFill>
                  <a:schemeClr val="tx1">
                    <a:lumMod val="50000"/>
                    <a:lumOff val="50000"/>
                  </a:schemeClr>
                </a:solidFill>
              </a:rPr>
              <a:t>&lt;</a:t>
            </a:r>
            <a:r>
              <a:rPr lang="ko-KR" altLang="en-US" sz="900" i="1" dirty="0">
                <a:solidFill>
                  <a:schemeClr val="tx1">
                    <a:lumMod val="50000"/>
                    <a:lumOff val="50000"/>
                  </a:schemeClr>
                </a:solidFill>
              </a:rPr>
              <a:t>그림</a:t>
            </a:r>
            <a:r>
              <a:rPr lang="en-US" altLang="ko-KR" sz="900" i="1" dirty="0">
                <a:solidFill>
                  <a:schemeClr val="tx1">
                    <a:lumMod val="50000"/>
                    <a:lumOff val="50000"/>
                  </a:schemeClr>
                </a:solidFill>
              </a:rPr>
              <a:t>&gt;</a:t>
            </a:r>
            <a:r>
              <a:rPr lang="ko-KR" altLang="en-US" sz="900" i="1" dirty="0">
                <a:solidFill>
                  <a:schemeClr val="tx1">
                    <a:lumMod val="50000"/>
                    <a:lumOff val="50000"/>
                  </a:schemeClr>
                </a:solidFill>
              </a:rPr>
              <a:t> </a:t>
            </a:r>
            <a:r>
              <a:rPr lang="en-US" altLang="ko-KR" sz="900" i="1" dirty="0">
                <a:solidFill>
                  <a:schemeClr val="tx1">
                    <a:lumMod val="50000"/>
                    <a:lumOff val="50000"/>
                  </a:schemeClr>
                </a:solidFill>
              </a:rPr>
              <a:t>MSA </a:t>
            </a:r>
            <a:r>
              <a:rPr lang="ko-KR" altLang="en-US" sz="900" i="1" dirty="0">
                <a:solidFill>
                  <a:schemeClr val="tx1">
                    <a:lumMod val="50000"/>
                    <a:lumOff val="50000"/>
                  </a:schemeClr>
                </a:solidFill>
              </a:rPr>
              <a:t>기반 애플리케이션 구성도</a:t>
            </a:r>
            <a:endParaRPr lang="ko-Kore-KR" altLang="ko-Kore-KR" sz="900" i="1" dirty="0">
              <a:solidFill>
                <a:schemeClr val="tx1">
                  <a:lumMod val="50000"/>
                  <a:lumOff val="50000"/>
                </a:schemeClr>
              </a:solidFil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슬라이드 번호 개체 틀 1">
            <a:extLst>
              <a:ext uri="{FF2B5EF4-FFF2-40B4-BE49-F238E27FC236}">
                <a16:creationId xmlns:a16="http://schemas.microsoft.com/office/drawing/2014/main" id="{3075896F-A6B2-2CE7-D360-BAEBB0A3C2BC}"/>
              </a:ext>
            </a:extLst>
          </p:cNvPr>
          <p:cNvSpPr>
            <a:spLocks noGrp="1" noChangeArrowheads="1"/>
          </p:cNvSpPr>
          <p:nvPr>
            <p:ph type="sldNum" sz="quarter" idx="10"/>
          </p:nvPr>
        </p:nvSpPr>
        <p:spPr>
          <a:xfrm>
            <a:off x="10572424" y="161173"/>
            <a:ext cx="297515" cy="588879"/>
          </a:xfrm>
          <a:noFill/>
        </p:spPr>
        <p:txBody>
          <a:bodyPr/>
          <a:lstStyle/>
          <a:p>
            <a:pPr>
              <a:lnSpc>
                <a:spcPct val="150000"/>
              </a:lnSpc>
            </a:pPr>
            <a:fld id="{D719383E-7D65-094C-B579-4B0A5F78BB04}" type="slidenum">
              <a:rPr lang="ko-Kore-KR" altLang="ko-Kore-KR">
                <a:latin typeface="Arial Black" panose="020B0604020202020204" pitchFamily="34" charset="0"/>
                <a:sym typeface="Arial Black" panose="020B0604020202020204" pitchFamily="34" charset="0"/>
              </a:rPr>
              <a:pPr>
                <a:lnSpc>
                  <a:spcPct val="150000"/>
                </a:lnSpc>
              </a:pPr>
              <a:t>6</a:t>
            </a:fld>
            <a:endParaRPr lang="ko-Kore-KR" altLang="ko-Kore-KR">
              <a:latin typeface="Arial Black" panose="020B0604020202020204" pitchFamily="34" charset="0"/>
              <a:sym typeface="Arial Black" panose="020B0604020202020204" pitchFamily="34" charset="0"/>
            </a:endParaRPr>
          </a:p>
        </p:txBody>
      </p:sp>
      <p:sp>
        <p:nvSpPr>
          <p:cNvPr id="9219" name="제목 3">
            <a:extLst>
              <a:ext uri="{FF2B5EF4-FFF2-40B4-BE49-F238E27FC236}">
                <a16:creationId xmlns:a16="http://schemas.microsoft.com/office/drawing/2014/main" id="{6D6D13A2-0C26-7334-74BA-28C4FD5C3103}"/>
              </a:ext>
            </a:extLst>
          </p:cNvPr>
          <p:cNvSpPr txBox="1">
            <a:spLocks noGrp="1" noChangeArrowheads="1"/>
          </p:cNvSpPr>
          <p:nvPr>
            <p:ph type="title"/>
          </p:nvPr>
        </p:nvSpPr>
        <p:spPr>
          <a:xfrm>
            <a:off x="1076325" y="260350"/>
            <a:ext cx="8712200" cy="363538"/>
          </a:xfrm>
        </p:spPr>
        <p:txBody>
          <a:bodyPr/>
          <a:lstStyle/>
          <a:p>
            <a:pPr eaLnBrk="1" hangingPunct="1">
              <a:lnSpc>
                <a:spcPct val="150000"/>
              </a:lnSpc>
            </a:pPr>
            <a:r>
              <a:rPr lang="ko-Kore-KR" altLang="ko-Kore-KR" dirty="0"/>
              <a:t>프로젝트 개요</a:t>
            </a:r>
          </a:p>
        </p:txBody>
      </p:sp>
      <p:pic>
        <p:nvPicPr>
          <p:cNvPr id="9220" name="그림 9" descr="그림 9">
            <a:extLst>
              <a:ext uri="{FF2B5EF4-FFF2-40B4-BE49-F238E27FC236}">
                <a16:creationId xmlns:a16="http://schemas.microsoft.com/office/drawing/2014/main" id="{6E8CE024-8D65-0898-2497-691DDE26E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9221" name="TextBox 10">
            <a:extLst>
              <a:ext uri="{FF2B5EF4-FFF2-40B4-BE49-F238E27FC236}">
                <a16:creationId xmlns:a16="http://schemas.microsoft.com/office/drawing/2014/main" id="{6E01A457-1E58-49E6-D978-7CAEC90E5C92}"/>
              </a:ext>
            </a:extLst>
          </p:cNvPr>
          <p:cNvSpPr txBox="1">
            <a:spLocks noChangeArrowheads="1"/>
          </p:cNvSpPr>
          <p:nvPr/>
        </p:nvSpPr>
        <p:spPr bwMode="auto">
          <a:xfrm>
            <a:off x="406400" y="6607175"/>
            <a:ext cx="374459" cy="29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lnSpc>
                <a:spcPct val="150000"/>
              </a:lnSpc>
            </a:pPr>
            <a:r>
              <a:rPr lang="ko-Kore-KR" altLang="ko-Kore-KR" sz="1000">
                <a:solidFill>
                  <a:srgbClr val="595959"/>
                </a:solidFill>
              </a:rPr>
              <a:t>2023</a:t>
            </a:r>
          </a:p>
        </p:txBody>
      </p:sp>
      <p:sp>
        <p:nvSpPr>
          <p:cNvPr id="9222" name="TextBox 16">
            <a:extLst>
              <a:ext uri="{FF2B5EF4-FFF2-40B4-BE49-F238E27FC236}">
                <a16:creationId xmlns:a16="http://schemas.microsoft.com/office/drawing/2014/main" id="{606BD8B5-F999-3F73-2BFD-F668CD83DA5D}"/>
              </a:ext>
            </a:extLst>
          </p:cNvPr>
          <p:cNvSpPr txBox="1">
            <a:spLocks noChangeArrowheads="1"/>
          </p:cNvSpPr>
          <p:nvPr/>
        </p:nvSpPr>
        <p:spPr bwMode="auto">
          <a:xfrm>
            <a:off x="327025" y="839788"/>
            <a:ext cx="4683125" cy="454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ct val="150000"/>
              </a:lnSpc>
            </a:pPr>
            <a:r>
              <a:rPr lang="ko-Kore-KR" altLang="ko-Kore-KR" b="1" u="sng">
                <a:solidFill>
                  <a:srgbClr val="F27123"/>
                </a:solidFill>
              </a:rPr>
              <a:t>MSA가 주는 장점과 단점</a:t>
            </a:r>
          </a:p>
        </p:txBody>
      </p:sp>
      <p:sp>
        <p:nvSpPr>
          <p:cNvPr id="9224" name="* MSA와 반대되는 개념으로 소규모 프로젝트에 자주 사용되는 모놀로식 개발 방법이 있는데,…">
            <a:extLst>
              <a:ext uri="{FF2B5EF4-FFF2-40B4-BE49-F238E27FC236}">
                <a16:creationId xmlns:a16="http://schemas.microsoft.com/office/drawing/2014/main" id="{8D9C3EAA-1B0A-CE1C-1520-C28FFC5222EA}"/>
              </a:ext>
            </a:extLst>
          </p:cNvPr>
          <p:cNvSpPr txBox="1">
            <a:spLocks noChangeArrowheads="1"/>
          </p:cNvSpPr>
          <p:nvPr/>
        </p:nvSpPr>
        <p:spPr bwMode="auto">
          <a:xfrm>
            <a:off x="7572375" y="4627646"/>
            <a:ext cx="4456113" cy="896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ct val="150000"/>
              </a:lnSpc>
            </a:pPr>
            <a:r>
              <a:rPr lang="ko-Kore-KR" altLang="ko-Kore-KR" sz="900" i="1" dirty="0">
                <a:solidFill>
                  <a:schemeClr val="tx1">
                    <a:lumMod val="50000"/>
                    <a:lumOff val="50000"/>
                  </a:schemeClr>
                </a:solidFill>
              </a:rPr>
              <a:t>* MSA와 반대되는 개념으로 소규모 프로젝트에 자주 사용되는 </a:t>
            </a:r>
            <a:r>
              <a:rPr lang="ko-Kore-KR" altLang="ko-Kore-KR" sz="900" i="1" u="sng" dirty="0">
                <a:solidFill>
                  <a:schemeClr val="tx1">
                    <a:lumMod val="50000"/>
                    <a:lumOff val="50000"/>
                  </a:schemeClr>
                </a:solidFill>
              </a:rPr>
              <a:t>모놀로식</a:t>
            </a:r>
            <a:r>
              <a:rPr lang="ko-Kore-KR" altLang="ko-Kore-KR" sz="900" i="1" dirty="0">
                <a:solidFill>
                  <a:schemeClr val="tx1">
                    <a:lumMod val="50000"/>
                    <a:lumOff val="50000"/>
                  </a:schemeClr>
                </a:solidFill>
              </a:rPr>
              <a:t> 개발 방법이 있는데, </a:t>
            </a:r>
          </a:p>
          <a:p>
            <a:pPr eaLnBrk="1">
              <a:lnSpc>
                <a:spcPct val="150000"/>
              </a:lnSpc>
            </a:pPr>
            <a:r>
              <a:rPr lang="ko-Kore-KR" altLang="ko-Kore-KR" sz="900" i="1" dirty="0">
                <a:solidFill>
                  <a:schemeClr val="tx1">
                    <a:lumMod val="50000"/>
                    <a:lumOff val="50000"/>
                  </a:schemeClr>
                </a:solidFill>
              </a:rPr>
              <a:t>모놀로식은 하나의 애플리케이션 안에 비즈니스 로직 레이어, UI 레이어 등등이 포함되어있는 것을 말합니다. 각각의 개발 방법에는 장단점이 있습니다.</a:t>
            </a:r>
          </a:p>
        </p:txBody>
      </p:sp>
      <p:sp>
        <p:nvSpPr>
          <p:cNvPr id="168" name="장점…">
            <a:extLst>
              <a:ext uri="{FF2B5EF4-FFF2-40B4-BE49-F238E27FC236}">
                <a16:creationId xmlns:a16="http://schemas.microsoft.com/office/drawing/2014/main" id="{A15C38BA-22C3-9F23-F2A5-B46EE070C1A4}"/>
              </a:ext>
            </a:extLst>
          </p:cNvPr>
          <p:cNvSpPr txBox="1"/>
          <p:nvPr/>
        </p:nvSpPr>
        <p:spPr>
          <a:xfrm>
            <a:off x="342901" y="1585914"/>
            <a:ext cx="7131788" cy="4961486"/>
          </a:xfrm>
          <a:prstGeom prst="rect">
            <a:avLst/>
          </a:prstGeom>
          <a:ln w="12700">
            <a:miter lim="400000"/>
          </a:ln>
        </p:spPr>
        <p:txBody>
          <a:bodyPr wrap="square" lIns="45719" rIns="45719">
            <a:spAutoFit/>
          </a:bodyPr>
          <a:lstStyle>
            <a:lvl1pPr marL="139700" indent="-139700">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1pPr>
            <a:lvl2pPr marL="693738" indent="-185738">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2pPr>
            <a:lvl3pPr indent="457200">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3pPr>
            <a:lvl4pPr>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4pPr>
            <a:lvl5pPr>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5pPr>
            <a:lvl6pPr marL="457200" indent="1828800" eaLnBrk="0" fontAlgn="base" hangingPunct="0">
              <a:spcBef>
                <a:spcPct val="0"/>
              </a:spcBef>
              <a:spcAft>
                <a:spcPct val="0"/>
              </a:spcAft>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6pPr>
            <a:lvl7pPr marL="914400" indent="1828800" eaLnBrk="0" fontAlgn="base" hangingPunct="0">
              <a:spcBef>
                <a:spcPct val="0"/>
              </a:spcBef>
              <a:spcAft>
                <a:spcPct val="0"/>
              </a:spcAft>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7pPr>
            <a:lvl8pPr marL="1371600" indent="1828800" eaLnBrk="0" fontAlgn="base" hangingPunct="0">
              <a:spcBef>
                <a:spcPct val="0"/>
              </a:spcBef>
              <a:spcAft>
                <a:spcPct val="0"/>
              </a:spcAft>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8pPr>
            <a:lvl9pPr marL="1828800" indent="1828800" eaLnBrk="0" fontAlgn="base" hangingPunct="0">
              <a:spcBef>
                <a:spcPct val="0"/>
              </a:spcBef>
              <a:spcAft>
                <a:spcPct val="0"/>
              </a:spcAft>
              <a:defRPr>
                <a:solidFill>
                  <a:srgbClr val="000000"/>
                </a:solidFill>
                <a:latin typeface="맑은 고딕" panose="020B0503020000020004" pitchFamily="34" charset="-127"/>
                <a:ea typeface="맑은 고딕" panose="020B0503020000020004" pitchFamily="34" charset="-127"/>
                <a:sym typeface="맑은 고딕" panose="020B0503020000020004" pitchFamily="34" charset="-127"/>
              </a:defRPr>
            </a:lvl9pPr>
          </a:lstStyle>
          <a:p>
            <a:pPr eaLnBrk="1">
              <a:lnSpc>
                <a:spcPct val="150000"/>
              </a:lnSpc>
              <a:buSzPct val="100000"/>
              <a:buFontTx/>
              <a:buChar char="-"/>
            </a:pPr>
            <a:r>
              <a:rPr lang="ko-Kore-KR" altLang="ko-Kore-KR" sz="1600" b="1" dirty="0"/>
              <a:t>장점</a:t>
            </a:r>
          </a:p>
          <a:p>
            <a:pPr lvl="1" eaLnBrk="1">
              <a:lnSpc>
                <a:spcPct val="150000"/>
              </a:lnSpc>
              <a:buSzPct val="100000"/>
              <a:buFontTx/>
              <a:buAutoNum type="arabicPeriod"/>
            </a:pPr>
            <a:r>
              <a:rPr lang="ko-Kore-KR" altLang="ko-Kore-KR" sz="1100" dirty="0"/>
              <a:t>높은 확장성 : 각각의 서비스는 독립적으로 개발 및 배포되므로 필요에 따라 </a:t>
            </a:r>
            <a:r>
              <a:rPr lang="ko-Kore-KR" altLang="ko-Kore-KR" sz="1100" b="1" dirty="0">
                <a:solidFill>
                  <a:schemeClr val="accent2"/>
                </a:solidFill>
              </a:rPr>
              <a:t>개별적</a:t>
            </a:r>
            <a:r>
              <a:rPr lang="ko-Kore-KR" altLang="ko-Kore-KR" sz="1100" dirty="0"/>
              <a:t>으로 확장할 수 </a:t>
            </a:r>
            <a:endParaRPr lang="en-US" altLang="ko-Kore-KR" sz="1100" dirty="0"/>
          </a:p>
          <a:p>
            <a:pPr marL="508000" lvl="1" indent="0" eaLnBrk="1">
              <a:lnSpc>
                <a:spcPct val="150000"/>
              </a:lnSpc>
              <a:buSzPct val="100000"/>
            </a:pPr>
            <a:r>
              <a:rPr lang="ko-KR" altLang="en-US" sz="1100" dirty="0"/>
              <a:t>    </a:t>
            </a:r>
            <a:r>
              <a:rPr lang="ko-Kore-KR" altLang="ko-Kore-KR" sz="1100" dirty="0"/>
              <a:t>있습니다.</a:t>
            </a:r>
          </a:p>
          <a:p>
            <a:pPr eaLnBrk="1">
              <a:lnSpc>
                <a:spcPct val="150000"/>
              </a:lnSpc>
            </a:pPr>
            <a:endParaRPr lang="ko-Kore-KR" altLang="ko-Kore-KR" sz="1100" dirty="0"/>
          </a:p>
          <a:p>
            <a:pPr lvl="1" eaLnBrk="1">
              <a:lnSpc>
                <a:spcPct val="150000"/>
              </a:lnSpc>
              <a:buSzPct val="100000"/>
              <a:buFontTx/>
              <a:buAutoNum type="arabicPeriod" startAt="2"/>
            </a:pPr>
            <a:r>
              <a:rPr lang="ko-Kore-KR" altLang="ko-Kore-KR" sz="1100" dirty="0"/>
              <a:t>독립적인 개발과 배포 : 독립적으로 개발되므로 여러 개발팀이 </a:t>
            </a:r>
            <a:r>
              <a:rPr lang="ko-Kore-KR" altLang="ko-Kore-KR" sz="1100" b="1" dirty="0">
                <a:solidFill>
                  <a:schemeClr val="accent2"/>
                </a:solidFill>
              </a:rPr>
              <a:t>동시</a:t>
            </a:r>
            <a:r>
              <a:rPr lang="ko-Kore-KR" altLang="ko-Kore-KR" sz="1100" dirty="0"/>
              <a:t>에 작업할 수 있습니다. 이는 </a:t>
            </a:r>
            <a:r>
              <a:rPr lang="ko-Kore-KR" altLang="en-US" sz="1100" dirty="0"/>
              <a:t> </a:t>
            </a:r>
            <a:r>
              <a:rPr lang="ko-KR" altLang="en-US" sz="1100" dirty="0"/>
              <a:t>   </a:t>
            </a:r>
            <a:r>
              <a:rPr lang="ko-Kore-KR" altLang="ko-Kore-KR" sz="1100" dirty="0"/>
              <a:t>애플리케이션 전체의 개발 생명주기를 단축시키고 개발자들의 생산성을 향상시킵니다.</a:t>
            </a:r>
          </a:p>
          <a:p>
            <a:pPr eaLnBrk="1">
              <a:lnSpc>
                <a:spcPct val="150000"/>
              </a:lnSpc>
            </a:pPr>
            <a:endParaRPr lang="ko-Kore-KR" altLang="ko-Kore-KR" sz="1100" dirty="0"/>
          </a:p>
          <a:p>
            <a:pPr lvl="1" eaLnBrk="1">
              <a:lnSpc>
                <a:spcPct val="150000"/>
              </a:lnSpc>
              <a:buSzPct val="100000"/>
              <a:buFontTx/>
              <a:buAutoNum type="arabicPeriod" startAt="3"/>
            </a:pPr>
            <a:r>
              <a:rPr lang="ko-Kore-KR" altLang="ko-Kore-KR" sz="1100" dirty="0"/>
              <a:t>기술 다양성 : 독립적으로 기술 스택을 선택할 수 있습니다. 이는 최적의 도구와 기술을 선택하여 </a:t>
            </a:r>
            <a:r>
              <a:rPr lang="ko-Kore-KR" altLang="en-US" sz="1100" dirty="0"/>
              <a:t> </a:t>
            </a:r>
            <a:r>
              <a:rPr lang="ko-KR" altLang="en-US" sz="1100" dirty="0"/>
              <a:t>  </a:t>
            </a:r>
            <a:r>
              <a:rPr lang="ko-Kore-KR" altLang="ko-Kore-KR" sz="1100" dirty="0"/>
              <a:t>각 서비스에 적합한 개발 환경을 구축할 수 있는 </a:t>
            </a:r>
            <a:r>
              <a:rPr lang="ko-Kore-KR" altLang="ko-Kore-KR" sz="1100" b="1" dirty="0">
                <a:solidFill>
                  <a:schemeClr val="accent2"/>
                </a:solidFill>
              </a:rPr>
              <a:t>유연성</a:t>
            </a:r>
            <a:r>
              <a:rPr lang="ko-Kore-KR" altLang="ko-Kore-KR" sz="1100" dirty="0"/>
              <a:t>을 제공합니다.</a:t>
            </a:r>
          </a:p>
          <a:p>
            <a:pPr eaLnBrk="1">
              <a:lnSpc>
                <a:spcPct val="150000"/>
              </a:lnSpc>
            </a:pPr>
            <a:endParaRPr lang="en-US" altLang="ko-Kore-KR" sz="1100" dirty="0"/>
          </a:p>
          <a:p>
            <a:pPr eaLnBrk="1">
              <a:lnSpc>
                <a:spcPct val="150000"/>
              </a:lnSpc>
            </a:pPr>
            <a:endParaRPr lang="ko-Kore-KR" altLang="ko-Kore-KR" sz="1100" dirty="0"/>
          </a:p>
          <a:p>
            <a:pPr eaLnBrk="1">
              <a:lnSpc>
                <a:spcPct val="150000"/>
              </a:lnSpc>
              <a:buSzPct val="100000"/>
              <a:buFontTx/>
              <a:buChar char="-"/>
            </a:pPr>
            <a:r>
              <a:rPr lang="ko-Kore-KR" altLang="ko-Kore-KR" sz="1600" b="1" dirty="0"/>
              <a:t>단점</a:t>
            </a:r>
          </a:p>
          <a:p>
            <a:pPr lvl="1" eaLnBrk="1">
              <a:lnSpc>
                <a:spcPct val="150000"/>
              </a:lnSpc>
              <a:buSzPct val="100000"/>
              <a:buFontTx/>
              <a:buAutoNum type="arabicPeriod"/>
            </a:pPr>
            <a:r>
              <a:rPr lang="ko-Kore-KR" altLang="ko-Kore-KR" sz="1100" dirty="0"/>
              <a:t>복잡성 : 다수의 서비스로 구성된 시스템은 </a:t>
            </a:r>
            <a:r>
              <a:rPr lang="ko-Kore-KR" altLang="ko-Kore-KR" sz="1100" u="sng" dirty="0"/>
              <a:t>복잡성</a:t>
            </a:r>
            <a:r>
              <a:rPr lang="ko-Kore-KR" altLang="ko-Kore-KR" sz="1100" dirty="0"/>
              <a:t>이 증가할 수 있습니다. 서비스 간의 통신, 데이터 </a:t>
            </a:r>
            <a:r>
              <a:rPr lang="ko-Kore-KR" altLang="ko-Kore-KR" sz="1100" dirty="0">
                <a:solidFill>
                  <a:schemeClr val="accent2"/>
                </a:solidFill>
              </a:rPr>
              <a:t>일관성</a:t>
            </a:r>
            <a:r>
              <a:rPr lang="ko-Kore-KR" altLang="ko-Kore-KR" sz="1100" dirty="0"/>
              <a:t> 등을 관리하는데 추가적인 관리 노력이 필요합니다.</a:t>
            </a:r>
          </a:p>
          <a:p>
            <a:pPr eaLnBrk="1">
              <a:lnSpc>
                <a:spcPct val="150000"/>
              </a:lnSpc>
            </a:pPr>
            <a:endParaRPr lang="ko-Kore-KR" altLang="ko-Kore-KR" sz="1100" dirty="0"/>
          </a:p>
          <a:p>
            <a:pPr lvl="1" eaLnBrk="1">
              <a:lnSpc>
                <a:spcPct val="150000"/>
              </a:lnSpc>
              <a:buSzPct val="100000"/>
              <a:buFontTx/>
              <a:buAutoNum type="arabicPeriod" startAt="2"/>
            </a:pPr>
            <a:r>
              <a:rPr lang="ko-Kore-KR" altLang="ko-Kore-KR" sz="1100" dirty="0"/>
              <a:t>데이터 관리 : 데이터가 여러 서비스에 분산되어 있어 </a:t>
            </a:r>
            <a:r>
              <a:rPr lang="ko-Kore-KR" altLang="ko-Kore-KR" sz="1100" dirty="0">
                <a:solidFill>
                  <a:schemeClr val="accent2"/>
                </a:solidFill>
              </a:rPr>
              <a:t>조회</a:t>
            </a:r>
            <a:r>
              <a:rPr lang="ko-Kore-KR" altLang="ko-Kore-KR" sz="1100" dirty="0"/>
              <a:t>하기 어렵습니다.</a:t>
            </a:r>
          </a:p>
          <a:p>
            <a:pPr lvl="1" eaLnBrk="1">
              <a:lnSpc>
                <a:spcPct val="150000"/>
              </a:lnSpc>
              <a:buSzPct val="100000"/>
              <a:buFontTx/>
              <a:buAutoNum type="arabicPeriod" startAt="2"/>
            </a:pPr>
            <a:endParaRPr lang="ko-Kore-KR" altLang="ko-Kore-KR" sz="1100" dirty="0"/>
          </a:p>
          <a:p>
            <a:pPr lvl="2" eaLnBrk="1">
              <a:lnSpc>
                <a:spcPct val="150000"/>
              </a:lnSpc>
            </a:pPr>
            <a:endParaRPr lang="ko-Kore-KR" altLang="ko-Kore-KR" sz="1600" dirty="0"/>
          </a:p>
        </p:txBody>
      </p:sp>
      <p:pic>
        <p:nvPicPr>
          <p:cNvPr id="2" name="그림 1">
            <a:extLst>
              <a:ext uri="{FF2B5EF4-FFF2-40B4-BE49-F238E27FC236}">
                <a16:creationId xmlns:a16="http://schemas.microsoft.com/office/drawing/2014/main" id="{F775CB7B-4B52-DC7F-7564-47589E22B4E5}"/>
              </a:ext>
            </a:extLst>
          </p:cNvPr>
          <p:cNvPicPr>
            <a:picLocks noChangeAspect="1"/>
          </p:cNvPicPr>
          <p:nvPr/>
        </p:nvPicPr>
        <p:blipFill>
          <a:blip r:embed="rId3"/>
          <a:stretch>
            <a:fillRect/>
          </a:stretch>
        </p:blipFill>
        <p:spPr>
          <a:xfrm>
            <a:off x="7474689" y="2009205"/>
            <a:ext cx="4448705" cy="2304751"/>
          </a:xfrm>
          <a:prstGeom prst="rect">
            <a:avLst/>
          </a:prstGeom>
        </p:spPr>
      </p:pic>
      <p:sp>
        <p:nvSpPr>
          <p:cNvPr id="3" name="* MSA와 반대되는 개념으로 소규모 프로젝트에 자주 사용되는 모놀로식 개발 방법이 있는데,…">
            <a:extLst>
              <a:ext uri="{FF2B5EF4-FFF2-40B4-BE49-F238E27FC236}">
                <a16:creationId xmlns:a16="http://schemas.microsoft.com/office/drawing/2014/main" id="{E1390293-53B3-5F99-5514-36B2DC8A6570}"/>
              </a:ext>
            </a:extLst>
          </p:cNvPr>
          <p:cNvSpPr txBox="1">
            <a:spLocks noChangeArrowheads="1"/>
          </p:cNvSpPr>
          <p:nvPr/>
        </p:nvSpPr>
        <p:spPr bwMode="auto">
          <a:xfrm>
            <a:off x="7486416" y="4293321"/>
            <a:ext cx="454207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nchor="ctr" anchorCtr="0">
            <a:noAutofit/>
          </a:bodyPr>
          <a:lstStyle/>
          <a:p>
            <a:pPr algn="ctr" eaLnBrk="1">
              <a:lnSpc>
                <a:spcPct val="150000"/>
              </a:lnSpc>
            </a:pPr>
            <a:r>
              <a:rPr lang="en-US" altLang="ko-Kore-KR" sz="900" i="1" dirty="0">
                <a:solidFill>
                  <a:schemeClr val="tx1">
                    <a:lumMod val="50000"/>
                    <a:lumOff val="50000"/>
                  </a:schemeClr>
                </a:solidFill>
              </a:rPr>
              <a:t>&lt;</a:t>
            </a:r>
            <a:r>
              <a:rPr lang="ko-KR" altLang="en-US" sz="900" i="1" dirty="0">
                <a:solidFill>
                  <a:schemeClr val="tx1">
                    <a:lumMod val="50000"/>
                    <a:lumOff val="50000"/>
                  </a:schemeClr>
                </a:solidFill>
              </a:rPr>
              <a:t>그림</a:t>
            </a:r>
            <a:r>
              <a:rPr lang="en-US" altLang="ko-KR" sz="900" i="1" dirty="0">
                <a:solidFill>
                  <a:schemeClr val="tx1">
                    <a:lumMod val="50000"/>
                    <a:lumOff val="50000"/>
                  </a:schemeClr>
                </a:solidFill>
              </a:rPr>
              <a:t>&gt;</a:t>
            </a:r>
            <a:r>
              <a:rPr lang="ko-KR" altLang="en-US" sz="900" i="1" dirty="0">
                <a:solidFill>
                  <a:schemeClr val="tx1">
                    <a:lumMod val="50000"/>
                    <a:lumOff val="50000"/>
                  </a:schemeClr>
                </a:solidFill>
              </a:rPr>
              <a:t> </a:t>
            </a:r>
            <a:r>
              <a:rPr lang="ko-KR" altLang="en-US" sz="900" i="1" dirty="0" err="1">
                <a:solidFill>
                  <a:schemeClr val="tx1">
                    <a:lumMod val="50000"/>
                    <a:lumOff val="50000"/>
                  </a:schemeClr>
                </a:solidFill>
              </a:rPr>
              <a:t>모놀로식과</a:t>
            </a:r>
            <a:r>
              <a:rPr lang="ko-KR" altLang="en-US" sz="900" i="1" dirty="0">
                <a:solidFill>
                  <a:schemeClr val="tx1">
                    <a:lumMod val="50000"/>
                    <a:lumOff val="50000"/>
                  </a:schemeClr>
                </a:solidFill>
              </a:rPr>
              <a:t> </a:t>
            </a:r>
            <a:r>
              <a:rPr lang="en-US" altLang="ko-KR" sz="900" i="1" dirty="0">
                <a:solidFill>
                  <a:schemeClr val="tx1">
                    <a:lumMod val="50000"/>
                    <a:lumOff val="50000"/>
                  </a:schemeClr>
                </a:solidFill>
              </a:rPr>
              <a:t>MSA </a:t>
            </a:r>
            <a:r>
              <a:rPr lang="ko-KR" altLang="en-US" sz="900" i="1" dirty="0">
                <a:solidFill>
                  <a:schemeClr val="tx1">
                    <a:lumMod val="50000"/>
                    <a:lumOff val="50000"/>
                  </a:schemeClr>
                </a:solidFill>
              </a:rPr>
              <a:t>서비스 구성도</a:t>
            </a:r>
            <a:endParaRPr lang="ko-Kore-KR" altLang="ko-Kore-KR" sz="900" i="1" dirty="0">
              <a:solidFill>
                <a:schemeClr val="tx1">
                  <a:lumMod val="50000"/>
                  <a:lumOff val="50000"/>
                </a:schemeClr>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Image" descr="Image">
            <a:extLst>
              <a:ext uri="{FF2B5EF4-FFF2-40B4-BE49-F238E27FC236}">
                <a16:creationId xmlns:a16="http://schemas.microsoft.com/office/drawing/2014/main" id="{8DF1FC35-16E9-0B20-4F76-2A724596D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0097" y="2397404"/>
            <a:ext cx="1103310" cy="828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1267" name="슬라이드 번호 개체 틀 1">
            <a:extLst>
              <a:ext uri="{FF2B5EF4-FFF2-40B4-BE49-F238E27FC236}">
                <a16:creationId xmlns:a16="http://schemas.microsoft.com/office/drawing/2014/main" id="{1CD3DC8F-2076-CBC4-5ADD-9E37D0C00C4D}"/>
              </a:ext>
            </a:extLst>
          </p:cNvPr>
          <p:cNvSpPr>
            <a:spLocks noGrp="1" noChangeArrowheads="1"/>
          </p:cNvSpPr>
          <p:nvPr>
            <p:ph type="sldNum" sz="quarter" idx="10"/>
          </p:nvPr>
        </p:nvSpPr>
        <p:spPr>
          <a:xfrm>
            <a:off x="10567988" y="200025"/>
            <a:ext cx="306387" cy="511175"/>
          </a:xfrm>
          <a:noFill/>
        </p:spPr>
        <p:txBody>
          <a:bodyPr/>
          <a:lstStyle/>
          <a:p>
            <a:fld id="{40E10247-D259-304C-B04C-331F01E70665}" type="slidenum">
              <a:rPr lang="ko-Kore-KR" altLang="ko-Kore-KR">
                <a:latin typeface="Arial Black" panose="020B0604020202020204" pitchFamily="34" charset="0"/>
                <a:sym typeface="Arial Black" panose="020B0604020202020204" pitchFamily="34" charset="0"/>
              </a:rPr>
              <a:pPr/>
              <a:t>7</a:t>
            </a:fld>
            <a:endParaRPr lang="ko-Kore-KR" altLang="ko-Kore-KR">
              <a:latin typeface="Arial Black" panose="020B0604020202020204" pitchFamily="34" charset="0"/>
              <a:sym typeface="Arial Black" panose="020B0604020202020204" pitchFamily="34" charset="0"/>
            </a:endParaRPr>
          </a:p>
        </p:txBody>
      </p:sp>
      <p:sp>
        <p:nvSpPr>
          <p:cNvPr id="11268" name="제목 3">
            <a:extLst>
              <a:ext uri="{FF2B5EF4-FFF2-40B4-BE49-F238E27FC236}">
                <a16:creationId xmlns:a16="http://schemas.microsoft.com/office/drawing/2014/main" id="{0C90518B-BA89-3E67-3F2A-124C211DE46D}"/>
              </a:ext>
            </a:extLst>
          </p:cNvPr>
          <p:cNvSpPr txBox="1">
            <a:spLocks noGrp="1" noChangeArrowheads="1"/>
          </p:cNvSpPr>
          <p:nvPr>
            <p:ph type="title"/>
          </p:nvPr>
        </p:nvSpPr>
        <p:spPr>
          <a:xfrm>
            <a:off x="1076325" y="260350"/>
            <a:ext cx="8712200" cy="363538"/>
          </a:xfrm>
        </p:spPr>
        <p:txBody>
          <a:bodyPr/>
          <a:lstStyle/>
          <a:p>
            <a:pPr eaLnBrk="1" hangingPunct="1"/>
            <a:r>
              <a:rPr lang="ko-Kore-KR" altLang="ko-Kore-KR" dirty="0"/>
              <a:t>프로젝트 개요</a:t>
            </a:r>
          </a:p>
        </p:txBody>
      </p:sp>
      <p:pic>
        <p:nvPicPr>
          <p:cNvPr id="11269" name="그림 9" descr="그림 9">
            <a:extLst>
              <a:ext uri="{FF2B5EF4-FFF2-40B4-BE49-F238E27FC236}">
                <a16:creationId xmlns:a16="http://schemas.microsoft.com/office/drawing/2014/main" id="{E61B6718-2AF3-DFD5-D403-0A98A98E7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844" y="6957707"/>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1270" name="TextBox 10">
            <a:extLst>
              <a:ext uri="{FF2B5EF4-FFF2-40B4-BE49-F238E27FC236}">
                <a16:creationId xmlns:a16="http://schemas.microsoft.com/office/drawing/2014/main" id="{F45D69DE-70BF-6232-4DD2-8F03790BA5EE}"/>
              </a:ext>
            </a:extLst>
          </p:cNvPr>
          <p:cNvSpPr txBox="1">
            <a:spLocks noChangeArrowheads="1"/>
          </p:cNvSpPr>
          <p:nvPr/>
        </p:nvSpPr>
        <p:spPr bwMode="auto">
          <a:xfrm>
            <a:off x="398569" y="6925957"/>
            <a:ext cx="385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sz="1000">
                <a:solidFill>
                  <a:srgbClr val="595959"/>
                </a:solidFill>
              </a:rPr>
              <a:t>2023</a:t>
            </a:r>
          </a:p>
        </p:txBody>
      </p:sp>
      <p:sp>
        <p:nvSpPr>
          <p:cNvPr id="11272" name="Back_end">
            <a:extLst>
              <a:ext uri="{FF2B5EF4-FFF2-40B4-BE49-F238E27FC236}">
                <a16:creationId xmlns:a16="http://schemas.microsoft.com/office/drawing/2014/main" id="{C82F8154-4790-8F04-773F-7044E150F109}"/>
              </a:ext>
            </a:extLst>
          </p:cNvPr>
          <p:cNvSpPr txBox="1">
            <a:spLocks noChangeArrowheads="1"/>
          </p:cNvSpPr>
          <p:nvPr/>
        </p:nvSpPr>
        <p:spPr bwMode="auto">
          <a:xfrm>
            <a:off x="1258202" y="1726895"/>
            <a:ext cx="31384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ct val="200000"/>
              </a:lnSpc>
            </a:pPr>
            <a:r>
              <a:rPr lang="ko-Kore-KR" altLang="ko-Kore-KR" sz="1600" b="1" dirty="0">
                <a:solidFill>
                  <a:schemeClr val="accent2"/>
                </a:solidFill>
              </a:rPr>
              <a:t>Back_end</a:t>
            </a:r>
          </a:p>
        </p:txBody>
      </p:sp>
      <p:sp>
        <p:nvSpPr>
          <p:cNvPr id="11273" name="Front_end">
            <a:extLst>
              <a:ext uri="{FF2B5EF4-FFF2-40B4-BE49-F238E27FC236}">
                <a16:creationId xmlns:a16="http://schemas.microsoft.com/office/drawing/2014/main" id="{A003E8C6-EB77-3AFC-4A61-387E1D991B06}"/>
              </a:ext>
            </a:extLst>
          </p:cNvPr>
          <p:cNvSpPr txBox="1">
            <a:spLocks noChangeArrowheads="1"/>
          </p:cNvSpPr>
          <p:nvPr/>
        </p:nvSpPr>
        <p:spPr bwMode="auto">
          <a:xfrm>
            <a:off x="4033944" y="1726895"/>
            <a:ext cx="12842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ct val="200000"/>
              </a:lnSpc>
            </a:pPr>
            <a:r>
              <a:rPr lang="ko-Kore-KR" altLang="ko-Kore-KR" sz="1600" b="1">
                <a:solidFill>
                  <a:schemeClr val="accent2"/>
                </a:solidFill>
              </a:rPr>
              <a:t>Front_end</a:t>
            </a:r>
          </a:p>
        </p:txBody>
      </p:sp>
      <p:pic>
        <p:nvPicPr>
          <p:cNvPr id="11274" name="Image" descr="Image">
            <a:extLst>
              <a:ext uri="{FF2B5EF4-FFF2-40B4-BE49-F238E27FC236}">
                <a16:creationId xmlns:a16="http://schemas.microsoft.com/office/drawing/2014/main" id="{1CE40C9D-7580-35A8-DC08-36E4AA4F18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252" y="2185345"/>
            <a:ext cx="989013" cy="12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1275" name="Image" descr="Image">
            <a:extLst>
              <a:ext uri="{FF2B5EF4-FFF2-40B4-BE49-F238E27FC236}">
                <a16:creationId xmlns:a16="http://schemas.microsoft.com/office/drawing/2014/main" id="{6B56ED77-2B38-08CA-0C5D-79F7082D20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082" y="2301663"/>
            <a:ext cx="166846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1276" name="Image" descr="Image">
            <a:extLst>
              <a:ext uri="{FF2B5EF4-FFF2-40B4-BE49-F238E27FC236}">
                <a16:creationId xmlns:a16="http://schemas.microsoft.com/office/drawing/2014/main" id="{CA3D37B2-658F-2F13-0FB6-E786DF7E0D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03805" y="3469632"/>
            <a:ext cx="1103299" cy="1103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1277" name="Image" descr="Image">
            <a:extLst>
              <a:ext uri="{FF2B5EF4-FFF2-40B4-BE49-F238E27FC236}">
                <a16:creationId xmlns:a16="http://schemas.microsoft.com/office/drawing/2014/main" id="{D946758B-26EF-70C0-7551-EE7F2427BC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6819" y="2434439"/>
            <a:ext cx="8191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1278" name="Image" descr="Image">
            <a:extLst>
              <a:ext uri="{FF2B5EF4-FFF2-40B4-BE49-F238E27FC236}">
                <a16:creationId xmlns:a16="http://schemas.microsoft.com/office/drawing/2014/main" id="{5A45A984-EFD9-25D8-93C9-CD75C49087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2780" y="4726866"/>
            <a:ext cx="1329294" cy="863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1279" name="Image" descr="Image">
            <a:extLst>
              <a:ext uri="{FF2B5EF4-FFF2-40B4-BE49-F238E27FC236}">
                <a16:creationId xmlns:a16="http://schemas.microsoft.com/office/drawing/2014/main" id="{6224C8EC-AA17-F8E1-7846-B2B8597EA3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91369" y="2211272"/>
            <a:ext cx="175895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1280" name="Image" descr="Image">
            <a:extLst>
              <a:ext uri="{FF2B5EF4-FFF2-40B4-BE49-F238E27FC236}">
                <a16:creationId xmlns:a16="http://schemas.microsoft.com/office/drawing/2014/main" id="{D7C5568F-46A0-083E-3E87-384C681920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0944" y="3587401"/>
            <a:ext cx="9398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1281" name="Image" descr="Image">
            <a:extLst>
              <a:ext uri="{FF2B5EF4-FFF2-40B4-BE49-F238E27FC236}">
                <a16:creationId xmlns:a16="http://schemas.microsoft.com/office/drawing/2014/main" id="{ED89C879-8DD3-E18D-A870-77E5064091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045" y="3411254"/>
            <a:ext cx="2571846" cy="144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1282" name="Image" descr="Image">
            <a:extLst>
              <a:ext uri="{FF2B5EF4-FFF2-40B4-BE49-F238E27FC236}">
                <a16:creationId xmlns:a16="http://schemas.microsoft.com/office/drawing/2014/main" id="{516A14CE-CFC9-0041-B341-269F2E526B3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65373" y="2474843"/>
            <a:ext cx="700462" cy="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1283" name="Image" descr="Image">
            <a:extLst>
              <a:ext uri="{FF2B5EF4-FFF2-40B4-BE49-F238E27FC236}">
                <a16:creationId xmlns:a16="http://schemas.microsoft.com/office/drawing/2014/main" id="{AA75EEB3-7E0C-51ED-06EF-39F81E42CCD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78605" y="3601303"/>
            <a:ext cx="1473998" cy="828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1284" name="Image" descr="Image">
            <a:extLst>
              <a:ext uri="{FF2B5EF4-FFF2-40B4-BE49-F238E27FC236}">
                <a16:creationId xmlns:a16="http://schemas.microsoft.com/office/drawing/2014/main" id="{AD2ADCBF-5054-7509-9B8C-16D279B9C1C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8082" y="3606950"/>
            <a:ext cx="877883" cy="87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1285" name="Monitoring">
            <a:extLst>
              <a:ext uri="{FF2B5EF4-FFF2-40B4-BE49-F238E27FC236}">
                <a16:creationId xmlns:a16="http://schemas.microsoft.com/office/drawing/2014/main" id="{4B57C316-5FC5-EAC8-4BB4-DAD2C9103F89}"/>
              </a:ext>
            </a:extLst>
          </p:cNvPr>
          <p:cNvSpPr txBox="1">
            <a:spLocks noChangeArrowheads="1"/>
          </p:cNvSpPr>
          <p:nvPr/>
        </p:nvSpPr>
        <p:spPr bwMode="auto">
          <a:xfrm>
            <a:off x="6672369" y="1726895"/>
            <a:ext cx="15922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ct val="200000"/>
              </a:lnSpc>
            </a:pPr>
            <a:r>
              <a:rPr lang="ko-Kore-KR" altLang="ko-Kore-KR" sz="1600" b="1">
                <a:solidFill>
                  <a:schemeClr val="accent2"/>
                </a:solidFill>
              </a:rPr>
              <a:t>Monitoring</a:t>
            </a:r>
          </a:p>
        </p:txBody>
      </p:sp>
      <p:sp>
        <p:nvSpPr>
          <p:cNvPr id="11286" name="IDLE">
            <a:extLst>
              <a:ext uri="{FF2B5EF4-FFF2-40B4-BE49-F238E27FC236}">
                <a16:creationId xmlns:a16="http://schemas.microsoft.com/office/drawing/2014/main" id="{AFD9EA01-F07B-DEA8-DD2A-757C62F36E98}"/>
              </a:ext>
            </a:extLst>
          </p:cNvPr>
          <p:cNvSpPr txBox="1">
            <a:spLocks noChangeArrowheads="1"/>
          </p:cNvSpPr>
          <p:nvPr/>
        </p:nvSpPr>
        <p:spPr bwMode="auto">
          <a:xfrm>
            <a:off x="9193318" y="1726895"/>
            <a:ext cx="2324101" cy="506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p>
            <a:pPr eaLnBrk="1">
              <a:lnSpc>
                <a:spcPct val="200000"/>
              </a:lnSpc>
            </a:pPr>
            <a:r>
              <a:rPr lang="en-US" altLang="ko-Kore-KR" sz="1600" b="1" dirty="0">
                <a:solidFill>
                  <a:schemeClr val="accent2"/>
                </a:solidFill>
              </a:rPr>
              <a:t>Develop environment</a:t>
            </a:r>
            <a:endParaRPr lang="ko-Kore-KR" altLang="ko-Kore-KR" sz="1600" b="1" dirty="0">
              <a:solidFill>
                <a:schemeClr val="accent2"/>
              </a:solidFill>
            </a:endParaRPr>
          </a:p>
        </p:txBody>
      </p:sp>
      <p:pic>
        <p:nvPicPr>
          <p:cNvPr id="11287" name="Image" descr="Image">
            <a:extLst>
              <a:ext uri="{FF2B5EF4-FFF2-40B4-BE49-F238E27FC236}">
                <a16:creationId xmlns:a16="http://schemas.microsoft.com/office/drawing/2014/main" id="{EEF0B766-0D9F-0D73-D693-2CFAD2BBE0F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50388" y="3701412"/>
            <a:ext cx="972739"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99" name="Line">
            <a:extLst>
              <a:ext uri="{FF2B5EF4-FFF2-40B4-BE49-F238E27FC236}">
                <a16:creationId xmlns:a16="http://schemas.microsoft.com/office/drawing/2014/main" id="{2FE0429C-5BF4-AE89-FFD2-92277F177EDC}"/>
              </a:ext>
            </a:extLst>
          </p:cNvPr>
          <p:cNvSpPr/>
          <p:nvPr/>
        </p:nvSpPr>
        <p:spPr>
          <a:xfrm flipV="1">
            <a:off x="3529119" y="1895170"/>
            <a:ext cx="0" cy="3990975"/>
          </a:xfrm>
          <a:prstGeom prst="line">
            <a:avLst/>
          </a:prstGeom>
          <a:ln w="12700">
            <a:solidFill>
              <a:schemeClr val="accent3">
                <a:lumOff val="17647"/>
              </a:schemeClr>
            </a:solidFill>
            <a:miter lim="400000"/>
          </a:ln>
        </p:spPr>
        <p:txBody>
          <a:bodyPr lIns="45719" rIns="45719"/>
          <a:lstStyle/>
          <a:p>
            <a:pPr eaLnBrk="1" fontAlgn="auto">
              <a:spcBef>
                <a:spcPts val="0"/>
              </a:spcBef>
              <a:spcAft>
                <a:spcPts val="0"/>
              </a:spcAft>
              <a:defRPr/>
            </a:pPr>
            <a:endParaRPr kern="0">
              <a:latin typeface="+mn-lt"/>
              <a:ea typeface="+mn-ea"/>
              <a:sym typeface="맑은 고딕"/>
            </a:endParaRPr>
          </a:p>
        </p:txBody>
      </p:sp>
      <p:sp>
        <p:nvSpPr>
          <p:cNvPr id="200" name="Line">
            <a:extLst>
              <a:ext uri="{FF2B5EF4-FFF2-40B4-BE49-F238E27FC236}">
                <a16:creationId xmlns:a16="http://schemas.microsoft.com/office/drawing/2014/main" id="{040AD891-7355-0FF7-B10D-ED5DFDBF6B00}"/>
              </a:ext>
            </a:extLst>
          </p:cNvPr>
          <p:cNvSpPr/>
          <p:nvPr/>
        </p:nvSpPr>
        <p:spPr>
          <a:xfrm flipV="1">
            <a:off x="8748819" y="1895170"/>
            <a:ext cx="0" cy="3990975"/>
          </a:xfrm>
          <a:prstGeom prst="line">
            <a:avLst/>
          </a:prstGeom>
          <a:ln w="12700">
            <a:solidFill>
              <a:schemeClr val="accent3">
                <a:lumOff val="17647"/>
              </a:schemeClr>
            </a:solidFill>
            <a:miter lim="400000"/>
          </a:ln>
        </p:spPr>
        <p:txBody>
          <a:bodyPr lIns="45719" rIns="45719"/>
          <a:lstStyle/>
          <a:p>
            <a:pPr eaLnBrk="1" fontAlgn="auto">
              <a:spcBef>
                <a:spcPts val="0"/>
              </a:spcBef>
              <a:spcAft>
                <a:spcPts val="0"/>
              </a:spcAft>
              <a:defRPr/>
            </a:pPr>
            <a:endParaRPr kern="0">
              <a:latin typeface="+mn-lt"/>
              <a:ea typeface="+mn-ea"/>
              <a:sym typeface="맑은 고딕"/>
            </a:endParaRPr>
          </a:p>
        </p:txBody>
      </p:sp>
      <p:sp>
        <p:nvSpPr>
          <p:cNvPr id="201" name="Line">
            <a:extLst>
              <a:ext uri="{FF2B5EF4-FFF2-40B4-BE49-F238E27FC236}">
                <a16:creationId xmlns:a16="http://schemas.microsoft.com/office/drawing/2014/main" id="{CF53CFAF-7EE3-794E-4CEE-52D7CC57E3F8}"/>
              </a:ext>
            </a:extLst>
          </p:cNvPr>
          <p:cNvSpPr/>
          <p:nvPr/>
        </p:nvSpPr>
        <p:spPr>
          <a:xfrm flipV="1">
            <a:off x="5743682" y="1876120"/>
            <a:ext cx="0" cy="3989387"/>
          </a:xfrm>
          <a:prstGeom prst="line">
            <a:avLst/>
          </a:prstGeom>
          <a:ln w="12700">
            <a:solidFill>
              <a:schemeClr val="accent3">
                <a:lumOff val="17647"/>
              </a:schemeClr>
            </a:solidFill>
            <a:miter lim="400000"/>
          </a:ln>
        </p:spPr>
        <p:txBody>
          <a:bodyPr lIns="45719" rIns="45719"/>
          <a:lstStyle/>
          <a:p>
            <a:pPr eaLnBrk="1" fontAlgn="auto">
              <a:spcBef>
                <a:spcPts val="0"/>
              </a:spcBef>
              <a:spcAft>
                <a:spcPts val="0"/>
              </a:spcAft>
              <a:defRPr/>
            </a:pPr>
            <a:endParaRPr kern="0">
              <a:latin typeface="+mn-lt"/>
              <a:ea typeface="+mn-ea"/>
              <a:sym typeface="맑은 고딕"/>
            </a:endParaRPr>
          </a:p>
        </p:txBody>
      </p:sp>
      <p:sp>
        <p:nvSpPr>
          <p:cNvPr id="3" name="TextBox 16">
            <a:extLst>
              <a:ext uri="{FF2B5EF4-FFF2-40B4-BE49-F238E27FC236}">
                <a16:creationId xmlns:a16="http://schemas.microsoft.com/office/drawing/2014/main" id="{6B9802EB-026A-9F36-2FB9-A12233076CBC}"/>
              </a:ext>
            </a:extLst>
          </p:cNvPr>
          <p:cNvSpPr txBox="1">
            <a:spLocks noChangeArrowheads="1"/>
          </p:cNvSpPr>
          <p:nvPr/>
        </p:nvSpPr>
        <p:spPr bwMode="auto">
          <a:xfrm>
            <a:off x="398569" y="950476"/>
            <a:ext cx="21732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p>
            <a:pPr eaLnBrk="1"/>
            <a:r>
              <a:rPr lang="ko-Kore-KR" altLang="en-US" b="1" u="sng" dirty="0">
                <a:solidFill>
                  <a:srgbClr val="F27123"/>
                </a:solidFill>
              </a:rPr>
              <a:t>프로젝트</a:t>
            </a:r>
            <a:r>
              <a:rPr lang="ko-KR" altLang="en-US" b="1" u="sng" dirty="0">
                <a:solidFill>
                  <a:srgbClr val="F27123"/>
                </a:solidFill>
              </a:rPr>
              <a:t> </a:t>
            </a:r>
            <a:r>
              <a:rPr lang="ko-KR" altLang="en-US" b="1" u="sng" dirty="0" err="1">
                <a:solidFill>
                  <a:srgbClr val="F27123"/>
                </a:solidFill>
              </a:rPr>
              <a:t>기술스택</a:t>
            </a:r>
            <a:endParaRPr lang="ko-Kore-KR" altLang="ko-Kore-KR" b="1" u="sng" dirty="0">
              <a:solidFill>
                <a:srgbClr val="F27123"/>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슬라이드 번호 개체 틀 1">
            <a:extLst>
              <a:ext uri="{FF2B5EF4-FFF2-40B4-BE49-F238E27FC236}">
                <a16:creationId xmlns:a16="http://schemas.microsoft.com/office/drawing/2014/main" id="{5535F4A4-60CA-6E71-75B2-A30115CFD1A0}"/>
              </a:ext>
            </a:extLst>
          </p:cNvPr>
          <p:cNvSpPr>
            <a:spLocks noGrp="1" noChangeArrowheads="1"/>
          </p:cNvSpPr>
          <p:nvPr>
            <p:ph type="sldNum" sz="quarter" idx="10"/>
          </p:nvPr>
        </p:nvSpPr>
        <p:spPr>
          <a:xfrm>
            <a:off x="10567988" y="200025"/>
            <a:ext cx="306387" cy="511175"/>
          </a:xfrm>
          <a:noFill/>
        </p:spPr>
        <p:txBody>
          <a:bodyPr/>
          <a:lstStyle/>
          <a:p>
            <a:fld id="{307C1DFC-C568-054E-8636-54996BDD9A76}" type="slidenum">
              <a:rPr lang="ko-Kore-KR" altLang="ko-Kore-KR">
                <a:latin typeface="Arial Black" panose="020B0604020202020204" pitchFamily="34" charset="0"/>
                <a:sym typeface="Arial Black" panose="020B0604020202020204" pitchFamily="34" charset="0"/>
              </a:rPr>
              <a:pPr/>
              <a:t>8</a:t>
            </a:fld>
            <a:endParaRPr lang="ko-Kore-KR" altLang="ko-Kore-KR">
              <a:latin typeface="Arial Black" panose="020B0604020202020204" pitchFamily="34" charset="0"/>
              <a:sym typeface="Arial Black" panose="020B0604020202020204" pitchFamily="34" charset="0"/>
            </a:endParaRPr>
          </a:p>
        </p:txBody>
      </p:sp>
      <p:sp>
        <p:nvSpPr>
          <p:cNvPr id="12291" name="제목 3">
            <a:extLst>
              <a:ext uri="{FF2B5EF4-FFF2-40B4-BE49-F238E27FC236}">
                <a16:creationId xmlns:a16="http://schemas.microsoft.com/office/drawing/2014/main" id="{BAC4FFBA-4E42-4A8E-F070-4438AA7E876B}"/>
              </a:ext>
            </a:extLst>
          </p:cNvPr>
          <p:cNvSpPr txBox="1">
            <a:spLocks noGrp="1" noChangeArrowheads="1"/>
          </p:cNvSpPr>
          <p:nvPr>
            <p:ph type="title"/>
          </p:nvPr>
        </p:nvSpPr>
        <p:spPr>
          <a:xfrm>
            <a:off x="1076325" y="260350"/>
            <a:ext cx="8712200" cy="363538"/>
          </a:xfrm>
        </p:spPr>
        <p:txBody>
          <a:bodyPr/>
          <a:lstStyle/>
          <a:p>
            <a:pPr eaLnBrk="1" hangingPunct="1"/>
            <a:r>
              <a:rPr lang="ko-Kore-KR" altLang="ko-Kore-KR" dirty="0"/>
              <a:t>프로젝트 개요</a:t>
            </a:r>
          </a:p>
        </p:txBody>
      </p:sp>
      <p:pic>
        <p:nvPicPr>
          <p:cNvPr id="12292" name="그림 9" descr="그림 9">
            <a:extLst>
              <a:ext uri="{FF2B5EF4-FFF2-40B4-BE49-F238E27FC236}">
                <a16:creationId xmlns:a16="http://schemas.microsoft.com/office/drawing/2014/main" id="{0413D834-2070-27AB-FEB7-5696B0428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2293" name="TextBox 10">
            <a:extLst>
              <a:ext uri="{FF2B5EF4-FFF2-40B4-BE49-F238E27FC236}">
                <a16:creationId xmlns:a16="http://schemas.microsoft.com/office/drawing/2014/main" id="{61F13EBA-1A5D-4647-07D9-76F16D0BB2CB}"/>
              </a:ext>
            </a:extLst>
          </p:cNvPr>
          <p:cNvSpPr txBox="1">
            <a:spLocks noChangeArrowheads="1"/>
          </p:cNvSpPr>
          <p:nvPr/>
        </p:nvSpPr>
        <p:spPr bwMode="auto">
          <a:xfrm>
            <a:off x="406400" y="6607175"/>
            <a:ext cx="385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sz="1000">
                <a:solidFill>
                  <a:srgbClr val="595959"/>
                </a:solidFill>
              </a:rPr>
              <a:t>2023</a:t>
            </a:r>
          </a:p>
        </p:txBody>
      </p:sp>
      <p:sp>
        <p:nvSpPr>
          <p:cNvPr id="12294" name="TextBox 16">
            <a:extLst>
              <a:ext uri="{FF2B5EF4-FFF2-40B4-BE49-F238E27FC236}">
                <a16:creationId xmlns:a16="http://schemas.microsoft.com/office/drawing/2014/main" id="{1897B3C1-EECA-1516-FC50-5625F9C1F0BD}"/>
              </a:ext>
            </a:extLst>
          </p:cNvPr>
          <p:cNvSpPr txBox="1">
            <a:spLocks noChangeArrowheads="1"/>
          </p:cNvSpPr>
          <p:nvPr/>
        </p:nvSpPr>
        <p:spPr bwMode="auto">
          <a:xfrm>
            <a:off x="314325" y="996950"/>
            <a:ext cx="23757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p>
            <a:pPr eaLnBrk="1"/>
            <a:r>
              <a:rPr lang="ko-Kore-KR" altLang="ko-Kore-KR" b="1" u="sng" dirty="0">
                <a:solidFill>
                  <a:srgbClr val="F27123"/>
                </a:solidFill>
              </a:rPr>
              <a:t>업무 분류 체계(WBS)</a:t>
            </a:r>
            <a:r>
              <a:rPr lang="en-US" altLang="ko-Kore-KR" b="1" u="sng" dirty="0">
                <a:solidFill>
                  <a:srgbClr val="F27123"/>
                </a:solidFill>
              </a:rPr>
              <a:t> </a:t>
            </a:r>
            <a:endParaRPr lang="ko-Kore-KR" altLang="ko-Kore-KR" b="1" u="sng" dirty="0">
              <a:solidFill>
                <a:srgbClr val="F27123"/>
              </a:solidFill>
            </a:endParaRPr>
          </a:p>
        </p:txBody>
      </p:sp>
      <p:sp>
        <p:nvSpPr>
          <p:cNvPr id="12295" name="Text">
            <a:extLst>
              <a:ext uri="{FF2B5EF4-FFF2-40B4-BE49-F238E27FC236}">
                <a16:creationId xmlns:a16="http://schemas.microsoft.com/office/drawing/2014/main" id="{0B9E5133-A4EA-BA22-6D43-7D0C296AE3E0}"/>
              </a:ext>
            </a:extLst>
          </p:cNvPr>
          <p:cNvSpPr txBox="1">
            <a:spLocks noChangeArrowheads="1"/>
          </p:cNvSpPr>
          <p:nvPr/>
        </p:nvSpPr>
        <p:spPr bwMode="auto">
          <a:xfrm>
            <a:off x="427038" y="1820863"/>
            <a:ext cx="114442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endParaRPr lang="ko-Kore-KR" altLang="ko-Kore-KR" sz="1200"/>
          </a:p>
        </p:txBody>
      </p:sp>
      <p:pic>
        <p:nvPicPr>
          <p:cNvPr id="3" name="그림 2">
            <a:extLst>
              <a:ext uri="{FF2B5EF4-FFF2-40B4-BE49-F238E27FC236}">
                <a16:creationId xmlns:a16="http://schemas.microsoft.com/office/drawing/2014/main" id="{6AD0D8AA-F9AD-0B40-5E23-232FADBE7023}"/>
              </a:ext>
            </a:extLst>
          </p:cNvPr>
          <p:cNvPicPr>
            <a:picLocks noChangeAspect="1"/>
          </p:cNvPicPr>
          <p:nvPr/>
        </p:nvPicPr>
        <p:blipFill>
          <a:blip r:embed="rId3"/>
          <a:stretch>
            <a:fillRect/>
          </a:stretch>
        </p:blipFill>
        <p:spPr>
          <a:xfrm>
            <a:off x="397306" y="1739344"/>
            <a:ext cx="11367656" cy="3994468"/>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슬라이드 번호 개체 틀 1">
            <a:extLst>
              <a:ext uri="{FF2B5EF4-FFF2-40B4-BE49-F238E27FC236}">
                <a16:creationId xmlns:a16="http://schemas.microsoft.com/office/drawing/2014/main" id="{5E0D0984-E54E-E5D7-ADF3-629FF9026C00}"/>
              </a:ext>
            </a:extLst>
          </p:cNvPr>
          <p:cNvSpPr>
            <a:spLocks noGrp="1" noChangeArrowheads="1"/>
          </p:cNvSpPr>
          <p:nvPr>
            <p:ph type="sldNum" sz="quarter" idx="10"/>
          </p:nvPr>
        </p:nvSpPr>
        <p:spPr>
          <a:xfrm>
            <a:off x="10567988" y="200025"/>
            <a:ext cx="306387" cy="511175"/>
          </a:xfrm>
          <a:noFill/>
        </p:spPr>
        <p:txBody>
          <a:bodyPr/>
          <a:lstStyle/>
          <a:p>
            <a:fld id="{D4C7A542-033F-9243-8E03-A11B303E8B0C}" type="slidenum">
              <a:rPr lang="ko-Kore-KR" altLang="ko-Kore-KR">
                <a:latin typeface="Arial Black" panose="020B0604020202020204" pitchFamily="34" charset="0"/>
                <a:sym typeface="Arial Black" panose="020B0604020202020204" pitchFamily="34" charset="0"/>
              </a:rPr>
              <a:pPr/>
              <a:t>9</a:t>
            </a:fld>
            <a:endParaRPr lang="ko-Kore-KR" altLang="ko-Kore-KR">
              <a:latin typeface="Arial Black" panose="020B0604020202020204" pitchFamily="34" charset="0"/>
              <a:sym typeface="Arial Black" panose="020B0604020202020204" pitchFamily="34" charset="0"/>
            </a:endParaRPr>
          </a:p>
        </p:txBody>
      </p:sp>
      <p:sp>
        <p:nvSpPr>
          <p:cNvPr id="13315" name="제목 3">
            <a:extLst>
              <a:ext uri="{FF2B5EF4-FFF2-40B4-BE49-F238E27FC236}">
                <a16:creationId xmlns:a16="http://schemas.microsoft.com/office/drawing/2014/main" id="{BE5A9197-38A7-0E02-E8BE-A1C6BDA469F4}"/>
              </a:ext>
            </a:extLst>
          </p:cNvPr>
          <p:cNvSpPr txBox="1">
            <a:spLocks noGrp="1" noChangeArrowheads="1"/>
          </p:cNvSpPr>
          <p:nvPr>
            <p:ph type="title"/>
          </p:nvPr>
        </p:nvSpPr>
        <p:spPr>
          <a:xfrm>
            <a:off x="1076325" y="260350"/>
            <a:ext cx="8712200" cy="363538"/>
          </a:xfrm>
        </p:spPr>
        <p:txBody>
          <a:bodyPr/>
          <a:lstStyle/>
          <a:p>
            <a:pPr eaLnBrk="1" hangingPunct="1"/>
            <a:r>
              <a:rPr lang="ko-Kore-KR" altLang="ko-Kore-KR" dirty="0"/>
              <a:t>프로젝트 개요</a:t>
            </a:r>
          </a:p>
        </p:txBody>
      </p:sp>
      <p:pic>
        <p:nvPicPr>
          <p:cNvPr id="13316" name="그림 9" descr="그림 9">
            <a:extLst>
              <a:ext uri="{FF2B5EF4-FFF2-40B4-BE49-F238E27FC236}">
                <a16:creationId xmlns:a16="http://schemas.microsoft.com/office/drawing/2014/main" id="{17F28E75-7F23-A13E-36B6-1D975D05C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6638925"/>
            <a:ext cx="292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3317" name="TextBox 10">
            <a:extLst>
              <a:ext uri="{FF2B5EF4-FFF2-40B4-BE49-F238E27FC236}">
                <a16:creationId xmlns:a16="http://schemas.microsoft.com/office/drawing/2014/main" id="{869AAC14-A52B-77C5-746B-64D483194FCC}"/>
              </a:ext>
            </a:extLst>
          </p:cNvPr>
          <p:cNvSpPr txBox="1">
            <a:spLocks noChangeArrowheads="1"/>
          </p:cNvSpPr>
          <p:nvPr/>
        </p:nvSpPr>
        <p:spPr bwMode="auto">
          <a:xfrm>
            <a:off x="406400" y="6607175"/>
            <a:ext cx="385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pPr eaLnBrk="1"/>
            <a:r>
              <a:rPr lang="ko-Kore-KR" altLang="ko-Kore-KR" sz="1000">
                <a:solidFill>
                  <a:srgbClr val="595959"/>
                </a:solidFill>
              </a:rPr>
              <a:t>2023</a:t>
            </a:r>
          </a:p>
        </p:txBody>
      </p:sp>
      <p:sp>
        <p:nvSpPr>
          <p:cNvPr id="13318" name="TextBox 16">
            <a:extLst>
              <a:ext uri="{FF2B5EF4-FFF2-40B4-BE49-F238E27FC236}">
                <a16:creationId xmlns:a16="http://schemas.microsoft.com/office/drawing/2014/main" id="{3205897A-E39B-070E-A8DD-CAAA7473657F}"/>
              </a:ext>
            </a:extLst>
          </p:cNvPr>
          <p:cNvSpPr txBox="1">
            <a:spLocks noChangeArrowheads="1"/>
          </p:cNvSpPr>
          <p:nvPr/>
        </p:nvSpPr>
        <p:spPr bwMode="auto">
          <a:xfrm>
            <a:off x="314325" y="996950"/>
            <a:ext cx="26622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ko-Kore-KR" altLang="ko-Kore-KR" b="1" u="sng" dirty="0">
                <a:solidFill>
                  <a:srgbClr val="F27123"/>
                </a:solidFill>
              </a:rPr>
              <a:t>업무</a:t>
            </a:r>
            <a:r>
              <a:rPr lang="ko-Kore-KR" altLang="en-US" b="1" u="sng" dirty="0">
                <a:solidFill>
                  <a:srgbClr val="F27123"/>
                </a:solidFill>
              </a:rPr>
              <a:t> </a:t>
            </a:r>
            <a:r>
              <a:rPr lang="ko-Kore-KR" altLang="ko-Kore-KR" b="1" u="sng" dirty="0">
                <a:solidFill>
                  <a:srgbClr val="F27123"/>
                </a:solidFill>
              </a:rPr>
              <a:t>분담</a:t>
            </a:r>
            <a:r>
              <a:rPr lang="ko-Kore-KR" altLang="en-US" b="1" u="sng" dirty="0">
                <a:solidFill>
                  <a:srgbClr val="F27123"/>
                </a:solidFill>
              </a:rPr>
              <a:t> </a:t>
            </a:r>
            <a:r>
              <a:rPr lang="ko-Kore-KR" altLang="ko-Kore-KR" b="1" u="sng" dirty="0">
                <a:solidFill>
                  <a:srgbClr val="F27123"/>
                </a:solidFill>
              </a:rPr>
              <a:t>구조</a:t>
            </a:r>
          </a:p>
        </p:txBody>
      </p:sp>
      <p:sp>
        <p:nvSpPr>
          <p:cNvPr id="13319" name="Text">
            <a:extLst>
              <a:ext uri="{FF2B5EF4-FFF2-40B4-BE49-F238E27FC236}">
                <a16:creationId xmlns:a16="http://schemas.microsoft.com/office/drawing/2014/main" id="{2EC4C34B-C0B6-3403-1019-A6B5CBC58E41}"/>
              </a:ext>
            </a:extLst>
          </p:cNvPr>
          <p:cNvSpPr txBox="1">
            <a:spLocks noChangeArrowheads="1"/>
          </p:cNvSpPr>
          <p:nvPr/>
        </p:nvSpPr>
        <p:spPr bwMode="auto">
          <a:xfrm>
            <a:off x="427038" y="1820863"/>
            <a:ext cx="114442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endParaRPr lang="ko-Kore-KR" altLang="ko-Kore-KR" sz="1200"/>
          </a:p>
        </p:txBody>
      </p:sp>
      <p:pic>
        <p:nvPicPr>
          <p:cNvPr id="13320" name="Image" descr="Image">
            <a:extLst>
              <a:ext uri="{FF2B5EF4-FFF2-40B4-BE49-F238E27FC236}">
                <a16:creationId xmlns:a16="http://schemas.microsoft.com/office/drawing/2014/main" id="{41B736CC-DB6F-BF39-D00E-50767FB0A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838" y="1792288"/>
            <a:ext cx="84423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med"/>
</p:sld>
</file>

<file path=ppt/theme/theme1.xml><?xml version="1.0" encoding="utf-8"?>
<a:theme xmlns:a="http://schemas.openxmlformats.org/drawingml/2006/main" name="Office 테마">
  <a:themeElements>
    <a:clrScheme name="Office 테마">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테마">
      <a:majorFont>
        <a:latin typeface="Helvetica"/>
        <a:ea typeface="Helvetica"/>
        <a:cs typeface="Helvetica"/>
      </a:majorFont>
      <a:minorFont>
        <a:latin typeface="맑은 고딕"/>
        <a:ea typeface="맑은 고딕"/>
        <a:cs typeface="맑은 고딕"/>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테마">
  <a:themeElements>
    <a:clrScheme name="Office 테마">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테마">
      <a:majorFont>
        <a:latin typeface="Helvetica"/>
        <a:ea typeface="Helvetica"/>
        <a:cs typeface="Helvetica"/>
      </a:majorFont>
      <a:minorFont>
        <a:latin typeface="맑은 고딕"/>
        <a:ea typeface="맑은 고딕"/>
        <a:cs typeface="맑은 고딕"/>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1134</TotalTime>
  <Words>1825</Words>
  <Application>Microsoft Macintosh PowerPoint</Application>
  <PresentationFormat>와이드스크린</PresentationFormat>
  <Paragraphs>274</Paragraphs>
  <Slides>26</Slides>
  <Notes>11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26</vt:i4>
      </vt:variant>
    </vt:vector>
  </HeadingPairs>
  <TitlesOfParts>
    <vt:vector size="33" baseType="lpstr">
      <vt:lpstr>나눔바른고딕</vt:lpstr>
      <vt:lpstr>맑은 고딕</vt:lpstr>
      <vt:lpstr>Söhne</vt:lpstr>
      <vt:lpstr>Arial</vt:lpstr>
      <vt:lpstr>Arial Black</vt:lpstr>
      <vt:lpstr>Helvetica</vt:lpstr>
      <vt:lpstr>Office 테마</vt:lpstr>
      <vt:lpstr>MSA 기반 주문 결제 시스템 개발- 신입과제 </vt:lpstr>
      <vt:lpstr>PowerPoint 프레젠테이션</vt:lpstr>
      <vt:lpstr>프로젝트 개요</vt:lpstr>
      <vt:lpstr>프로젝트 개요</vt:lpstr>
      <vt:lpstr>프로젝트 개요</vt:lpstr>
      <vt:lpstr>프로젝트 개요</vt:lpstr>
      <vt:lpstr>프로젝트 개요</vt:lpstr>
      <vt:lpstr>프로젝트 개요</vt:lpstr>
      <vt:lpstr>프로젝트 개요</vt:lpstr>
      <vt:lpstr>요구사항 분석 및 아키텍처 설계</vt:lpstr>
      <vt:lpstr>요구사항 분석 및 아키텍처 설계</vt:lpstr>
      <vt:lpstr>요구사항 분석 및 아키텍처 설계</vt:lpstr>
      <vt:lpstr>요구사항 분석 및 아키텍처 설계</vt:lpstr>
      <vt:lpstr>마이크로 서비스 구현</vt:lpstr>
      <vt:lpstr>마이크로 서비스 구현</vt:lpstr>
      <vt:lpstr>마이크로 서비스 구현</vt:lpstr>
      <vt:lpstr>마이크로 서비스 구현</vt:lpstr>
      <vt:lpstr>시스템 모니터링</vt:lpstr>
      <vt:lpstr>시스템 모니터링</vt:lpstr>
      <vt:lpstr>시스템 모니터링</vt:lpstr>
      <vt:lpstr>시스템 모니터링</vt:lpstr>
      <vt:lpstr>시스템 모니터링</vt:lpstr>
      <vt:lpstr>프로젝트 시연 및 질의 응답</vt:lpstr>
      <vt:lpstr>프로젝트 시연 및 질의 응답</vt:lpstr>
      <vt:lpstr>프로젝트 시연 및 질의 응답</vt:lpstr>
      <vt:lpstr>감사합니다.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MSA 기반 주문 결제 시스템 개발- 신입과제 </dc:title>
  <cp:lastModifiedBy>기술 연구소</cp:lastModifiedBy>
  <cp:revision>8</cp:revision>
  <dcterms:modified xsi:type="dcterms:W3CDTF">2023-06-01T00:24:42Z</dcterms:modified>
</cp:coreProperties>
</file>