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24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301" r:id="rId19"/>
    <p:sldId id="28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5" r:id="rId28"/>
    <p:sldId id="332" r:id="rId29"/>
    <p:sldId id="333" r:id="rId30"/>
    <p:sldId id="334" r:id="rId3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0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AD1BD15-61E8-4D83-8B63-A48794F5DCD8}" type="datetimeFigureOut">
              <a:rPr lang="en-US" smtClean="0"/>
              <a:t>11/3/2010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2C0926F-489D-42D5-B34F-5DB4898880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602A9A5-9059-4563-B0EF-2598EF0FBC06}" type="datetimeFigureOut">
              <a:rPr lang="en-US"/>
              <a:pPr>
                <a:defRPr/>
              </a:pPr>
              <a:t>11/3/2010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E96FA0B-220A-404E-8C19-00ECAEC377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31B3E73-EE17-4107-9E6A-C44C7B053DB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BFAF411-AAA6-446C-9AFA-F6BDDF32BBC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227B262-CDBB-4154-8D35-EA5288601A7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DF17DAE-CB60-4F43-97EA-8F2B89297C0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E151FC3-DCCE-4573-B22B-43015A6B42B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989A64-BF10-404C-9F46-AE6BEAE5365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42119B1-F610-4F73-BA55-77EEF961D9E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62267C5-0716-4C28-BC79-D5C5CA2A079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CD4DA5A-6483-46A3-8192-D2DC6647601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C20013C-0A4C-4512-A480-CF40B8CB23F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E9638CB-D4D8-4873-9371-087ABCFBC25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6A7C34F-FF48-43D0-AC63-B30DD3103E0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BBCC860-DE69-4F45-B33C-4E1B47FA112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0221EC2-A41D-416C-B4B3-1E7DBEE31FF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68F9016-38E1-4787-9E0F-254377D1A94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B757A88-A46F-41A9-8901-68FD0E1DD7E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8D1860B-F6BA-4943-BC9D-E2A0AA4FB13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1846D3B-3618-44F4-B2CA-3D5EB806E5E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148ABB-0613-46C4-8DC7-24242F4051F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6BDE48A-C204-4A88-8E9B-5C818A06901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609E2-7A5D-4011-B677-41363B00A8DE}" type="datetimeFigureOut">
              <a:rPr lang="en-US"/>
              <a:pPr>
                <a:defRPr/>
              </a:pPr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6309F-3C4A-45F9-9127-7663EDF74E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6F836-E0E2-4E52-94E9-A418661EC88C}" type="datetimeFigureOut">
              <a:rPr lang="en-US"/>
              <a:pPr>
                <a:defRPr/>
              </a:pPr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9B5DC-220E-4E9F-AFA1-2C305919CB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6AD99-27BF-4CCE-B8A3-3F4810B31115}" type="datetimeFigureOut">
              <a:rPr lang="en-US"/>
              <a:pPr>
                <a:defRPr/>
              </a:pPr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99D83-85E1-427F-9740-B4473D1AB8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425" y="333375"/>
            <a:ext cx="7705725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A769E-6E6B-4CCC-BF70-97B1C962EF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9710E-D919-4C9B-B504-BB95E4735FB8}" type="datetimeFigureOut">
              <a:rPr lang="en-US"/>
              <a:pPr>
                <a:defRPr/>
              </a:pPr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188A7-6E9D-4473-B8CC-4B8A5824F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4707B-BD5E-4BE6-BB2D-052B3149B152}" type="datetimeFigureOut">
              <a:rPr lang="en-US"/>
              <a:pPr>
                <a:defRPr/>
              </a:pPr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1731F2-5B5A-4042-A557-F588CF11DA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51709-B7B7-4355-8046-6CFD3F5C17BC}" type="datetimeFigureOut">
              <a:rPr lang="en-US"/>
              <a:pPr>
                <a:defRPr/>
              </a:pPr>
              <a:t>11/3/2010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FA726-44B0-4EBD-95B1-9C91F79F25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552CF-5950-43C7-AA90-FE181ADD38F8}" type="datetimeFigureOut">
              <a:rPr lang="en-US"/>
              <a:pPr>
                <a:defRPr/>
              </a:pPr>
              <a:t>11/3/2010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4EF14-392E-4F40-A7D3-BC22C39736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6C3CC-24B1-46B7-B674-09ECD4AF4DC9}" type="datetimeFigureOut">
              <a:rPr lang="en-US"/>
              <a:pPr>
                <a:defRPr/>
              </a:pPr>
              <a:t>11/3/2010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ACE22-D6BB-42EA-8144-83D34D2025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5A14C-532C-4737-ACFA-437D2DDE9949}" type="datetimeFigureOut">
              <a:rPr lang="en-US"/>
              <a:pPr>
                <a:defRPr/>
              </a:pPr>
              <a:t>11/3/2010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FF06B-D68B-463A-8E7F-64507CA04B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07699-EAA8-4938-8EE2-6D247ED1F8AD}" type="datetimeFigureOut">
              <a:rPr lang="en-US"/>
              <a:pPr>
                <a:defRPr/>
              </a:pPr>
              <a:t>11/3/2010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DE67D-5E81-4AB1-914A-8C0F35192D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64986-33FA-4C94-A00C-61A222E503CF}" type="datetimeFigureOut">
              <a:rPr lang="en-US"/>
              <a:pPr>
                <a:defRPr/>
              </a:pPr>
              <a:t>11/3/2010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A5A48-71B4-464A-A664-51EA6EBB91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D39A921-8BBA-452E-802F-3C31E80BB653}" type="datetimeFigureOut">
              <a:rPr lang="en-US"/>
              <a:pPr>
                <a:defRPr/>
              </a:pPr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A6C91B9-5913-48D0-B00E-BFB753CBB4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More on Rankings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Stationary distribution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A stationary distribution for a MC with transition matrix </a:t>
            </a:r>
            <a:r>
              <a:rPr lang="en-US" sz="2400" smtClean="0">
                <a:solidFill>
                  <a:srgbClr val="0066FF"/>
                </a:solidFill>
              </a:rPr>
              <a:t>P</a:t>
            </a:r>
            <a:r>
              <a:rPr lang="en-US" sz="2400" smtClean="0"/>
              <a:t>, is a probability distribution </a:t>
            </a:r>
            <a:r>
              <a:rPr lang="el-GR" sz="2400" smtClean="0">
                <a:solidFill>
                  <a:srgbClr val="0066FF"/>
                </a:solidFill>
              </a:rPr>
              <a:t>π</a:t>
            </a:r>
            <a:r>
              <a:rPr lang="fi-FI" sz="2400" smtClean="0"/>
              <a:t>, </a:t>
            </a:r>
            <a:r>
              <a:rPr lang="en-US" sz="2400" smtClean="0"/>
              <a:t>such that </a:t>
            </a:r>
            <a:r>
              <a:rPr lang="en-US" sz="2400" smtClean="0">
                <a:solidFill>
                  <a:srgbClr val="0066FF"/>
                </a:solidFill>
              </a:rPr>
              <a:t>π = πP</a:t>
            </a:r>
          </a:p>
          <a:p>
            <a:pPr>
              <a:lnSpc>
                <a:spcPct val="80000"/>
              </a:lnSpc>
            </a:pPr>
            <a:endParaRPr lang="en-US" sz="2400" smtClean="0"/>
          </a:p>
          <a:p>
            <a:pPr>
              <a:lnSpc>
                <a:spcPct val="80000"/>
              </a:lnSpc>
            </a:pPr>
            <a:r>
              <a:rPr lang="en-US" sz="2400" smtClean="0"/>
              <a:t>A MC has a unique stationary distribution if 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it is </a:t>
            </a:r>
            <a:r>
              <a:rPr lang="en-US" sz="2000" smtClean="0">
                <a:solidFill>
                  <a:srgbClr val="FF0000"/>
                </a:solidFill>
              </a:rPr>
              <a:t>irreducible</a:t>
            </a:r>
          </a:p>
          <a:p>
            <a:pPr lvl="2">
              <a:lnSpc>
                <a:spcPct val="80000"/>
              </a:lnSpc>
            </a:pPr>
            <a:r>
              <a:rPr lang="en-US" sz="1800" smtClean="0"/>
              <a:t>the underlying graph is strongly connected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it is </a:t>
            </a:r>
            <a:r>
              <a:rPr lang="en-US" sz="2000" smtClean="0">
                <a:solidFill>
                  <a:srgbClr val="FF0000"/>
                </a:solidFill>
              </a:rPr>
              <a:t>aperiodic</a:t>
            </a:r>
          </a:p>
          <a:p>
            <a:pPr lvl="2">
              <a:lnSpc>
                <a:spcPct val="80000"/>
              </a:lnSpc>
            </a:pPr>
            <a:r>
              <a:rPr lang="en-US" sz="1800" smtClean="0"/>
              <a:t>for random walks, the underlying graph is </a:t>
            </a:r>
            <a:r>
              <a:rPr lang="en-US" sz="1800" smtClean="0">
                <a:solidFill>
                  <a:srgbClr val="FF3300"/>
                </a:solidFill>
              </a:rPr>
              <a:t>not</a:t>
            </a:r>
            <a:r>
              <a:rPr lang="en-US" sz="1800" smtClean="0"/>
              <a:t> bipartite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The probability </a:t>
            </a:r>
            <a:r>
              <a:rPr lang="el-GR" sz="2400" smtClean="0">
                <a:solidFill>
                  <a:srgbClr val="0066FF"/>
                </a:solidFill>
              </a:rPr>
              <a:t>π</a:t>
            </a:r>
            <a:r>
              <a:rPr lang="fi-FI" sz="2400" baseline="-25000" smtClean="0">
                <a:solidFill>
                  <a:srgbClr val="0066FF"/>
                </a:solidFill>
              </a:rPr>
              <a:t>i</a:t>
            </a:r>
            <a:r>
              <a:rPr lang="fi-FI" sz="2400" smtClean="0">
                <a:solidFill>
                  <a:srgbClr val="0066FF"/>
                </a:solidFill>
              </a:rPr>
              <a:t> </a:t>
            </a:r>
            <a:r>
              <a:rPr lang="fi-FI" sz="2400" smtClean="0"/>
              <a:t>is the </a:t>
            </a:r>
            <a:r>
              <a:rPr lang="en-US" sz="2400" smtClean="0"/>
              <a:t>fraction of times that we visited  state </a:t>
            </a:r>
            <a:r>
              <a:rPr lang="en-US" sz="2400" smtClean="0">
                <a:solidFill>
                  <a:srgbClr val="0066FF"/>
                </a:solidFill>
              </a:rPr>
              <a:t>i </a:t>
            </a:r>
            <a:r>
              <a:rPr lang="en-US" sz="2400" smtClean="0"/>
              <a:t>as</a:t>
            </a:r>
            <a:r>
              <a:rPr lang="en-US" sz="2400" smtClean="0">
                <a:solidFill>
                  <a:srgbClr val="0066FF"/>
                </a:solidFill>
              </a:rPr>
              <a:t> t </a:t>
            </a:r>
            <a:r>
              <a:rPr lang="en-US" sz="2400" smtClean="0">
                <a:solidFill>
                  <a:srgbClr val="0066FF"/>
                </a:solidFill>
                <a:latin typeface="Arial" pitchFamily="34" charset="0"/>
              </a:rPr>
              <a:t>→ </a:t>
            </a:r>
            <a:r>
              <a:rPr lang="en-US" sz="2400" smtClean="0">
                <a:solidFill>
                  <a:srgbClr val="0066FF"/>
                </a:solidFill>
                <a:latin typeface="Tahoma" pitchFamily="34" charset="0"/>
              </a:rPr>
              <a:t>∞</a:t>
            </a:r>
            <a:endParaRPr lang="en-US" sz="2400" smtClean="0">
              <a:solidFill>
                <a:srgbClr val="0066FF"/>
              </a:solidFill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smtClean="0"/>
              <a:t>The stationary distribution is an eigenvector of matrix </a:t>
            </a:r>
            <a:r>
              <a:rPr lang="en-US" sz="2400" smtClean="0">
                <a:solidFill>
                  <a:srgbClr val="0066FF"/>
                </a:solidFill>
              </a:rPr>
              <a:t>P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the principal left eigenvector of </a:t>
            </a:r>
            <a:r>
              <a:rPr lang="en-US" sz="2000" smtClean="0">
                <a:solidFill>
                  <a:srgbClr val="0066FF"/>
                </a:solidFill>
              </a:rPr>
              <a:t>P</a:t>
            </a:r>
            <a:r>
              <a:rPr lang="en-US" sz="2000" smtClean="0"/>
              <a:t> – stochastic matrices have maximum eigenvalue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Computing the stationary distribution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The Power Method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Initialize to some distribution </a:t>
            </a:r>
            <a:r>
              <a:rPr lang="en-US" sz="2400" smtClean="0">
                <a:solidFill>
                  <a:srgbClr val="0066FF"/>
                </a:solidFill>
              </a:rPr>
              <a:t>q</a:t>
            </a:r>
            <a:r>
              <a:rPr lang="en-US" sz="2400" baseline="30000" smtClean="0">
                <a:solidFill>
                  <a:srgbClr val="0066FF"/>
                </a:solidFill>
              </a:rPr>
              <a:t>0</a:t>
            </a:r>
            <a:endParaRPr lang="en-US" sz="2400" smtClean="0">
              <a:solidFill>
                <a:srgbClr val="0066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smtClean="0"/>
              <a:t>Iteratively compute </a:t>
            </a:r>
            <a:r>
              <a:rPr lang="en-US" sz="2400" smtClean="0">
                <a:solidFill>
                  <a:srgbClr val="0066FF"/>
                </a:solidFill>
              </a:rPr>
              <a:t>q</a:t>
            </a:r>
            <a:r>
              <a:rPr lang="en-US" sz="2400" baseline="30000" smtClean="0">
                <a:solidFill>
                  <a:srgbClr val="0066FF"/>
                </a:solidFill>
              </a:rPr>
              <a:t>t</a:t>
            </a:r>
            <a:r>
              <a:rPr lang="en-US" sz="2400" smtClean="0">
                <a:solidFill>
                  <a:srgbClr val="0066FF"/>
                </a:solidFill>
              </a:rPr>
              <a:t> = q</a:t>
            </a:r>
            <a:r>
              <a:rPr lang="en-US" sz="2400" baseline="30000" smtClean="0">
                <a:solidFill>
                  <a:srgbClr val="0066FF"/>
                </a:solidFill>
              </a:rPr>
              <a:t>t-1</a:t>
            </a:r>
            <a:r>
              <a:rPr lang="en-US" sz="2400" smtClean="0">
                <a:solidFill>
                  <a:srgbClr val="0066FF"/>
                </a:solidFill>
              </a:rPr>
              <a:t>P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After enough iterations </a:t>
            </a:r>
            <a:r>
              <a:rPr lang="en-US" sz="2400" smtClean="0">
                <a:solidFill>
                  <a:srgbClr val="0066FF"/>
                </a:solidFill>
              </a:rPr>
              <a:t>q</a:t>
            </a:r>
            <a:r>
              <a:rPr lang="en-US" sz="2400" baseline="30000" smtClean="0">
                <a:solidFill>
                  <a:srgbClr val="0066FF"/>
                </a:solidFill>
              </a:rPr>
              <a:t>t </a:t>
            </a:r>
            <a:r>
              <a:rPr lang="en-US" sz="2400" smtClean="0">
                <a:solidFill>
                  <a:srgbClr val="0066FF"/>
                </a:solidFill>
              </a:rPr>
              <a:t>≈ </a:t>
            </a:r>
            <a:r>
              <a:rPr lang="el-GR" sz="2400" smtClean="0">
                <a:solidFill>
                  <a:srgbClr val="0066FF"/>
                </a:solidFill>
              </a:rPr>
              <a:t>π</a:t>
            </a:r>
            <a:endParaRPr lang="fi-FI" sz="2400" smtClean="0">
              <a:solidFill>
                <a:srgbClr val="0066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smtClean="0"/>
              <a:t>Power method because it computes</a:t>
            </a:r>
            <a:r>
              <a:rPr lang="en-US" sz="2400" smtClean="0">
                <a:solidFill>
                  <a:srgbClr val="0066FF"/>
                </a:solidFill>
              </a:rPr>
              <a:t> q</a:t>
            </a:r>
            <a:r>
              <a:rPr lang="en-US" sz="2400" baseline="30000" smtClean="0">
                <a:solidFill>
                  <a:srgbClr val="0066FF"/>
                </a:solidFill>
              </a:rPr>
              <a:t>t</a:t>
            </a:r>
            <a:r>
              <a:rPr lang="en-US" sz="2400" smtClean="0">
                <a:solidFill>
                  <a:srgbClr val="0066FF"/>
                </a:solidFill>
              </a:rPr>
              <a:t> = q</a:t>
            </a:r>
            <a:r>
              <a:rPr lang="en-US" sz="2400" baseline="30000" smtClean="0">
                <a:solidFill>
                  <a:srgbClr val="0066FF"/>
                </a:solidFill>
              </a:rPr>
              <a:t>0</a:t>
            </a:r>
            <a:r>
              <a:rPr lang="en-US" sz="2400" smtClean="0">
                <a:solidFill>
                  <a:srgbClr val="0066FF"/>
                </a:solidFill>
              </a:rPr>
              <a:t>P</a:t>
            </a:r>
            <a:r>
              <a:rPr lang="en-US" sz="2400" baseline="30000" smtClean="0">
                <a:solidFill>
                  <a:srgbClr val="0066FF"/>
                </a:solidFill>
              </a:rPr>
              <a:t>t</a:t>
            </a:r>
          </a:p>
          <a:p>
            <a:pPr>
              <a:lnSpc>
                <a:spcPct val="90000"/>
              </a:lnSpc>
            </a:pPr>
            <a:endParaRPr lang="en-US" sz="2000" baseline="-25000" smtClean="0">
              <a:solidFill>
                <a:srgbClr val="0066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smtClean="0"/>
              <a:t>Rate of convergence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determined by </a:t>
            </a:r>
            <a:r>
              <a:rPr lang="el-GR" sz="2400" smtClean="0">
                <a:solidFill>
                  <a:srgbClr val="0066FF"/>
                </a:solidFill>
                <a:latin typeface="Arial" pitchFamily="34" charset="0"/>
              </a:rPr>
              <a:t>λ</a:t>
            </a:r>
            <a:r>
              <a:rPr lang="fi-FI" sz="2400" baseline="-25000" smtClean="0">
                <a:solidFill>
                  <a:srgbClr val="0066FF"/>
                </a:solidFill>
                <a:latin typeface="Arial" pitchFamily="34" charset="0"/>
              </a:rPr>
              <a:t>2</a:t>
            </a:r>
            <a:endParaRPr lang="el-GR" sz="2400" smtClean="0">
              <a:solidFill>
                <a:srgbClr val="0066FF"/>
              </a:solidFill>
              <a:latin typeface="Arial" pitchFamily="34" charset="0"/>
            </a:endParaRPr>
          </a:p>
          <a:p>
            <a:pPr lvl="2">
              <a:lnSpc>
                <a:spcPct val="90000"/>
              </a:lnSpc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PageRank random walk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Vanilla random walk</a:t>
            </a:r>
          </a:p>
          <a:p>
            <a:pPr lvl="1"/>
            <a:r>
              <a:rPr lang="en-US" smtClean="0"/>
              <a:t>make the adjacency matrix stochastic and run a random walk</a:t>
            </a:r>
          </a:p>
        </p:txBody>
      </p:sp>
      <p:grpSp>
        <p:nvGrpSpPr>
          <p:cNvPr id="4101" name="Group 4"/>
          <p:cNvGrpSpPr>
            <a:grpSpLocks/>
          </p:cNvGrpSpPr>
          <p:nvPr/>
        </p:nvGrpSpPr>
        <p:grpSpPr bwMode="auto">
          <a:xfrm>
            <a:off x="5300663" y="2989263"/>
            <a:ext cx="3556000" cy="3090862"/>
            <a:chOff x="3004" y="981"/>
            <a:chExt cx="2688" cy="2256"/>
          </a:xfrm>
        </p:grpSpPr>
        <p:sp>
          <p:nvSpPr>
            <p:cNvPr id="4102" name="Rectangle 5"/>
            <p:cNvSpPr>
              <a:spLocks noChangeArrowheads="1"/>
            </p:cNvSpPr>
            <p:nvPr/>
          </p:nvSpPr>
          <p:spPr bwMode="auto">
            <a:xfrm>
              <a:off x="3004" y="1317"/>
              <a:ext cx="432" cy="624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F5B60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03" name="Rectangle 6"/>
            <p:cNvSpPr>
              <a:spLocks noChangeArrowheads="1"/>
            </p:cNvSpPr>
            <p:nvPr/>
          </p:nvSpPr>
          <p:spPr bwMode="auto">
            <a:xfrm>
              <a:off x="3244" y="2517"/>
              <a:ext cx="432" cy="624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FF33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04" name="Rectangle 7"/>
            <p:cNvSpPr>
              <a:spLocks noChangeArrowheads="1"/>
            </p:cNvSpPr>
            <p:nvPr/>
          </p:nvSpPr>
          <p:spPr bwMode="auto">
            <a:xfrm>
              <a:off x="4828" y="2613"/>
              <a:ext cx="432" cy="624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00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05" name="Rectangle 8"/>
            <p:cNvSpPr>
              <a:spLocks noChangeArrowheads="1"/>
            </p:cNvSpPr>
            <p:nvPr/>
          </p:nvSpPr>
          <p:spPr bwMode="auto">
            <a:xfrm>
              <a:off x="5260" y="1509"/>
              <a:ext cx="432" cy="624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06" name="Rectangle 9"/>
            <p:cNvSpPr>
              <a:spLocks noChangeArrowheads="1"/>
            </p:cNvSpPr>
            <p:nvPr/>
          </p:nvSpPr>
          <p:spPr bwMode="auto">
            <a:xfrm>
              <a:off x="4300" y="981"/>
              <a:ext cx="432" cy="624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07" name="Line 10"/>
            <p:cNvSpPr>
              <a:spLocks noChangeShapeType="1"/>
            </p:cNvSpPr>
            <p:nvPr/>
          </p:nvSpPr>
          <p:spPr bwMode="auto">
            <a:xfrm>
              <a:off x="3148" y="1845"/>
              <a:ext cx="192" cy="1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8" name="Line 11"/>
            <p:cNvSpPr>
              <a:spLocks noChangeShapeType="1"/>
            </p:cNvSpPr>
            <p:nvPr/>
          </p:nvSpPr>
          <p:spPr bwMode="auto">
            <a:xfrm>
              <a:off x="3100" y="1605"/>
              <a:ext cx="192" cy="1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9" name="Line 12"/>
            <p:cNvSpPr>
              <a:spLocks noChangeShapeType="1"/>
            </p:cNvSpPr>
            <p:nvPr/>
          </p:nvSpPr>
          <p:spPr bwMode="auto">
            <a:xfrm>
              <a:off x="4924" y="2901"/>
              <a:ext cx="192" cy="1"/>
            </a:xfrm>
            <a:prstGeom prst="line">
              <a:avLst/>
            </a:prstGeom>
            <a:noFill/>
            <a:ln w="76200">
              <a:solidFill>
                <a:srgbClr val="F5B60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0" name="Line 13"/>
            <p:cNvSpPr>
              <a:spLocks noChangeShapeType="1"/>
            </p:cNvSpPr>
            <p:nvPr/>
          </p:nvSpPr>
          <p:spPr bwMode="auto">
            <a:xfrm>
              <a:off x="4924" y="2757"/>
              <a:ext cx="192" cy="1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1" name="Line 14"/>
            <p:cNvSpPr>
              <a:spLocks noChangeShapeType="1"/>
            </p:cNvSpPr>
            <p:nvPr/>
          </p:nvSpPr>
          <p:spPr bwMode="auto">
            <a:xfrm>
              <a:off x="5356" y="1701"/>
              <a:ext cx="192" cy="1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2" name="Line 15"/>
            <p:cNvSpPr>
              <a:spLocks noChangeShapeType="1"/>
            </p:cNvSpPr>
            <p:nvPr/>
          </p:nvSpPr>
          <p:spPr bwMode="auto">
            <a:xfrm>
              <a:off x="4972" y="3045"/>
              <a:ext cx="192" cy="1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3" name="Line 16"/>
            <p:cNvSpPr>
              <a:spLocks noChangeShapeType="1"/>
            </p:cNvSpPr>
            <p:nvPr/>
          </p:nvSpPr>
          <p:spPr bwMode="auto">
            <a:xfrm>
              <a:off x="3340" y="2901"/>
              <a:ext cx="192" cy="1"/>
            </a:xfrm>
            <a:prstGeom prst="line">
              <a:avLst/>
            </a:prstGeom>
            <a:noFill/>
            <a:ln w="76200">
              <a:solidFill>
                <a:srgbClr val="0099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4" name="Line 17"/>
            <p:cNvSpPr>
              <a:spLocks noChangeShapeType="1"/>
            </p:cNvSpPr>
            <p:nvPr/>
          </p:nvSpPr>
          <p:spPr bwMode="auto">
            <a:xfrm>
              <a:off x="3340" y="2709"/>
              <a:ext cx="192" cy="1"/>
            </a:xfrm>
            <a:prstGeom prst="line">
              <a:avLst/>
            </a:prstGeom>
            <a:noFill/>
            <a:ln w="76200">
              <a:solidFill>
                <a:srgbClr val="F5B60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5" name="Line 18"/>
            <p:cNvSpPr>
              <a:spLocks noChangeShapeType="1"/>
            </p:cNvSpPr>
            <p:nvPr/>
          </p:nvSpPr>
          <p:spPr bwMode="auto">
            <a:xfrm>
              <a:off x="4444" y="1269"/>
              <a:ext cx="192" cy="1"/>
            </a:xfrm>
            <a:prstGeom prst="line">
              <a:avLst/>
            </a:prstGeom>
            <a:noFill/>
            <a:ln w="76200">
              <a:solidFill>
                <a:srgbClr val="FF33C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6" name="Line 19"/>
            <p:cNvSpPr>
              <a:spLocks noChangeShapeType="1"/>
            </p:cNvSpPr>
            <p:nvPr/>
          </p:nvSpPr>
          <p:spPr bwMode="auto">
            <a:xfrm>
              <a:off x="3772" y="2853"/>
              <a:ext cx="96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Line 20"/>
            <p:cNvSpPr>
              <a:spLocks noChangeShapeType="1"/>
            </p:cNvSpPr>
            <p:nvPr/>
          </p:nvSpPr>
          <p:spPr bwMode="auto">
            <a:xfrm flipH="1">
              <a:off x="3532" y="1653"/>
              <a:ext cx="816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8" name="Line 21"/>
            <p:cNvSpPr>
              <a:spLocks noChangeShapeType="1"/>
            </p:cNvSpPr>
            <p:nvPr/>
          </p:nvSpPr>
          <p:spPr bwMode="auto">
            <a:xfrm flipH="1" flipV="1">
              <a:off x="3244" y="2037"/>
              <a:ext cx="144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9" name="Line 22"/>
            <p:cNvSpPr>
              <a:spLocks noChangeShapeType="1"/>
            </p:cNvSpPr>
            <p:nvPr/>
          </p:nvSpPr>
          <p:spPr bwMode="auto">
            <a:xfrm flipV="1">
              <a:off x="3532" y="1413"/>
              <a:ext cx="72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0" name="Line 23"/>
            <p:cNvSpPr>
              <a:spLocks noChangeShapeType="1"/>
            </p:cNvSpPr>
            <p:nvPr/>
          </p:nvSpPr>
          <p:spPr bwMode="auto">
            <a:xfrm>
              <a:off x="3484" y="1845"/>
              <a:ext cx="168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1" name="Line 24"/>
            <p:cNvSpPr>
              <a:spLocks noChangeShapeType="1"/>
            </p:cNvSpPr>
            <p:nvPr/>
          </p:nvSpPr>
          <p:spPr bwMode="auto">
            <a:xfrm flipH="1" flipV="1">
              <a:off x="4780" y="1269"/>
              <a:ext cx="43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2" name="Line 25"/>
            <p:cNvSpPr>
              <a:spLocks noChangeShapeType="1"/>
            </p:cNvSpPr>
            <p:nvPr/>
          </p:nvSpPr>
          <p:spPr bwMode="auto">
            <a:xfrm flipH="1" flipV="1">
              <a:off x="4540" y="1653"/>
              <a:ext cx="432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3" name="Line 26"/>
            <p:cNvSpPr>
              <a:spLocks noChangeShapeType="1"/>
            </p:cNvSpPr>
            <p:nvPr/>
          </p:nvSpPr>
          <p:spPr bwMode="auto">
            <a:xfrm flipV="1">
              <a:off x="5116" y="2181"/>
              <a:ext cx="288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4" name="Line 27"/>
            <p:cNvSpPr>
              <a:spLocks noChangeShapeType="1"/>
            </p:cNvSpPr>
            <p:nvPr/>
          </p:nvSpPr>
          <p:spPr bwMode="auto">
            <a:xfrm flipH="1" flipV="1">
              <a:off x="3532" y="1989"/>
              <a:ext cx="1248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069975" y="3678238"/>
          <a:ext cx="3502025" cy="2159000"/>
        </p:xfrm>
        <a:graphic>
          <a:graphicData uri="http://schemas.openxmlformats.org/presentationml/2006/ole">
            <p:oleObj spid="_x0000_s4098" name="Equation" r:id="rId4" imgW="1854000" imgH="1143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9"/>
          <p:cNvSpPr>
            <a:spLocks noChangeArrowheads="1"/>
          </p:cNvSpPr>
          <p:nvPr/>
        </p:nvSpPr>
        <p:spPr bwMode="auto">
          <a:xfrm>
            <a:off x="1573213" y="4141788"/>
            <a:ext cx="2911475" cy="333375"/>
          </a:xfrm>
          <a:prstGeom prst="rect">
            <a:avLst/>
          </a:prstGeom>
          <a:solidFill>
            <a:srgbClr val="FF3300">
              <a:alpha val="6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PageRank random walk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What about </a:t>
            </a:r>
            <a:r>
              <a:rPr lang="en-US" smtClean="0">
                <a:solidFill>
                  <a:srgbClr val="FF6600"/>
                </a:solidFill>
              </a:rPr>
              <a:t>sink </a:t>
            </a:r>
            <a:r>
              <a:rPr lang="en-US" smtClean="0"/>
              <a:t>nodes?</a:t>
            </a:r>
          </a:p>
          <a:p>
            <a:pPr lvl="1"/>
            <a:r>
              <a:rPr lang="en-US" smtClean="0"/>
              <a:t>what happens when the random walk moves to a node without any outgoing inks?</a:t>
            </a:r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5257800" y="3686175"/>
            <a:ext cx="571500" cy="855663"/>
          </a:xfrm>
          <a:prstGeom prst="rect">
            <a:avLst/>
          </a:prstGeom>
          <a:solidFill>
            <a:srgbClr val="FFFFFF"/>
          </a:solidFill>
          <a:ln w="76200">
            <a:solidFill>
              <a:srgbClr val="F5B6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7" name="Rectangle 6"/>
          <p:cNvSpPr>
            <a:spLocks noChangeArrowheads="1"/>
          </p:cNvSpPr>
          <p:nvPr/>
        </p:nvSpPr>
        <p:spPr bwMode="auto">
          <a:xfrm>
            <a:off x="5575300" y="5330825"/>
            <a:ext cx="571500" cy="854075"/>
          </a:xfrm>
          <a:prstGeom prst="rect">
            <a:avLst/>
          </a:prstGeom>
          <a:solidFill>
            <a:srgbClr val="FFFFFF"/>
          </a:solidFill>
          <a:ln w="76200">
            <a:solidFill>
              <a:srgbClr val="FF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8" name="Rectangle 7"/>
          <p:cNvSpPr>
            <a:spLocks noChangeArrowheads="1"/>
          </p:cNvSpPr>
          <p:nvPr/>
        </p:nvSpPr>
        <p:spPr bwMode="auto">
          <a:xfrm>
            <a:off x="7670800" y="5461000"/>
            <a:ext cx="571500" cy="855663"/>
          </a:xfrm>
          <a:prstGeom prst="rect">
            <a:avLst/>
          </a:prstGeom>
          <a:solidFill>
            <a:srgbClr val="FFFFFF"/>
          </a:solidFill>
          <a:ln w="7620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9" name="Rectangle 8"/>
          <p:cNvSpPr>
            <a:spLocks noChangeArrowheads="1"/>
          </p:cNvSpPr>
          <p:nvPr/>
        </p:nvSpPr>
        <p:spPr bwMode="auto">
          <a:xfrm>
            <a:off x="8242300" y="3949700"/>
            <a:ext cx="571500" cy="854075"/>
          </a:xfrm>
          <a:prstGeom prst="rect">
            <a:avLst/>
          </a:prstGeom>
          <a:solidFill>
            <a:srgbClr val="FFFFFF"/>
          </a:solidFill>
          <a:ln w="76200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30" name="Rectangle 9"/>
          <p:cNvSpPr>
            <a:spLocks noChangeArrowheads="1"/>
          </p:cNvSpPr>
          <p:nvPr/>
        </p:nvSpPr>
        <p:spPr bwMode="auto">
          <a:xfrm>
            <a:off x="6972300" y="3225800"/>
            <a:ext cx="571500" cy="855663"/>
          </a:xfrm>
          <a:prstGeom prst="rect">
            <a:avLst/>
          </a:prstGeom>
          <a:solidFill>
            <a:srgbClr val="FFFFFF"/>
          </a:solidFill>
          <a:ln w="762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31" name="Line 10"/>
          <p:cNvSpPr>
            <a:spLocks noChangeShapeType="1"/>
          </p:cNvSpPr>
          <p:nvPr/>
        </p:nvSpPr>
        <p:spPr bwMode="auto">
          <a:xfrm>
            <a:off x="5448300" y="4410075"/>
            <a:ext cx="254000" cy="1588"/>
          </a:xfrm>
          <a:prstGeom prst="line">
            <a:avLst/>
          </a:prstGeom>
          <a:noFill/>
          <a:ln w="76200">
            <a:solidFill>
              <a:srgbClr val="3366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Line 11"/>
          <p:cNvSpPr>
            <a:spLocks noChangeShapeType="1"/>
          </p:cNvSpPr>
          <p:nvPr/>
        </p:nvSpPr>
        <p:spPr bwMode="auto">
          <a:xfrm>
            <a:off x="5384800" y="4081463"/>
            <a:ext cx="254000" cy="0"/>
          </a:xfrm>
          <a:prstGeom prst="line">
            <a:avLst/>
          </a:prstGeom>
          <a:noFill/>
          <a:ln w="7620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Line 12"/>
          <p:cNvSpPr>
            <a:spLocks noChangeShapeType="1"/>
          </p:cNvSpPr>
          <p:nvPr/>
        </p:nvSpPr>
        <p:spPr bwMode="auto">
          <a:xfrm>
            <a:off x="7797800" y="5856288"/>
            <a:ext cx="254000" cy="1587"/>
          </a:xfrm>
          <a:prstGeom prst="line">
            <a:avLst/>
          </a:prstGeom>
          <a:noFill/>
          <a:ln w="76200">
            <a:solidFill>
              <a:srgbClr val="F5B60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Line 13"/>
          <p:cNvSpPr>
            <a:spLocks noChangeShapeType="1"/>
          </p:cNvSpPr>
          <p:nvPr/>
        </p:nvSpPr>
        <p:spPr bwMode="auto">
          <a:xfrm>
            <a:off x="7797800" y="5659438"/>
            <a:ext cx="254000" cy="1587"/>
          </a:xfrm>
          <a:prstGeom prst="line">
            <a:avLst/>
          </a:prstGeom>
          <a:noFill/>
          <a:ln w="76200">
            <a:solidFill>
              <a:srgbClr val="3366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Line 14"/>
          <p:cNvSpPr>
            <a:spLocks noChangeShapeType="1"/>
          </p:cNvSpPr>
          <p:nvPr/>
        </p:nvSpPr>
        <p:spPr bwMode="auto">
          <a:xfrm>
            <a:off x="8369300" y="4211638"/>
            <a:ext cx="254000" cy="1587"/>
          </a:xfrm>
          <a:prstGeom prst="line">
            <a:avLst/>
          </a:prstGeom>
          <a:noFill/>
          <a:ln w="7620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Line 15"/>
          <p:cNvSpPr>
            <a:spLocks noChangeShapeType="1"/>
          </p:cNvSpPr>
          <p:nvPr/>
        </p:nvSpPr>
        <p:spPr bwMode="auto">
          <a:xfrm>
            <a:off x="7861300" y="6053138"/>
            <a:ext cx="254000" cy="1587"/>
          </a:xfrm>
          <a:prstGeom prst="line">
            <a:avLst/>
          </a:prstGeom>
          <a:noFill/>
          <a:ln w="7620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Line 16"/>
          <p:cNvSpPr>
            <a:spLocks noChangeShapeType="1"/>
          </p:cNvSpPr>
          <p:nvPr/>
        </p:nvSpPr>
        <p:spPr bwMode="auto">
          <a:xfrm>
            <a:off x="5702300" y="5856288"/>
            <a:ext cx="254000" cy="1587"/>
          </a:xfrm>
          <a:prstGeom prst="line">
            <a:avLst/>
          </a:prstGeom>
          <a:noFill/>
          <a:ln w="76200">
            <a:solidFill>
              <a:srgbClr val="0099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Line 17"/>
          <p:cNvSpPr>
            <a:spLocks noChangeShapeType="1"/>
          </p:cNvSpPr>
          <p:nvPr/>
        </p:nvSpPr>
        <p:spPr bwMode="auto">
          <a:xfrm>
            <a:off x="5702300" y="5592763"/>
            <a:ext cx="254000" cy="1587"/>
          </a:xfrm>
          <a:prstGeom prst="line">
            <a:avLst/>
          </a:prstGeom>
          <a:noFill/>
          <a:ln w="76200">
            <a:solidFill>
              <a:srgbClr val="F5B60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Line 18"/>
          <p:cNvSpPr>
            <a:spLocks noChangeShapeType="1"/>
          </p:cNvSpPr>
          <p:nvPr/>
        </p:nvSpPr>
        <p:spPr bwMode="auto">
          <a:xfrm>
            <a:off x="7162800" y="3621088"/>
            <a:ext cx="254000" cy="0"/>
          </a:xfrm>
          <a:prstGeom prst="line">
            <a:avLst/>
          </a:prstGeom>
          <a:noFill/>
          <a:ln w="76200">
            <a:solidFill>
              <a:srgbClr val="FF33C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Line 19"/>
          <p:cNvSpPr>
            <a:spLocks noChangeShapeType="1"/>
          </p:cNvSpPr>
          <p:nvPr/>
        </p:nvSpPr>
        <p:spPr bwMode="auto">
          <a:xfrm>
            <a:off x="6273800" y="5791200"/>
            <a:ext cx="1270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41" name="Line 21"/>
          <p:cNvSpPr>
            <a:spLocks noChangeShapeType="1"/>
          </p:cNvSpPr>
          <p:nvPr/>
        </p:nvSpPr>
        <p:spPr bwMode="auto">
          <a:xfrm flipH="1" flipV="1">
            <a:off x="5575300" y="4672013"/>
            <a:ext cx="190500" cy="592137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42" name="Line 22"/>
          <p:cNvSpPr>
            <a:spLocks noChangeShapeType="1"/>
          </p:cNvSpPr>
          <p:nvPr/>
        </p:nvSpPr>
        <p:spPr bwMode="auto">
          <a:xfrm flipV="1">
            <a:off x="5956300" y="3817938"/>
            <a:ext cx="952500" cy="2635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43" name="Line 23"/>
          <p:cNvSpPr>
            <a:spLocks noChangeShapeType="1"/>
          </p:cNvSpPr>
          <p:nvPr/>
        </p:nvSpPr>
        <p:spPr bwMode="auto">
          <a:xfrm>
            <a:off x="5892800" y="4410075"/>
            <a:ext cx="2222500" cy="158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44" name="Line 24"/>
          <p:cNvSpPr>
            <a:spLocks noChangeShapeType="1"/>
          </p:cNvSpPr>
          <p:nvPr/>
        </p:nvSpPr>
        <p:spPr bwMode="auto">
          <a:xfrm flipH="1" flipV="1">
            <a:off x="7607300" y="3621088"/>
            <a:ext cx="571500" cy="5905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45" name="Line 25"/>
          <p:cNvSpPr>
            <a:spLocks noChangeShapeType="1"/>
          </p:cNvSpPr>
          <p:nvPr/>
        </p:nvSpPr>
        <p:spPr bwMode="auto">
          <a:xfrm flipH="1" flipV="1">
            <a:off x="7289800" y="4146550"/>
            <a:ext cx="571500" cy="1249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46" name="Line 26"/>
          <p:cNvSpPr>
            <a:spLocks noChangeShapeType="1"/>
          </p:cNvSpPr>
          <p:nvPr/>
        </p:nvSpPr>
        <p:spPr bwMode="auto">
          <a:xfrm flipV="1">
            <a:off x="8051800" y="4870450"/>
            <a:ext cx="381000" cy="5254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47" name="Line 27"/>
          <p:cNvSpPr>
            <a:spLocks noChangeShapeType="1"/>
          </p:cNvSpPr>
          <p:nvPr/>
        </p:nvSpPr>
        <p:spPr bwMode="auto">
          <a:xfrm flipH="1" flipV="1">
            <a:off x="5956300" y="4606925"/>
            <a:ext cx="1651000" cy="105251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069975" y="3678238"/>
          <a:ext cx="3502025" cy="2159000"/>
        </p:xfrm>
        <a:graphic>
          <a:graphicData uri="http://schemas.openxmlformats.org/presentationml/2006/ole">
            <p:oleObj spid="_x0000_s5122" name="Equation" r:id="rId4" imgW="1854000" imgH="1143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1458913" y="4141788"/>
            <a:ext cx="3165475" cy="333375"/>
          </a:xfrm>
          <a:prstGeom prst="rect">
            <a:avLst/>
          </a:prstGeom>
          <a:solidFill>
            <a:srgbClr val="FF3300">
              <a:alpha val="6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950913" y="3678238"/>
          <a:ext cx="3741737" cy="2159000"/>
        </p:xfrm>
        <a:graphic>
          <a:graphicData uri="http://schemas.openxmlformats.org/presentationml/2006/ole">
            <p:oleObj spid="_x0000_s6146" name="Equation" r:id="rId4" imgW="1981080" imgH="1143000" progId="Equation.3">
              <p:embed/>
            </p:oleObj>
          </a:graphicData>
        </a:graphic>
      </p:graphicFrame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PageRank random walk</a:t>
            </a:r>
          </a:p>
        </p:txBody>
      </p:sp>
      <p:sp>
        <p:nvSpPr>
          <p:cNvPr id="615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Replace these row vectors with a vector </a:t>
            </a:r>
            <a:r>
              <a:rPr lang="en-US" smtClean="0">
                <a:solidFill>
                  <a:srgbClr val="0066FF"/>
                </a:solidFill>
              </a:rPr>
              <a:t>v</a:t>
            </a:r>
          </a:p>
          <a:p>
            <a:pPr lvl="1"/>
            <a:r>
              <a:rPr lang="en-US" smtClean="0"/>
              <a:t>typically, the uniform vector</a:t>
            </a:r>
          </a:p>
        </p:txBody>
      </p:sp>
      <p:sp>
        <p:nvSpPr>
          <p:cNvPr id="6151" name="Rectangle 5"/>
          <p:cNvSpPr>
            <a:spLocks noChangeArrowheads="1"/>
          </p:cNvSpPr>
          <p:nvPr/>
        </p:nvSpPr>
        <p:spPr bwMode="auto">
          <a:xfrm>
            <a:off x="5257800" y="3686175"/>
            <a:ext cx="571500" cy="855663"/>
          </a:xfrm>
          <a:prstGeom prst="rect">
            <a:avLst/>
          </a:prstGeom>
          <a:solidFill>
            <a:srgbClr val="FFFFFF"/>
          </a:solidFill>
          <a:ln w="76200">
            <a:solidFill>
              <a:srgbClr val="F5B6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152" name="Rectangle 6"/>
          <p:cNvSpPr>
            <a:spLocks noChangeArrowheads="1"/>
          </p:cNvSpPr>
          <p:nvPr/>
        </p:nvSpPr>
        <p:spPr bwMode="auto">
          <a:xfrm>
            <a:off x="5575300" y="5330825"/>
            <a:ext cx="571500" cy="854075"/>
          </a:xfrm>
          <a:prstGeom prst="rect">
            <a:avLst/>
          </a:prstGeom>
          <a:solidFill>
            <a:srgbClr val="FFFFFF"/>
          </a:solidFill>
          <a:ln w="76200">
            <a:solidFill>
              <a:srgbClr val="FF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153" name="Rectangle 7"/>
          <p:cNvSpPr>
            <a:spLocks noChangeArrowheads="1"/>
          </p:cNvSpPr>
          <p:nvPr/>
        </p:nvSpPr>
        <p:spPr bwMode="auto">
          <a:xfrm>
            <a:off x="7670800" y="5461000"/>
            <a:ext cx="571500" cy="855663"/>
          </a:xfrm>
          <a:prstGeom prst="rect">
            <a:avLst/>
          </a:prstGeom>
          <a:solidFill>
            <a:srgbClr val="FFFFFF"/>
          </a:solidFill>
          <a:ln w="7620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154" name="Rectangle 8"/>
          <p:cNvSpPr>
            <a:spLocks noChangeArrowheads="1"/>
          </p:cNvSpPr>
          <p:nvPr/>
        </p:nvSpPr>
        <p:spPr bwMode="auto">
          <a:xfrm>
            <a:off x="8242300" y="3949700"/>
            <a:ext cx="571500" cy="854075"/>
          </a:xfrm>
          <a:prstGeom prst="rect">
            <a:avLst/>
          </a:prstGeom>
          <a:solidFill>
            <a:srgbClr val="FFFFFF"/>
          </a:solidFill>
          <a:ln w="76200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155" name="Rectangle 9"/>
          <p:cNvSpPr>
            <a:spLocks noChangeArrowheads="1"/>
          </p:cNvSpPr>
          <p:nvPr/>
        </p:nvSpPr>
        <p:spPr bwMode="auto">
          <a:xfrm>
            <a:off x="6972300" y="3225800"/>
            <a:ext cx="571500" cy="855663"/>
          </a:xfrm>
          <a:prstGeom prst="rect">
            <a:avLst/>
          </a:prstGeom>
          <a:solidFill>
            <a:srgbClr val="FFFFFF"/>
          </a:solidFill>
          <a:ln w="762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156" name="Line 10"/>
          <p:cNvSpPr>
            <a:spLocks noChangeShapeType="1"/>
          </p:cNvSpPr>
          <p:nvPr/>
        </p:nvSpPr>
        <p:spPr bwMode="auto">
          <a:xfrm>
            <a:off x="5448300" y="4410075"/>
            <a:ext cx="254000" cy="1588"/>
          </a:xfrm>
          <a:prstGeom prst="line">
            <a:avLst/>
          </a:prstGeom>
          <a:noFill/>
          <a:ln w="76200">
            <a:solidFill>
              <a:srgbClr val="3366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7" name="Line 11"/>
          <p:cNvSpPr>
            <a:spLocks noChangeShapeType="1"/>
          </p:cNvSpPr>
          <p:nvPr/>
        </p:nvSpPr>
        <p:spPr bwMode="auto">
          <a:xfrm>
            <a:off x="5384800" y="4081463"/>
            <a:ext cx="254000" cy="0"/>
          </a:xfrm>
          <a:prstGeom prst="line">
            <a:avLst/>
          </a:prstGeom>
          <a:noFill/>
          <a:ln w="7620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8" name="Line 12"/>
          <p:cNvSpPr>
            <a:spLocks noChangeShapeType="1"/>
          </p:cNvSpPr>
          <p:nvPr/>
        </p:nvSpPr>
        <p:spPr bwMode="auto">
          <a:xfrm>
            <a:off x="7797800" y="5856288"/>
            <a:ext cx="254000" cy="1587"/>
          </a:xfrm>
          <a:prstGeom prst="line">
            <a:avLst/>
          </a:prstGeom>
          <a:noFill/>
          <a:ln w="76200">
            <a:solidFill>
              <a:srgbClr val="F5B60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9" name="Line 13"/>
          <p:cNvSpPr>
            <a:spLocks noChangeShapeType="1"/>
          </p:cNvSpPr>
          <p:nvPr/>
        </p:nvSpPr>
        <p:spPr bwMode="auto">
          <a:xfrm>
            <a:off x="7797800" y="5659438"/>
            <a:ext cx="254000" cy="1587"/>
          </a:xfrm>
          <a:prstGeom prst="line">
            <a:avLst/>
          </a:prstGeom>
          <a:noFill/>
          <a:ln w="76200">
            <a:solidFill>
              <a:srgbClr val="3366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0" name="Line 14"/>
          <p:cNvSpPr>
            <a:spLocks noChangeShapeType="1"/>
          </p:cNvSpPr>
          <p:nvPr/>
        </p:nvSpPr>
        <p:spPr bwMode="auto">
          <a:xfrm>
            <a:off x="8369300" y="4211638"/>
            <a:ext cx="254000" cy="1587"/>
          </a:xfrm>
          <a:prstGeom prst="line">
            <a:avLst/>
          </a:prstGeom>
          <a:noFill/>
          <a:ln w="7620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1" name="Line 15"/>
          <p:cNvSpPr>
            <a:spLocks noChangeShapeType="1"/>
          </p:cNvSpPr>
          <p:nvPr/>
        </p:nvSpPr>
        <p:spPr bwMode="auto">
          <a:xfrm>
            <a:off x="7861300" y="6053138"/>
            <a:ext cx="254000" cy="1587"/>
          </a:xfrm>
          <a:prstGeom prst="line">
            <a:avLst/>
          </a:prstGeom>
          <a:noFill/>
          <a:ln w="7620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2" name="Line 16"/>
          <p:cNvSpPr>
            <a:spLocks noChangeShapeType="1"/>
          </p:cNvSpPr>
          <p:nvPr/>
        </p:nvSpPr>
        <p:spPr bwMode="auto">
          <a:xfrm>
            <a:off x="5702300" y="5856288"/>
            <a:ext cx="254000" cy="1587"/>
          </a:xfrm>
          <a:prstGeom prst="line">
            <a:avLst/>
          </a:prstGeom>
          <a:noFill/>
          <a:ln w="76200">
            <a:solidFill>
              <a:srgbClr val="0099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3" name="Line 17"/>
          <p:cNvSpPr>
            <a:spLocks noChangeShapeType="1"/>
          </p:cNvSpPr>
          <p:nvPr/>
        </p:nvSpPr>
        <p:spPr bwMode="auto">
          <a:xfrm>
            <a:off x="5702300" y="5592763"/>
            <a:ext cx="254000" cy="1587"/>
          </a:xfrm>
          <a:prstGeom prst="line">
            <a:avLst/>
          </a:prstGeom>
          <a:noFill/>
          <a:ln w="76200">
            <a:solidFill>
              <a:srgbClr val="F5B60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4" name="Line 18"/>
          <p:cNvSpPr>
            <a:spLocks noChangeShapeType="1"/>
          </p:cNvSpPr>
          <p:nvPr/>
        </p:nvSpPr>
        <p:spPr bwMode="auto">
          <a:xfrm>
            <a:off x="7162800" y="3621088"/>
            <a:ext cx="254000" cy="0"/>
          </a:xfrm>
          <a:prstGeom prst="line">
            <a:avLst/>
          </a:prstGeom>
          <a:noFill/>
          <a:ln w="76200">
            <a:solidFill>
              <a:srgbClr val="FF33C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Line 19"/>
          <p:cNvSpPr>
            <a:spLocks noChangeShapeType="1"/>
          </p:cNvSpPr>
          <p:nvPr/>
        </p:nvSpPr>
        <p:spPr bwMode="auto">
          <a:xfrm>
            <a:off x="6273800" y="5791200"/>
            <a:ext cx="1270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6" name="Line 20"/>
          <p:cNvSpPr>
            <a:spLocks noChangeShapeType="1"/>
          </p:cNvSpPr>
          <p:nvPr/>
        </p:nvSpPr>
        <p:spPr bwMode="auto">
          <a:xfrm flipH="1" flipV="1">
            <a:off x="5575300" y="4672013"/>
            <a:ext cx="190500" cy="592137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7" name="Line 21"/>
          <p:cNvSpPr>
            <a:spLocks noChangeShapeType="1"/>
          </p:cNvSpPr>
          <p:nvPr/>
        </p:nvSpPr>
        <p:spPr bwMode="auto">
          <a:xfrm flipV="1">
            <a:off x="5956300" y="3817938"/>
            <a:ext cx="952500" cy="2635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8" name="Line 22"/>
          <p:cNvSpPr>
            <a:spLocks noChangeShapeType="1"/>
          </p:cNvSpPr>
          <p:nvPr/>
        </p:nvSpPr>
        <p:spPr bwMode="auto">
          <a:xfrm>
            <a:off x="5892800" y="4410075"/>
            <a:ext cx="2222500" cy="158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9" name="Line 23"/>
          <p:cNvSpPr>
            <a:spLocks noChangeShapeType="1"/>
          </p:cNvSpPr>
          <p:nvPr/>
        </p:nvSpPr>
        <p:spPr bwMode="auto">
          <a:xfrm flipH="1" flipV="1">
            <a:off x="7607300" y="3621088"/>
            <a:ext cx="571500" cy="5905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70" name="Line 24"/>
          <p:cNvSpPr>
            <a:spLocks noChangeShapeType="1"/>
          </p:cNvSpPr>
          <p:nvPr/>
        </p:nvSpPr>
        <p:spPr bwMode="auto">
          <a:xfrm flipH="1" flipV="1">
            <a:off x="7289800" y="4146550"/>
            <a:ext cx="571500" cy="1249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71" name="Line 25"/>
          <p:cNvSpPr>
            <a:spLocks noChangeShapeType="1"/>
          </p:cNvSpPr>
          <p:nvPr/>
        </p:nvSpPr>
        <p:spPr bwMode="auto">
          <a:xfrm flipV="1">
            <a:off x="8051800" y="4870450"/>
            <a:ext cx="381000" cy="5254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72" name="Line 26"/>
          <p:cNvSpPr>
            <a:spLocks noChangeShapeType="1"/>
          </p:cNvSpPr>
          <p:nvPr/>
        </p:nvSpPr>
        <p:spPr bwMode="auto">
          <a:xfrm flipH="1" flipV="1">
            <a:off x="5956300" y="4606925"/>
            <a:ext cx="1651000" cy="105251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73" name="Line 28"/>
          <p:cNvSpPr>
            <a:spLocks noChangeShapeType="1"/>
          </p:cNvSpPr>
          <p:nvPr/>
        </p:nvSpPr>
        <p:spPr bwMode="auto">
          <a:xfrm flipH="1">
            <a:off x="5916613" y="3578225"/>
            <a:ext cx="976312" cy="3254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74" name="Line 29"/>
          <p:cNvSpPr>
            <a:spLocks noChangeShapeType="1"/>
          </p:cNvSpPr>
          <p:nvPr/>
        </p:nvSpPr>
        <p:spPr bwMode="auto">
          <a:xfrm flipH="1">
            <a:off x="6219825" y="4162425"/>
            <a:ext cx="879475" cy="12477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75" name="Line 30"/>
          <p:cNvSpPr>
            <a:spLocks noChangeShapeType="1"/>
          </p:cNvSpPr>
          <p:nvPr/>
        </p:nvSpPr>
        <p:spPr bwMode="auto">
          <a:xfrm>
            <a:off x="7170738" y="4165600"/>
            <a:ext cx="520700" cy="12477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76" name="Line 31"/>
          <p:cNvSpPr>
            <a:spLocks noChangeShapeType="1"/>
          </p:cNvSpPr>
          <p:nvPr/>
        </p:nvSpPr>
        <p:spPr bwMode="auto">
          <a:xfrm>
            <a:off x="7605713" y="3852863"/>
            <a:ext cx="530225" cy="4730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77" name="Text Box 32"/>
          <p:cNvSpPr txBox="1">
            <a:spLocks noChangeArrowheads="1"/>
          </p:cNvSpPr>
          <p:nvPr/>
        </p:nvSpPr>
        <p:spPr bwMode="auto">
          <a:xfrm>
            <a:off x="673100" y="6122988"/>
            <a:ext cx="13954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P’ = P + dv</a:t>
            </a:r>
            <a:r>
              <a:rPr lang="en-US" baseline="30000">
                <a:latin typeface="Calibri" pitchFamily="34" charset="0"/>
              </a:rPr>
              <a:t>T</a:t>
            </a:r>
            <a:endParaRPr lang="en-US">
              <a:latin typeface="Calibri" pitchFamily="34" charset="0"/>
            </a:endParaRP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559050" y="6018213"/>
          <a:ext cx="1766888" cy="655637"/>
        </p:xfrm>
        <a:graphic>
          <a:graphicData uri="http://schemas.openxmlformats.org/presentationml/2006/ole">
            <p:oleObj spid="_x0000_s6147" name="Equation" r:id="rId5" imgW="12315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261938" y="3679825"/>
          <a:ext cx="8199437" cy="2159000"/>
        </p:xfrm>
        <a:graphic>
          <a:graphicData uri="http://schemas.openxmlformats.org/presentationml/2006/ole">
            <p:oleObj spid="_x0000_s7170" name="Equation" r:id="rId4" imgW="4343400" imgH="1143000" progId="Equation.3">
              <p:embed/>
            </p:oleObj>
          </a:graphicData>
        </a:graphic>
      </p:graphicFrame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PageRank random walk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do we guarantee irreducibility?</a:t>
            </a:r>
          </a:p>
          <a:p>
            <a:pPr lvl="1"/>
            <a:r>
              <a:rPr lang="en-US" smtClean="0"/>
              <a:t>add a random jump to vector v with prob </a:t>
            </a:r>
            <a:r>
              <a:rPr lang="el-GR" smtClean="0">
                <a:latin typeface="Tahoma" pitchFamily="34" charset="0"/>
                <a:cs typeface="Times New Roman" pitchFamily="18" charset="0"/>
              </a:rPr>
              <a:t>α</a:t>
            </a:r>
            <a:endParaRPr lang="fi-FI" smtClean="0">
              <a:latin typeface="Tahoma" pitchFamily="34" charset="0"/>
              <a:cs typeface="Times New Roman" pitchFamily="18" charset="0"/>
            </a:endParaRPr>
          </a:p>
          <a:p>
            <a:pPr lvl="2"/>
            <a:r>
              <a:rPr lang="en-US" smtClean="0">
                <a:latin typeface="Tahoma" pitchFamily="34" charset="0"/>
                <a:cs typeface="Times New Roman" pitchFamily="18" charset="0"/>
              </a:rPr>
              <a:t>typically, to a uniform vector</a:t>
            </a:r>
          </a:p>
        </p:txBody>
      </p:sp>
      <p:sp>
        <p:nvSpPr>
          <p:cNvPr id="7173" name="Text Box 33"/>
          <p:cNvSpPr txBox="1">
            <a:spLocks noChangeArrowheads="1"/>
          </p:cNvSpPr>
          <p:nvPr/>
        </p:nvSpPr>
        <p:spPr bwMode="auto">
          <a:xfrm>
            <a:off x="506413" y="6105525"/>
            <a:ext cx="52657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FF"/>
                </a:solidFill>
                <a:latin typeface="Calibri" pitchFamily="34" charset="0"/>
              </a:rPr>
              <a:t>P’’ = αP’ + (1-α)uv</a:t>
            </a:r>
            <a:r>
              <a:rPr lang="en-US" baseline="30000">
                <a:solidFill>
                  <a:srgbClr val="0066FF"/>
                </a:solidFill>
                <a:latin typeface="Calibri" pitchFamily="34" charset="0"/>
              </a:rPr>
              <a:t>T</a:t>
            </a:r>
            <a:r>
              <a:rPr lang="en-US">
                <a:latin typeface="Calibri" pitchFamily="34" charset="0"/>
              </a:rPr>
              <a:t>,  where u is the vector of all 1s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Effects of random jump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Guarantees irreducibility</a:t>
            </a:r>
          </a:p>
          <a:p>
            <a:r>
              <a:rPr lang="en-US" smtClean="0"/>
              <a:t>Motivated by the concept of random surfer</a:t>
            </a:r>
          </a:p>
          <a:p>
            <a:r>
              <a:rPr lang="en-US" smtClean="0"/>
              <a:t>Offers additional flexibility </a:t>
            </a:r>
          </a:p>
          <a:p>
            <a:pPr lvl="1"/>
            <a:r>
              <a:rPr lang="en-US" smtClean="0"/>
              <a:t>personalization</a:t>
            </a:r>
          </a:p>
          <a:p>
            <a:pPr lvl="1"/>
            <a:r>
              <a:rPr lang="en-US" smtClean="0"/>
              <a:t>anti-spam</a:t>
            </a:r>
          </a:p>
          <a:p>
            <a:r>
              <a:rPr lang="en-US" smtClean="0"/>
              <a:t>Controls the rate of convergence</a:t>
            </a:r>
          </a:p>
          <a:p>
            <a:pPr lvl="1"/>
            <a:r>
              <a:rPr lang="en-US" smtClean="0"/>
              <a:t>the second eigenvalue of matrix P’’ is </a:t>
            </a:r>
            <a:r>
              <a:rPr lang="el-GR" smtClean="0">
                <a:latin typeface="Tahoma" pitchFamily="34" charset="0"/>
                <a:cs typeface="Times New Roman" pitchFamily="18" charset="0"/>
              </a:rPr>
              <a:t>α</a:t>
            </a:r>
            <a:endParaRPr lang="en-US" smtClean="0">
              <a:latin typeface="Tahom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PageRank algorithm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Performing vanilla power method is now too expensive – the matrix is not sparse</a:t>
            </a:r>
          </a:p>
        </p:txBody>
      </p:sp>
      <p:sp>
        <p:nvSpPr>
          <p:cNvPr id="8199" name="Text Box 4"/>
          <p:cNvSpPr txBox="1">
            <a:spLocks noChangeArrowheads="1"/>
          </p:cNvSpPr>
          <p:nvPr/>
        </p:nvSpPr>
        <p:spPr bwMode="auto">
          <a:xfrm>
            <a:off x="831850" y="2832100"/>
            <a:ext cx="201295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alibri" pitchFamily="34" charset="0"/>
              </a:rPr>
              <a:t>q</a:t>
            </a:r>
            <a:r>
              <a:rPr lang="en-US" sz="2800" baseline="30000">
                <a:latin typeface="Calibri" pitchFamily="34" charset="0"/>
              </a:rPr>
              <a:t>0 </a:t>
            </a:r>
            <a:r>
              <a:rPr lang="en-US" sz="2800">
                <a:latin typeface="Calibri" pitchFamily="34" charset="0"/>
              </a:rPr>
              <a:t>= v</a:t>
            </a:r>
          </a:p>
          <a:p>
            <a:r>
              <a:rPr lang="en-US" sz="2800">
                <a:latin typeface="Calibri" pitchFamily="34" charset="0"/>
              </a:rPr>
              <a:t>t = 1</a:t>
            </a:r>
          </a:p>
          <a:p>
            <a:r>
              <a:rPr lang="en-US" sz="2800">
                <a:solidFill>
                  <a:schemeClr val="folHlink"/>
                </a:solidFill>
                <a:latin typeface="Calibri" pitchFamily="34" charset="0"/>
              </a:rPr>
              <a:t>repeat</a:t>
            </a:r>
          </a:p>
          <a:p>
            <a:r>
              <a:rPr lang="en-US" sz="2800">
                <a:latin typeface="Calibri" pitchFamily="34" charset="0"/>
              </a:rPr>
              <a:t>	</a:t>
            </a:r>
          </a:p>
          <a:p>
            <a:r>
              <a:rPr lang="en-US" sz="2800">
                <a:latin typeface="Calibri" pitchFamily="34" charset="0"/>
              </a:rPr>
              <a:t>	</a:t>
            </a:r>
          </a:p>
          <a:p>
            <a:r>
              <a:rPr lang="en-US" sz="2800">
                <a:latin typeface="Calibri" pitchFamily="34" charset="0"/>
              </a:rPr>
              <a:t>     </a:t>
            </a:r>
            <a:r>
              <a:rPr lang="en-US" sz="2800">
                <a:latin typeface="Helvetica"/>
              </a:rPr>
              <a:t>t = t +1</a:t>
            </a:r>
            <a:r>
              <a:rPr lang="en-US" sz="2800">
                <a:latin typeface="Calibri" pitchFamily="34" charset="0"/>
              </a:rPr>
              <a:t>	</a:t>
            </a:r>
          </a:p>
          <a:p>
            <a:r>
              <a:rPr lang="fi-FI" sz="2800">
                <a:solidFill>
                  <a:schemeClr val="folHlink"/>
                </a:solidFill>
                <a:latin typeface="Calibri" pitchFamily="34" charset="0"/>
              </a:rPr>
              <a:t>until</a:t>
            </a:r>
            <a:r>
              <a:rPr lang="fi-FI" sz="2800">
                <a:latin typeface="Calibri" pitchFamily="34" charset="0"/>
              </a:rPr>
              <a:t> </a:t>
            </a:r>
            <a:r>
              <a:rPr lang="el-GR" sz="2800">
                <a:latin typeface="Calibri" pitchFamily="34" charset="0"/>
              </a:rPr>
              <a:t>δ</a:t>
            </a:r>
            <a:r>
              <a:rPr lang="fi-FI" sz="2800">
                <a:latin typeface="Calibri" pitchFamily="34" charset="0"/>
              </a:rPr>
              <a:t> &lt; </a:t>
            </a:r>
            <a:r>
              <a:rPr lang="el-GR" sz="2800">
                <a:latin typeface="Calibri" pitchFamily="34" charset="0"/>
              </a:rPr>
              <a:t>ε</a:t>
            </a:r>
            <a:endParaRPr lang="en-US" sz="2800">
              <a:latin typeface="Calibri" pitchFamily="34" charset="0"/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327150" y="4068763"/>
          <a:ext cx="1852613" cy="511175"/>
        </p:xfrm>
        <a:graphic>
          <a:graphicData uri="http://schemas.openxmlformats.org/presentationml/2006/ole">
            <p:oleObj spid="_x0000_s8194" name="Equation" r:id="rId4" imgW="876240" imgH="241200" progId="Equation.3">
              <p:embed/>
            </p:oleObj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330325" y="4522788"/>
          <a:ext cx="1806575" cy="584200"/>
        </p:xfrm>
        <a:graphic>
          <a:graphicData uri="http://schemas.openxmlformats.org/presentationml/2006/ole">
            <p:oleObj spid="_x0000_s8195" name="Equation" r:id="rId5" imgW="863280" imgH="279360" progId="Equation.3">
              <p:embed/>
            </p:oleObj>
          </a:graphicData>
        </a:graphic>
      </p:graphicFrame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500063" y="2781300"/>
            <a:ext cx="2994025" cy="34369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3778250" y="2806700"/>
            <a:ext cx="4838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Efficient computation of </a:t>
            </a:r>
            <a:r>
              <a:rPr lang="en-US" sz="2400">
                <a:solidFill>
                  <a:srgbClr val="0066FF"/>
                </a:solidFill>
                <a:latin typeface="Calibri" pitchFamily="34" charset="0"/>
              </a:rPr>
              <a:t>y = (P’’)</a:t>
            </a:r>
            <a:r>
              <a:rPr lang="en-US" sz="2400" baseline="30000">
                <a:solidFill>
                  <a:srgbClr val="0066FF"/>
                </a:solidFill>
                <a:latin typeface="Calibri" pitchFamily="34" charset="0"/>
              </a:rPr>
              <a:t>T</a:t>
            </a:r>
            <a:r>
              <a:rPr lang="en-US" sz="2400">
                <a:solidFill>
                  <a:srgbClr val="0066FF"/>
                </a:solidFill>
                <a:latin typeface="Calibri" pitchFamily="34" charset="0"/>
              </a:rPr>
              <a:t> x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4532313" y="3586163"/>
          <a:ext cx="1808162" cy="1516062"/>
        </p:xfrm>
        <a:graphic>
          <a:graphicData uri="http://schemas.openxmlformats.org/presentationml/2006/ole">
            <p:oleObj spid="_x0000_s8196" name="Equation" r:id="rId6" imgW="863280" imgH="723600" progId="Equation.3">
              <p:embed/>
            </p:oleObj>
          </a:graphicData>
        </a:graphic>
      </p:graphicFrame>
      <p:sp>
        <p:nvSpPr>
          <p:cNvPr id="8202" name="Rectangle 12"/>
          <p:cNvSpPr>
            <a:spLocks noChangeArrowheads="1"/>
          </p:cNvSpPr>
          <p:nvPr/>
        </p:nvSpPr>
        <p:spPr bwMode="auto">
          <a:xfrm>
            <a:off x="4379913" y="3425825"/>
            <a:ext cx="2347912" cy="20129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Random walks on undirected graphs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 the stationary distribution of a random walk on an undirected graph, the probability of being at node </a:t>
            </a:r>
            <a:r>
              <a:rPr lang="en-US" smtClean="0">
                <a:solidFill>
                  <a:srgbClr val="0066FF"/>
                </a:solidFill>
              </a:rPr>
              <a:t>i</a:t>
            </a:r>
            <a:r>
              <a:rPr lang="en-US" smtClean="0"/>
              <a:t> is proportional to the (weighted) degree of the vertex</a:t>
            </a:r>
          </a:p>
          <a:p>
            <a:endParaRPr lang="en-US" smtClean="0"/>
          </a:p>
          <a:p>
            <a:r>
              <a:rPr lang="en-US" smtClean="0"/>
              <a:t>Random walks on undirected graphs are not “interesting”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Research on PageRank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Specialized PageRank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personalization [BP98]</a:t>
            </a:r>
          </a:p>
          <a:p>
            <a:pPr lvl="2">
              <a:lnSpc>
                <a:spcPct val="90000"/>
              </a:lnSpc>
            </a:pPr>
            <a:r>
              <a:rPr lang="en-US" sz="1800" smtClean="0"/>
              <a:t>instead of picking a node uniformly at random favor specific nodes that are related to the user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topic sensitive PageRank [H02]</a:t>
            </a:r>
          </a:p>
          <a:p>
            <a:pPr lvl="2">
              <a:lnSpc>
                <a:spcPct val="90000"/>
              </a:lnSpc>
            </a:pPr>
            <a:r>
              <a:rPr lang="en-US" sz="1800" smtClean="0"/>
              <a:t>compute many PageRank vectors, one for each topic</a:t>
            </a:r>
          </a:p>
          <a:p>
            <a:pPr lvl="2">
              <a:lnSpc>
                <a:spcPct val="90000"/>
              </a:lnSpc>
            </a:pPr>
            <a:r>
              <a:rPr lang="en-US" sz="1800" smtClean="0"/>
              <a:t>estimate relevance of query with each topic</a:t>
            </a:r>
          </a:p>
          <a:p>
            <a:pPr lvl="2">
              <a:lnSpc>
                <a:spcPct val="90000"/>
              </a:lnSpc>
            </a:pPr>
            <a:r>
              <a:rPr lang="en-US" sz="1800" smtClean="0"/>
              <a:t>produce final PageRank as a weighted combination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Updating PageRank [Chien et al 2002]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Fast computation of PageRank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numerical analysis tricks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node aggregation techniques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dealing with the “Web frontier”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Query-independent 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Have an a-priori ordering of the web pages</a:t>
            </a:r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0070C0"/>
                </a:solidFill>
              </a:rPr>
              <a:t>Q</a:t>
            </a:r>
            <a:r>
              <a:rPr lang="en-US" dirty="0" smtClean="0"/>
              <a:t>:  Set of pages that contain the keywords in the query </a:t>
            </a:r>
            <a:r>
              <a:rPr lang="en-US" b="1" dirty="0" smtClean="0">
                <a:solidFill>
                  <a:srgbClr val="0070C0"/>
                </a:solidFill>
              </a:rPr>
              <a:t>q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Present the pages in </a:t>
            </a:r>
            <a:r>
              <a:rPr lang="en-US" b="1" dirty="0" smtClean="0">
                <a:solidFill>
                  <a:schemeClr val="accent1"/>
                </a:solidFill>
              </a:rPr>
              <a:t>Q</a:t>
            </a:r>
            <a:r>
              <a:rPr lang="en-US" dirty="0" smtClean="0"/>
              <a:t> ordered according to order </a:t>
            </a:r>
            <a:r>
              <a:rPr lang="el-GR" b="1" dirty="0" smtClean="0">
                <a:solidFill>
                  <a:srgbClr val="0070C0"/>
                </a:solidFill>
              </a:rPr>
              <a:t>π</a:t>
            </a:r>
            <a:endParaRPr lang="en-US" b="1" dirty="0" smtClean="0">
              <a:solidFill>
                <a:srgbClr val="0070C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b="1" dirty="0" smtClean="0">
              <a:solidFill>
                <a:srgbClr val="0070C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FF0000"/>
                </a:solidFill>
              </a:rPr>
              <a:t>What are the advantages of such an approach?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Topic-sensitive pagerank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HITS-based scores are very inefficient to compute</a:t>
            </a:r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PageRank</a:t>
            </a:r>
            <a:r>
              <a:rPr lang="en-US" dirty="0" smtClean="0"/>
              <a:t> scores are independent of the queries</a:t>
            </a:r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Can we bias </a:t>
            </a:r>
            <a:r>
              <a:rPr lang="en-US" dirty="0" err="1" smtClean="0"/>
              <a:t>PageRank</a:t>
            </a:r>
            <a:r>
              <a:rPr lang="en-US" dirty="0" smtClean="0"/>
              <a:t> rankings to take into account query keywords?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ym typeface="Wingdings" pitchFamily="2" charset="2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			Topic-sensitive </a:t>
            </a:r>
            <a:r>
              <a:rPr lang="en-US" b="1" dirty="0" err="1" smtClean="0">
                <a:solidFill>
                  <a:srgbClr val="FF0000"/>
                </a:solidFill>
                <a:sym typeface="Wingdings" pitchFamily="2" charset="2"/>
              </a:rPr>
              <a:t>PageRank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Topic-sensitive PageRank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Conventional </a:t>
            </a:r>
            <a:r>
              <a:rPr lang="en-US" dirty="0" err="1" smtClean="0"/>
              <a:t>PageRank</a:t>
            </a:r>
            <a:r>
              <a:rPr lang="en-US" dirty="0" smtClean="0"/>
              <a:t> computation: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0070C0"/>
                </a:solidFill>
              </a:rPr>
              <a:t>r</a:t>
            </a:r>
            <a:r>
              <a:rPr lang="en-US" b="1" baseline="30000" dirty="0" smtClean="0">
                <a:solidFill>
                  <a:srgbClr val="0070C0"/>
                </a:solidFill>
              </a:rPr>
              <a:t>(t+1)</a:t>
            </a:r>
            <a:r>
              <a:rPr lang="en-US" b="1" dirty="0" smtClean="0">
                <a:solidFill>
                  <a:srgbClr val="0070C0"/>
                </a:solidFill>
              </a:rPr>
              <a:t>(v)=</a:t>
            </a:r>
            <a:r>
              <a:rPr lang="el-GR" sz="4400" b="1" dirty="0" smtClean="0">
                <a:solidFill>
                  <a:srgbClr val="0070C0"/>
                </a:solidFill>
              </a:rPr>
              <a:t>Σ</a:t>
            </a:r>
            <a:r>
              <a:rPr lang="en-US" sz="4400" b="1" baseline="-25000" dirty="0" smtClean="0">
                <a:solidFill>
                  <a:srgbClr val="0070C0"/>
                </a:solidFill>
              </a:rPr>
              <a:t>u</a:t>
            </a:r>
            <a:r>
              <a:rPr lang="az-Cyrl-AZ" sz="4400" b="1" baseline="-25000" dirty="0" smtClean="0">
                <a:solidFill>
                  <a:srgbClr val="0070C0"/>
                </a:solidFill>
              </a:rPr>
              <a:t>Є</a:t>
            </a:r>
            <a:r>
              <a:rPr lang="en-US" sz="4400" b="1" baseline="-25000" dirty="0" smtClean="0">
                <a:solidFill>
                  <a:srgbClr val="0070C0"/>
                </a:solidFill>
              </a:rPr>
              <a:t>N(v)</a:t>
            </a:r>
            <a:r>
              <a:rPr lang="en-US" b="1" dirty="0" smtClean="0">
                <a:solidFill>
                  <a:srgbClr val="0070C0"/>
                </a:solidFill>
              </a:rPr>
              <a:t>r</a:t>
            </a:r>
            <a:r>
              <a:rPr lang="en-US" b="1" baseline="30000" dirty="0" smtClean="0">
                <a:solidFill>
                  <a:srgbClr val="0070C0"/>
                </a:solidFill>
              </a:rPr>
              <a:t>(t)</a:t>
            </a:r>
            <a:r>
              <a:rPr lang="en-US" b="1" dirty="0" smtClean="0">
                <a:solidFill>
                  <a:srgbClr val="0070C0"/>
                </a:solidFill>
              </a:rPr>
              <a:t>(u)/d(v)</a:t>
            </a:r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0070C0"/>
                </a:solidFill>
              </a:rPr>
              <a:t>N(v)</a:t>
            </a:r>
            <a:r>
              <a:rPr lang="en-US" dirty="0" smtClean="0"/>
              <a:t>: neighbors of </a:t>
            </a:r>
            <a:r>
              <a:rPr lang="en-US" b="1" dirty="0" smtClean="0">
                <a:solidFill>
                  <a:srgbClr val="0070C0"/>
                </a:solidFill>
              </a:rPr>
              <a:t>v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0070C0"/>
                </a:solidFill>
              </a:rPr>
              <a:t>d(v)</a:t>
            </a:r>
            <a:r>
              <a:rPr lang="en-US" dirty="0" smtClean="0"/>
              <a:t>: degree of </a:t>
            </a:r>
            <a:r>
              <a:rPr lang="en-US" b="1" dirty="0" smtClean="0">
                <a:solidFill>
                  <a:srgbClr val="0070C0"/>
                </a:solidFill>
              </a:rPr>
              <a:t>v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0070C0"/>
                </a:solidFill>
              </a:rPr>
              <a:t>r = </a:t>
            </a:r>
            <a:r>
              <a:rPr lang="en-US" b="1" dirty="0" err="1" smtClean="0">
                <a:solidFill>
                  <a:srgbClr val="0070C0"/>
                </a:solidFill>
              </a:rPr>
              <a:t>Mxr</a:t>
            </a:r>
            <a:endParaRPr lang="en-US" b="1" dirty="0" smtClean="0">
              <a:solidFill>
                <a:srgbClr val="0070C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0070C0"/>
                </a:solidFill>
              </a:rPr>
              <a:t>M’ = (1-</a:t>
            </a:r>
            <a:r>
              <a:rPr lang="el-GR" b="1" dirty="0" smtClean="0">
                <a:solidFill>
                  <a:srgbClr val="0070C0"/>
                </a:solidFill>
              </a:rPr>
              <a:t>α</a:t>
            </a:r>
            <a:r>
              <a:rPr lang="en-US" b="1" dirty="0" smtClean="0">
                <a:solidFill>
                  <a:srgbClr val="0070C0"/>
                </a:solidFill>
              </a:rPr>
              <a:t>)P+</a:t>
            </a:r>
            <a:r>
              <a:rPr lang="el-GR" b="1" dirty="0" smtClean="0">
                <a:solidFill>
                  <a:srgbClr val="0070C0"/>
                </a:solidFill>
              </a:rPr>
              <a:t> α</a:t>
            </a:r>
            <a:r>
              <a:rPr lang="en-US" sz="4800" b="1" dirty="0" smtClean="0">
                <a:solidFill>
                  <a:srgbClr val="0070C0"/>
                </a:solidFill>
              </a:rPr>
              <a:t>[</a:t>
            </a:r>
            <a:r>
              <a:rPr lang="en-US" b="1" dirty="0" smtClean="0">
                <a:solidFill>
                  <a:srgbClr val="0070C0"/>
                </a:solidFill>
              </a:rPr>
              <a:t>1/n</a:t>
            </a:r>
            <a:r>
              <a:rPr lang="en-US" sz="4800" b="1" dirty="0" smtClean="0">
                <a:solidFill>
                  <a:srgbClr val="0070C0"/>
                </a:solidFill>
              </a:rPr>
              <a:t>]</a:t>
            </a:r>
            <a:r>
              <a:rPr lang="en-US" b="1" baseline="-25000" dirty="0" err="1" smtClean="0">
                <a:solidFill>
                  <a:srgbClr val="0070C0"/>
                </a:solidFill>
              </a:rPr>
              <a:t>nxn</a:t>
            </a:r>
            <a:endParaRPr lang="en-US" b="1" baseline="-25000" dirty="0" smtClean="0">
              <a:solidFill>
                <a:srgbClr val="0070C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0070C0"/>
                </a:solidFill>
              </a:rPr>
              <a:t>r = (1-</a:t>
            </a:r>
            <a:r>
              <a:rPr lang="el-GR" b="1" dirty="0" smtClean="0">
                <a:solidFill>
                  <a:srgbClr val="0070C0"/>
                </a:solidFill>
              </a:rPr>
              <a:t>α</a:t>
            </a:r>
            <a:r>
              <a:rPr lang="en-US" b="1" dirty="0" smtClean="0">
                <a:solidFill>
                  <a:srgbClr val="0070C0"/>
                </a:solidFill>
              </a:rPr>
              <a:t>)Pr+</a:t>
            </a:r>
            <a:r>
              <a:rPr lang="el-GR" b="1" dirty="0" smtClean="0">
                <a:solidFill>
                  <a:srgbClr val="0070C0"/>
                </a:solidFill>
              </a:rPr>
              <a:t> α</a:t>
            </a:r>
            <a:r>
              <a:rPr lang="en-US" sz="4800" b="1" dirty="0" smtClean="0">
                <a:solidFill>
                  <a:srgbClr val="0070C0"/>
                </a:solidFill>
              </a:rPr>
              <a:t>[</a:t>
            </a:r>
            <a:r>
              <a:rPr lang="en-US" b="1" dirty="0" smtClean="0">
                <a:solidFill>
                  <a:srgbClr val="0070C0"/>
                </a:solidFill>
              </a:rPr>
              <a:t>1/n</a:t>
            </a:r>
            <a:r>
              <a:rPr lang="en-US" sz="4800" b="1" dirty="0" smtClean="0">
                <a:solidFill>
                  <a:srgbClr val="0070C0"/>
                </a:solidFill>
              </a:rPr>
              <a:t>]</a:t>
            </a:r>
            <a:r>
              <a:rPr lang="en-US" b="1" baseline="-25000" dirty="0" err="1" smtClean="0">
                <a:solidFill>
                  <a:srgbClr val="0070C0"/>
                </a:solidFill>
              </a:rPr>
              <a:t>nxn</a:t>
            </a:r>
            <a:r>
              <a:rPr lang="en-US" b="1" dirty="0" err="1" smtClean="0">
                <a:solidFill>
                  <a:srgbClr val="0070C0"/>
                </a:solidFill>
              </a:rPr>
              <a:t>r</a:t>
            </a:r>
            <a:r>
              <a:rPr lang="en-US" b="1" dirty="0" smtClean="0">
                <a:solidFill>
                  <a:srgbClr val="0070C0"/>
                </a:solidFill>
              </a:rPr>
              <a:t> = (1-</a:t>
            </a:r>
            <a:r>
              <a:rPr lang="el-GR" b="1" dirty="0" smtClean="0">
                <a:solidFill>
                  <a:srgbClr val="0070C0"/>
                </a:solidFill>
              </a:rPr>
              <a:t>α</a:t>
            </a:r>
            <a:r>
              <a:rPr lang="en-US" b="1" dirty="0" smtClean="0">
                <a:solidFill>
                  <a:srgbClr val="0070C0"/>
                </a:solidFill>
              </a:rPr>
              <a:t>)Pr+</a:t>
            </a:r>
            <a:r>
              <a:rPr lang="el-GR" b="1" dirty="0" smtClean="0">
                <a:solidFill>
                  <a:srgbClr val="0070C0"/>
                </a:solidFill>
              </a:rPr>
              <a:t> α</a:t>
            </a:r>
            <a:r>
              <a:rPr lang="en-US" sz="3500" b="1" dirty="0" smtClean="0">
                <a:solidFill>
                  <a:srgbClr val="0070C0"/>
                </a:solidFill>
              </a:rPr>
              <a:t>p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0070C0"/>
                </a:solidFill>
              </a:rPr>
              <a:t>p = [1/n]</a:t>
            </a:r>
            <a:r>
              <a:rPr lang="en-US" b="1" baseline="-25000" dirty="0" smtClean="0">
                <a:solidFill>
                  <a:srgbClr val="0070C0"/>
                </a:solidFill>
              </a:rPr>
              <a:t>nx1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</a:p>
          <a:p>
            <a:pPr fontAlgn="auto">
              <a:spcAft>
                <a:spcPts val="0"/>
              </a:spcAft>
              <a:defRPr/>
            </a:pPr>
            <a:endParaRPr lang="en-US" b="1" dirty="0" smtClean="0">
              <a:solidFill>
                <a:srgbClr val="0070C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Topic-sensitive PageRank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0070C0"/>
                </a:solidFill>
              </a:rPr>
              <a:t>r =  (1-</a:t>
            </a:r>
            <a:r>
              <a:rPr lang="el-GR" b="1" dirty="0" smtClean="0">
                <a:solidFill>
                  <a:srgbClr val="0070C0"/>
                </a:solidFill>
              </a:rPr>
              <a:t>α</a:t>
            </a:r>
            <a:r>
              <a:rPr lang="en-US" b="1" dirty="0" smtClean="0">
                <a:solidFill>
                  <a:srgbClr val="0070C0"/>
                </a:solidFill>
              </a:rPr>
              <a:t>)Pr+</a:t>
            </a:r>
            <a:r>
              <a:rPr lang="el-GR" b="1" dirty="0" smtClean="0">
                <a:solidFill>
                  <a:srgbClr val="0070C0"/>
                </a:solidFill>
              </a:rPr>
              <a:t> α</a:t>
            </a:r>
            <a:r>
              <a:rPr lang="en-US" sz="3500" b="1" dirty="0" smtClean="0">
                <a:solidFill>
                  <a:srgbClr val="0070C0"/>
                </a:solidFill>
              </a:rPr>
              <a:t>p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FF0000"/>
                </a:solidFill>
              </a:rPr>
              <a:t>Conventional </a:t>
            </a:r>
            <a:r>
              <a:rPr lang="en-US" b="1" dirty="0" err="1" smtClean="0">
                <a:solidFill>
                  <a:srgbClr val="FF0000"/>
                </a:solidFill>
              </a:rPr>
              <a:t>PageRank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r>
              <a:rPr lang="en-US" b="1" dirty="0" smtClean="0">
                <a:solidFill>
                  <a:srgbClr val="0070C0"/>
                </a:solidFill>
              </a:rPr>
              <a:t> p</a:t>
            </a:r>
            <a:r>
              <a:rPr lang="en-US" dirty="0" smtClean="0"/>
              <a:t> is a uniform vector with values </a:t>
            </a:r>
            <a:r>
              <a:rPr lang="en-US" b="1" dirty="0" smtClean="0">
                <a:solidFill>
                  <a:srgbClr val="0070C0"/>
                </a:solidFill>
              </a:rPr>
              <a:t>1/n</a:t>
            </a:r>
          </a:p>
          <a:p>
            <a:pPr fontAlgn="auto">
              <a:spcAft>
                <a:spcPts val="0"/>
              </a:spcAft>
              <a:defRPr/>
            </a:pPr>
            <a:endParaRPr lang="en-US" b="1" dirty="0" smtClean="0">
              <a:solidFill>
                <a:srgbClr val="0070C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Topic-sensitive </a:t>
            </a:r>
            <a:r>
              <a:rPr lang="en-US" dirty="0" err="1" smtClean="0"/>
              <a:t>PageRank</a:t>
            </a:r>
            <a:r>
              <a:rPr lang="en-US" dirty="0" smtClean="0"/>
              <a:t> uses a</a:t>
            </a:r>
            <a:r>
              <a:rPr lang="en-US" b="1" dirty="0" smtClean="0">
                <a:solidFill>
                  <a:srgbClr val="FF0000"/>
                </a:solidFill>
              </a:rPr>
              <a:t> non-uniform </a:t>
            </a:r>
            <a:r>
              <a:rPr lang="en-US" dirty="0" smtClean="0"/>
              <a:t>personalization vector </a:t>
            </a:r>
            <a:r>
              <a:rPr lang="en-US" b="1" dirty="0" smtClean="0">
                <a:solidFill>
                  <a:srgbClr val="0070C0"/>
                </a:solidFill>
              </a:rPr>
              <a:t>p</a:t>
            </a:r>
          </a:p>
          <a:p>
            <a:pPr fontAlgn="auto">
              <a:spcAft>
                <a:spcPts val="0"/>
              </a:spcAft>
              <a:defRPr/>
            </a:pPr>
            <a:endParaRPr lang="en-US" b="1" dirty="0" smtClean="0">
              <a:solidFill>
                <a:srgbClr val="0070C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Not simply a post-processing step of the </a:t>
            </a:r>
            <a:r>
              <a:rPr lang="en-US" dirty="0" err="1" smtClean="0"/>
              <a:t>PageRank</a:t>
            </a:r>
            <a:r>
              <a:rPr lang="en-US" dirty="0" smtClean="0"/>
              <a:t> computation</a:t>
            </a:r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Personalization vector </a:t>
            </a:r>
            <a:r>
              <a:rPr lang="en-US" b="1" dirty="0" smtClean="0">
                <a:solidFill>
                  <a:srgbClr val="0070C0"/>
                </a:solidFill>
              </a:rPr>
              <a:t>p</a:t>
            </a:r>
            <a:r>
              <a:rPr lang="en-US" dirty="0" smtClean="0"/>
              <a:t> introduces bias in all iterations of the iterative computation of the </a:t>
            </a:r>
            <a:r>
              <a:rPr lang="en-US" dirty="0" err="1" smtClean="0"/>
              <a:t>PageRank</a:t>
            </a:r>
            <a:r>
              <a:rPr lang="en-US" dirty="0" smtClean="0"/>
              <a:t> vector</a:t>
            </a:r>
          </a:p>
          <a:p>
            <a:pPr fontAlgn="auto">
              <a:spcAft>
                <a:spcPts val="0"/>
              </a:spcAft>
              <a:defRPr/>
            </a:pPr>
            <a:endParaRPr lang="en-US" b="1" dirty="0" smtClean="0">
              <a:solidFill>
                <a:srgbClr val="0070C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Personalization vector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the random-walk model, the personalization vector represents the addition of a set of transition edges, where the probability of an artificial edge </a:t>
            </a:r>
            <a:r>
              <a:rPr lang="en-US" b="1" smtClean="0">
                <a:solidFill>
                  <a:srgbClr val="0070C0"/>
                </a:solidFill>
              </a:rPr>
              <a:t>(u,v) </a:t>
            </a:r>
            <a:r>
              <a:rPr lang="en-US" smtClean="0"/>
              <a:t>is </a:t>
            </a:r>
            <a:r>
              <a:rPr lang="el-GR" b="1" smtClean="0">
                <a:solidFill>
                  <a:srgbClr val="0070C0"/>
                </a:solidFill>
              </a:rPr>
              <a:t>α</a:t>
            </a:r>
            <a:r>
              <a:rPr lang="en-US" b="1" smtClean="0">
                <a:solidFill>
                  <a:srgbClr val="0070C0"/>
                </a:solidFill>
              </a:rPr>
              <a:t>p</a:t>
            </a:r>
            <a:r>
              <a:rPr lang="en-US" b="1" baseline="-25000" smtClean="0">
                <a:solidFill>
                  <a:srgbClr val="0070C0"/>
                </a:solidFill>
              </a:rPr>
              <a:t>v</a:t>
            </a:r>
          </a:p>
          <a:p>
            <a:endParaRPr lang="en-US" b="1" baseline="-25000" smtClean="0">
              <a:solidFill>
                <a:srgbClr val="0070C0"/>
              </a:solidFill>
            </a:endParaRPr>
          </a:p>
          <a:p>
            <a:r>
              <a:rPr lang="en-US" smtClean="0"/>
              <a:t>Given a graph the result of the PageRank computation only depends on</a:t>
            </a:r>
            <a:r>
              <a:rPr lang="en-US" b="1" smtClean="0">
                <a:solidFill>
                  <a:srgbClr val="0070C0"/>
                </a:solidFill>
              </a:rPr>
              <a:t> </a:t>
            </a:r>
            <a:r>
              <a:rPr lang="el-GR" b="1" smtClean="0">
                <a:solidFill>
                  <a:srgbClr val="0070C0"/>
                </a:solidFill>
              </a:rPr>
              <a:t>α</a:t>
            </a:r>
            <a:r>
              <a:rPr lang="en-US" b="1" smtClean="0">
                <a:solidFill>
                  <a:srgbClr val="0070C0"/>
                </a:solidFill>
              </a:rPr>
              <a:t> </a:t>
            </a:r>
            <a:r>
              <a:rPr lang="en-US" smtClean="0"/>
              <a:t>and</a:t>
            </a:r>
            <a:r>
              <a:rPr lang="en-US" b="1" smtClean="0">
                <a:solidFill>
                  <a:srgbClr val="0070C0"/>
                </a:solidFill>
              </a:rPr>
              <a:t> p : PR(</a:t>
            </a:r>
            <a:r>
              <a:rPr lang="el-GR" b="1" smtClean="0">
                <a:solidFill>
                  <a:srgbClr val="0070C0"/>
                </a:solidFill>
              </a:rPr>
              <a:t>α</a:t>
            </a:r>
            <a:r>
              <a:rPr lang="en-US" b="1" smtClean="0">
                <a:solidFill>
                  <a:srgbClr val="0070C0"/>
                </a:solidFill>
              </a:rPr>
              <a:t>,p)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Topic-sensitive </a:t>
            </a:r>
            <a:r>
              <a:rPr lang="en-US" dirty="0" err="1" smtClean="0"/>
              <a:t>PageRank</a:t>
            </a:r>
            <a:r>
              <a:rPr lang="en-US" dirty="0" smtClean="0"/>
              <a:t>: Overall approach</a:t>
            </a:r>
            <a:endParaRPr lang="en-US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Preprocessing</a:t>
            </a:r>
          </a:p>
          <a:p>
            <a:pPr lvl="1"/>
            <a:r>
              <a:rPr lang="en-US" smtClean="0"/>
              <a:t>Fix a set of </a:t>
            </a:r>
            <a:r>
              <a:rPr lang="en-US" b="1" smtClean="0">
                <a:solidFill>
                  <a:srgbClr val="0070C0"/>
                </a:solidFill>
              </a:rPr>
              <a:t>k</a:t>
            </a:r>
            <a:r>
              <a:rPr lang="en-US" smtClean="0"/>
              <a:t> topics</a:t>
            </a:r>
          </a:p>
          <a:p>
            <a:pPr lvl="1"/>
            <a:r>
              <a:rPr lang="en-US" smtClean="0"/>
              <a:t>For each topic </a:t>
            </a:r>
            <a:r>
              <a:rPr lang="en-US" b="1" smtClean="0">
                <a:solidFill>
                  <a:srgbClr val="0070C0"/>
                </a:solidFill>
              </a:rPr>
              <a:t>c</a:t>
            </a:r>
            <a:r>
              <a:rPr lang="en-US" b="1" baseline="-25000" smtClean="0">
                <a:solidFill>
                  <a:srgbClr val="0070C0"/>
                </a:solidFill>
              </a:rPr>
              <a:t>j</a:t>
            </a:r>
            <a:r>
              <a:rPr lang="en-US" smtClean="0"/>
              <a:t> compute the PageRank scores of page </a:t>
            </a:r>
            <a:r>
              <a:rPr lang="en-US" b="1" smtClean="0">
                <a:solidFill>
                  <a:srgbClr val="0070C0"/>
                </a:solidFill>
              </a:rPr>
              <a:t>u</a:t>
            </a:r>
            <a:r>
              <a:rPr lang="en-US" smtClean="0"/>
              <a:t> wrt to the </a:t>
            </a:r>
            <a:r>
              <a:rPr lang="en-US" b="1" smtClean="0">
                <a:solidFill>
                  <a:srgbClr val="0070C0"/>
                </a:solidFill>
              </a:rPr>
              <a:t>j</a:t>
            </a:r>
            <a:r>
              <a:rPr lang="en-US" smtClean="0"/>
              <a:t>-th topic: </a:t>
            </a:r>
            <a:r>
              <a:rPr lang="en-US" b="1" smtClean="0">
                <a:solidFill>
                  <a:srgbClr val="0070C0"/>
                </a:solidFill>
              </a:rPr>
              <a:t>r(u,j)</a:t>
            </a:r>
          </a:p>
          <a:p>
            <a:endParaRPr lang="en-US" smtClean="0"/>
          </a:p>
          <a:p>
            <a:r>
              <a:rPr lang="en-US" smtClean="0"/>
              <a:t>Query-time processing: </a:t>
            </a:r>
          </a:p>
          <a:p>
            <a:pPr lvl="1"/>
            <a:r>
              <a:rPr lang="en-US" smtClean="0"/>
              <a:t>For query q compute the total score of page </a:t>
            </a:r>
            <a:r>
              <a:rPr lang="en-US" b="1" smtClean="0">
                <a:solidFill>
                  <a:srgbClr val="0070C0"/>
                </a:solidFill>
              </a:rPr>
              <a:t>u</a:t>
            </a:r>
            <a:r>
              <a:rPr lang="en-US" smtClean="0"/>
              <a:t> wrt </a:t>
            </a:r>
            <a:r>
              <a:rPr lang="en-US" b="1" smtClean="0">
                <a:solidFill>
                  <a:srgbClr val="0070C0"/>
                </a:solidFill>
              </a:rPr>
              <a:t>q</a:t>
            </a:r>
            <a:r>
              <a:rPr lang="en-US" smtClean="0"/>
              <a:t> as </a:t>
            </a:r>
            <a:r>
              <a:rPr lang="en-US" b="1" smtClean="0">
                <a:solidFill>
                  <a:srgbClr val="0070C0"/>
                </a:solidFill>
              </a:rPr>
              <a:t>score(u,q) = </a:t>
            </a:r>
            <a:r>
              <a:rPr lang="el-GR" b="1" smtClean="0">
                <a:solidFill>
                  <a:srgbClr val="0070C0"/>
                </a:solidFill>
              </a:rPr>
              <a:t>Σ</a:t>
            </a:r>
            <a:r>
              <a:rPr lang="en-US" b="1" baseline="-25000" smtClean="0">
                <a:solidFill>
                  <a:srgbClr val="0070C0"/>
                </a:solidFill>
              </a:rPr>
              <a:t>j=1…k</a:t>
            </a:r>
            <a:r>
              <a:rPr lang="en-US" b="1" smtClean="0">
                <a:solidFill>
                  <a:srgbClr val="0070C0"/>
                </a:solidFill>
              </a:rPr>
              <a:t> Pr(c</a:t>
            </a:r>
            <a:r>
              <a:rPr lang="en-US" b="1" baseline="-25000" smtClean="0">
                <a:solidFill>
                  <a:srgbClr val="0070C0"/>
                </a:solidFill>
              </a:rPr>
              <a:t>j</a:t>
            </a:r>
            <a:r>
              <a:rPr lang="en-US" b="1" smtClean="0">
                <a:solidFill>
                  <a:srgbClr val="0070C0"/>
                </a:solidFill>
              </a:rPr>
              <a:t>|q) r(u,j)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Topic-sensitive </a:t>
            </a:r>
            <a:r>
              <a:rPr lang="en-US" dirty="0" err="1" smtClean="0"/>
              <a:t>PageRank</a:t>
            </a:r>
            <a:r>
              <a:rPr lang="en-US" dirty="0" smtClean="0"/>
              <a:t>: Preprocessing</a:t>
            </a:r>
            <a:endParaRPr lang="en-US" dirty="0"/>
          </a:p>
        </p:txBody>
      </p:sp>
      <p:sp>
        <p:nvSpPr>
          <p:cNvPr id="922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Create </a:t>
            </a:r>
            <a:r>
              <a:rPr lang="en-US" b="1" smtClean="0">
                <a:solidFill>
                  <a:srgbClr val="0070C0"/>
                </a:solidFill>
              </a:rPr>
              <a:t>k</a:t>
            </a:r>
            <a:r>
              <a:rPr lang="en-US" smtClean="0"/>
              <a:t> different biased PageRank vectors using some pre-defined set of k categories </a:t>
            </a:r>
            <a:r>
              <a:rPr lang="en-US" b="1" smtClean="0">
                <a:solidFill>
                  <a:srgbClr val="0070C0"/>
                </a:solidFill>
              </a:rPr>
              <a:t>(c</a:t>
            </a:r>
            <a:r>
              <a:rPr lang="en-US" b="1" baseline="-25000" smtClean="0">
                <a:solidFill>
                  <a:srgbClr val="0070C0"/>
                </a:solidFill>
              </a:rPr>
              <a:t>1</a:t>
            </a:r>
            <a:r>
              <a:rPr lang="en-US" b="1" smtClean="0">
                <a:solidFill>
                  <a:srgbClr val="0070C0"/>
                </a:solidFill>
              </a:rPr>
              <a:t>,…,c</a:t>
            </a:r>
            <a:r>
              <a:rPr lang="en-US" b="1" baseline="-25000" smtClean="0">
                <a:solidFill>
                  <a:srgbClr val="0070C0"/>
                </a:solidFill>
              </a:rPr>
              <a:t>k</a:t>
            </a:r>
            <a:r>
              <a:rPr lang="en-US" b="1" smtClean="0">
                <a:solidFill>
                  <a:srgbClr val="0070C0"/>
                </a:solidFill>
              </a:rPr>
              <a:t>)</a:t>
            </a:r>
          </a:p>
          <a:p>
            <a:r>
              <a:rPr lang="en-US" b="1" smtClean="0">
                <a:solidFill>
                  <a:srgbClr val="0070C0"/>
                </a:solidFill>
              </a:rPr>
              <a:t>T</a:t>
            </a:r>
            <a:r>
              <a:rPr lang="en-US" b="1" baseline="-25000" smtClean="0">
                <a:solidFill>
                  <a:srgbClr val="0070C0"/>
                </a:solidFill>
              </a:rPr>
              <a:t>j</a:t>
            </a:r>
            <a:r>
              <a:rPr lang="en-US" smtClean="0"/>
              <a:t>: set of URLs in the </a:t>
            </a:r>
            <a:r>
              <a:rPr lang="en-US" b="1" smtClean="0">
                <a:solidFill>
                  <a:srgbClr val="0070C0"/>
                </a:solidFill>
              </a:rPr>
              <a:t>j-</a:t>
            </a:r>
            <a:r>
              <a:rPr lang="en-US" smtClean="0"/>
              <a:t>th category</a:t>
            </a:r>
          </a:p>
          <a:p>
            <a:r>
              <a:rPr lang="en-US" smtClean="0"/>
              <a:t>Use non-uniform personalization vector </a:t>
            </a:r>
            <a:r>
              <a:rPr lang="en-US" b="1" smtClean="0">
                <a:solidFill>
                  <a:srgbClr val="0070C0"/>
                </a:solidFill>
              </a:rPr>
              <a:t>p=w</a:t>
            </a:r>
            <a:r>
              <a:rPr lang="en-US" b="1" baseline="-25000" smtClean="0">
                <a:solidFill>
                  <a:srgbClr val="0070C0"/>
                </a:solidFill>
              </a:rPr>
              <a:t>j </a:t>
            </a:r>
            <a:r>
              <a:rPr lang="en-US" smtClean="0"/>
              <a:t>such that:</a:t>
            </a:r>
          </a:p>
          <a:p>
            <a:endParaRPr lang="en-US" smtClean="0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2590800" y="4953000"/>
          <a:ext cx="3048000" cy="1447800"/>
        </p:xfrm>
        <a:graphic>
          <a:graphicData uri="http://schemas.openxmlformats.org/presentationml/2006/ole">
            <p:oleObj spid="_x0000_s9218" name="Equation" r:id="rId3" imgW="1193760" imgH="660240" progId="Equation.3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Topic-sensitive </a:t>
            </a:r>
            <a:r>
              <a:rPr lang="en-US" dirty="0" err="1" smtClean="0"/>
              <a:t>PageRank</a:t>
            </a:r>
            <a:r>
              <a:rPr lang="en-US" dirty="0" smtClean="0"/>
              <a:t>: Query-time processing</a:t>
            </a:r>
            <a:endParaRPr lang="en-US" dirty="0"/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70C0"/>
                </a:solidFill>
              </a:rPr>
              <a:t>D</a:t>
            </a:r>
            <a:r>
              <a:rPr lang="en-US" b="1" baseline="-25000" smtClean="0">
                <a:solidFill>
                  <a:srgbClr val="0070C0"/>
                </a:solidFill>
              </a:rPr>
              <a:t>j</a:t>
            </a:r>
            <a:r>
              <a:rPr lang="en-US" smtClean="0"/>
              <a:t>: class term vectors consisting of all the terms appearing in the </a:t>
            </a:r>
            <a:r>
              <a:rPr lang="en-US" b="1" smtClean="0">
                <a:solidFill>
                  <a:srgbClr val="0070C0"/>
                </a:solidFill>
              </a:rPr>
              <a:t>k</a:t>
            </a:r>
            <a:r>
              <a:rPr lang="en-US" smtClean="0"/>
              <a:t> pre-selected categories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How can we compute </a:t>
            </a:r>
            <a:r>
              <a:rPr lang="en-US" b="1" smtClean="0">
                <a:solidFill>
                  <a:srgbClr val="0070C0"/>
                </a:solidFill>
              </a:rPr>
              <a:t>P(c</a:t>
            </a:r>
            <a:r>
              <a:rPr lang="en-US" b="1" baseline="-25000" smtClean="0">
                <a:solidFill>
                  <a:srgbClr val="0070C0"/>
                </a:solidFill>
              </a:rPr>
              <a:t>j</a:t>
            </a:r>
            <a:r>
              <a:rPr lang="en-US" b="1" smtClean="0">
                <a:solidFill>
                  <a:srgbClr val="0070C0"/>
                </a:solidFill>
              </a:rPr>
              <a:t>)</a:t>
            </a:r>
            <a:r>
              <a:rPr lang="en-US" smtClean="0"/>
              <a:t>?</a:t>
            </a:r>
          </a:p>
          <a:p>
            <a:r>
              <a:rPr lang="en-US" smtClean="0"/>
              <a:t>How can we compute </a:t>
            </a:r>
            <a:r>
              <a:rPr lang="en-US" b="1" smtClean="0">
                <a:solidFill>
                  <a:srgbClr val="0070C0"/>
                </a:solidFill>
              </a:rPr>
              <a:t>Pr(q</a:t>
            </a:r>
            <a:r>
              <a:rPr lang="en-US" b="1" baseline="-25000" smtClean="0">
                <a:solidFill>
                  <a:srgbClr val="0070C0"/>
                </a:solidFill>
              </a:rPr>
              <a:t>i</a:t>
            </a:r>
            <a:r>
              <a:rPr lang="en-US" b="1" smtClean="0">
                <a:solidFill>
                  <a:srgbClr val="0070C0"/>
                </a:solidFill>
              </a:rPr>
              <a:t>|c</a:t>
            </a:r>
            <a:r>
              <a:rPr lang="en-US" b="1" baseline="-25000" smtClean="0">
                <a:solidFill>
                  <a:srgbClr val="0070C0"/>
                </a:solidFill>
              </a:rPr>
              <a:t>j</a:t>
            </a:r>
            <a:r>
              <a:rPr lang="en-US" b="1" smtClean="0">
                <a:solidFill>
                  <a:srgbClr val="0070C0"/>
                </a:solidFill>
              </a:rPr>
              <a:t>)</a:t>
            </a:r>
            <a:r>
              <a:rPr lang="en-US" smtClean="0"/>
              <a:t>?</a:t>
            </a:r>
          </a:p>
          <a:p>
            <a:endParaRPr lang="en-US" smtClean="0"/>
          </a:p>
          <a:p>
            <a:endParaRPr lang="en-US" smtClean="0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641475" y="3200400"/>
          <a:ext cx="6664325" cy="984250"/>
        </p:xfrm>
        <a:graphic>
          <a:graphicData uri="http://schemas.openxmlformats.org/presentationml/2006/ole">
            <p:oleObj spid="_x0000_s10242" name="Equation" r:id="rId3" imgW="3009600" imgH="444240" progId="Equation.3">
              <p:embed/>
            </p:oleObj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Comparing results of Link Analysis Ranking algorithms</a:t>
            </a:r>
          </a:p>
          <a:p>
            <a:endParaRPr lang="en-US" smtClean="0"/>
          </a:p>
          <a:p>
            <a:r>
              <a:rPr lang="en-US" smtClean="0"/>
              <a:t>Comparing and aggregating rankings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Comparing LAR vectors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How close are the LAR vectors </a:t>
            </a:r>
            <a:r>
              <a:rPr lang="en-US" smtClean="0">
                <a:solidFill>
                  <a:srgbClr val="3399FF"/>
                </a:solidFill>
              </a:rPr>
              <a:t>w</a:t>
            </a:r>
            <a:r>
              <a:rPr lang="en-US" baseline="-25000" smtClean="0">
                <a:solidFill>
                  <a:srgbClr val="3399FF"/>
                </a:solidFill>
              </a:rPr>
              <a:t>1</a:t>
            </a:r>
            <a:r>
              <a:rPr lang="en-US" smtClean="0">
                <a:solidFill>
                  <a:srgbClr val="3399FF"/>
                </a:solidFill>
              </a:rPr>
              <a:t>, w</a:t>
            </a:r>
            <a:r>
              <a:rPr lang="en-US" baseline="-25000" smtClean="0">
                <a:solidFill>
                  <a:srgbClr val="3399FF"/>
                </a:solidFill>
              </a:rPr>
              <a:t>2</a:t>
            </a:r>
            <a:r>
              <a:rPr lang="en-US" smtClean="0"/>
              <a:t>?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3762375" y="2492375"/>
            <a:ext cx="312738" cy="401638"/>
          </a:xfrm>
          <a:prstGeom prst="rect">
            <a:avLst/>
          </a:prstGeom>
          <a:solidFill>
            <a:srgbClr val="FFFFFF"/>
          </a:solidFill>
          <a:ln w="76200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4457700" y="2495550"/>
            <a:ext cx="312738" cy="398463"/>
          </a:xfrm>
          <a:prstGeom prst="rect">
            <a:avLst/>
          </a:prstGeom>
          <a:solidFill>
            <a:srgbClr val="FFFFFF"/>
          </a:solidFill>
          <a:ln w="76200">
            <a:solidFill>
              <a:srgbClr val="F5B6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5824538" y="2492375"/>
            <a:ext cx="312737" cy="401638"/>
          </a:xfrm>
          <a:prstGeom prst="rect">
            <a:avLst/>
          </a:prstGeom>
          <a:solidFill>
            <a:srgbClr val="FFFFFF"/>
          </a:solidFill>
          <a:ln w="76200">
            <a:solidFill>
              <a:srgbClr val="FF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3113088" y="2492375"/>
            <a:ext cx="314325" cy="401638"/>
          </a:xfrm>
          <a:prstGeom prst="rect">
            <a:avLst/>
          </a:prstGeom>
          <a:solidFill>
            <a:srgbClr val="FFFFFF"/>
          </a:solidFill>
          <a:ln w="762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5170488" y="2503488"/>
            <a:ext cx="319087" cy="390525"/>
          </a:xfrm>
          <a:prstGeom prst="rect">
            <a:avLst/>
          </a:prstGeom>
          <a:solidFill>
            <a:srgbClr val="FFFFFF"/>
          </a:solidFill>
          <a:ln w="7620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1817688" y="2965450"/>
            <a:ext cx="4762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>
                <a:latin typeface="Tahoma" pitchFamily="34" charset="0"/>
              </a:rPr>
              <a:t>w</a:t>
            </a:r>
            <a:r>
              <a:rPr lang="en-US" sz="2800" baseline="-25000">
                <a:latin typeface="Tahoma" pitchFamily="34" charset="0"/>
              </a:rPr>
              <a:t>1</a:t>
            </a:r>
            <a:r>
              <a:rPr lang="en-US" sz="2800">
                <a:latin typeface="Tahoma" pitchFamily="34" charset="0"/>
              </a:rPr>
              <a:t> = [  1   0.8  0.5  0.3   0  ]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1817688" y="3541713"/>
            <a:ext cx="4841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>
                <a:latin typeface="Tahoma" pitchFamily="34" charset="0"/>
              </a:rPr>
              <a:t>w</a:t>
            </a:r>
            <a:r>
              <a:rPr lang="en-US" sz="2800" baseline="-25000">
                <a:latin typeface="Tahoma" pitchFamily="34" charset="0"/>
              </a:rPr>
              <a:t>2</a:t>
            </a:r>
            <a:r>
              <a:rPr lang="en-US" sz="2800">
                <a:latin typeface="Tahoma" pitchFamily="34" charset="0"/>
              </a:rPr>
              <a:t> = [ 0.9   1   0.7  0.6  0.8 ]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Distance between LAR vectors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Geometric distance: how close are the </a:t>
            </a:r>
            <a:r>
              <a:rPr lang="en-US" smtClean="0">
                <a:solidFill>
                  <a:srgbClr val="FF3300"/>
                </a:solidFill>
              </a:rPr>
              <a:t>numerical weights</a:t>
            </a:r>
            <a:r>
              <a:rPr lang="en-US" smtClean="0"/>
              <a:t> of vectors </a:t>
            </a:r>
            <a:r>
              <a:rPr lang="en-US" smtClean="0">
                <a:solidFill>
                  <a:srgbClr val="3399FF"/>
                </a:solidFill>
              </a:rPr>
              <a:t>w</a:t>
            </a:r>
            <a:r>
              <a:rPr lang="en-US" baseline="-25000" smtClean="0">
                <a:solidFill>
                  <a:srgbClr val="3399FF"/>
                </a:solidFill>
              </a:rPr>
              <a:t>1</a:t>
            </a:r>
            <a:r>
              <a:rPr lang="en-US" smtClean="0">
                <a:solidFill>
                  <a:srgbClr val="3399FF"/>
                </a:solidFill>
              </a:rPr>
              <a:t>, w</a:t>
            </a:r>
            <a:r>
              <a:rPr lang="en-US" baseline="-25000" smtClean="0">
                <a:solidFill>
                  <a:srgbClr val="3399FF"/>
                </a:solidFill>
              </a:rPr>
              <a:t>2</a:t>
            </a:r>
            <a:r>
              <a:rPr lang="en-US" smtClean="0"/>
              <a:t>?</a:t>
            </a: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1420813" y="3000375"/>
          <a:ext cx="5095875" cy="715963"/>
        </p:xfrm>
        <a:graphic>
          <a:graphicData uri="http://schemas.openxmlformats.org/presentationml/2006/ole">
            <p:oleObj spid="_x0000_s11266" name="Equation" r:id="rId4" imgW="1866600" imgH="253800" progId="Equation.3">
              <p:embed/>
            </p:oleObj>
          </a:graphicData>
        </a:graphic>
      </p:graphicFrame>
      <p:sp>
        <p:nvSpPr>
          <p:cNvPr id="443397" name="Rectangle 5"/>
          <p:cNvSpPr>
            <a:spLocks noChangeArrowheads="1"/>
          </p:cNvSpPr>
          <p:nvPr/>
        </p:nvSpPr>
        <p:spPr bwMode="auto">
          <a:xfrm>
            <a:off x="4043363" y="4092575"/>
            <a:ext cx="312737" cy="401638"/>
          </a:xfrm>
          <a:prstGeom prst="rect">
            <a:avLst/>
          </a:prstGeom>
          <a:solidFill>
            <a:srgbClr val="FFFFFF"/>
          </a:solidFill>
          <a:ln w="76200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4835525" y="4095750"/>
            <a:ext cx="312738" cy="398463"/>
          </a:xfrm>
          <a:prstGeom prst="rect">
            <a:avLst/>
          </a:prstGeom>
          <a:solidFill>
            <a:srgbClr val="FFFFFF"/>
          </a:solidFill>
          <a:ln w="76200">
            <a:solidFill>
              <a:srgbClr val="F5B6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43399" name="Rectangle 7"/>
          <p:cNvSpPr>
            <a:spLocks noChangeArrowheads="1"/>
          </p:cNvSpPr>
          <p:nvPr/>
        </p:nvSpPr>
        <p:spPr bwMode="auto">
          <a:xfrm>
            <a:off x="6227763" y="4092575"/>
            <a:ext cx="312737" cy="401638"/>
          </a:xfrm>
          <a:prstGeom prst="rect">
            <a:avLst/>
          </a:prstGeom>
          <a:solidFill>
            <a:srgbClr val="FFFFFF"/>
          </a:solidFill>
          <a:ln w="76200">
            <a:solidFill>
              <a:srgbClr val="FF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3257550" y="4092575"/>
            <a:ext cx="314325" cy="401638"/>
          </a:xfrm>
          <a:prstGeom prst="rect">
            <a:avLst/>
          </a:prstGeom>
          <a:solidFill>
            <a:srgbClr val="FFFFFF"/>
          </a:solidFill>
          <a:ln w="762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43401" name="Rectangle 9"/>
          <p:cNvSpPr>
            <a:spLocks noChangeArrowheads="1"/>
          </p:cNvSpPr>
          <p:nvPr/>
        </p:nvSpPr>
        <p:spPr bwMode="auto">
          <a:xfrm>
            <a:off x="5548313" y="4103688"/>
            <a:ext cx="319087" cy="390525"/>
          </a:xfrm>
          <a:prstGeom prst="rect">
            <a:avLst/>
          </a:prstGeom>
          <a:solidFill>
            <a:srgbClr val="FFFFFF"/>
          </a:solidFill>
          <a:ln w="7620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43402" name="Text Box 10"/>
          <p:cNvSpPr txBox="1">
            <a:spLocks noChangeArrowheads="1"/>
          </p:cNvSpPr>
          <p:nvPr/>
        </p:nvSpPr>
        <p:spPr bwMode="auto">
          <a:xfrm>
            <a:off x="1962150" y="4565650"/>
            <a:ext cx="5032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>
                <a:latin typeface="Tahoma" pitchFamily="34" charset="0"/>
              </a:rPr>
              <a:t>w</a:t>
            </a:r>
            <a:r>
              <a:rPr lang="en-US" sz="2800" baseline="-25000">
                <a:latin typeface="Tahoma" pitchFamily="34" charset="0"/>
              </a:rPr>
              <a:t>1</a:t>
            </a:r>
            <a:r>
              <a:rPr lang="en-US" sz="2800">
                <a:latin typeface="Tahoma" pitchFamily="34" charset="0"/>
              </a:rPr>
              <a:t> = [ 1.0  0.8   0.5  0.3  0.0 ]</a:t>
            </a:r>
          </a:p>
        </p:txBody>
      </p:sp>
      <p:sp>
        <p:nvSpPr>
          <p:cNvPr id="443403" name="Text Box 11"/>
          <p:cNvSpPr txBox="1">
            <a:spLocks noChangeArrowheads="1"/>
          </p:cNvSpPr>
          <p:nvPr/>
        </p:nvSpPr>
        <p:spPr bwMode="auto">
          <a:xfrm>
            <a:off x="1962150" y="5141913"/>
            <a:ext cx="5032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>
                <a:latin typeface="Tahoma" pitchFamily="34" charset="0"/>
              </a:rPr>
              <a:t>w</a:t>
            </a:r>
            <a:r>
              <a:rPr lang="en-US" sz="2800" baseline="-25000">
                <a:latin typeface="Tahoma" pitchFamily="34" charset="0"/>
              </a:rPr>
              <a:t>2</a:t>
            </a:r>
            <a:r>
              <a:rPr lang="en-US" sz="2800">
                <a:latin typeface="Tahoma" pitchFamily="34" charset="0"/>
              </a:rPr>
              <a:t> = [ 0.9  1.0   0.7  0.6  0.8 ]</a:t>
            </a:r>
          </a:p>
        </p:txBody>
      </p:sp>
      <p:sp>
        <p:nvSpPr>
          <p:cNvPr id="443404" name="Text Box 12"/>
          <p:cNvSpPr txBox="1">
            <a:spLocks noChangeArrowheads="1"/>
          </p:cNvSpPr>
          <p:nvPr/>
        </p:nvSpPr>
        <p:spPr bwMode="auto">
          <a:xfrm>
            <a:off x="857250" y="5718175"/>
            <a:ext cx="6875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>
                <a:latin typeface="Tahoma" pitchFamily="34" charset="0"/>
              </a:rPr>
              <a:t>d</a:t>
            </a:r>
            <a:r>
              <a:rPr lang="en-US" sz="2800" baseline="-25000">
                <a:latin typeface="Tahoma" pitchFamily="34" charset="0"/>
              </a:rPr>
              <a:t>1</a:t>
            </a:r>
            <a:r>
              <a:rPr lang="en-US" sz="2800">
                <a:latin typeface="Tahoma" pitchFamily="34" charset="0"/>
              </a:rPr>
              <a:t>(w</a:t>
            </a:r>
            <a:r>
              <a:rPr lang="en-US" sz="2800" baseline="-25000">
                <a:latin typeface="Tahoma" pitchFamily="34" charset="0"/>
              </a:rPr>
              <a:t>1</a:t>
            </a:r>
            <a:r>
              <a:rPr lang="en-US" sz="2800">
                <a:latin typeface="Tahoma" pitchFamily="34" charset="0"/>
              </a:rPr>
              <a:t>,w</a:t>
            </a:r>
            <a:r>
              <a:rPr lang="en-US" sz="2800" baseline="-25000">
                <a:latin typeface="Tahoma" pitchFamily="34" charset="0"/>
              </a:rPr>
              <a:t>2</a:t>
            </a:r>
            <a:r>
              <a:rPr lang="en-US" sz="2800">
                <a:latin typeface="Tahoma" pitchFamily="34" charset="0"/>
              </a:rPr>
              <a:t>) =   0.1+0.2+0.2+0.3+0.8 = 1.6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7" grpId="0" animBg="1"/>
      <p:bldP spid="443398" grpId="0" animBg="1"/>
      <p:bldP spid="443399" grpId="0" animBg="1"/>
      <p:bldP spid="443400" grpId="0" animBg="1"/>
      <p:bldP spid="443401" grpId="0" animBg="1"/>
      <p:bldP spid="443402" grpId="0"/>
      <p:bldP spid="443403" grpId="0"/>
      <p:bldP spid="44340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InDegree algorithm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Rank pages according to in-degree</a:t>
            </a:r>
          </a:p>
          <a:p>
            <a:pPr lvl="1"/>
            <a:r>
              <a:rPr lang="en-US" smtClean="0"/>
              <a:t>w</a:t>
            </a:r>
            <a:r>
              <a:rPr lang="en-US" baseline="-25000" smtClean="0"/>
              <a:t>i</a:t>
            </a:r>
            <a:r>
              <a:rPr lang="en-US" smtClean="0"/>
              <a:t> = |B(i)|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6156325" y="3429000"/>
            <a:ext cx="251618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0" hangingPunct="0">
              <a:spcBef>
                <a:spcPct val="20000"/>
              </a:spcBef>
              <a:buFontTx/>
              <a:buAutoNum type="arabicPeriod"/>
            </a:pPr>
            <a:r>
              <a:rPr kumimoji="1" lang="en-US" sz="2400" b="1">
                <a:solidFill>
                  <a:srgbClr val="FF3300"/>
                </a:solidFill>
                <a:latin typeface="Tahoma" pitchFamily="34" charset="0"/>
              </a:rPr>
              <a:t>Red Page</a:t>
            </a:r>
          </a:p>
          <a:p>
            <a:pPr marL="457200" indent="-457200" eaLnBrk="0" hangingPunct="0">
              <a:spcBef>
                <a:spcPct val="20000"/>
              </a:spcBef>
              <a:buFontTx/>
              <a:buAutoNum type="arabicPeriod"/>
            </a:pPr>
            <a:r>
              <a:rPr kumimoji="1" lang="en-US" sz="2400" b="1">
                <a:solidFill>
                  <a:srgbClr val="F5B603"/>
                </a:solidFill>
                <a:latin typeface="Tahoma" pitchFamily="34" charset="0"/>
              </a:rPr>
              <a:t>Yellow Page</a:t>
            </a:r>
          </a:p>
          <a:p>
            <a:pPr marL="457200" indent="-457200" eaLnBrk="0" hangingPunct="0">
              <a:spcBef>
                <a:spcPct val="20000"/>
              </a:spcBef>
              <a:buFontTx/>
              <a:buAutoNum type="arabicPeriod"/>
            </a:pPr>
            <a:r>
              <a:rPr kumimoji="1" lang="en-US" sz="2400" b="1">
                <a:solidFill>
                  <a:srgbClr val="3366FF"/>
                </a:solidFill>
                <a:latin typeface="Tahoma" pitchFamily="34" charset="0"/>
              </a:rPr>
              <a:t>Blue Page</a:t>
            </a:r>
          </a:p>
          <a:p>
            <a:pPr marL="457200" indent="-457200" eaLnBrk="0" hangingPunct="0">
              <a:spcBef>
                <a:spcPct val="20000"/>
              </a:spcBef>
              <a:buFontTx/>
              <a:buAutoNum type="arabicPeriod"/>
            </a:pPr>
            <a:r>
              <a:rPr kumimoji="1" lang="en-US" sz="2400" b="1">
                <a:solidFill>
                  <a:srgbClr val="FF33CC"/>
                </a:solidFill>
                <a:latin typeface="Tahoma" pitchFamily="34" charset="0"/>
              </a:rPr>
              <a:t>Purple Page</a:t>
            </a:r>
          </a:p>
          <a:p>
            <a:pPr marL="457200" indent="-457200" eaLnBrk="0" hangingPunct="0">
              <a:spcBef>
                <a:spcPct val="20000"/>
              </a:spcBef>
              <a:buFontTx/>
              <a:buAutoNum type="arabicPeriod"/>
            </a:pPr>
            <a:r>
              <a:rPr kumimoji="1" lang="en-US" sz="2400" b="1">
                <a:solidFill>
                  <a:srgbClr val="009900"/>
                </a:solidFill>
                <a:latin typeface="Tahoma" pitchFamily="34" charset="0"/>
              </a:rPr>
              <a:t>Green Page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950913" y="3611563"/>
            <a:ext cx="685800" cy="990600"/>
          </a:xfrm>
          <a:prstGeom prst="rect">
            <a:avLst/>
          </a:prstGeom>
          <a:solidFill>
            <a:srgbClr val="FFFFFF"/>
          </a:solidFill>
          <a:ln w="76200">
            <a:solidFill>
              <a:srgbClr val="F5B6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1331913" y="5516563"/>
            <a:ext cx="685800" cy="990600"/>
          </a:xfrm>
          <a:prstGeom prst="rect">
            <a:avLst/>
          </a:prstGeom>
          <a:solidFill>
            <a:srgbClr val="FFFFFF"/>
          </a:solidFill>
          <a:ln w="76200">
            <a:solidFill>
              <a:srgbClr val="FF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3846513" y="5668963"/>
            <a:ext cx="685800" cy="990600"/>
          </a:xfrm>
          <a:prstGeom prst="rect">
            <a:avLst/>
          </a:prstGeom>
          <a:solidFill>
            <a:srgbClr val="FFFFFF"/>
          </a:solidFill>
          <a:ln w="7620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4532313" y="3916363"/>
            <a:ext cx="685800" cy="990600"/>
          </a:xfrm>
          <a:prstGeom prst="rect">
            <a:avLst/>
          </a:prstGeom>
          <a:solidFill>
            <a:srgbClr val="FFFFFF"/>
          </a:solidFill>
          <a:ln w="76200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3008313" y="3078163"/>
            <a:ext cx="685800" cy="990600"/>
          </a:xfrm>
          <a:prstGeom prst="rect">
            <a:avLst/>
          </a:prstGeom>
          <a:solidFill>
            <a:srgbClr val="FFFFFF"/>
          </a:solidFill>
          <a:ln w="762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1179513" y="4449763"/>
            <a:ext cx="304800" cy="0"/>
          </a:xfrm>
          <a:prstGeom prst="line">
            <a:avLst/>
          </a:prstGeom>
          <a:noFill/>
          <a:ln w="76200">
            <a:solidFill>
              <a:srgbClr val="3366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>
            <a:off x="1103313" y="4068763"/>
            <a:ext cx="304800" cy="0"/>
          </a:xfrm>
          <a:prstGeom prst="line">
            <a:avLst/>
          </a:prstGeom>
          <a:noFill/>
          <a:ln w="7620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3998913" y="6126163"/>
            <a:ext cx="304800" cy="0"/>
          </a:xfrm>
          <a:prstGeom prst="line">
            <a:avLst/>
          </a:prstGeom>
          <a:noFill/>
          <a:ln w="76200">
            <a:solidFill>
              <a:srgbClr val="F5B60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3998913" y="5897563"/>
            <a:ext cx="304800" cy="0"/>
          </a:xfrm>
          <a:prstGeom prst="line">
            <a:avLst/>
          </a:prstGeom>
          <a:noFill/>
          <a:ln w="76200">
            <a:solidFill>
              <a:srgbClr val="3366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4684713" y="4221163"/>
            <a:ext cx="304800" cy="0"/>
          </a:xfrm>
          <a:prstGeom prst="line">
            <a:avLst/>
          </a:prstGeom>
          <a:noFill/>
          <a:ln w="7620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>
            <a:off x="4075113" y="6354763"/>
            <a:ext cx="304800" cy="0"/>
          </a:xfrm>
          <a:prstGeom prst="line">
            <a:avLst/>
          </a:prstGeom>
          <a:noFill/>
          <a:ln w="7620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1484313" y="6126163"/>
            <a:ext cx="304800" cy="0"/>
          </a:xfrm>
          <a:prstGeom prst="line">
            <a:avLst/>
          </a:prstGeom>
          <a:noFill/>
          <a:ln w="76200">
            <a:solidFill>
              <a:srgbClr val="0099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1484313" y="5821363"/>
            <a:ext cx="304800" cy="0"/>
          </a:xfrm>
          <a:prstGeom prst="line">
            <a:avLst/>
          </a:prstGeom>
          <a:noFill/>
          <a:ln w="76200">
            <a:solidFill>
              <a:srgbClr val="F5B60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3236913" y="3535363"/>
            <a:ext cx="304800" cy="0"/>
          </a:xfrm>
          <a:prstGeom prst="line">
            <a:avLst/>
          </a:prstGeom>
          <a:noFill/>
          <a:ln w="76200">
            <a:solidFill>
              <a:srgbClr val="FF33C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>
            <a:off x="2170113" y="6049963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 flipH="1">
            <a:off x="1789113" y="4144963"/>
            <a:ext cx="1295400" cy="1295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 flipH="1" flipV="1">
            <a:off x="1331913" y="4754563"/>
            <a:ext cx="228600" cy="68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 flipV="1">
            <a:off x="1789113" y="3763963"/>
            <a:ext cx="1143000" cy="304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>
            <a:off x="1712913" y="4449763"/>
            <a:ext cx="2667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 flipH="1" flipV="1">
            <a:off x="3770313" y="3535363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 flipH="1" flipV="1">
            <a:off x="3389313" y="4144963"/>
            <a:ext cx="685800" cy="1447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 flipV="1">
            <a:off x="4303713" y="4983163"/>
            <a:ext cx="457200" cy="609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 flipH="1" flipV="1">
            <a:off x="1789113" y="4678363"/>
            <a:ext cx="1981200" cy="1219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2124075" y="6237288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FF66CC"/>
                </a:solidFill>
                <a:latin typeface="Tahoma" pitchFamily="34" charset="0"/>
              </a:rPr>
              <a:t>w=1</a:t>
            </a:r>
          </a:p>
        </p:txBody>
      </p:sp>
      <p:sp>
        <p:nvSpPr>
          <p:cNvPr id="17437" name="Text Box 29"/>
          <p:cNvSpPr txBox="1">
            <a:spLocks noChangeArrowheads="1"/>
          </p:cNvSpPr>
          <p:nvPr/>
        </p:nvSpPr>
        <p:spPr bwMode="auto">
          <a:xfrm>
            <a:off x="4643438" y="6165850"/>
            <a:ext cx="7794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009900"/>
                </a:solidFill>
                <a:latin typeface="Tahoma" pitchFamily="34" charset="0"/>
              </a:rPr>
              <a:t>w=1</a:t>
            </a:r>
          </a:p>
        </p:txBody>
      </p: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4859338" y="5013325"/>
            <a:ext cx="7794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chemeClr val="folHlink"/>
                </a:solidFill>
                <a:latin typeface="Tahoma" pitchFamily="34" charset="0"/>
              </a:rPr>
              <a:t>w=2</a:t>
            </a:r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3779838" y="2924175"/>
            <a:ext cx="7794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chemeClr val="hlink"/>
                </a:solidFill>
                <a:latin typeface="Tahoma" pitchFamily="34" charset="0"/>
              </a:rPr>
              <a:t>w=3</a:t>
            </a:r>
          </a:p>
        </p:txBody>
      </p:sp>
      <p:sp>
        <p:nvSpPr>
          <p:cNvPr id="17440" name="Text Box 32"/>
          <p:cNvSpPr txBox="1">
            <a:spLocks noChangeArrowheads="1"/>
          </p:cNvSpPr>
          <p:nvPr/>
        </p:nvSpPr>
        <p:spPr bwMode="auto">
          <a:xfrm>
            <a:off x="1403350" y="32131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F5B603"/>
                </a:solidFill>
                <a:latin typeface="Tahoma" pitchFamily="34" charset="0"/>
              </a:rPr>
              <a:t>w=2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Distance between LAR vectors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Rank distance: how close are the </a:t>
            </a:r>
            <a:r>
              <a:rPr lang="en-US" smtClean="0">
                <a:solidFill>
                  <a:srgbClr val="FF3300"/>
                </a:solidFill>
              </a:rPr>
              <a:t>ordinal</a:t>
            </a:r>
            <a:r>
              <a:rPr lang="en-US" smtClean="0"/>
              <a:t> </a:t>
            </a:r>
            <a:r>
              <a:rPr lang="en-US" smtClean="0">
                <a:solidFill>
                  <a:srgbClr val="FF3300"/>
                </a:solidFill>
              </a:rPr>
              <a:t>rankings</a:t>
            </a:r>
            <a:r>
              <a:rPr lang="en-US" smtClean="0"/>
              <a:t> induced by the vectors </a:t>
            </a:r>
            <a:r>
              <a:rPr lang="en-US" smtClean="0">
                <a:solidFill>
                  <a:srgbClr val="3399FF"/>
                </a:solidFill>
              </a:rPr>
              <a:t>w</a:t>
            </a:r>
            <a:r>
              <a:rPr lang="en-US" baseline="-25000" smtClean="0">
                <a:solidFill>
                  <a:srgbClr val="3399FF"/>
                </a:solidFill>
              </a:rPr>
              <a:t>1</a:t>
            </a:r>
            <a:r>
              <a:rPr lang="en-US" smtClean="0">
                <a:solidFill>
                  <a:srgbClr val="3399FF"/>
                </a:solidFill>
              </a:rPr>
              <a:t>, w</a:t>
            </a:r>
            <a:r>
              <a:rPr lang="en-US" baseline="-25000" smtClean="0">
                <a:solidFill>
                  <a:srgbClr val="3399FF"/>
                </a:solidFill>
              </a:rPr>
              <a:t>2</a:t>
            </a:r>
            <a:r>
              <a:rPr lang="en-US" smtClean="0"/>
              <a:t>?</a:t>
            </a:r>
          </a:p>
          <a:p>
            <a:pPr lvl="1"/>
            <a:r>
              <a:rPr lang="en-US" smtClean="0"/>
              <a:t>Kendal’s </a:t>
            </a:r>
            <a:r>
              <a:rPr lang="el-GR" smtClean="0">
                <a:cs typeface="Tahoma" pitchFamily="34" charset="0"/>
              </a:rPr>
              <a:t>τ</a:t>
            </a:r>
            <a:r>
              <a:rPr lang="en-US" smtClean="0">
                <a:cs typeface="Tahoma" pitchFamily="34" charset="0"/>
              </a:rPr>
              <a:t> distance</a:t>
            </a:r>
            <a:endParaRPr lang="el-GR" smtClean="0">
              <a:cs typeface="Tahoma" pitchFamily="34" charset="0"/>
            </a:endParaRP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1258888" y="3800475"/>
          <a:ext cx="6550025" cy="923925"/>
        </p:xfrm>
        <a:graphic>
          <a:graphicData uri="http://schemas.openxmlformats.org/presentationml/2006/ole">
            <p:oleObj spid="_x0000_s12290" name="Equation" r:id="rId4" imgW="295884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PageRank algorithm [BP98]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881563" cy="4525963"/>
          </a:xfrm>
        </p:spPr>
        <p:txBody>
          <a:bodyPr/>
          <a:lstStyle/>
          <a:p>
            <a:r>
              <a:rPr lang="en-US" sz="2400" smtClean="0">
                <a:solidFill>
                  <a:srgbClr val="009900"/>
                </a:solidFill>
              </a:rPr>
              <a:t>Good</a:t>
            </a:r>
            <a:r>
              <a:rPr lang="en-US" sz="2400" smtClean="0"/>
              <a:t> authorities should be pointed by </a:t>
            </a:r>
            <a:r>
              <a:rPr lang="en-US" sz="2400" smtClean="0">
                <a:solidFill>
                  <a:srgbClr val="009900"/>
                </a:solidFill>
              </a:rPr>
              <a:t>good</a:t>
            </a:r>
            <a:r>
              <a:rPr lang="en-US" sz="2400" smtClean="0"/>
              <a:t> authorities</a:t>
            </a:r>
          </a:p>
          <a:p>
            <a:r>
              <a:rPr lang="en-US" sz="2400" smtClean="0"/>
              <a:t>Random walk on the web graph</a:t>
            </a:r>
          </a:p>
          <a:p>
            <a:pPr lvl="1"/>
            <a:r>
              <a:rPr lang="en-US" sz="2000" smtClean="0"/>
              <a:t>pick a page at random</a:t>
            </a:r>
          </a:p>
          <a:p>
            <a:pPr lvl="1"/>
            <a:r>
              <a:rPr lang="en-US" sz="2000" smtClean="0">
                <a:cs typeface="Times New Roman" pitchFamily="18" charset="0"/>
              </a:rPr>
              <a:t>with probability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1- </a:t>
            </a:r>
            <a:r>
              <a:rPr lang="el-GR" sz="200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mtClean="0">
                <a:cs typeface="Times New Roman" pitchFamily="18" charset="0"/>
              </a:rPr>
              <a:t>jump to a random page</a:t>
            </a:r>
          </a:p>
          <a:p>
            <a:pPr lvl="1"/>
            <a:r>
              <a:rPr lang="en-US" sz="2000" smtClean="0"/>
              <a:t>with probability </a:t>
            </a:r>
            <a:r>
              <a:rPr lang="el-GR" sz="2000" smtClean="0">
                <a:latin typeface="Tahoma" pitchFamily="34" charset="0"/>
                <a:cs typeface="Times New Roman" pitchFamily="18" charset="0"/>
              </a:rPr>
              <a:t>α</a:t>
            </a:r>
            <a:r>
              <a:rPr lang="en-US" sz="2000" smtClean="0"/>
              <a:t> </a:t>
            </a:r>
            <a:r>
              <a:rPr lang="en-US" sz="2000" smtClean="0">
                <a:cs typeface="Times New Roman" pitchFamily="18" charset="0"/>
              </a:rPr>
              <a:t>follow a random outgoing link</a:t>
            </a:r>
          </a:p>
          <a:p>
            <a:r>
              <a:rPr lang="en-US" sz="2400" smtClean="0">
                <a:cs typeface="Times New Roman" pitchFamily="18" charset="0"/>
              </a:rPr>
              <a:t>Rank according to the stationary distribution</a:t>
            </a:r>
          </a:p>
          <a:p>
            <a:r>
              <a:rPr lang="en-US" sz="2400" smtClean="0">
                <a:cs typeface="Times New Roman" pitchFamily="18" charset="0"/>
              </a:rPr>
              <a:t> </a:t>
            </a:r>
            <a:endParaRPr lang="el-GR" sz="2400" smtClean="0">
              <a:cs typeface="Times New Roman" pitchFamily="18" charset="0"/>
            </a:endParaRPr>
          </a:p>
          <a:p>
            <a:pPr lvl="1"/>
            <a:endParaRPr lang="en-US" sz="2000" smtClean="0"/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5776913" y="1557338"/>
            <a:ext cx="2755900" cy="2519362"/>
            <a:chOff x="3004" y="981"/>
            <a:chExt cx="2688" cy="2256"/>
          </a:xfrm>
        </p:grpSpPr>
        <p:sp>
          <p:nvSpPr>
            <p:cNvPr id="1031" name="Rectangle 5"/>
            <p:cNvSpPr>
              <a:spLocks noChangeArrowheads="1"/>
            </p:cNvSpPr>
            <p:nvPr/>
          </p:nvSpPr>
          <p:spPr bwMode="auto">
            <a:xfrm>
              <a:off x="3004" y="1317"/>
              <a:ext cx="432" cy="624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F5B60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032" name="Rectangle 6"/>
            <p:cNvSpPr>
              <a:spLocks noChangeArrowheads="1"/>
            </p:cNvSpPr>
            <p:nvPr/>
          </p:nvSpPr>
          <p:spPr bwMode="auto">
            <a:xfrm>
              <a:off x="3244" y="2517"/>
              <a:ext cx="432" cy="624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FF33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033" name="Rectangle 7"/>
            <p:cNvSpPr>
              <a:spLocks noChangeArrowheads="1"/>
            </p:cNvSpPr>
            <p:nvPr/>
          </p:nvSpPr>
          <p:spPr bwMode="auto">
            <a:xfrm>
              <a:off x="4828" y="2613"/>
              <a:ext cx="432" cy="624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00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034" name="Rectangle 8"/>
            <p:cNvSpPr>
              <a:spLocks noChangeArrowheads="1"/>
            </p:cNvSpPr>
            <p:nvPr/>
          </p:nvSpPr>
          <p:spPr bwMode="auto">
            <a:xfrm>
              <a:off x="5260" y="1509"/>
              <a:ext cx="432" cy="624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035" name="Rectangle 9"/>
            <p:cNvSpPr>
              <a:spLocks noChangeArrowheads="1"/>
            </p:cNvSpPr>
            <p:nvPr/>
          </p:nvSpPr>
          <p:spPr bwMode="auto">
            <a:xfrm>
              <a:off x="4300" y="981"/>
              <a:ext cx="432" cy="624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036" name="Line 10"/>
            <p:cNvSpPr>
              <a:spLocks noChangeShapeType="1"/>
            </p:cNvSpPr>
            <p:nvPr/>
          </p:nvSpPr>
          <p:spPr bwMode="auto">
            <a:xfrm>
              <a:off x="3148" y="1845"/>
              <a:ext cx="192" cy="1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Line 11"/>
            <p:cNvSpPr>
              <a:spLocks noChangeShapeType="1"/>
            </p:cNvSpPr>
            <p:nvPr/>
          </p:nvSpPr>
          <p:spPr bwMode="auto">
            <a:xfrm>
              <a:off x="3100" y="1605"/>
              <a:ext cx="192" cy="1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Line 12"/>
            <p:cNvSpPr>
              <a:spLocks noChangeShapeType="1"/>
            </p:cNvSpPr>
            <p:nvPr/>
          </p:nvSpPr>
          <p:spPr bwMode="auto">
            <a:xfrm>
              <a:off x="4924" y="2901"/>
              <a:ext cx="192" cy="1"/>
            </a:xfrm>
            <a:prstGeom prst="line">
              <a:avLst/>
            </a:prstGeom>
            <a:noFill/>
            <a:ln w="76200">
              <a:solidFill>
                <a:srgbClr val="F5B60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Line 13"/>
            <p:cNvSpPr>
              <a:spLocks noChangeShapeType="1"/>
            </p:cNvSpPr>
            <p:nvPr/>
          </p:nvSpPr>
          <p:spPr bwMode="auto">
            <a:xfrm>
              <a:off x="4924" y="2757"/>
              <a:ext cx="192" cy="1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Line 14"/>
            <p:cNvSpPr>
              <a:spLocks noChangeShapeType="1"/>
            </p:cNvSpPr>
            <p:nvPr/>
          </p:nvSpPr>
          <p:spPr bwMode="auto">
            <a:xfrm>
              <a:off x="5356" y="1701"/>
              <a:ext cx="192" cy="1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Line 15"/>
            <p:cNvSpPr>
              <a:spLocks noChangeShapeType="1"/>
            </p:cNvSpPr>
            <p:nvPr/>
          </p:nvSpPr>
          <p:spPr bwMode="auto">
            <a:xfrm>
              <a:off x="4972" y="3045"/>
              <a:ext cx="192" cy="1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Line 16"/>
            <p:cNvSpPr>
              <a:spLocks noChangeShapeType="1"/>
            </p:cNvSpPr>
            <p:nvPr/>
          </p:nvSpPr>
          <p:spPr bwMode="auto">
            <a:xfrm>
              <a:off x="3340" y="2901"/>
              <a:ext cx="192" cy="1"/>
            </a:xfrm>
            <a:prstGeom prst="line">
              <a:avLst/>
            </a:prstGeom>
            <a:noFill/>
            <a:ln w="76200">
              <a:solidFill>
                <a:srgbClr val="0099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Line 17"/>
            <p:cNvSpPr>
              <a:spLocks noChangeShapeType="1"/>
            </p:cNvSpPr>
            <p:nvPr/>
          </p:nvSpPr>
          <p:spPr bwMode="auto">
            <a:xfrm>
              <a:off x="3340" y="2709"/>
              <a:ext cx="192" cy="1"/>
            </a:xfrm>
            <a:prstGeom prst="line">
              <a:avLst/>
            </a:prstGeom>
            <a:noFill/>
            <a:ln w="76200">
              <a:solidFill>
                <a:srgbClr val="F5B60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Line 18"/>
            <p:cNvSpPr>
              <a:spLocks noChangeShapeType="1"/>
            </p:cNvSpPr>
            <p:nvPr/>
          </p:nvSpPr>
          <p:spPr bwMode="auto">
            <a:xfrm>
              <a:off x="4444" y="1269"/>
              <a:ext cx="192" cy="1"/>
            </a:xfrm>
            <a:prstGeom prst="line">
              <a:avLst/>
            </a:prstGeom>
            <a:noFill/>
            <a:ln w="76200">
              <a:solidFill>
                <a:srgbClr val="FF33C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Line 19"/>
            <p:cNvSpPr>
              <a:spLocks noChangeShapeType="1"/>
            </p:cNvSpPr>
            <p:nvPr/>
          </p:nvSpPr>
          <p:spPr bwMode="auto">
            <a:xfrm>
              <a:off x="3772" y="2853"/>
              <a:ext cx="96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Line 20"/>
            <p:cNvSpPr>
              <a:spLocks noChangeShapeType="1"/>
            </p:cNvSpPr>
            <p:nvPr/>
          </p:nvSpPr>
          <p:spPr bwMode="auto">
            <a:xfrm flipH="1">
              <a:off x="3532" y="1653"/>
              <a:ext cx="816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Line 21"/>
            <p:cNvSpPr>
              <a:spLocks noChangeShapeType="1"/>
            </p:cNvSpPr>
            <p:nvPr/>
          </p:nvSpPr>
          <p:spPr bwMode="auto">
            <a:xfrm flipH="1" flipV="1">
              <a:off x="3244" y="2037"/>
              <a:ext cx="144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Line 22"/>
            <p:cNvSpPr>
              <a:spLocks noChangeShapeType="1"/>
            </p:cNvSpPr>
            <p:nvPr/>
          </p:nvSpPr>
          <p:spPr bwMode="auto">
            <a:xfrm flipV="1">
              <a:off x="3532" y="1413"/>
              <a:ext cx="72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23"/>
            <p:cNvSpPr>
              <a:spLocks noChangeShapeType="1"/>
            </p:cNvSpPr>
            <p:nvPr/>
          </p:nvSpPr>
          <p:spPr bwMode="auto">
            <a:xfrm>
              <a:off x="3484" y="1845"/>
              <a:ext cx="168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Line 24"/>
            <p:cNvSpPr>
              <a:spLocks noChangeShapeType="1"/>
            </p:cNvSpPr>
            <p:nvPr/>
          </p:nvSpPr>
          <p:spPr bwMode="auto">
            <a:xfrm flipH="1" flipV="1">
              <a:off x="4780" y="1269"/>
              <a:ext cx="43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Line 25"/>
            <p:cNvSpPr>
              <a:spLocks noChangeShapeType="1"/>
            </p:cNvSpPr>
            <p:nvPr/>
          </p:nvSpPr>
          <p:spPr bwMode="auto">
            <a:xfrm flipH="1" flipV="1">
              <a:off x="4540" y="1653"/>
              <a:ext cx="432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Line 26"/>
            <p:cNvSpPr>
              <a:spLocks noChangeShapeType="1"/>
            </p:cNvSpPr>
            <p:nvPr/>
          </p:nvSpPr>
          <p:spPr bwMode="auto">
            <a:xfrm flipV="1">
              <a:off x="5116" y="2181"/>
              <a:ext cx="288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Line 27"/>
            <p:cNvSpPr>
              <a:spLocks noChangeShapeType="1"/>
            </p:cNvSpPr>
            <p:nvPr/>
          </p:nvSpPr>
          <p:spPr bwMode="auto">
            <a:xfrm flipH="1" flipV="1">
              <a:off x="3532" y="1989"/>
              <a:ext cx="1248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0" name="Text Box 28"/>
          <p:cNvSpPr txBox="1">
            <a:spLocks noChangeArrowheads="1"/>
          </p:cNvSpPr>
          <p:nvPr/>
        </p:nvSpPr>
        <p:spPr bwMode="auto">
          <a:xfrm>
            <a:off x="6084888" y="4292600"/>
            <a:ext cx="2566987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0" hangingPunct="0">
              <a:spcBef>
                <a:spcPct val="20000"/>
              </a:spcBef>
              <a:buFontTx/>
              <a:buAutoNum type="arabicPeriod"/>
            </a:pPr>
            <a:r>
              <a:rPr kumimoji="1" lang="en-US" sz="2400" b="1">
                <a:solidFill>
                  <a:srgbClr val="FF3300"/>
                </a:solidFill>
                <a:latin typeface="Tahoma" pitchFamily="34" charset="0"/>
              </a:rPr>
              <a:t>Red Page</a:t>
            </a:r>
          </a:p>
          <a:p>
            <a:pPr marL="457200" indent="-457200" eaLnBrk="0" hangingPunct="0">
              <a:spcBef>
                <a:spcPct val="20000"/>
              </a:spcBef>
              <a:buFontTx/>
              <a:buAutoNum type="arabicPeriod"/>
            </a:pPr>
            <a:r>
              <a:rPr kumimoji="1" lang="en-US" sz="2400" b="1">
                <a:solidFill>
                  <a:srgbClr val="FF33CC"/>
                </a:solidFill>
                <a:latin typeface="Tahoma" pitchFamily="34" charset="0"/>
              </a:rPr>
              <a:t>Purple Page</a:t>
            </a:r>
            <a:r>
              <a:rPr kumimoji="1" lang="en-US" sz="2400" b="1">
                <a:solidFill>
                  <a:srgbClr val="F5B603"/>
                </a:solidFill>
                <a:latin typeface="Tahoma" pitchFamily="34" charset="0"/>
              </a:rPr>
              <a:t> </a:t>
            </a:r>
          </a:p>
          <a:p>
            <a:pPr marL="457200" indent="-457200" eaLnBrk="0" hangingPunct="0">
              <a:spcBef>
                <a:spcPct val="20000"/>
              </a:spcBef>
              <a:buFontTx/>
              <a:buAutoNum type="arabicPeriod"/>
            </a:pPr>
            <a:r>
              <a:rPr kumimoji="1" lang="en-US" sz="2400" b="1">
                <a:solidFill>
                  <a:srgbClr val="F5B603"/>
                </a:solidFill>
                <a:latin typeface="Tahoma" pitchFamily="34" charset="0"/>
              </a:rPr>
              <a:t>Yellow Page</a:t>
            </a:r>
          </a:p>
          <a:p>
            <a:pPr marL="457200" indent="-457200" eaLnBrk="0" hangingPunct="0">
              <a:spcBef>
                <a:spcPct val="20000"/>
              </a:spcBef>
              <a:buFontTx/>
              <a:buAutoNum type="arabicPeriod"/>
            </a:pPr>
            <a:r>
              <a:rPr kumimoji="1" lang="en-US" sz="2400" b="1">
                <a:solidFill>
                  <a:srgbClr val="3366FF"/>
                </a:solidFill>
                <a:latin typeface="Tahoma" pitchFamily="34" charset="0"/>
              </a:rPr>
              <a:t>Blue Page</a:t>
            </a:r>
            <a:endParaRPr kumimoji="1" lang="en-US" sz="2400" b="1">
              <a:solidFill>
                <a:srgbClr val="FF33CC"/>
              </a:solidFill>
              <a:latin typeface="Tahoma" pitchFamily="34" charset="0"/>
            </a:endParaRPr>
          </a:p>
          <a:p>
            <a:pPr marL="457200" indent="-457200" eaLnBrk="0" hangingPunct="0">
              <a:spcBef>
                <a:spcPct val="20000"/>
              </a:spcBef>
              <a:buFontTx/>
              <a:buAutoNum type="arabicPeriod"/>
            </a:pPr>
            <a:r>
              <a:rPr kumimoji="1" lang="en-US" sz="2400" b="1">
                <a:solidFill>
                  <a:srgbClr val="009900"/>
                </a:solidFill>
                <a:latin typeface="Tahoma" pitchFamily="34" charset="0"/>
              </a:rPr>
              <a:t>Green Page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331913" y="5516563"/>
          <a:ext cx="3455987" cy="796925"/>
        </p:xfrm>
        <a:graphic>
          <a:graphicData uri="http://schemas.openxmlformats.org/presentationml/2006/ole">
            <p:oleObj spid="_x0000_s1026" name="Equation" r:id="rId4" imgW="193032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Markov chains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A Markov chain describes a discrete time stochastic process over a set of states</a:t>
            </a:r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 according to a transition probability matrix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  <a:p>
            <a:pPr lvl="1">
              <a:lnSpc>
                <a:spcPct val="90000"/>
              </a:lnSpc>
            </a:pPr>
            <a:r>
              <a:rPr lang="en-US" sz="2000" smtClean="0">
                <a:solidFill>
                  <a:srgbClr val="0066FF"/>
                </a:solidFill>
              </a:rPr>
              <a:t>P</a:t>
            </a:r>
            <a:r>
              <a:rPr lang="en-US" sz="2000" baseline="-25000" smtClean="0">
                <a:solidFill>
                  <a:srgbClr val="0066FF"/>
                </a:solidFill>
              </a:rPr>
              <a:t>ij</a:t>
            </a:r>
            <a:r>
              <a:rPr lang="en-US" sz="2000" smtClean="0"/>
              <a:t> = probability of moving to state </a:t>
            </a:r>
            <a:r>
              <a:rPr lang="en-US" sz="2000" smtClean="0">
                <a:solidFill>
                  <a:srgbClr val="0066FF"/>
                </a:solidFill>
              </a:rPr>
              <a:t>j</a:t>
            </a:r>
            <a:r>
              <a:rPr lang="en-US" sz="2000" smtClean="0"/>
              <a:t> when at state </a:t>
            </a:r>
            <a:r>
              <a:rPr lang="en-US" sz="2000" smtClean="0">
                <a:solidFill>
                  <a:srgbClr val="0066FF"/>
                </a:solidFill>
              </a:rPr>
              <a:t>i</a:t>
            </a:r>
          </a:p>
          <a:p>
            <a:pPr lvl="2">
              <a:lnSpc>
                <a:spcPct val="90000"/>
              </a:lnSpc>
            </a:pPr>
            <a:r>
              <a:rPr lang="en-US" sz="1800" smtClean="0">
                <a:solidFill>
                  <a:srgbClr val="0066FF"/>
                </a:solidFill>
              </a:rPr>
              <a:t>∑</a:t>
            </a:r>
            <a:r>
              <a:rPr lang="en-US" sz="1800" baseline="-25000" smtClean="0">
                <a:solidFill>
                  <a:srgbClr val="0066FF"/>
                </a:solidFill>
              </a:rPr>
              <a:t>j</a:t>
            </a:r>
            <a:r>
              <a:rPr lang="en-US" sz="1800" smtClean="0">
                <a:solidFill>
                  <a:srgbClr val="0066FF"/>
                </a:solidFill>
              </a:rPr>
              <a:t>P</a:t>
            </a:r>
            <a:r>
              <a:rPr lang="en-US" sz="1800" baseline="-25000" smtClean="0">
                <a:solidFill>
                  <a:srgbClr val="0066FF"/>
                </a:solidFill>
              </a:rPr>
              <a:t>ij</a:t>
            </a:r>
            <a:r>
              <a:rPr lang="en-US" sz="1800" smtClean="0">
                <a:solidFill>
                  <a:srgbClr val="0066FF"/>
                </a:solidFill>
              </a:rPr>
              <a:t> = 1</a:t>
            </a:r>
            <a:r>
              <a:rPr lang="en-US" sz="1800" smtClean="0"/>
              <a:t> (</a:t>
            </a:r>
            <a:r>
              <a:rPr lang="en-US" sz="1800" smtClean="0">
                <a:solidFill>
                  <a:srgbClr val="FF6600"/>
                </a:solidFill>
              </a:rPr>
              <a:t>stochastic matrix</a:t>
            </a:r>
            <a:r>
              <a:rPr lang="en-US" sz="1800" smtClean="0"/>
              <a:t>)</a:t>
            </a:r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r>
              <a:rPr lang="en-US" sz="2400" smtClean="0">
                <a:solidFill>
                  <a:srgbClr val="FF6600"/>
                </a:solidFill>
              </a:rPr>
              <a:t>Memorylessness property</a:t>
            </a:r>
            <a:r>
              <a:rPr lang="en-US" sz="2400" smtClean="0"/>
              <a:t>: The next state of the chain depends only at the current state and not on the past of the process (first order MC)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higher order MCs are also possible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670175" y="2300288"/>
            <a:ext cx="2070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FF"/>
                </a:solidFill>
                <a:latin typeface="Calibri" pitchFamily="34" charset="0"/>
              </a:rPr>
              <a:t>S = {s</a:t>
            </a:r>
            <a:r>
              <a:rPr lang="en-US" sz="2000" baseline="-25000">
                <a:solidFill>
                  <a:srgbClr val="0066FF"/>
                </a:solidFill>
                <a:latin typeface="Calibri" pitchFamily="34" charset="0"/>
              </a:rPr>
              <a:t>1</a:t>
            </a:r>
            <a:r>
              <a:rPr lang="en-US" sz="2000">
                <a:solidFill>
                  <a:srgbClr val="0066FF"/>
                </a:solidFill>
                <a:latin typeface="Calibri" pitchFamily="34" charset="0"/>
              </a:rPr>
              <a:t>, s</a:t>
            </a:r>
            <a:r>
              <a:rPr lang="en-US" sz="2000" baseline="-25000">
                <a:solidFill>
                  <a:srgbClr val="0066FF"/>
                </a:solidFill>
                <a:latin typeface="Calibri" pitchFamily="34" charset="0"/>
              </a:rPr>
              <a:t>2</a:t>
            </a:r>
            <a:r>
              <a:rPr lang="en-US" sz="2000">
                <a:solidFill>
                  <a:srgbClr val="0066FF"/>
                </a:solidFill>
                <a:latin typeface="Calibri" pitchFamily="34" charset="0"/>
              </a:rPr>
              <a:t>, … s</a:t>
            </a:r>
            <a:r>
              <a:rPr lang="en-US" sz="2000" baseline="-25000">
                <a:solidFill>
                  <a:srgbClr val="0066FF"/>
                </a:solidFill>
                <a:latin typeface="Calibri" pitchFamily="34" charset="0"/>
              </a:rPr>
              <a:t>n</a:t>
            </a:r>
            <a:r>
              <a:rPr lang="en-US" sz="2000">
                <a:solidFill>
                  <a:srgbClr val="0066FF"/>
                </a:solidFill>
                <a:latin typeface="Calibri" pitchFamily="34" charset="0"/>
              </a:rPr>
              <a:t>}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2968625" y="3108325"/>
            <a:ext cx="1052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FF"/>
                </a:solidFill>
                <a:latin typeface="Calibri" pitchFamily="34" charset="0"/>
              </a:rPr>
              <a:t>P = {P</a:t>
            </a:r>
            <a:r>
              <a:rPr lang="en-US" sz="2000" baseline="-25000">
                <a:solidFill>
                  <a:srgbClr val="0066FF"/>
                </a:solidFill>
                <a:latin typeface="Calibri" pitchFamily="34" charset="0"/>
              </a:rPr>
              <a:t>ij</a:t>
            </a:r>
            <a:r>
              <a:rPr lang="en-US" sz="2000">
                <a:solidFill>
                  <a:srgbClr val="0066FF"/>
                </a:solidFill>
                <a:latin typeface="Calibri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 walks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Random walks on graphs correspond to Markov Chains</a:t>
            </a:r>
          </a:p>
          <a:p>
            <a:pPr lvl="1"/>
            <a:r>
              <a:rPr lang="en-US" smtClean="0"/>
              <a:t>The set of states </a:t>
            </a:r>
            <a:r>
              <a:rPr lang="en-US" smtClean="0">
                <a:solidFill>
                  <a:srgbClr val="0066FF"/>
                </a:solidFill>
              </a:rPr>
              <a:t>S</a:t>
            </a:r>
            <a:r>
              <a:rPr lang="en-US" smtClean="0"/>
              <a:t> is the set of nodes of the graph </a:t>
            </a:r>
            <a:r>
              <a:rPr lang="en-US" smtClean="0">
                <a:solidFill>
                  <a:srgbClr val="0066FF"/>
                </a:solidFill>
              </a:rPr>
              <a:t>G</a:t>
            </a:r>
          </a:p>
          <a:p>
            <a:pPr lvl="1"/>
            <a:r>
              <a:rPr lang="en-US" smtClean="0"/>
              <a:t>The </a:t>
            </a:r>
            <a:r>
              <a:rPr lang="en-US" smtClean="0">
                <a:solidFill>
                  <a:srgbClr val="FF9900"/>
                </a:solidFill>
              </a:rPr>
              <a:t>transition probability matrix</a:t>
            </a:r>
            <a:r>
              <a:rPr lang="en-US" smtClean="0"/>
              <a:t> is the probability that we follow an edge from one node to another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4"/>
          <p:cNvSpPr>
            <a:spLocks noChangeArrowheads="1"/>
          </p:cNvSpPr>
          <p:nvPr/>
        </p:nvSpPr>
        <p:spPr bwMode="auto">
          <a:xfrm>
            <a:off x="1503363" y="3640138"/>
            <a:ext cx="2039937" cy="290512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3" name="Rectangle 41"/>
          <p:cNvSpPr>
            <a:spLocks noChangeArrowheads="1"/>
          </p:cNvSpPr>
          <p:nvPr/>
        </p:nvSpPr>
        <p:spPr bwMode="auto">
          <a:xfrm>
            <a:off x="1511300" y="2760663"/>
            <a:ext cx="2058988" cy="325437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4" name="Rectangle 40"/>
          <p:cNvSpPr>
            <a:spLocks noChangeArrowheads="1"/>
          </p:cNvSpPr>
          <p:nvPr/>
        </p:nvSpPr>
        <p:spPr bwMode="auto">
          <a:xfrm>
            <a:off x="1512888" y="2330450"/>
            <a:ext cx="2030412" cy="333375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5" name="Rectangle 39"/>
          <p:cNvSpPr>
            <a:spLocks noChangeArrowheads="1"/>
          </p:cNvSpPr>
          <p:nvPr/>
        </p:nvSpPr>
        <p:spPr bwMode="auto">
          <a:xfrm>
            <a:off x="1520825" y="1916113"/>
            <a:ext cx="2022475" cy="307975"/>
          </a:xfrm>
          <a:prstGeom prst="rect">
            <a:avLst/>
          </a:prstGeom>
          <a:solidFill>
            <a:srgbClr val="F0C61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example</a:t>
            </a:r>
          </a:p>
        </p:txBody>
      </p:sp>
      <p:grpSp>
        <p:nvGrpSpPr>
          <p:cNvPr id="2057" name="Group 4"/>
          <p:cNvGrpSpPr>
            <a:grpSpLocks/>
          </p:cNvGrpSpPr>
          <p:nvPr/>
        </p:nvGrpSpPr>
        <p:grpSpPr bwMode="auto">
          <a:xfrm>
            <a:off x="4984750" y="1890713"/>
            <a:ext cx="3556000" cy="3090862"/>
            <a:chOff x="3004" y="981"/>
            <a:chExt cx="2688" cy="2256"/>
          </a:xfrm>
        </p:grpSpPr>
        <p:sp>
          <p:nvSpPr>
            <p:cNvPr id="2064" name="Rectangle 5"/>
            <p:cNvSpPr>
              <a:spLocks noChangeArrowheads="1"/>
            </p:cNvSpPr>
            <p:nvPr/>
          </p:nvSpPr>
          <p:spPr bwMode="auto">
            <a:xfrm>
              <a:off x="3004" y="1317"/>
              <a:ext cx="432" cy="624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F5B60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65" name="Rectangle 6"/>
            <p:cNvSpPr>
              <a:spLocks noChangeArrowheads="1"/>
            </p:cNvSpPr>
            <p:nvPr/>
          </p:nvSpPr>
          <p:spPr bwMode="auto">
            <a:xfrm>
              <a:off x="3244" y="2517"/>
              <a:ext cx="432" cy="624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FF33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66" name="Rectangle 7"/>
            <p:cNvSpPr>
              <a:spLocks noChangeArrowheads="1"/>
            </p:cNvSpPr>
            <p:nvPr/>
          </p:nvSpPr>
          <p:spPr bwMode="auto">
            <a:xfrm>
              <a:off x="4828" y="2613"/>
              <a:ext cx="432" cy="624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00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67" name="Rectangle 8"/>
            <p:cNvSpPr>
              <a:spLocks noChangeArrowheads="1"/>
            </p:cNvSpPr>
            <p:nvPr/>
          </p:nvSpPr>
          <p:spPr bwMode="auto">
            <a:xfrm>
              <a:off x="5260" y="1509"/>
              <a:ext cx="432" cy="624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68" name="Rectangle 9"/>
            <p:cNvSpPr>
              <a:spLocks noChangeArrowheads="1"/>
            </p:cNvSpPr>
            <p:nvPr/>
          </p:nvSpPr>
          <p:spPr bwMode="auto">
            <a:xfrm>
              <a:off x="4300" y="981"/>
              <a:ext cx="432" cy="624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69" name="Line 10"/>
            <p:cNvSpPr>
              <a:spLocks noChangeShapeType="1"/>
            </p:cNvSpPr>
            <p:nvPr/>
          </p:nvSpPr>
          <p:spPr bwMode="auto">
            <a:xfrm>
              <a:off x="3148" y="1845"/>
              <a:ext cx="192" cy="1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0" name="Line 11"/>
            <p:cNvSpPr>
              <a:spLocks noChangeShapeType="1"/>
            </p:cNvSpPr>
            <p:nvPr/>
          </p:nvSpPr>
          <p:spPr bwMode="auto">
            <a:xfrm>
              <a:off x="3100" y="1605"/>
              <a:ext cx="192" cy="1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1" name="Line 12"/>
            <p:cNvSpPr>
              <a:spLocks noChangeShapeType="1"/>
            </p:cNvSpPr>
            <p:nvPr/>
          </p:nvSpPr>
          <p:spPr bwMode="auto">
            <a:xfrm>
              <a:off x="4924" y="2901"/>
              <a:ext cx="192" cy="1"/>
            </a:xfrm>
            <a:prstGeom prst="line">
              <a:avLst/>
            </a:prstGeom>
            <a:noFill/>
            <a:ln w="76200">
              <a:solidFill>
                <a:srgbClr val="F5B60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2" name="Line 13"/>
            <p:cNvSpPr>
              <a:spLocks noChangeShapeType="1"/>
            </p:cNvSpPr>
            <p:nvPr/>
          </p:nvSpPr>
          <p:spPr bwMode="auto">
            <a:xfrm>
              <a:off x="4924" y="2757"/>
              <a:ext cx="192" cy="1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3" name="Line 14"/>
            <p:cNvSpPr>
              <a:spLocks noChangeShapeType="1"/>
            </p:cNvSpPr>
            <p:nvPr/>
          </p:nvSpPr>
          <p:spPr bwMode="auto">
            <a:xfrm>
              <a:off x="5356" y="1701"/>
              <a:ext cx="192" cy="1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4" name="Line 15"/>
            <p:cNvSpPr>
              <a:spLocks noChangeShapeType="1"/>
            </p:cNvSpPr>
            <p:nvPr/>
          </p:nvSpPr>
          <p:spPr bwMode="auto">
            <a:xfrm>
              <a:off x="4972" y="3045"/>
              <a:ext cx="192" cy="1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5" name="Line 16"/>
            <p:cNvSpPr>
              <a:spLocks noChangeShapeType="1"/>
            </p:cNvSpPr>
            <p:nvPr/>
          </p:nvSpPr>
          <p:spPr bwMode="auto">
            <a:xfrm>
              <a:off x="3340" y="2901"/>
              <a:ext cx="192" cy="1"/>
            </a:xfrm>
            <a:prstGeom prst="line">
              <a:avLst/>
            </a:prstGeom>
            <a:noFill/>
            <a:ln w="76200">
              <a:solidFill>
                <a:srgbClr val="0099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6" name="Line 17"/>
            <p:cNvSpPr>
              <a:spLocks noChangeShapeType="1"/>
            </p:cNvSpPr>
            <p:nvPr/>
          </p:nvSpPr>
          <p:spPr bwMode="auto">
            <a:xfrm>
              <a:off x="3340" y="2709"/>
              <a:ext cx="192" cy="1"/>
            </a:xfrm>
            <a:prstGeom prst="line">
              <a:avLst/>
            </a:prstGeom>
            <a:noFill/>
            <a:ln w="76200">
              <a:solidFill>
                <a:srgbClr val="F5B60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7" name="Line 18"/>
            <p:cNvSpPr>
              <a:spLocks noChangeShapeType="1"/>
            </p:cNvSpPr>
            <p:nvPr/>
          </p:nvSpPr>
          <p:spPr bwMode="auto">
            <a:xfrm>
              <a:off x="4444" y="1269"/>
              <a:ext cx="192" cy="1"/>
            </a:xfrm>
            <a:prstGeom prst="line">
              <a:avLst/>
            </a:prstGeom>
            <a:noFill/>
            <a:ln w="76200">
              <a:solidFill>
                <a:srgbClr val="FF33C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8" name="Line 19"/>
            <p:cNvSpPr>
              <a:spLocks noChangeShapeType="1"/>
            </p:cNvSpPr>
            <p:nvPr/>
          </p:nvSpPr>
          <p:spPr bwMode="auto">
            <a:xfrm>
              <a:off x="3772" y="2853"/>
              <a:ext cx="96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9" name="Line 20"/>
            <p:cNvSpPr>
              <a:spLocks noChangeShapeType="1"/>
            </p:cNvSpPr>
            <p:nvPr/>
          </p:nvSpPr>
          <p:spPr bwMode="auto">
            <a:xfrm flipH="1">
              <a:off x="3532" y="1653"/>
              <a:ext cx="816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0" name="Line 21"/>
            <p:cNvSpPr>
              <a:spLocks noChangeShapeType="1"/>
            </p:cNvSpPr>
            <p:nvPr/>
          </p:nvSpPr>
          <p:spPr bwMode="auto">
            <a:xfrm flipH="1" flipV="1">
              <a:off x="3244" y="2037"/>
              <a:ext cx="144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1" name="Line 22"/>
            <p:cNvSpPr>
              <a:spLocks noChangeShapeType="1"/>
            </p:cNvSpPr>
            <p:nvPr/>
          </p:nvSpPr>
          <p:spPr bwMode="auto">
            <a:xfrm flipV="1">
              <a:off x="3532" y="1413"/>
              <a:ext cx="72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2" name="Line 23"/>
            <p:cNvSpPr>
              <a:spLocks noChangeShapeType="1"/>
            </p:cNvSpPr>
            <p:nvPr/>
          </p:nvSpPr>
          <p:spPr bwMode="auto">
            <a:xfrm>
              <a:off x="3484" y="1845"/>
              <a:ext cx="168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3" name="Line 24"/>
            <p:cNvSpPr>
              <a:spLocks noChangeShapeType="1"/>
            </p:cNvSpPr>
            <p:nvPr/>
          </p:nvSpPr>
          <p:spPr bwMode="auto">
            <a:xfrm flipH="1" flipV="1">
              <a:off x="4780" y="1269"/>
              <a:ext cx="43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4" name="Line 25"/>
            <p:cNvSpPr>
              <a:spLocks noChangeShapeType="1"/>
            </p:cNvSpPr>
            <p:nvPr/>
          </p:nvSpPr>
          <p:spPr bwMode="auto">
            <a:xfrm flipH="1" flipV="1">
              <a:off x="4540" y="1653"/>
              <a:ext cx="432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5" name="Line 26"/>
            <p:cNvSpPr>
              <a:spLocks noChangeShapeType="1"/>
            </p:cNvSpPr>
            <p:nvPr/>
          </p:nvSpPr>
          <p:spPr bwMode="auto">
            <a:xfrm flipV="1">
              <a:off x="5116" y="2181"/>
              <a:ext cx="288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6" name="Line 27"/>
            <p:cNvSpPr>
              <a:spLocks noChangeShapeType="1"/>
            </p:cNvSpPr>
            <p:nvPr/>
          </p:nvSpPr>
          <p:spPr bwMode="auto">
            <a:xfrm flipH="1" flipV="1">
              <a:off x="3532" y="1989"/>
              <a:ext cx="1248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8" name="Text Box 30"/>
          <p:cNvSpPr txBox="1">
            <a:spLocks noChangeArrowheads="1"/>
          </p:cNvSpPr>
          <p:nvPr/>
        </p:nvSpPr>
        <p:spPr bwMode="auto">
          <a:xfrm>
            <a:off x="5095875" y="1795463"/>
            <a:ext cx="449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v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en-US" sz="2400">
              <a:latin typeface="Calibri" pitchFamily="34" charset="0"/>
            </a:endParaRPr>
          </a:p>
        </p:txBody>
      </p:sp>
      <p:sp>
        <p:nvSpPr>
          <p:cNvPr id="2059" name="Text Box 31"/>
          <p:cNvSpPr txBox="1">
            <a:spLocks noChangeArrowheads="1"/>
          </p:cNvSpPr>
          <p:nvPr/>
        </p:nvSpPr>
        <p:spPr bwMode="auto">
          <a:xfrm>
            <a:off x="7332663" y="1631950"/>
            <a:ext cx="449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v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en-US" sz="2400">
              <a:latin typeface="Calibri" pitchFamily="34" charset="0"/>
            </a:endParaRPr>
          </a:p>
        </p:txBody>
      </p:sp>
      <p:sp>
        <p:nvSpPr>
          <p:cNvPr id="2060" name="Text Box 32"/>
          <p:cNvSpPr txBox="1">
            <a:spLocks noChangeArrowheads="1"/>
          </p:cNvSpPr>
          <p:nvPr/>
        </p:nvSpPr>
        <p:spPr bwMode="auto">
          <a:xfrm>
            <a:off x="8577263" y="2752725"/>
            <a:ext cx="449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v</a:t>
            </a:r>
            <a:r>
              <a:rPr lang="en-US" sz="2400" baseline="-25000">
                <a:latin typeface="Calibri" pitchFamily="34" charset="0"/>
              </a:rPr>
              <a:t>3</a:t>
            </a:r>
            <a:endParaRPr lang="en-US" sz="2400">
              <a:latin typeface="Calibri" pitchFamily="34" charset="0"/>
            </a:endParaRPr>
          </a:p>
        </p:txBody>
      </p:sp>
      <p:sp>
        <p:nvSpPr>
          <p:cNvPr id="2061" name="Text Box 33"/>
          <p:cNvSpPr txBox="1">
            <a:spLocks noChangeArrowheads="1"/>
          </p:cNvSpPr>
          <p:nvPr/>
        </p:nvSpPr>
        <p:spPr bwMode="auto">
          <a:xfrm>
            <a:off x="7437438" y="5068888"/>
            <a:ext cx="449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v</a:t>
            </a:r>
            <a:r>
              <a:rPr lang="en-US" sz="2400" baseline="-25000">
                <a:latin typeface="Calibri" pitchFamily="34" charset="0"/>
              </a:rPr>
              <a:t>4</a:t>
            </a:r>
            <a:endParaRPr lang="en-US" sz="2400">
              <a:latin typeface="Calibri" pitchFamily="34" charset="0"/>
            </a:endParaRPr>
          </a:p>
        </p:txBody>
      </p:sp>
      <p:sp>
        <p:nvSpPr>
          <p:cNvPr id="2062" name="Text Box 34"/>
          <p:cNvSpPr txBox="1">
            <a:spLocks noChangeArrowheads="1"/>
          </p:cNvSpPr>
          <p:nvPr/>
        </p:nvSpPr>
        <p:spPr bwMode="auto">
          <a:xfrm>
            <a:off x="5454650" y="4949825"/>
            <a:ext cx="449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v</a:t>
            </a:r>
            <a:r>
              <a:rPr lang="en-US" sz="2400" baseline="-25000">
                <a:latin typeface="Calibri" pitchFamily="34" charset="0"/>
              </a:rPr>
              <a:t>5</a:t>
            </a:r>
            <a:endParaRPr lang="en-US" sz="2400">
              <a:latin typeface="Calibri" pitchFamily="34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955675" y="4275138"/>
          <a:ext cx="3502025" cy="2159000"/>
        </p:xfrm>
        <a:graphic>
          <a:graphicData uri="http://schemas.openxmlformats.org/presentationml/2006/ole">
            <p:oleObj spid="_x0000_s2050" name="Equation" r:id="rId4" imgW="1854000" imgH="1143000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974725" y="1863725"/>
          <a:ext cx="2662238" cy="2159000"/>
        </p:xfrm>
        <a:graphic>
          <a:graphicData uri="http://schemas.openxmlformats.org/presentationml/2006/ole">
            <p:oleObj spid="_x0000_s2051" name="Equation" r:id="rId5" imgW="1409400" imgH="1143000" progId="Equation.3">
              <p:embed/>
            </p:oleObj>
          </a:graphicData>
        </a:graphic>
      </p:graphicFrame>
      <p:sp>
        <p:nvSpPr>
          <p:cNvPr id="2063" name="Rectangle 43"/>
          <p:cNvSpPr>
            <a:spLocks noChangeArrowheads="1"/>
          </p:cNvSpPr>
          <p:nvPr/>
        </p:nvSpPr>
        <p:spPr bwMode="auto">
          <a:xfrm>
            <a:off x="1520825" y="3209925"/>
            <a:ext cx="2032000" cy="288925"/>
          </a:xfrm>
          <a:prstGeom prst="rect">
            <a:avLst/>
          </a:prstGeom>
          <a:solidFill>
            <a:srgbClr val="008000">
              <a:alpha val="6588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 probability vector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vector </a:t>
            </a:r>
            <a:r>
              <a:rPr lang="en-US" smtClean="0">
                <a:solidFill>
                  <a:srgbClr val="0066FF"/>
                </a:solidFill>
              </a:rPr>
              <a:t>q</a:t>
            </a:r>
            <a:r>
              <a:rPr lang="en-US" baseline="30000" smtClean="0">
                <a:solidFill>
                  <a:srgbClr val="0066FF"/>
                </a:solidFill>
              </a:rPr>
              <a:t>t</a:t>
            </a:r>
            <a:r>
              <a:rPr lang="en-US" smtClean="0">
                <a:solidFill>
                  <a:srgbClr val="0066FF"/>
                </a:solidFill>
              </a:rPr>
              <a:t> = (q</a:t>
            </a:r>
            <a:r>
              <a:rPr lang="en-US" baseline="30000" smtClean="0">
                <a:solidFill>
                  <a:srgbClr val="0066FF"/>
                </a:solidFill>
              </a:rPr>
              <a:t>t</a:t>
            </a:r>
            <a:r>
              <a:rPr lang="en-US" baseline="-25000" smtClean="0">
                <a:solidFill>
                  <a:srgbClr val="0066FF"/>
                </a:solidFill>
              </a:rPr>
              <a:t>1</a:t>
            </a:r>
            <a:r>
              <a:rPr lang="en-US" smtClean="0">
                <a:solidFill>
                  <a:srgbClr val="0066FF"/>
                </a:solidFill>
              </a:rPr>
              <a:t>,q</a:t>
            </a:r>
            <a:r>
              <a:rPr lang="en-US" baseline="30000" smtClean="0">
                <a:solidFill>
                  <a:srgbClr val="0066FF"/>
                </a:solidFill>
              </a:rPr>
              <a:t>t</a:t>
            </a:r>
            <a:r>
              <a:rPr lang="en-US" baseline="-25000" smtClean="0">
                <a:solidFill>
                  <a:srgbClr val="0066FF"/>
                </a:solidFill>
              </a:rPr>
              <a:t>2</a:t>
            </a:r>
            <a:r>
              <a:rPr lang="en-US" smtClean="0">
                <a:solidFill>
                  <a:srgbClr val="0066FF"/>
                </a:solidFill>
              </a:rPr>
              <a:t>, … ,q</a:t>
            </a:r>
            <a:r>
              <a:rPr lang="en-US" baseline="30000" smtClean="0">
                <a:solidFill>
                  <a:srgbClr val="0066FF"/>
                </a:solidFill>
              </a:rPr>
              <a:t>t</a:t>
            </a:r>
            <a:r>
              <a:rPr lang="en-US" baseline="-25000" smtClean="0">
                <a:solidFill>
                  <a:srgbClr val="0066FF"/>
                </a:solidFill>
              </a:rPr>
              <a:t>n</a:t>
            </a:r>
            <a:r>
              <a:rPr lang="en-US" smtClean="0">
                <a:solidFill>
                  <a:srgbClr val="0066FF"/>
                </a:solidFill>
              </a:rPr>
              <a:t>)</a:t>
            </a:r>
            <a:r>
              <a:rPr lang="en-US" smtClean="0"/>
              <a:t> that stores the probability of being at state </a:t>
            </a:r>
            <a:r>
              <a:rPr lang="en-US" smtClean="0">
                <a:solidFill>
                  <a:srgbClr val="0066FF"/>
                </a:solidFill>
              </a:rPr>
              <a:t>i</a:t>
            </a:r>
            <a:r>
              <a:rPr lang="en-US" smtClean="0"/>
              <a:t> at time </a:t>
            </a:r>
            <a:r>
              <a:rPr lang="en-US" smtClean="0">
                <a:solidFill>
                  <a:srgbClr val="0066FF"/>
                </a:solidFill>
              </a:rPr>
              <a:t>t</a:t>
            </a:r>
          </a:p>
          <a:p>
            <a:pPr lvl="1"/>
            <a:r>
              <a:rPr lang="en-US" smtClean="0">
                <a:solidFill>
                  <a:srgbClr val="0066FF"/>
                </a:solidFill>
              </a:rPr>
              <a:t>q</a:t>
            </a:r>
            <a:r>
              <a:rPr lang="en-US" baseline="30000" smtClean="0">
                <a:solidFill>
                  <a:srgbClr val="0066FF"/>
                </a:solidFill>
              </a:rPr>
              <a:t>0</a:t>
            </a:r>
            <a:r>
              <a:rPr lang="en-US" baseline="-25000" smtClean="0">
                <a:solidFill>
                  <a:srgbClr val="0066FF"/>
                </a:solidFill>
              </a:rPr>
              <a:t>i</a:t>
            </a:r>
            <a:r>
              <a:rPr lang="en-US" b="1" baseline="30000" smtClean="0"/>
              <a:t> = </a:t>
            </a:r>
            <a:r>
              <a:rPr lang="en-US" smtClean="0"/>
              <a:t>the probability of starting from state i</a:t>
            </a:r>
            <a:endParaRPr lang="en-US" b="1" smtClean="0"/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3038475" y="3673475"/>
            <a:ext cx="18684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66FF"/>
                </a:solidFill>
                <a:latin typeface="Calibri" pitchFamily="34" charset="0"/>
              </a:rPr>
              <a:t>q</a:t>
            </a:r>
            <a:r>
              <a:rPr lang="en-US" sz="3200" baseline="30000">
                <a:solidFill>
                  <a:srgbClr val="0066FF"/>
                </a:solidFill>
                <a:latin typeface="Calibri" pitchFamily="34" charset="0"/>
              </a:rPr>
              <a:t>t</a:t>
            </a:r>
            <a:r>
              <a:rPr lang="en-US" sz="3200">
                <a:solidFill>
                  <a:srgbClr val="0066FF"/>
                </a:solidFill>
                <a:latin typeface="Calibri" pitchFamily="34" charset="0"/>
              </a:rPr>
              <a:t> = q</a:t>
            </a:r>
            <a:r>
              <a:rPr lang="en-US" sz="3200" baseline="30000">
                <a:solidFill>
                  <a:srgbClr val="0066FF"/>
                </a:solidFill>
                <a:latin typeface="Calibri" pitchFamily="34" charset="0"/>
              </a:rPr>
              <a:t>t-1</a:t>
            </a:r>
            <a:r>
              <a:rPr lang="en-US" sz="3200">
                <a:solidFill>
                  <a:srgbClr val="0066FF"/>
                </a:solidFill>
                <a:latin typeface="Calibri" pitchFamily="34" charset="0"/>
              </a:rPr>
              <a:t> 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example</a:t>
            </a:r>
          </a:p>
        </p:txBody>
      </p:sp>
      <p:grpSp>
        <p:nvGrpSpPr>
          <p:cNvPr id="3076" name="Group 4"/>
          <p:cNvGrpSpPr>
            <a:grpSpLocks/>
          </p:cNvGrpSpPr>
          <p:nvPr/>
        </p:nvGrpSpPr>
        <p:grpSpPr bwMode="auto">
          <a:xfrm>
            <a:off x="4984750" y="1890713"/>
            <a:ext cx="3556000" cy="3090862"/>
            <a:chOff x="3004" y="981"/>
            <a:chExt cx="2688" cy="2256"/>
          </a:xfrm>
        </p:grpSpPr>
        <p:sp>
          <p:nvSpPr>
            <p:cNvPr id="3087" name="Rectangle 5"/>
            <p:cNvSpPr>
              <a:spLocks noChangeArrowheads="1"/>
            </p:cNvSpPr>
            <p:nvPr/>
          </p:nvSpPr>
          <p:spPr bwMode="auto">
            <a:xfrm>
              <a:off x="3004" y="1317"/>
              <a:ext cx="432" cy="624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F5B60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88" name="Rectangle 6"/>
            <p:cNvSpPr>
              <a:spLocks noChangeArrowheads="1"/>
            </p:cNvSpPr>
            <p:nvPr/>
          </p:nvSpPr>
          <p:spPr bwMode="auto">
            <a:xfrm>
              <a:off x="3244" y="2517"/>
              <a:ext cx="432" cy="624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FF33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89" name="Rectangle 7"/>
            <p:cNvSpPr>
              <a:spLocks noChangeArrowheads="1"/>
            </p:cNvSpPr>
            <p:nvPr/>
          </p:nvSpPr>
          <p:spPr bwMode="auto">
            <a:xfrm>
              <a:off x="4828" y="2613"/>
              <a:ext cx="432" cy="624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00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90" name="Rectangle 8"/>
            <p:cNvSpPr>
              <a:spLocks noChangeArrowheads="1"/>
            </p:cNvSpPr>
            <p:nvPr/>
          </p:nvSpPr>
          <p:spPr bwMode="auto">
            <a:xfrm>
              <a:off x="5260" y="1509"/>
              <a:ext cx="432" cy="624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91" name="Rectangle 9"/>
            <p:cNvSpPr>
              <a:spLocks noChangeArrowheads="1"/>
            </p:cNvSpPr>
            <p:nvPr/>
          </p:nvSpPr>
          <p:spPr bwMode="auto">
            <a:xfrm>
              <a:off x="4300" y="981"/>
              <a:ext cx="432" cy="624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92" name="Line 10"/>
            <p:cNvSpPr>
              <a:spLocks noChangeShapeType="1"/>
            </p:cNvSpPr>
            <p:nvPr/>
          </p:nvSpPr>
          <p:spPr bwMode="auto">
            <a:xfrm>
              <a:off x="3148" y="1845"/>
              <a:ext cx="192" cy="1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3" name="Line 11"/>
            <p:cNvSpPr>
              <a:spLocks noChangeShapeType="1"/>
            </p:cNvSpPr>
            <p:nvPr/>
          </p:nvSpPr>
          <p:spPr bwMode="auto">
            <a:xfrm>
              <a:off x="3100" y="1605"/>
              <a:ext cx="192" cy="1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4" name="Line 12"/>
            <p:cNvSpPr>
              <a:spLocks noChangeShapeType="1"/>
            </p:cNvSpPr>
            <p:nvPr/>
          </p:nvSpPr>
          <p:spPr bwMode="auto">
            <a:xfrm>
              <a:off x="4924" y="2901"/>
              <a:ext cx="192" cy="1"/>
            </a:xfrm>
            <a:prstGeom prst="line">
              <a:avLst/>
            </a:prstGeom>
            <a:noFill/>
            <a:ln w="76200">
              <a:solidFill>
                <a:srgbClr val="F5B60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5" name="Line 13"/>
            <p:cNvSpPr>
              <a:spLocks noChangeShapeType="1"/>
            </p:cNvSpPr>
            <p:nvPr/>
          </p:nvSpPr>
          <p:spPr bwMode="auto">
            <a:xfrm>
              <a:off x="4924" y="2757"/>
              <a:ext cx="192" cy="1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6" name="Line 14"/>
            <p:cNvSpPr>
              <a:spLocks noChangeShapeType="1"/>
            </p:cNvSpPr>
            <p:nvPr/>
          </p:nvSpPr>
          <p:spPr bwMode="auto">
            <a:xfrm>
              <a:off x="5356" y="1701"/>
              <a:ext cx="192" cy="1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7" name="Line 15"/>
            <p:cNvSpPr>
              <a:spLocks noChangeShapeType="1"/>
            </p:cNvSpPr>
            <p:nvPr/>
          </p:nvSpPr>
          <p:spPr bwMode="auto">
            <a:xfrm>
              <a:off x="4972" y="3045"/>
              <a:ext cx="192" cy="1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8" name="Line 16"/>
            <p:cNvSpPr>
              <a:spLocks noChangeShapeType="1"/>
            </p:cNvSpPr>
            <p:nvPr/>
          </p:nvSpPr>
          <p:spPr bwMode="auto">
            <a:xfrm>
              <a:off x="3340" y="2901"/>
              <a:ext cx="192" cy="1"/>
            </a:xfrm>
            <a:prstGeom prst="line">
              <a:avLst/>
            </a:prstGeom>
            <a:noFill/>
            <a:ln w="76200">
              <a:solidFill>
                <a:srgbClr val="0099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9" name="Line 17"/>
            <p:cNvSpPr>
              <a:spLocks noChangeShapeType="1"/>
            </p:cNvSpPr>
            <p:nvPr/>
          </p:nvSpPr>
          <p:spPr bwMode="auto">
            <a:xfrm>
              <a:off x="3340" y="2709"/>
              <a:ext cx="192" cy="1"/>
            </a:xfrm>
            <a:prstGeom prst="line">
              <a:avLst/>
            </a:prstGeom>
            <a:noFill/>
            <a:ln w="76200">
              <a:solidFill>
                <a:srgbClr val="F5B60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0" name="Line 18"/>
            <p:cNvSpPr>
              <a:spLocks noChangeShapeType="1"/>
            </p:cNvSpPr>
            <p:nvPr/>
          </p:nvSpPr>
          <p:spPr bwMode="auto">
            <a:xfrm>
              <a:off x="4444" y="1269"/>
              <a:ext cx="192" cy="1"/>
            </a:xfrm>
            <a:prstGeom prst="line">
              <a:avLst/>
            </a:prstGeom>
            <a:noFill/>
            <a:ln w="76200">
              <a:solidFill>
                <a:srgbClr val="FF33C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1" name="Line 19"/>
            <p:cNvSpPr>
              <a:spLocks noChangeShapeType="1"/>
            </p:cNvSpPr>
            <p:nvPr/>
          </p:nvSpPr>
          <p:spPr bwMode="auto">
            <a:xfrm>
              <a:off x="3772" y="2853"/>
              <a:ext cx="96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2" name="Line 20"/>
            <p:cNvSpPr>
              <a:spLocks noChangeShapeType="1"/>
            </p:cNvSpPr>
            <p:nvPr/>
          </p:nvSpPr>
          <p:spPr bwMode="auto">
            <a:xfrm flipH="1">
              <a:off x="3532" y="1653"/>
              <a:ext cx="816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3" name="Line 21"/>
            <p:cNvSpPr>
              <a:spLocks noChangeShapeType="1"/>
            </p:cNvSpPr>
            <p:nvPr/>
          </p:nvSpPr>
          <p:spPr bwMode="auto">
            <a:xfrm flipH="1" flipV="1">
              <a:off x="3244" y="2037"/>
              <a:ext cx="144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4" name="Line 22"/>
            <p:cNvSpPr>
              <a:spLocks noChangeShapeType="1"/>
            </p:cNvSpPr>
            <p:nvPr/>
          </p:nvSpPr>
          <p:spPr bwMode="auto">
            <a:xfrm flipV="1">
              <a:off x="3532" y="1413"/>
              <a:ext cx="72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5" name="Line 23"/>
            <p:cNvSpPr>
              <a:spLocks noChangeShapeType="1"/>
            </p:cNvSpPr>
            <p:nvPr/>
          </p:nvSpPr>
          <p:spPr bwMode="auto">
            <a:xfrm>
              <a:off x="3484" y="1845"/>
              <a:ext cx="168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6" name="Line 24"/>
            <p:cNvSpPr>
              <a:spLocks noChangeShapeType="1"/>
            </p:cNvSpPr>
            <p:nvPr/>
          </p:nvSpPr>
          <p:spPr bwMode="auto">
            <a:xfrm flipH="1" flipV="1">
              <a:off x="4780" y="1269"/>
              <a:ext cx="43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7" name="Line 25"/>
            <p:cNvSpPr>
              <a:spLocks noChangeShapeType="1"/>
            </p:cNvSpPr>
            <p:nvPr/>
          </p:nvSpPr>
          <p:spPr bwMode="auto">
            <a:xfrm flipH="1" flipV="1">
              <a:off x="4540" y="1653"/>
              <a:ext cx="432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26"/>
            <p:cNvSpPr>
              <a:spLocks noChangeShapeType="1"/>
            </p:cNvSpPr>
            <p:nvPr/>
          </p:nvSpPr>
          <p:spPr bwMode="auto">
            <a:xfrm flipV="1">
              <a:off x="5116" y="2181"/>
              <a:ext cx="288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9" name="Line 27"/>
            <p:cNvSpPr>
              <a:spLocks noChangeShapeType="1"/>
            </p:cNvSpPr>
            <p:nvPr/>
          </p:nvSpPr>
          <p:spPr bwMode="auto">
            <a:xfrm flipH="1" flipV="1">
              <a:off x="3532" y="1989"/>
              <a:ext cx="1248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744538" y="1989138"/>
          <a:ext cx="3502025" cy="2159000"/>
        </p:xfrm>
        <a:graphic>
          <a:graphicData uri="http://schemas.openxmlformats.org/presentationml/2006/ole">
            <p:oleObj spid="_x0000_s3074" name="Equation" r:id="rId4" imgW="1854000" imgH="1143000" progId="Equation.3">
              <p:embed/>
            </p:oleObj>
          </a:graphicData>
        </a:graphic>
      </p:graphicFrame>
      <p:sp>
        <p:nvSpPr>
          <p:cNvPr id="3077" name="Text Box 30"/>
          <p:cNvSpPr txBox="1">
            <a:spLocks noChangeArrowheads="1"/>
          </p:cNvSpPr>
          <p:nvPr/>
        </p:nvSpPr>
        <p:spPr bwMode="auto">
          <a:xfrm>
            <a:off x="5095875" y="1795463"/>
            <a:ext cx="449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v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en-US" sz="2400">
              <a:latin typeface="Calibri" pitchFamily="34" charset="0"/>
            </a:endParaRPr>
          </a:p>
        </p:txBody>
      </p:sp>
      <p:sp>
        <p:nvSpPr>
          <p:cNvPr id="3078" name="Text Box 31"/>
          <p:cNvSpPr txBox="1">
            <a:spLocks noChangeArrowheads="1"/>
          </p:cNvSpPr>
          <p:nvPr/>
        </p:nvSpPr>
        <p:spPr bwMode="auto">
          <a:xfrm>
            <a:off x="7332663" y="1631950"/>
            <a:ext cx="449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v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en-US" sz="2400">
              <a:latin typeface="Calibri" pitchFamily="34" charset="0"/>
            </a:endParaRPr>
          </a:p>
        </p:txBody>
      </p:sp>
      <p:sp>
        <p:nvSpPr>
          <p:cNvPr id="3079" name="Text Box 32"/>
          <p:cNvSpPr txBox="1">
            <a:spLocks noChangeArrowheads="1"/>
          </p:cNvSpPr>
          <p:nvPr/>
        </p:nvSpPr>
        <p:spPr bwMode="auto">
          <a:xfrm>
            <a:off x="8577263" y="2752725"/>
            <a:ext cx="449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v</a:t>
            </a:r>
            <a:r>
              <a:rPr lang="en-US" sz="2400" baseline="-25000">
                <a:latin typeface="Calibri" pitchFamily="34" charset="0"/>
              </a:rPr>
              <a:t>3</a:t>
            </a:r>
            <a:endParaRPr lang="en-US" sz="2400">
              <a:latin typeface="Calibri" pitchFamily="34" charset="0"/>
            </a:endParaRPr>
          </a:p>
        </p:txBody>
      </p:sp>
      <p:sp>
        <p:nvSpPr>
          <p:cNvPr id="3080" name="Text Box 33"/>
          <p:cNvSpPr txBox="1">
            <a:spLocks noChangeArrowheads="1"/>
          </p:cNvSpPr>
          <p:nvPr/>
        </p:nvSpPr>
        <p:spPr bwMode="auto">
          <a:xfrm>
            <a:off x="7437438" y="5068888"/>
            <a:ext cx="449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v</a:t>
            </a:r>
            <a:r>
              <a:rPr lang="en-US" sz="2400" baseline="-25000">
                <a:latin typeface="Calibri" pitchFamily="34" charset="0"/>
              </a:rPr>
              <a:t>4</a:t>
            </a:r>
            <a:endParaRPr lang="en-US" sz="2400">
              <a:latin typeface="Calibri" pitchFamily="34" charset="0"/>
            </a:endParaRPr>
          </a:p>
        </p:txBody>
      </p:sp>
      <p:sp>
        <p:nvSpPr>
          <p:cNvPr id="3081" name="Text Box 34"/>
          <p:cNvSpPr txBox="1">
            <a:spLocks noChangeArrowheads="1"/>
          </p:cNvSpPr>
          <p:nvPr/>
        </p:nvSpPr>
        <p:spPr bwMode="auto">
          <a:xfrm>
            <a:off x="5454650" y="4949825"/>
            <a:ext cx="449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v</a:t>
            </a:r>
            <a:r>
              <a:rPr lang="en-US" sz="2400" baseline="-25000">
                <a:latin typeface="Calibri" pitchFamily="34" charset="0"/>
              </a:rPr>
              <a:t>5</a:t>
            </a:r>
            <a:endParaRPr lang="en-US" sz="2400">
              <a:latin typeface="Calibri" pitchFamily="34" charset="0"/>
            </a:endParaRPr>
          </a:p>
        </p:txBody>
      </p:sp>
      <p:sp>
        <p:nvSpPr>
          <p:cNvPr id="3082" name="Text Box 35"/>
          <p:cNvSpPr txBox="1">
            <a:spLocks noChangeArrowheads="1"/>
          </p:cNvSpPr>
          <p:nvPr/>
        </p:nvSpPr>
        <p:spPr bwMode="auto">
          <a:xfrm>
            <a:off x="962025" y="4445000"/>
            <a:ext cx="2606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0C612"/>
                </a:solidFill>
                <a:latin typeface="Calibri" pitchFamily="34" charset="0"/>
              </a:rPr>
              <a:t>q</a:t>
            </a:r>
            <a:r>
              <a:rPr lang="en-US" sz="2000" baseline="30000">
                <a:solidFill>
                  <a:srgbClr val="F0C612"/>
                </a:solidFill>
                <a:latin typeface="Calibri" pitchFamily="34" charset="0"/>
              </a:rPr>
              <a:t>t+1</a:t>
            </a:r>
            <a:r>
              <a:rPr lang="en-US" sz="2000" baseline="-25000">
                <a:solidFill>
                  <a:srgbClr val="F0C612"/>
                </a:solidFill>
                <a:latin typeface="Calibri" pitchFamily="34" charset="0"/>
              </a:rPr>
              <a:t>1</a:t>
            </a:r>
            <a:r>
              <a:rPr lang="en-US" sz="2000">
                <a:latin typeface="Calibri" pitchFamily="34" charset="0"/>
              </a:rPr>
              <a:t> = 1/3 </a:t>
            </a:r>
            <a:r>
              <a:rPr lang="en-US" sz="2000">
                <a:solidFill>
                  <a:srgbClr val="008000"/>
                </a:solidFill>
                <a:latin typeface="Calibri" pitchFamily="34" charset="0"/>
              </a:rPr>
              <a:t>q</a:t>
            </a:r>
            <a:r>
              <a:rPr lang="en-US" sz="2000" baseline="30000">
                <a:solidFill>
                  <a:srgbClr val="008000"/>
                </a:solidFill>
                <a:latin typeface="Calibri" pitchFamily="34" charset="0"/>
              </a:rPr>
              <a:t>t</a:t>
            </a:r>
            <a:r>
              <a:rPr lang="en-US" sz="2000" baseline="-25000">
                <a:solidFill>
                  <a:srgbClr val="008000"/>
                </a:solidFill>
                <a:latin typeface="Calibri" pitchFamily="34" charset="0"/>
              </a:rPr>
              <a:t>4</a:t>
            </a:r>
            <a:r>
              <a:rPr lang="en-US" sz="2000" baseline="-25000">
                <a:latin typeface="Calibri" pitchFamily="34" charset="0"/>
              </a:rPr>
              <a:t> </a:t>
            </a:r>
            <a:r>
              <a:rPr lang="en-US" sz="2000">
                <a:latin typeface="Calibri" pitchFamily="34" charset="0"/>
              </a:rPr>
              <a:t>+ 1/2 </a:t>
            </a:r>
            <a:r>
              <a:rPr lang="en-US" sz="2000">
                <a:solidFill>
                  <a:srgbClr val="FF00FF"/>
                </a:solidFill>
                <a:latin typeface="Calibri" pitchFamily="34" charset="0"/>
              </a:rPr>
              <a:t>q</a:t>
            </a:r>
            <a:r>
              <a:rPr lang="en-US" sz="2000" baseline="30000">
                <a:solidFill>
                  <a:srgbClr val="FF00FF"/>
                </a:solidFill>
                <a:latin typeface="Calibri" pitchFamily="34" charset="0"/>
              </a:rPr>
              <a:t>t</a:t>
            </a:r>
            <a:r>
              <a:rPr lang="en-US" sz="2000" baseline="-25000">
                <a:solidFill>
                  <a:srgbClr val="FF00FF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083" name="Text Box 36"/>
          <p:cNvSpPr txBox="1">
            <a:spLocks noChangeArrowheads="1"/>
          </p:cNvSpPr>
          <p:nvPr/>
        </p:nvSpPr>
        <p:spPr bwMode="auto">
          <a:xfrm>
            <a:off x="979488" y="4894263"/>
            <a:ext cx="3173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3300"/>
                </a:solidFill>
                <a:latin typeface="Calibri" pitchFamily="34" charset="0"/>
              </a:rPr>
              <a:t>q</a:t>
            </a:r>
            <a:r>
              <a:rPr lang="en-US" sz="2000" baseline="30000">
                <a:solidFill>
                  <a:srgbClr val="FF3300"/>
                </a:solidFill>
                <a:latin typeface="Calibri" pitchFamily="34" charset="0"/>
              </a:rPr>
              <a:t>t+1</a:t>
            </a:r>
            <a:r>
              <a:rPr lang="en-US" sz="2000" baseline="-25000">
                <a:solidFill>
                  <a:srgbClr val="FF3300"/>
                </a:solidFill>
                <a:latin typeface="Calibri" pitchFamily="34" charset="0"/>
              </a:rPr>
              <a:t>2</a:t>
            </a:r>
            <a:r>
              <a:rPr lang="en-US" sz="2000">
                <a:latin typeface="Calibri" pitchFamily="34" charset="0"/>
              </a:rPr>
              <a:t> = 1/2 </a:t>
            </a:r>
            <a:r>
              <a:rPr lang="en-US" sz="2000">
                <a:solidFill>
                  <a:srgbClr val="F0C612"/>
                </a:solidFill>
                <a:latin typeface="Calibri" pitchFamily="34" charset="0"/>
              </a:rPr>
              <a:t>q</a:t>
            </a:r>
            <a:r>
              <a:rPr lang="en-US" sz="2000" baseline="30000">
                <a:solidFill>
                  <a:srgbClr val="F0C612"/>
                </a:solidFill>
                <a:latin typeface="Calibri" pitchFamily="34" charset="0"/>
              </a:rPr>
              <a:t>t</a:t>
            </a:r>
            <a:r>
              <a:rPr lang="en-US" sz="2000" baseline="-25000">
                <a:solidFill>
                  <a:srgbClr val="F0C612"/>
                </a:solidFill>
                <a:latin typeface="Calibri" pitchFamily="34" charset="0"/>
              </a:rPr>
              <a:t>1</a:t>
            </a:r>
            <a:r>
              <a:rPr lang="en-US" sz="2000">
                <a:latin typeface="Calibri" pitchFamily="34" charset="0"/>
              </a:rPr>
              <a:t> + </a:t>
            </a:r>
            <a:r>
              <a:rPr lang="en-US" sz="2000">
                <a:solidFill>
                  <a:srgbClr val="0033CC"/>
                </a:solidFill>
                <a:latin typeface="Calibri" pitchFamily="34" charset="0"/>
              </a:rPr>
              <a:t>q</a:t>
            </a:r>
            <a:r>
              <a:rPr lang="en-US" sz="2000" baseline="30000">
                <a:solidFill>
                  <a:srgbClr val="0033CC"/>
                </a:solidFill>
                <a:latin typeface="Calibri" pitchFamily="34" charset="0"/>
              </a:rPr>
              <a:t>t</a:t>
            </a:r>
            <a:r>
              <a:rPr lang="en-US" sz="2000" baseline="-25000">
                <a:solidFill>
                  <a:srgbClr val="0033CC"/>
                </a:solidFill>
                <a:latin typeface="Calibri" pitchFamily="34" charset="0"/>
              </a:rPr>
              <a:t>3</a:t>
            </a:r>
            <a:r>
              <a:rPr lang="en-US" sz="2000" baseline="-25000">
                <a:latin typeface="Calibri" pitchFamily="34" charset="0"/>
              </a:rPr>
              <a:t> </a:t>
            </a:r>
            <a:r>
              <a:rPr lang="en-US" sz="2000">
                <a:latin typeface="Calibri" pitchFamily="34" charset="0"/>
              </a:rPr>
              <a:t>+ 1/3 </a:t>
            </a:r>
            <a:r>
              <a:rPr lang="en-US" sz="2000">
                <a:solidFill>
                  <a:srgbClr val="008000"/>
                </a:solidFill>
                <a:latin typeface="Calibri" pitchFamily="34" charset="0"/>
              </a:rPr>
              <a:t>q</a:t>
            </a:r>
            <a:r>
              <a:rPr lang="en-US" sz="2000" baseline="30000">
                <a:solidFill>
                  <a:srgbClr val="008000"/>
                </a:solidFill>
                <a:latin typeface="Calibri" pitchFamily="34" charset="0"/>
              </a:rPr>
              <a:t>t</a:t>
            </a:r>
            <a:r>
              <a:rPr lang="en-US" sz="2000" baseline="-25000">
                <a:solidFill>
                  <a:srgbClr val="0080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084" name="Text Box 37"/>
          <p:cNvSpPr txBox="1">
            <a:spLocks noChangeArrowheads="1"/>
          </p:cNvSpPr>
          <p:nvPr/>
        </p:nvSpPr>
        <p:spPr bwMode="auto">
          <a:xfrm>
            <a:off x="977900" y="5386388"/>
            <a:ext cx="2630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33CC"/>
                </a:solidFill>
                <a:latin typeface="Calibri" pitchFamily="34" charset="0"/>
              </a:rPr>
              <a:t>q</a:t>
            </a:r>
            <a:r>
              <a:rPr lang="en-US" sz="2000" baseline="30000">
                <a:solidFill>
                  <a:srgbClr val="0033CC"/>
                </a:solidFill>
                <a:latin typeface="Calibri" pitchFamily="34" charset="0"/>
              </a:rPr>
              <a:t>t+1</a:t>
            </a:r>
            <a:r>
              <a:rPr lang="en-US" sz="2000" baseline="-25000">
                <a:solidFill>
                  <a:srgbClr val="0033CC"/>
                </a:solidFill>
                <a:latin typeface="Calibri" pitchFamily="34" charset="0"/>
              </a:rPr>
              <a:t>3</a:t>
            </a:r>
            <a:r>
              <a:rPr lang="en-US" sz="2000">
                <a:solidFill>
                  <a:srgbClr val="0033CC"/>
                </a:solidFill>
                <a:latin typeface="Calibri" pitchFamily="34" charset="0"/>
              </a:rPr>
              <a:t> </a:t>
            </a:r>
            <a:r>
              <a:rPr lang="en-US" sz="2000">
                <a:latin typeface="Calibri" pitchFamily="34" charset="0"/>
              </a:rPr>
              <a:t>= 1/2 </a:t>
            </a:r>
            <a:r>
              <a:rPr lang="en-US" sz="2000">
                <a:solidFill>
                  <a:srgbClr val="F0C612"/>
                </a:solidFill>
                <a:latin typeface="Calibri" pitchFamily="34" charset="0"/>
              </a:rPr>
              <a:t>q</a:t>
            </a:r>
            <a:r>
              <a:rPr lang="en-US" sz="2000" baseline="30000">
                <a:solidFill>
                  <a:srgbClr val="F0C612"/>
                </a:solidFill>
                <a:latin typeface="Calibri" pitchFamily="34" charset="0"/>
              </a:rPr>
              <a:t>t</a:t>
            </a:r>
            <a:r>
              <a:rPr lang="en-US" sz="2000" baseline="-25000">
                <a:solidFill>
                  <a:srgbClr val="F0C612"/>
                </a:solidFill>
                <a:latin typeface="Calibri" pitchFamily="34" charset="0"/>
              </a:rPr>
              <a:t>1</a:t>
            </a:r>
            <a:r>
              <a:rPr lang="en-US" sz="2000">
                <a:latin typeface="Calibri" pitchFamily="34" charset="0"/>
              </a:rPr>
              <a:t> + 1/3 </a:t>
            </a:r>
            <a:r>
              <a:rPr lang="en-US" sz="2000">
                <a:solidFill>
                  <a:srgbClr val="008000"/>
                </a:solidFill>
                <a:latin typeface="Calibri" pitchFamily="34" charset="0"/>
              </a:rPr>
              <a:t>q</a:t>
            </a:r>
            <a:r>
              <a:rPr lang="en-US" sz="2000" baseline="30000">
                <a:solidFill>
                  <a:srgbClr val="008000"/>
                </a:solidFill>
                <a:latin typeface="Calibri" pitchFamily="34" charset="0"/>
              </a:rPr>
              <a:t>t</a:t>
            </a:r>
            <a:r>
              <a:rPr lang="en-US" sz="2000" baseline="-25000">
                <a:solidFill>
                  <a:srgbClr val="0080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085" name="Text Box 38"/>
          <p:cNvSpPr txBox="1">
            <a:spLocks noChangeArrowheads="1"/>
          </p:cNvSpPr>
          <p:nvPr/>
        </p:nvSpPr>
        <p:spPr bwMode="auto">
          <a:xfrm>
            <a:off x="981075" y="5810250"/>
            <a:ext cx="1641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8000"/>
                </a:solidFill>
                <a:latin typeface="Calibri" pitchFamily="34" charset="0"/>
              </a:rPr>
              <a:t>q</a:t>
            </a:r>
            <a:r>
              <a:rPr lang="en-US" sz="2000" baseline="30000">
                <a:solidFill>
                  <a:srgbClr val="008000"/>
                </a:solidFill>
                <a:latin typeface="Calibri" pitchFamily="34" charset="0"/>
              </a:rPr>
              <a:t>t+1</a:t>
            </a:r>
            <a:r>
              <a:rPr lang="en-US" sz="2000" baseline="-25000">
                <a:solidFill>
                  <a:srgbClr val="008000"/>
                </a:solidFill>
                <a:latin typeface="Calibri" pitchFamily="34" charset="0"/>
              </a:rPr>
              <a:t>4</a:t>
            </a:r>
            <a:r>
              <a:rPr lang="en-US" sz="2000">
                <a:latin typeface="Calibri" pitchFamily="34" charset="0"/>
              </a:rPr>
              <a:t> = 1/2 </a:t>
            </a:r>
            <a:r>
              <a:rPr lang="en-US" sz="2000">
                <a:solidFill>
                  <a:srgbClr val="FF00FF"/>
                </a:solidFill>
                <a:latin typeface="Calibri" pitchFamily="34" charset="0"/>
              </a:rPr>
              <a:t>q</a:t>
            </a:r>
            <a:r>
              <a:rPr lang="en-US" sz="2000" baseline="30000">
                <a:solidFill>
                  <a:srgbClr val="FF00FF"/>
                </a:solidFill>
                <a:latin typeface="Calibri" pitchFamily="34" charset="0"/>
              </a:rPr>
              <a:t>t</a:t>
            </a:r>
            <a:r>
              <a:rPr lang="en-US" sz="2000" baseline="-25000">
                <a:solidFill>
                  <a:srgbClr val="FF00FF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086" name="Text Box 39"/>
          <p:cNvSpPr txBox="1">
            <a:spLocks noChangeArrowheads="1"/>
          </p:cNvSpPr>
          <p:nvPr/>
        </p:nvSpPr>
        <p:spPr bwMode="auto">
          <a:xfrm>
            <a:off x="976313" y="6307138"/>
            <a:ext cx="12652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FF"/>
                </a:solidFill>
                <a:latin typeface="Calibri" pitchFamily="34" charset="0"/>
              </a:rPr>
              <a:t>q</a:t>
            </a:r>
            <a:r>
              <a:rPr lang="en-US" sz="2000" baseline="30000">
                <a:solidFill>
                  <a:srgbClr val="FF00FF"/>
                </a:solidFill>
                <a:latin typeface="Calibri" pitchFamily="34" charset="0"/>
              </a:rPr>
              <a:t>t+1</a:t>
            </a:r>
            <a:r>
              <a:rPr lang="en-US" sz="2000" baseline="-25000">
                <a:solidFill>
                  <a:srgbClr val="FF00FF"/>
                </a:solidFill>
                <a:latin typeface="Calibri" pitchFamily="34" charset="0"/>
              </a:rPr>
              <a:t>5</a:t>
            </a:r>
            <a:r>
              <a:rPr lang="en-US" sz="2000">
                <a:latin typeface="Calibri" pitchFamily="34" charset="0"/>
              </a:rPr>
              <a:t> = </a:t>
            </a:r>
            <a:r>
              <a:rPr lang="en-US" sz="2000">
                <a:solidFill>
                  <a:srgbClr val="FF3300"/>
                </a:solidFill>
                <a:latin typeface="Calibri" pitchFamily="34" charset="0"/>
              </a:rPr>
              <a:t>q</a:t>
            </a:r>
            <a:r>
              <a:rPr lang="en-US" sz="2000" baseline="30000">
                <a:solidFill>
                  <a:srgbClr val="FF3300"/>
                </a:solidFill>
                <a:latin typeface="Calibri" pitchFamily="34" charset="0"/>
              </a:rPr>
              <a:t>t</a:t>
            </a:r>
            <a:r>
              <a:rPr lang="en-US" sz="2000" baseline="-25000">
                <a:solidFill>
                  <a:srgbClr val="FF3300"/>
                </a:solidFill>
                <a:latin typeface="Calibri" pitchFamily="34" charset="0"/>
              </a:rPr>
              <a:t>2 </a:t>
            </a:r>
            <a:endParaRPr lang="en-US" sz="2000" baseline="-25000">
              <a:solidFill>
                <a:srgbClr val="FF00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1233</Words>
  <Application>Microsoft Office PowerPoint</Application>
  <PresentationFormat>On-screen Show (4:3)</PresentationFormat>
  <Paragraphs>231</Paragraphs>
  <Slides>30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Calibri</vt:lpstr>
      <vt:lpstr>Arial</vt:lpstr>
      <vt:lpstr>Tahoma</vt:lpstr>
      <vt:lpstr>Times New Roman</vt:lpstr>
      <vt:lpstr>Wingdings</vt:lpstr>
      <vt:lpstr>Helvetica</vt:lpstr>
      <vt:lpstr>Office Theme</vt:lpstr>
      <vt:lpstr>Equation</vt:lpstr>
      <vt:lpstr>More on Rankings</vt:lpstr>
      <vt:lpstr>Query-independent LAR</vt:lpstr>
      <vt:lpstr>InDegree algorithm</vt:lpstr>
      <vt:lpstr>PageRank algorithm [BP98]</vt:lpstr>
      <vt:lpstr>Markov chains</vt:lpstr>
      <vt:lpstr>Random walks</vt:lpstr>
      <vt:lpstr>An example</vt:lpstr>
      <vt:lpstr>State probability vector</vt:lpstr>
      <vt:lpstr>An example</vt:lpstr>
      <vt:lpstr>Stationary distribution</vt:lpstr>
      <vt:lpstr>Computing the stationary distribution</vt:lpstr>
      <vt:lpstr>The PageRank random walk</vt:lpstr>
      <vt:lpstr>The PageRank random walk</vt:lpstr>
      <vt:lpstr>The PageRank random walk</vt:lpstr>
      <vt:lpstr>The PageRank random walk</vt:lpstr>
      <vt:lpstr>Effects of random jump</vt:lpstr>
      <vt:lpstr>A PageRank algorithm</vt:lpstr>
      <vt:lpstr>Random walks on undirected graphs</vt:lpstr>
      <vt:lpstr>Research on PageRank</vt:lpstr>
      <vt:lpstr>Topic-sensitive pagerank</vt:lpstr>
      <vt:lpstr>Topic-sensitive PageRank</vt:lpstr>
      <vt:lpstr>Topic-sensitive PageRank</vt:lpstr>
      <vt:lpstr>Personalization vector</vt:lpstr>
      <vt:lpstr>Topic-sensitive PageRank: Overall approach</vt:lpstr>
      <vt:lpstr>Topic-sensitive PageRank: Preprocessing</vt:lpstr>
      <vt:lpstr>Topic-sensitive PageRank: Query-time processing</vt:lpstr>
      <vt:lpstr>Slide 27</vt:lpstr>
      <vt:lpstr>Comparing LAR vectors</vt:lpstr>
      <vt:lpstr>Distance between LAR vectors</vt:lpstr>
      <vt:lpstr>Distance between LAR vectors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Evimaria</dc:creator>
  <cp:lastModifiedBy>Windows User</cp:lastModifiedBy>
  <cp:revision>58</cp:revision>
  <dcterms:created xsi:type="dcterms:W3CDTF">2009-08-26T01:31:52Z</dcterms:created>
  <dcterms:modified xsi:type="dcterms:W3CDTF">2010-11-03T17:00:53Z</dcterms:modified>
</cp:coreProperties>
</file>