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9"/>
  </p:notesMasterIdLst>
  <p:handoutMasterIdLst>
    <p:handoutMasterId r:id="rId20"/>
  </p:handoutMasterIdLst>
  <p:sldIdLst>
    <p:sldId id="290" r:id="rId2"/>
    <p:sldId id="392" r:id="rId3"/>
    <p:sldId id="420" r:id="rId4"/>
    <p:sldId id="393" r:id="rId5"/>
    <p:sldId id="394" r:id="rId6"/>
    <p:sldId id="419" r:id="rId7"/>
    <p:sldId id="401" r:id="rId8"/>
    <p:sldId id="396" r:id="rId9"/>
    <p:sldId id="421" r:id="rId10"/>
    <p:sldId id="422" r:id="rId11"/>
    <p:sldId id="423" r:id="rId12"/>
    <p:sldId id="424" r:id="rId13"/>
    <p:sldId id="425" r:id="rId14"/>
    <p:sldId id="426" r:id="rId15"/>
    <p:sldId id="427" r:id="rId16"/>
    <p:sldId id="390" r:id="rId17"/>
    <p:sldId id="391" r:id="rId18"/>
  </p:sldIdLst>
  <p:sldSz cx="9144000" cy="6858000" type="screen4x3"/>
  <p:notesSz cx="6858000" cy="9144000"/>
  <p:defaultTextStyle>
    <a:defPPr>
      <a:defRPr lang="es-A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umno" initials="a" lastIdx="1" clrIdx="0">
    <p:extLst>
      <p:ext uri="{19B8F6BF-5375-455C-9EA6-DF929625EA0E}">
        <p15:presenceInfo xmlns:p15="http://schemas.microsoft.com/office/powerpoint/2012/main" xmlns="" userId="alumn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0000FF"/>
    <a:srgbClr val="FF0000"/>
    <a:srgbClr val="969696"/>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50" autoAdjust="0"/>
    <p:restoredTop sz="81703" autoAdjust="0"/>
  </p:normalViewPr>
  <p:slideViewPr>
    <p:cSldViewPr>
      <p:cViewPr varScale="1">
        <p:scale>
          <a:sx n="68" d="100"/>
          <a:sy n="68" d="100"/>
        </p:scale>
        <p:origin x="-91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latin typeface="Arial" charset="0"/>
              </a:defRPr>
            </a:lvl1pPr>
          </a:lstStyle>
          <a:p>
            <a:pPr>
              <a:defRPr/>
            </a:pPr>
            <a:endParaRPr lang="es-AR" dirty="0"/>
          </a:p>
        </p:txBody>
      </p:sp>
      <p:sp>
        <p:nvSpPr>
          <p:cNvPr id="1976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latin typeface="Arial" charset="0"/>
              </a:defRPr>
            </a:lvl1pPr>
          </a:lstStyle>
          <a:p>
            <a:pPr>
              <a:defRPr/>
            </a:pPr>
            <a:endParaRPr lang="es-AR" dirty="0"/>
          </a:p>
        </p:txBody>
      </p:sp>
      <p:sp>
        <p:nvSpPr>
          <p:cNvPr id="1976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latin typeface="Arial" charset="0"/>
              </a:defRPr>
            </a:lvl1pPr>
          </a:lstStyle>
          <a:p>
            <a:pPr>
              <a:defRPr/>
            </a:pPr>
            <a:endParaRPr lang="es-AR" dirty="0"/>
          </a:p>
        </p:txBody>
      </p:sp>
      <p:sp>
        <p:nvSpPr>
          <p:cNvPr id="1976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defRPr>
            </a:lvl1pPr>
          </a:lstStyle>
          <a:p>
            <a:fld id="{3004D049-02D5-4DE4-9124-0DAFA90AE90F}" type="slidenum">
              <a:rPr lang="es-AR" altLang="en-US"/>
              <a:pPr/>
              <a:t>‹Nº›</a:t>
            </a:fld>
            <a:endParaRPr lang="es-AR" altLang="en-US" dirty="0"/>
          </a:p>
        </p:txBody>
      </p:sp>
    </p:spTree>
    <p:extLst>
      <p:ext uri="{BB962C8B-B14F-4D97-AF65-F5344CB8AC3E}">
        <p14:creationId xmlns:p14="http://schemas.microsoft.com/office/powerpoint/2010/main" val="7138742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latin typeface="Arial" charset="0"/>
              </a:defRPr>
            </a:lvl1pPr>
          </a:lstStyle>
          <a:p>
            <a:pPr>
              <a:defRPr/>
            </a:pPr>
            <a:endParaRPr lang="es-AR" dirty="0"/>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latin typeface="Arial" charset="0"/>
              </a:defRPr>
            </a:lvl1pPr>
          </a:lstStyle>
          <a:p>
            <a:pPr>
              <a:defRPr/>
            </a:pPr>
            <a:endParaRPr lang="es-AR" dirty="0"/>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AR" noProof="0"/>
              <a:t>Click to edit Master text styles</a:t>
            </a:r>
          </a:p>
          <a:p>
            <a:pPr lvl="1"/>
            <a:r>
              <a:rPr lang="es-AR" noProof="0"/>
              <a:t>Second level</a:t>
            </a:r>
          </a:p>
          <a:p>
            <a:pPr lvl="2"/>
            <a:r>
              <a:rPr lang="es-AR" noProof="0"/>
              <a:t>Third level</a:t>
            </a:r>
          </a:p>
          <a:p>
            <a:pPr lvl="3"/>
            <a:r>
              <a:rPr lang="es-AR" noProof="0"/>
              <a:t>Fourth level</a:t>
            </a:r>
          </a:p>
          <a:p>
            <a:pPr lvl="4"/>
            <a:r>
              <a:rPr lang="es-AR"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latin typeface="Arial" charset="0"/>
              </a:defRPr>
            </a:lvl1pPr>
          </a:lstStyle>
          <a:p>
            <a:pPr>
              <a:defRPr/>
            </a:pPr>
            <a:endParaRPr lang="es-AR" dirty="0"/>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defRPr>
            </a:lvl1pPr>
          </a:lstStyle>
          <a:p>
            <a:fld id="{CA4C1254-2E63-4D99-BA92-F96B4BA71C4D}" type="slidenum">
              <a:rPr lang="es-AR" altLang="en-US"/>
              <a:pPr/>
              <a:t>‹Nº›</a:t>
            </a:fld>
            <a:endParaRPr lang="es-AR" altLang="en-US" dirty="0"/>
          </a:p>
        </p:txBody>
      </p:sp>
    </p:spTree>
    <p:extLst>
      <p:ext uri="{BB962C8B-B14F-4D97-AF65-F5344CB8AC3E}">
        <p14:creationId xmlns:p14="http://schemas.microsoft.com/office/powerpoint/2010/main" val="27486940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8CD7B92-44F5-450B-A4AB-223E3EBB081E}" type="slidenum">
              <a:rPr lang="es-AR" altLang="en-US"/>
              <a:pPr eaLnBrk="1" hangingPunct="1"/>
              <a:t>1</a:t>
            </a:fld>
            <a:endParaRPr lang="es-AR" altLang="en-US" dirty="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442479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991CE4-08DF-478B-854C-F267F8EEF5CC}" type="slidenum">
              <a:rPr lang="es-AR" altLang="en-US"/>
              <a:pPr eaLnBrk="1" hangingPunct="1"/>
              <a:t>11</a:t>
            </a:fld>
            <a:endParaRPr lang="es-AR"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dirty="0">
              <a:latin typeface="Arial" panose="020B0604020202020204" pitchFamily="34" charset="0"/>
            </a:endParaRPr>
          </a:p>
        </p:txBody>
      </p:sp>
    </p:spTree>
    <p:extLst>
      <p:ext uri="{BB962C8B-B14F-4D97-AF65-F5344CB8AC3E}">
        <p14:creationId xmlns:p14="http://schemas.microsoft.com/office/powerpoint/2010/main" val="3407597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991CE4-08DF-478B-854C-F267F8EEF5CC}" type="slidenum">
              <a:rPr lang="es-AR" altLang="en-US"/>
              <a:pPr eaLnBrk="1" hangingPunct="1"/>
              <a:t>12</a:t>
            </a:fld>
            <a:endParaRPr lang="es-AR"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dirty="0">
              <a:latin typeface="Arial" panose="020B0604020202020204" pitchFamily="34" charset="0"/>
            </a:endParaRPr>
          </a:p>
        </p:txBody>
      </p:sp>
    </p:spTree>
    <p:extLst>
      <p:ext uri="{BB962C8B-B14F-4D97-AF65-F5344CB8AC3E}">
        <p14:creationId xmlns:p14="http://schemas.microsoft.com/office/powerpoint/2010/main" val="3407597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991CE4-08DF-478B-854C-F267F8EEF5CC}" type="slidenum">
              <a:rPr lang="es-AR" altLang="en-US"/>
              <a:pPr eaLnBrk="1" hangingPunct="1"/>
              <a:t>13</a:t>
            </a:fld>
            <a:endParaRPr lang="es-AR"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dirty="0">
              <a:latin typeface="Arial" panose="020B0604020202020204" pitchFamily="34" charset="0"/>
            </a:endParaRPr>
          </a:p>
        </p:txBody>
      </p:sp>
    </p:spTree>
    <p:extLst>
      <p:ext uri="{BB962C8B-B14F-4D97-AF65-F5344CB8AC3E}">
        <p14:creationId xmlns:p14="http://schemas.microsoft.com/office/powerpoint/2010/main" val="3407597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991CE4-08DF-478B-854C-F267F8EEF5CC}" type="slidenum">
              <a:rPr lang="es-AR" altLang="en-US"/>
              <a:pPr eaLnBrk="1" hangingPunct="1"/>
              <a:t>14</a:t>
            </a:fld>
            <a:endParaRPr lang="es-AR"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dirty="0">
              <a:latin typeface="Arial" panose="020B0604020202020204" pitchFamily="34" charset="0"/>
            </a:endParaRPr>
          </a:p>
        </p:txBody>
      </p:sp>
    </p:spTree>
    <p:extLst>
      <p:ext uri="{BB962C8B-B14F-4D97-AF65-F5344CB8AC3E}">
        <p14:creationId xmlns:p14="http://schemas.microsoft.com/office/powerpoint/2010/main" val="3407597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991CE4-08DF-478B-854C-F267F8EEF5CC}" type="slidenum">
              <a:rPr lang="es-AR" altLang="en-US"/>
              <a:pPr eaLnBrk="1" hangingPunct="1"/>
              <a:t>15</a:t>
            </a:fld>
            <a:endParaRPr lang="es-AR"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dirty="0">
              <a:latin typeface="Arial" panose="020B0604020202020204" pitchFamily="34" charset="0"/>
            </a:endParaRPr>
          </a:p>
        </p:txBody>
      </p:sp>
    </p:spTree>
    <p:extLst>
      <p:ext uri="{BB962C8B-B14F-4D97-AF65-F5344CB8AC3E}">
        <p14:creationId xmlns:p14="http://schemas.microsoft.com/office/powerpoint/2010/main" val="3407597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7325A7-6B02-4CE0-83CB-308A008D9FF2}" type="slidenum">
              <a:rPr lang="es-AR" altLang="en-US"/>
              <a:pPr eaLnBrk="1" hangingPunct="1"/>
              <a:t>3</a:t>
            </a:fld>
            <a:endParaRPr lang="es-AR"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s-ES" altLang="en-US" sz="800" dirty="0">
                <a:latin typeface="Arial" panose="020B0604020202020204" pitchFamily="34" charset="0"/>
              </a:rPr>
              <a:t>REST se definió en el 2000 por Roy </a:t>
            </a:r>
            <a:r>
              <a:rPr lang="es-ES" altLang="en-US" sz="800" dirty="0" err="1">
                <a:latin typeface="Arial" panose="020B0604020202020204" pitchFamily="34" charset="0"/>
              </a:rPr>
              <a:t>Fielding</a:t>
            </a:r>
            <a:r>
              <a:rPr lang="es-ES" altLang="en-US" sz="800" dirty="0">
                <a:latin typeface="Arial" panose="020B0604020202020204" pitchFamily="34" charset="0"/>
              </a:rPr>
              <a:t>, coautor principal también de la especificación HTTP. Podríamos considerar REST como un </a:t>
            </a:r>
            <a:r>
              <a:rPr lang="es-ES" altLang="en-US" sz="800" dirty="0" err="1">
                <a:latin typeface="Arial" panose="020B0604020202020204" pitchFamily="34" charset="0"/>
              </a:rPr>
              <a:t>framework</a:t>
            </a:r>
            <a:r>
              <a:rPr lang="es-ES" altLang="en-US" sz="800" dirty="0">
                <a:latin typeface="Arial" panose="020B0604020202020204" pitchFamily="34" charset="0"/>
              </a:rPr>
              <a:t> para construir aplicaciones web respetando HTTP.</a:t>
            </a:r>
            <a:r>
              <a:rPr lang="es-AR" altLang="en-US" sz="800" dirty="0">
                <a:latin typeface="Arial" panose="020B0604020202020204" pitchFamily="34" charset="0"/>
              </a:rPr>
              <a:t> </a:t>
            </a:r>
            <a:endParaRPr lang="es-ES" altLang="en-US" sz="800">
              <a:latin typeface="Arial" panose="020B0604020202020204" pitchFamily="34" charset="0"/>
            </a:endParaRPr>
          </a:p>
          <a:p>
            <a:pPr eaLnBrk="1" hangingPunct="1">
              <a:lnSpc>
                <a:spcPct val="80000"/>
              </a:lnSpc>
            </a:pPr>
            <a:endParaRPr lang="es-ES" altLang="en-US" sz="800" dirty="0">
              <a:latin typeface="Arial" panose="020B0604020202020204" pitchFamily="34" charset="0"/>
            </a:endParaRPr>
          </a:p>
          <a:p>
            <a:pPr eaLnBrk="1" hangingPunct="1">
              <a:lnSpc>
                <a:spcPct val="80000"/>
              </a:lnSpc>
            </a:pPr>
            <a:endParaRPr lang="es-ES" altLang="en-US" sz="800">
              <a:latin typeface="Arial" panose="020B0604020202020204" pitchFamily="34" charset="0"/>
              <a:cs typeface="Arial"/>
            </a:endParaRPr>
          </a:p>
        </p:txBody>
      </p:sp>
    </p:spTree>
    <p:extLst>
      <p:ext uri="{BB962C8B-B14F-4D97-AF65-F5344CB8AC3E}">
        <p14:creationId xmlns:p14="http://schemas.microsoft.com/office/powerpoint/2010/main" val="892606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7325A7-6B02-4CE0-83CB-308A008D9FF2}" type="slidenum">
              <a:rPr lang="es-AR" altLang="en-US"/>
              <a:pPr eaLnBrk="1" hangingPunct="1"/>
              <a:t>4</a:t>
            </a:fld>
            <a:endParaRPr lang="es-AR"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s-ES" altLang="en-US" sz="800" dirty="0">
                <a:latin typeface="Arial" panose="020B0604020202020204" pitchFamily="34" charset="0"/>
              </a:rPr>
              <a:t>REST se definió en el 2000 por Roy </a:t>
            </a:r>
            <a:r>
              <a:rPr lang="es-ES" altLang="en-US" sz="800" dirty="0" err="1">
                <a:latin typeface="Arial" panose="020B0604020202020204" pitchFamily="34" charset="0"/>
              </a:rPr>
              <a:t>Fielding</a:t>
            </a:r>
            <a:r>
              <a:rPr lang="es-ES" altLang="en-US" sz="800" dirty="0">
                <a:latin typeface="Arial" panose="020B0604020202020204" pitchFamily="34" charset="0"/>
              </a:rPr>
              <a:t>, coautor principal también de la especificación HTTP. Podríamos considerar REST como un </a:t>
            </a:r>
            <a:r>
              <a:rPr lang="es-ES" altLang="en-US" sz="800" dirty="0" err="1">
                <a:latin typeface="Arial" panose="020B0604020202020204" pitchFamily="34" charset="0"/>
              </a:rPr>
              <a:t>framework</a:t>
            </a:r>
            <a:r>
              <a:rPr lang="es-ES" altLang="en-US" sz="800" dirty="0">
                <a:latin typeface="Arial" panose="020B0604020202020204" pitchFamily="34" charset="0"/>
              </a:rPr>
              <a:t> para construir aplicaciones web respetando HTTP.</a:t>
            </a:r>
            <a:r>
              <a:rPr lang="es-AR" altLang="en-US" sz="800" dirty="0">
                <a:latin typeface="Arial" panose="020B0604020202020204" pitchFamily="34" charset="0"/>
              </a:rPr>
              <a:t> </a:t>
            </a:r>
            <a:endParaRPr lang="es-ES" altLang="en-US" sz="800">
              <a:latin typeface="Arial" panose="020B0604020202020204" pitchFamily="34" charset="0"/>
            </a:endParaRPr>
          </a:p>
          <a:p>
            <a:pPr eaLnBrk="1" hangingPunct="1">
              <a:lnSpc>
                <a:spcPct val="80000"/>
              </a:lnSpc>
            </a:pPr>
            <a:endParaRPr lang="es-ES" altLang="en-US" sz="800" dirty="0">
              <a:latin typeface="Arial" panose="020B0604020202020204" pitchFamily="34" charset="0"/>
            </a:endParaRPr>
          </a:p>
          <a:p>
            <a:pPr eaLnBrk="1" hangingPunct="1">
              <a:lnSpc>
                <a:spcPct val="80000"/>
              </a:lnSpc>
            </a:pPr>
            <a:endParaRPr lang="es-ES" altLang="en-US" sz="800">
              <a:latin typeface="Arial" panose="020B0604020202020204" pitchFamily="34" charset="0"/>
              <a:cs typeface="Arial"/>
            </a:endParaRPr>
          </a:p>
        </p:txBody>
      </p:sp>
    </p:spTree>
    <p:extLst>
      <p:ext uri="{BB962C8B-B14F-4D97-AF65-F5344CB8AC3E}">
        <p14:creationId xmlns:p14="http://schemas.microsoft.com/office/powerpoint/2010/main" val="892606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DBEF8D-E90D-43BC-ADD2-424A03CF12DA}" type="slidenum">
              <a:rPr lang="es-AR" altLang="en-US"/>
              <a:pPr eaLnBrk="1" hangingPunct="1"/>
              <a:t>5</a:t>
            </a:fld>
            <a:endParaRPr lang="es-AR"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z="1000">
              <a:latin typeface="Arial" panose="020B0604020202020204" pitchFamily="34" charset="0"/>
            </a:endParaRPr>
          </a:p>
        </p:txBody>
      </p:sp>
    </p:spTree>
    <p:extLst>
      <p:ext uri="{BB962C8B-B14F-4D97-AF65-F5344CB8AC3E}">
        <p14:creationId xmlns:p14="http://schemas.microsoft.com/office/powerpoint/2010/main" val="1327265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DBEF8D-E90D-43BC-ADD2-424A03CF12DA}" type="slidenum">
              <a:rPr lang="es-AR" altLang="en-US"/>
              <a:pPr eaLnBrk="1" hangingPunct="1"/>
              <a:t>6</a:t>
            </a:fld>
            <a:endParaRPr lang="es-AR"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z="1000">
              <a:latin typeface="Arial" panose="020B0604020202020204" pitchFamily="34" charset="0"/>
            </a:endParaRPr>
          </a:p>
        </p:txBody>
      </p:sp>
    </p:spTree>
    <p:extLst>
      <p:ext uri="{BB962C8B-B14F-4D97-AF65-F5344CB8AC3E}">
        <p14:creationId xmlns:p14="http://schemas.microsoft.com/office/powerpoint/2010/main" val="1327265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DBEF8D-E90D-43BC-ADD2-424A03CF12DA}" type="slidenum">
              <a:rPr lang="es-AR" altLang="en-US"/>
              <a:pPr eaLnBrk="1" hangingPunct="1"/>
              <a:t>7</a:t>
            </a:fld>
            <a:endParaRPr lang="es-AR"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z="1000">
              <a:latin typeface="Arial" panose="020B0604020202020204" pitchFamily="34" charset="0"/>
            </a:endParaRPr>
          </a:p>
        </p:txBody>
      </p:sp>
    </p:spTree>
    <p:extLst>
      <p:ext uri="{BB962C8B-B14F-4D97-AF65-F5344CB8AC3E}">
        <p14:creationId xmlns:p14="http://schemas.microsoft.com/office/powerpoint/2010/main" val="3180375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991CE4-08DF-478B-854C-F267F8EEF5CC}" type="slidenum">
              <a:rPr lang="es-AR" altLang="en-US"/>
              <a:pPr eaLnBrk="1" hangingPunct="1"/>
              <a:t>8</a:t>
            </a:fld>
            <a:endParaRPr lang="es-AR"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dirty="0" smtClean="0"/>
              <a:t>Cuando ejecuta la aplicación Slim, los objetos </a:t>
            </a:r>
            <a:r>
              <a:rPr lang="es-ES" dirty="0" err="1" smtClean="0"/>
              <a:t>Request</a:t>
            </a:r>
            <a:r>
              <a:rPr lang="es-ES" dirty="0" smtClean="0"/>
              <a:t> y Response atraviesan la estructura middleware desde el exterior hacia dentro. Primero ingresan el middleware más externo, luego el middleware externo más próximo, y así sucesivamente, hasta que finalmente llegan al Slim aplicación en sí. Después de que la aplicación Slim distribuya la ruta adecuada, el objeto Response resultante sale de la aplicación Slim y atraviesa la estructura de middleware de adentro hacia afuera. En última instancia, un objeto de respuesta final sale del middleware más externo, se serializa en una respuesta HTTP sin procesar y se devuelve al cliente HTTP. Aquí hay un diagrama que ilustra el flujo de proceso de middleware:</a:t>
            </a:r>
            <a:endParaRPr lang="es-ES" altLang="en-US" dirty="0">
              <a:latin typeface="Arial" panose="020B0604020202020204" pitchFamily="34" charset="0"/>
            </a:endParaRPr>
          </a:p>
        </p:txBody>
      </p:sp>
    </p:spTree>
    <p:extLst>
      <p:ext uri="{BB962C8B-B14F-4D97-AF65-F5344CB8AC3E}">
        <p14:creationId xmlns:p14="http://schemas.microsoft.com/office/powerpoint/2010/main" val="3407597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DBEF8D-E90D-43BC-ADD2-424A03CF12DA}" type="slidenum">
              <a:rPr lang="es-AR" altLang="en-US"/>
              <a:pPr eaLnBrk="1" hangingPunct="1"/>
              <a:t>9</a:t>
            </a:fld>
            <a:endParaRPr lang="es-AR"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z="1000">
              <a:latin typeface="Arial" panose="020B0604020202020204" pitchFamily="34" charset="0"/>
            </a:endParaRPr>
          </a:p>
        </p:txBody>
      </p:sp>
    </p:spTree>
    <p:extLst>
      <p:ext uri="{BB962C8B-B14F-4D97-AF65-F5344CB8AC3E}">
        <p14:creationId xmlns:p14="http://schemas.microsoft.com/office/powerpoint/2010/main" val="3180375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991CE4-08DF-478B-854C-F267F8EEF5CC}" type="slidenum">
              <a:rPr lang="es-AR" altLang="en-US"/>
              <a:pPr eaLnBrk="1" hangingPunct="1"/>
              <a:t>10</a:t>
            </a:fld>
            <a:endParaRPr lang="es-AR"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dirty="0">
              <a:latin typeface="Arial" panose="020B0604020202020204" pitchFamily="34" charset="0"/>
            </a:endParaRPr>
          </a:p>
        </p:txBody>
      </p:sp>
    </p:spTree>
    <p:extLst>
      <p:ext uri="{BB962C8B-B14F-4D97-AF65-F5344CB8AC3E}">
        <p14:creationId xmlns:p14="http://schemas.microsoft.com/office/powerpoint/2010/main" val="3407597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6018" name="Rectangle 2"/>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86019"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extLst>
      <p:ext uri="{BB962C8B-B14F-4D97-AF65-F5344CB8AC3E}">
        <p14:creationId xmlns:p14="http://schemas.microsoft.com/office/powerpoint/2010/main" val="178452977"/>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764726436"/>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1796260438"/>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ítulo y diagrama u organigram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a:t>Haga clic para modificar el estilo de título del patrón</a:t>
            </a:r>
            <a:endParaRPr lang="es-AR"/>
          </a:p>
        </p:txBody>
      </p:sp>
      <p:sp>
        <p:nvSpPr>
          <p:cNvPr id="3" name="2 Marcador de SmartArt"/>
          <p:cNvSpPr>
            <a:spLocks noGrp="1"/>
          </p:cNvSpPr>
          <p:nvPr>
            <p:ph type="dgm" idx="1"/>
          </p:nvPr>
        </p:nvSpPr>
        <p:spPr>
          <a:xfrm>
            <a:off x="381000" y="1416050"/>
            <a:ext cx="8388350" cy="1511300"/>
          </a:xfrm>
        </p:spPr>
        <p:txBody>
          <a:bodyPr/>
          <a:lstStyle/>
          <a:p>
            <a:pPr lvl="0"/>
            <a:endParaRPr lang="es-AR" noProof="0" dirty="0"/>
          </a:p>
        </p:txBody>
      </p:sp>
    </p:spTree>
    <p:extLst>
      <p:ext uri="{BB962C8B-B14F-4D97-AF65-F5344CB8AC3E}">
        <p14:creationId xmlns:p14="http://schemas.microsoft.com/office/powerpoint/2010/main" val="1259025522"/>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3805842341"/>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extLst>
      <p:ext uri="{BB962C8B-B14F-4D97-AF65-F5344CB8AC3E}">
        <p14:creationId xmlns:p14="http://schemas.microsoft.com/office/powerpoint/2010/main" val="1512127113"/>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3769142894"/>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1586598354"/>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Tree>
    <p:extLst>
      <p:ext uri="{BB962C8B-B14F-4D97-AF65-F5344CB8AC3E}">
        <p14:creationId xmlns:p14="http://schemas.microsoft.com/office/powerpoint/2010/main" val="72661769"/>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083725"/>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237142101"/>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3109425603"/>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Title Slide</a:t>
            </a:r>
          </a:p>
        </p:txBody>
      </p:sp>
      <p:sp>
        <p:nvSpPr>
          <p:cNvPr id="849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15"/>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tmp"/><Relationship Id="rId4" Type="http://schemas.openxmlformats.org/officeDocument/2006/relationships/image" Target="../media/image3.tm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tmp"/><Relationship Id="rId4" Type="http://schemas.openxmlformats.org/officeDocument/2006/relationships/image" Target="../media/image5.tmp"/></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tmp"/></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tmp"/></Relationships>
</file>

<file path=ppt/slides/_rels/slide1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php-fig.org/psr/psr-7/"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201613" y="3706068"/>
            <a:ext cx="8697912" cy="2086725"/>
          </a:xfrm>
        </p:spPr>
        <p:txBody>
          <a:bodyPr/>
          <a:lstStyle/>
          <a:p>
            <a:pPr algn="ctr" eaLnBrk="1" hangingPunct="1">
              <a:defRPr/>
            </a:pPr>
            <a:r>
              <a:rPr lang="es-AR" dirty="0"/>
              <a:t>Maximiliano </a:t>
            </a:r>
            <a:r>
              <a:rPr lang="es-AR" dirty="0" smtClean="0"/>
              <a:t>Neiner</a:t>
            </a:r>
            <a:r>
              <a:rPr lang="es-AR" dirty="0" smtClean="0"/>
              <a:t/>
            </a:r>
            <a:br>
              <a:rPr lang="es-AR" dirty="0" smtClean="0"/>
            </a:br>
            <a:r>
              <a:rPr lang="es-AR" dirty="0" smtClean="0"/>
              <a:t>Villegas Octavio</a:t>
            </a:r>
            <a:br>
              <a:rPr lang="es-AR" dirty="0" smtClean="0"/>
            </a:br>
            <a:r>
              <a:rPr lang="es-AR" dirty="0" smtClean="0"/>
              <a:t>Rampi</a:t>
            </a:r>
            <a:r>
              <a:rPr lang="es-AR" dirty="0" smtClean="0"/>
              <a:t> Mario</a:t>
            </a:r>
            <a:endParaRPr lang="es-AR" dirty="0"/>
          </a:p>
        </p:txBody>
      </p:sp>
      <p:sp>
        <p:nvSpPr>
          <p:cNvPr id="74757" name="Rectangle 5"/>
          <p:cNvSpPr>
            <a:spLocks noChangeArrowheads="1"/>
          </p:cNvSpPr>
          <p:nvPr/>
        </p:nvSpPr>
        <p:spPr bwMode="auto">
          <a:xfrm>
            <a:off x="328613" y="304800"/>
            <a:ext cx="8588375" cy="2751138"/>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AR" sz="4800" b="1" dirty="0">
                <a:solidFill>
                  <a:schemeClr val="tx2"/>
                </a:solidFill>
                <a:effectLst>
                  <a:outerShdw blurRad="38100" dist="38100" dir="2700000" algn="tl">
                    <a:srgbClr val="000000"/>
                  </a:outerShdw>
                </a:effectLst>
                <a:latin typeface="Franklin Gothic Medium" pitchFamily="34" charset="0"/>
              </a:rPr>
              <a:t>Programación III</a:t>
            </a:r>
            <a:r>
              <a:rPr lang="es-AR" sz="4800" b="1" dirty="0">
                <a:effectLst>
                  <a:outerShdw blurRad="38100" dist="38100" dir="2700000" algn="tl">
                    <a:srgbClr val="000000"/>
                  </a:outerShdw>
                </a:effectLst>
                <a:latin typeface="Franklin Gothic Medium" pitchFamily="34" charset="0"/>
              </a:rPr>
              <a:t/>
            </a:r>
            <a:br>
              <a:rPr lang="es-AR" sz="4800" b="1" dirty="0">
                <a:effectLst>
                  <a:outerShdw blurRad="38100" dist="38100" dir="2700000" algn="tl">
                    <a:srgbClr val="000000"/>
                  </a:outerShdw>
                </a:effectLst>
                <a:latin typeface="Franklin Gothic Medium" pitchFamily="34" charset="0"/>
              </a:rPr>
            </a:br>
            <a:r>
              <a:rPr lang="es-AR" sz="4800" b="1" dirty="0">
                <a:solidFill>
                  <a:srgbClr val="FFCC29"/>
                </a:solidFill>
                <a:effectLst>
                  <a:outerShdw blurRad="38100" dist="38100" dir="2700000" algn="tl">
                    <a:srgbClr val="000000"/>
                  </a:outerShdw>
                </a:effectLst>
                <a:latin typeface="Franklin Gothic Medium"/>
              </a:rPr>
              <a:t>API REST - SLIM</a:t>
            </a:r>
            <a:endParaRPr lang="es-AR" sz="4800" b="1"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r>
              <a:rPr lang="es-AR" sz="4800" b="1" dirty="0">
                <a:effectLst>
                  <a:outerShdw blurRad="38100" dist="38100" dir="2700000" algn="tl">
                    <a:srgbClr val="000000"/>
                  </a:outerShdw>
                </a:effectLst>
                <a:latin typeface="Franklin Gothic Medium" pitchFamily="34" charset="0"/>
              </a:rPr>
              <a:t/>
            </a:r>
            <a:br>
              <a:rPr lang="es-AR" sz="4800" b="1" dirty="0">
                <a:effectLst>
                  <a:outerShdw blurRad="38100" dist="38100" dir="2700000" algn="tl">
                    <a:srgbClr val="000000"/>
                  </a:outerShdw>
                </a:effectLst>
                <a:latin typeface="Franklin Gothic Medium" pitchFamily="34" charset="0"/>
              </a:rPr>
            </a:br>
            <a:r>
              <a:rPr lang="es-AR" sz="4800" b="1" dirty="0">
                <a:solidFill>
                  <a:schemeClr val="tx2"/>
                </a:solidFill>
                <a:effectLst>
                  <a:outerShdw blurRad="38100" dist="38100" dir="2700000" algn="tl">
                    <a:srgbClr val="000000"/>
                  </a:outerShdw>
                </a:effectLst>
                <a:latin typeface="Franklin Gothic Medium" pitchFamily="34" charset="0"/>
              </a:rPr>
              <a:t>Clase </a:t>
            </a:r>
            <a:r>
              <a:rPr lang="es-AR" sz="4800" b="1" dirty="0" smtClean="0">
                <a:solidFill>
                  <a:schemeClr val="tx2"/>
                </a:solidFill>
                <a:effectLst>
                  <a:outerShdw blurRad="38100" dist="38100" dir="2700000" algn="tl">
                    <a:srgbClr val="000000"/>
                  </a:outerShdw>
                </a:effectLst>
                <a:latin typeface="Franklin Gothic Medium" pitchFamily="34" charset="0"/>
              </a:rPr>
              <a:t>10</a:t>
            </a:r>
            <a:endParaRPr lang="es-AR" sz="4800" b="1" dirty="0">
              <a:solidFill>
                <a:schemeClr val="tx2"/>
              </a:solidFill>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401781" y="293602"/>
            <a:ext cx="8666019" cy="757130"/>
          </a:xfrm>
        </p:spPr>
        <p:txBody>
          <a:bodyPr/>
          <a:lstStyle/>
          <a:p>
            <a:pPr eaLnBrk="1" hangingPunct="1">
              <a:defRPr/>
            </a:pPr>
            <a:r>
              <a:rPr lang="es-ES" dirty="0" smtClean="0"/>
              <a:t>Funciones </a:t>
            </a:r>
            <a:r>
              <a:rPr lang="es-AR" dirty="0" err="1"/>
              <a:t>MiddleWare</a:t>
            </a:r>
            <a:r>
              <a:rPr lang="es-ES" dirty="0" smtClean="0"/>
              <a:t> </a:t>
            </a:r>
            <a:endParaRPr lang="es-ES" dirty="0"/>
          </a:p>
        </p:txBody>
      </p:sp>
      <p:sp>
        <p:nvSpPr>
          <p:cNvPr id="4" name="Rectangle 6"/>
          <p:cNvSpPr txBox="1">
            <a:spLocks noChangeArrowheads="1"/>
          </p:cNvSpPr>
          <p:nvPr/>
        </p:nvSpPr>
        <p:spPr bwMode="auto">
          <a:xfrm>
            <a:off x="228600" y="1447800"/>
            <a:ext cx="8832679" cy="6832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a:lstStyle>
          <a:p>
            <a:pPr lvl="1" eaLnBrk="1" hangingPunct="1">
              <a:lnSpc>
                <a:spcPct val="80000"/>
              </a:lnSpc>
              <a:defRPr/>
            </a:pPr>
            <a:r>
              <a:rPr lang="es-AR" sz="2400" dirty="0" smtClean="0"/>
              <a:t>Para definir la función se debe respetar la firma de la estandarización</a:t>
            </a:r>
            <a:endParaRPr lang="es-AR" sz="2400" dirty="0"/>
          </a:p>
        </p:txBody>
      </p:sp>
      <p:pic>
        <p:nvPicPr>
          <p:cNvPr id="2" name="1 Imagen"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83" y="2133600"/>
            <a:ext cx="4724400" cy="2894526"/>
          </a:xfrm>
          <a:prstGeom prst="rect">
            <a:avLst/>
          </a:prstGeom>
        </p:spPr>
      </p:pic>
      <p:pic>
        <p:nvPicPr>
          <p:cNvPr id="5" name="4 Imagen" descr="Recorte de pantalla"/>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5918" y="3962400"/>
            <a:ext cx="4338520" cy="2595999"/>
          </a:xfrm>
          <a:prstGeom prst="rect">
            <a:avLst/>
          </a:prstGeom>
        </p:spPr>
      </p:pic>
      <p:sp>
        <p:nvSpPr>
          <p:cNvPr id="8" name="Rectangle 6"/>
          <p:cNvSpPr txBox="1">
            <a:spLocks noChangeArrowheads="1"/>
          </p:cNvSpPr>
          <p:nvPr/>
        </p:nvSpPr>
        <p:spPr bwMode="auto">
          <a:xfrm>
            <a:off x="-457200" y="5486400"/>
            <a:ext cx="5454183" cy="6832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a:lstStyle>
          <a:p>
            <a:pPr lvl="1" eaLnBrk="1" hangingPunct="1">
              <a:lnSpc>
                <a:spcPct val="80000"/>
              </a:lnSpc>
              <a:defRPr/>
            </a:pPr>
            <a:r>
              <a:rPr lang="es-AR" sz="2400" dirty="0" smtClean="0"/>
              <a:t>Para agregar la </a:t>
            </a:r>
            <a:r>
              <a:rPr lang="es-AR" sz="2400" dirty="0" err="1" smtClean="0"/>
              <a:t>funcion</a:t>
            </a:r>
            <a:r>
              <a:rPr lang="es-AR" sz="2400" dirty="0" smtClean="0"/>
              <a:t> con         -&gt;</a:t>
            </a:r>
            <a:r>
              <a:rPr lang="es-AR" sz="2400" dirty="0" err="1" smtClean="0"/>
              <a:t>add</a:t>
            </a:r>
            <a:r>
              <a:rPr lang="es-AR" sz="2400" dirty="0" smtClean="0"/>
              <a:t>()</a:t>
            </a:r>
            <a:endParaRPr lang="es-AR" sz="2400" dirty="0"/>
          </a:p>
        </p:txBody>
      </p:sp>
    </p:spTree>
    <p:extLst>
      <p:ext uri="{BB962C8B-B14F-4D97-AF65-F5344CB8AC3E}">
        <p14:creationId xmlns:p14="http://schemas.microsoft.com/office/powerpoint/2010/main" val="2598367404"/>
      </p:ext>
    </p:extLst>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401781" y="293602"/>
            <a:ext cx="8666019" cy="757130"/>
          </a:xfrm>
        </p:spPr>
        <p:txBody>
          <a:bodyPr/>
          <a:lstStyle/>
          <a:p>
            <a:pPr eaLnBrk="1" hangingPunct="1">
              <a:defRPr/>
            </a:pPr>
            <a:r>
              <a:rPr lang="es-ES" dirty="0" smtClean="0"/>
              <a:t>Funciones </a:t>
            </a:r>
            <a:r>
              <a:rPr lang="es-AR" dirty="0" err="1"/>
              <a:t>MiddleWare</a:t>
            </a:r>
            <a:r>
              <a:rPr lang="es-ES" dirty="0" smtClean="0"/>
              <a:t> </a:t>
            </a:r>
            <a:endParaRPr lang="es-ES" dirty="0"/>
          </a:p>
        </p:txBody>
      </p:sp>
      <p:sp>
        <p:nvSpPr>
          <p:cNvPr id="4" name="Rectangle 6"/>
          <p:cNvSpPr txBox="1">
            <a:spLocks noChangeArrowheads="1"/>
          </p:cNvSpPr>
          <p:nvPr/>
        </p:nvSpPr>
        <p:spPr bwMode="auto">
          <a:xfrm>
            <a:off x="1150836" y="2057400"/>
            <a:ext cx="3962400" cy="3877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a:lstStyle>
          <a:p>
            <a:pPr lvl="1" eaLnBrk="1" hangingPunct="1">
              <a:lnSpc>
                <a:spcPct val="80000"/>
              </a:lnSpc>
              <a:defRPr/>
            </a:pPr>
            <a:r>
              <a:rPr lang="es-AR" sz="2400" dirty="0" smtClean="0"/>
              <a:t>Varias funciones </a:t>
            </a:r>
            <a:endParaRPr lang="es-AR" sz="2400" dirty="0"/>
          </a:p>
        </p:txBody>
      </p:sp>
      <p:pic>
        <p:nvPicPr>
          <p:cNvPr id="3" name="2 Imagen"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 y="2590800"/>
            <a:ext cx="5715432" cy="3330762"/>
          </a:xfrm>
          <a:prstGeom prst="rect">
            <a:avLst/>
          </a:prstGeom>
        </p:spPr>
      </p:pic>
      <p:pic>
        <p:nvPicPr>
          <p:cNvPr id="5" name="4 Imagen" descr="Recorte de pantalla"/>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5218" y="3341781"/>
            <a:ext cx="2876061" cy="1828800"/>
          </a:xfrm>
          <a:prstGeom prst="rect">
            <a:avLst/>
          </a:prstGeom>
        </p:spPr>
      </p:pic>
      <p:sp>
        <p:nvSpPr>
          <p:cNvPr id="8" name="Rectangle 6"/>
          <p:cNvSpPr txBox="1">
            <a:spLocks noChangeArrowheads="1"/>
          </p:cNvSpPr>
          <p:nvPr/>
        </p:nvSpPr>
        <p:spPr bwMode="auto">
          <a:xfrm>
            <a:off x="6481872" y="2590800"/>
            <a:ext cx="2282752" cy="3877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a:lstStyle>
          <a:p>
            <a:pPr lvl="1" eaLnBrk="1" hangingPunct="1">
              <a:lnSpc>
                <a:spcPct val="80000"/>
              </a:lnSpc>
              <a:defRPr/>
            </a:pPr>
            <a:r>
              <a:rPr lang="es-AR" sz="2400" dirty="0" smtClean="0"/>
              <a:t>Salida</a:t>
            </a:r>
            <a:endParaRPr lang="es-AR" sz="2400" dirty="0"/>
          </a:p>
        </p:txBody>
      </p:sp>
    </p:spTree>
    <p:extLst>
      <p:ext uri="{BB962C8B-B14F-4D97-AF65-F5344CB8AC3E}">
        <p14:creationId xmlns:p14="http://schemas.microsoft.com/office/powerpoint/2010/main" val="3249170558"/>
      </p:ext>
    </p:extLst>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401781" y="293602"/>
            <a:ext cx="8666019" cy="757130"/>
          </a:xfrm>
        </p:spPr>
        <p:txBody>
          <a:bodyPr/>
          <a:lstStyle/>
          <a:p>
            <a:pPr eaLnBrk="1" hangingPunct="1">
              <a:defRPr/>
            </a:pPr>
            <a:r>
              <a:rPr lang="es-ES" dirty="0" smtClean="0"/>
              <a:t>Funciones </a:t>
            </a:r>
            <a:r>
              <a:rPr lang="es-AR" dirty="0" err="1"/>
              <a:t>MiddleWare</a:t>
            </a:r>
            <a:r>
              <a:rPr lang="es-ES" dirty="0" smtClean="0"/>
              <a:t> </a:t>
            </a:r>
            <a:endParaRPr lang="es-ES" dirty="0"/>
          </a:p>
        </p:txBody>
      </p:sp>
      <p:sp>
        <p:nvSpPr>
          <p:cNvPr id="4" name="Rectangle 6"/>
          <p:cNvSpPr txBox="1">
            <a:spLocks noChangeArrowheads="1"/>
          </p:cNvSpPr>
          <p:nvPr/>
        </p:nvSpPr>
        <p:spPr bwMode="auto">
          <a:xfrm>
            <a:off x="457200" y="1219200"/>
            <a:ext cx="3962400" cy="3877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a:lstStyle>
          <a:p>
            <a:pPr lvl="1" eaLnBrk="1" hangingPunct="1">
              <a:lnSpc>
                <a:spcPct val="80000"/>
              </a:lnSpc>
              <a:defRPr/>
            </a:pPr>
            <a:r>
              <a:rPr lang="es-AR" sz="2400" dirty="0" smtClean="0"/>
              <a:t>Posibles utilidades</a:t>
            </a:r>
            <a:endParaRPr lang="es-AR" sz="2400" dirty="0"/>
          </a:p>
        </p:txBody>
      </p:sp>
      <p:sp>
        <p:nvSpPr>
          <p:cNvPr id="7" name="Text Box 12"/>
          <p:cNvSpPr txBox="1">
            <a:spLocks noChangeArrowheads="1"/>
          </p:cNvSpPr>
          <p:nvPr/>
        </p:nvSpPr>
        <p:spPr bwMode="auto">
          <a:xfrm>
            <a:off x="219808" y="1752600"/>
            <a:ext cx="8466991" cy="1015663"/>
          </a:xfrm>
          <a:prstGeom prst="rect">
            <a:avLst/>
          </a:prstGeom>
          <a:noFill/>
          <a:ln w="9525">
            <a:noFill/>
            <a:miter lim="800000"/>
            <a:headEnd/>
            <a:tailEnd/>
          </a:ln>
          <a:effectLst/>
        </p:spPr>
        <p:txBody>
          <a:bodyPr wrap="square">
            <a:spAutoFit/>
          </a:bodyPr>
          <a:lstStyle/>
          <a:p>
            <a:pPr marL="342900" indent="-342900">
              <a:buFont typeface="Wingdings" pitchFamily="2" charset="2"/>
              <a:buChar char="Ø"/>
              <a:defRPr/>
            </a:pPr>
            <a:r>
              <a:rPr lang="es-ES" sz="2000" dirty="0" smtClean="0"/>
              <a:t>Dentro de los middleware se puede escribir cualquier código PHP</a:t>
            </a:r>
            <a:r>
              <a:rPr lang="en-US" sz="2000" b="1" i="1" dirty="0">
                <a:effectLst>
                  <a:outerShdw blurRad="38100" dist="38100" dir="2700000" algn="tl">
                    <a:srgbClr val="000000"/>
                  </a:outerShdw>
                </a:effectLst>
                <a:latin typeface="Arial" charset="0"/>
              </a:rPr>
              <a:t> </a:t>
            </a:r>
            <a:r>
              <a:rPr lang="en-US" sz="2000" b="1" i="1" dirty="0" smtClean="0">
                <a:effectLst>
                  <a:outerShdw blurRad="38100" dist="38100" dir="2700000" algn="tl">
                    <a:srgbClr val="000000"/>
                  </a:outerShdw>
                </a:effectLst>
                <a:latin typeface="Arial" charset="0"/>
              </a:rPr>
              <a:t>, </a:t>
            </a:r>
            <a:r>
              <a:rPr lang="en-US" sz="2000" b="1" i="1" dirty="0" err="1" smtClean="0">
                <a:effectLst>
                  <a:outerShdw blurRad="38100" dist="38100" dir="2700000" algn="tl">
                    <a:srgbClr val="000000"/>
                  </a:outerShdw>
                </a:effectLst>
                <a:latin typeface="Arial" charset="0"/>
              </a:rPr>
              <a:t>por</a:t>
            </a:r>
            <a:r>
              <a:rPr lang="en-US" sz="2000" b="1" i="1" dirty="0" smtClean="0">
                <a:effectLst>
                  <a:outerShdw blurRad="38100" dist="38100" dir="2700000" algn="tl">
                    <a:srgbClr val="000000"/>
                  </a:outerShdw>
                </a:effectLst>
                <a:latin typeface="Arial" charset="0"/>
              </a:rPr>
              <a:t> </a:t>
            </a:r>
            <a:r>
              <a:rPr lang="en-US" sz="2000" b="1" i="1" dirty="0" err="1" smtClean="0">
                <a:effectLst>
                  <a:outerShdw blurRad="38100" dist="38100" dir="2700000" algn="tl">
                    <a:srgbClr val="000000"/>
                  </a:outerShdw>
                </a:effectLst>
                <a:latin typeface="Arial" charset="0"/>
              </a:rPr>
              <a:t>ejemplo</a:t>
            </a:r>
            <a:r>
              <a:rPr lang="en-US" sz="2000" b="1" i="1" dirty="0" smtClean="0">
                <a:effectLst>
                  <a:outerShdw blurRad="38100" dist="38100" dir="2700000" algn="tl">
                    <a:srgbClr val="000000"/>
                  </a:outerShdw>
                </a:effectLst>
                <a:latin typeface="Arial" charset="0"/>
              </a:rPr>
              <a:t> </a:t>
            </a:r>
            <a:r>
              <a:rPr lang="en-US" sz="2000" b="1" i="1" dirty="0" err="1" smtClean="0">
                <a:effectLst>
                  <a:outerShdw blurRad="38100" dist="38100" dir="2700000" algn="tl">
                    <a:srgbClr val="000000"/>
                  </a:outerShdw>
                </a:effectLst>
                <a:latin typeface="Arial" charset="0"/>
              </a:rPr>
              <a:t>Habilitar</a:t>
            </a:r>
            <a:r>
              <a:rPr lang="en-US" sz="2000" b="1" i="1" dirty="0" smtClean="0">
                <a:effectLst>
                  <a:outerShdw blurRad="38100" dist="38100" dir="2700000" algn="tl">
                    <a:srgbClr val="000000"/>
                  </a:outerShdw>
                </a:effectLst>
                <a:latin typeface="Arial" charset="0"/>
              </a:rPr>
              <a:t> CORS</a:t>
            </a:r>
          </a:p>
          <a:p>
            <a:pPr marL="342900" indent="-342900">
              <a:buFont typeface="Wingdings" pitchFamily="2" charset="2"/>
              <a:buChar char="Ø"/>
              <a:defRPr/>
            </a:pPr>
            <a:endParaRPr lang="es-ES" sz="2000" dirty="0" smtClean="0"/>
          </a:p>
        </p:txBody>
      </p:sp>
      <p:pic>
        <p:nvPicPr>
          <p:cNvPr id="2" name="1 Imagen"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687374"/>
            <a:ext cx="7573433" cy="1267002"/>
          </a:xfrm>
          <a:prstGeom prst="rect">
            <a:avLst/>
          </a:prstGeom>
        </p:spPr>
      </p:pic>
      <p:sp>
        <p:nvSpPr>
          <p:cNvPr id="9" name="Rectangle 6"/>
          <p:cNvSpPr txBox="1">
            <a:spLocks noChangeArrowheads="1"/>
          </p:cNvSpPr>
          <p:nvPr/>
        </p:nvSpPr>
        <p:spPr bwMode="auto">
          <a:xfrm>
            <a:off x="77372" y="3954376"/>
            <a:ext cx="9066628" cy="297312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a:lstStyle>
          <a:p>
            <a:pPr eaLnBrk="1" hangingPunct="1">
              <a:defRPr/>
            </a:pPr>
            <a:r>
              <a:rPr lang="es-AR" sz="2400" dirty="0" smtClean="0"/>
              <a:t>Posibles Funciones</a:t>
            </a:r>
          </a:p>
          <a:p>
            <a:pPr lvl="1" eaLnBrk="1" hangingPunct="1">
              <a:defRPr/>
            </a:pPr>
            <a:r>
              <a:rPr lang="es-AR" sz="2400" dirty="0" smtClean="0"/>
              <a:t>Manipular archivos, modificar tamaño, </a:t>
            </a:r>
            <a:r>
              <a:rPr lang="es-AR" sz="2400" dirty="0" err="1" smtClean="0"/>
              <a:t>encriptar</a:t>
            </a:r>
            <a:endParaRPr lang="es-AR" sz="2400" dirty="0" smtClean="0"/>
          </a:p>
          <a:p>
            <a:pPr lvl="1" eaLnBrk="1" hangingPunct="1">
              <a:defRPr/>
            </a:pPr>
            <a:r>
              <a:rPr lang="es-AR" sz="2400" dirty="0" err="1" smtClean="0"/>
              <a:t>FireWall</a:t>
            </a:r>
            <a:r>
              <a:rPr lang="es-AR" sz="2400" dirty="0" smtClean="0"/>
              <a:t> , validación, verificador de credenciales(JWT)</a:t>
            </a:r>
          </a:p>
          <a:p>
            <a:pPr lvl="1" eaLnBrk="1" hangingPunct="1">
              <a:defRPr/>
            </a:pPr>
            <a:r>
              <a:rPr lang="es-AR" sz="2400" dirty="0" smtClean="0"/>
              <a:t>información del cliente: </a:t>
            </a:r>
            <a:r>
              <a:rPr lang="es-AR" sz="2400" dirty="0" err="1" smtClean="0"/>
              <a:t>Geolocalización</a:t>
            </a:r>
            <a:r>
              <a:rPr lang="es-AR" sz="2400" dirty="0" smtClean="0"/>
              <a:t> , dispositivos ,</a:t>
            </a:r>
            <a:r>
              <a:rPr lang="es-AR" sz="2400" dirty="0" err="1" smtClean="0"/>
              <a:t>ip</a:t>
            </a:r>
            <a:r>
              <a:rPr lang="es-AR" sz="2400" dirty="0" smtClean="0"/>
              <a:t> </a:t>
            </a:r>
          </a:p>
          <a:p>
            <a:pPr lvl="1" eaLnBrk="1" hangingPunct="1">
              <a:defRPr/>
            </a:pPr>
            <a:r>
              <a:rPr lang="es-AR" sz="2400" dirty="0" smtClean="0"/>
              <a:t>MAS …</a:t>
            </a:r>
            <a:r>
              <a:rPr lang="es-AR" sz="2400" dirty="0"/>
              <a:t>https://github.com/oscarotero/psr7-middlewares</a:t>
            </a:r>
          </a:p>
          <a:p>
            <a:pPr lvl="1" eaLnBrk="1" hangingPunct="1">
              <a:defRPr/>
            </a:pPr>
            <a:endParaRPr lang="es-AR" sz="2400" dirty="0" smtClean="0"/>
          </a:p>
          <a:p>
            <a:pPr marL="560387" lvl="1" indent="0" eaLnBrk="1" hangingPunct="1">
              <a:buNone/>
              <a:defRPr/>
            </a:pPr>
            <a:endParaRPr lang="es-AR" sz="2400" dirty="0" smtClean="0"/>
          </a:p>
        </p:txBody>
      </p:sp>
    </p:spTree>
    <p:extLst>
      <p:ext uri="{BB962C8B-B14F-4D97-AF65-F5344CB8AC3E}">
        <p14:creationId xmlns:p14="http://schemas.microsoft.com/office/powerpoint/2010/main" val="1758613787"/>
      </p:ext>
    </p:extLst>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401781" y="293602"/>
            <a:ext cx="8666019" cy="757130"/>
          </a:xfrm>
        </p:spPr>
        <p:txBody>
          <a:bodyPr/>
          <a:lstStyle/>
          <a:p>
            <a:pPr eaLnBrk="1" hangingPunct="1">
              <a:defRPr/>
            </a:pPr>
            <a:r>
              <a:rPr lang="es-ES" dirty="0" smtClean="0"/>
              <a:t>Ejemplo POO en  </a:t>
            </a:r>
            <a:r>
              <a:rPr lang="es-AR" dirty="0" err="1"/>
              <a:t>MiddleWare</a:t>
            </a:r>
            <a:r>
              <a:rPr lang="es-ES" dirty="0" smtClean="0"/>
              <a:t> </a:t>
            </a:r>
            <a:endParaRPr lang="es-ES" dirty="0"/>
          </a:p>
        </p:txBody>
      </p:sp>
      <p:sp>
        <p:nvSpPr>
          <p:cNvPr id="4" name="Rectangle 6"/>
          <p:cNvSpPr txBox="1">
            <a:spLocks noChangeArrowheads="1"/>
          </p:cNvSpPr>
          <p:nvPr/>
        </p:nvSpPr>
        <p:spPr bwMode="auto">
          <a:xfrm>
            <a:off x="457199" y="1066800"/>
            <a:ext cx="8229599" cy="88024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a:lstStyle>
          <a:p>
            <a:pPr eaLnBrk="1" hangingPunct="1">
              <a:lnSpc>
                <a:spcPct val="80000"/>
              </a:lnSpc>
              <a:defRPr/>
            </a:pPr>
            <a:r>
              <a:rPr lang="es-AR" dirty="0" smtClean="0"/>
              <a:t>Se pueden crear clases con los métodos que puedan ser usados como middleware</a:t>
            </a:r>
            <a:endParaRPr lang="es-AR" dirty="0"/>
          </a:p>
        </p:txBody>
      </p:sp>
      <p:pic>
        <p:nvPicPr>
          <p:cNvPr id="6" name="5 Imagen"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498" y="2057400"/>
            <a:ext cx="6477000" cy="4665732"/>
          </a:xfrm>
          <a:prstGeom prst="rect">
            <a:avLst/>
          </a:prstGeom>
        </p:spPr>
      </p:pic>
    </p:spTree>
    <p:extLst>
      <p:ext uri="{BB962C8B-B14F-4D97-AF65-F5344CB8AC3E}">
        <p14:creationId xmlns:p14="http://schemas.microsoft.com/office/powerpoint/2010/main" val="3366796076"/>
      </p:ext>
    </p:extLst>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401781" y="293602"/>
            <a:ext cx="8666019" cy="757130"/>
          </a:xfrm>
        </p:spPr>
        <p:txBody>
          <a:bodyPr/>
          <a:lstStyle/>
          <a:p>
            <a:pPr eaLnBrk="1" hangingPunct="1">
              <a:defRPr/>
            </a:pPr>
            <a:r>
              <a:rPr lang="es-ES" dirty="0" smtClean="0"/>
              <a:t>Ejemplo POO en  </a:t>
            </a:r>
            <a:r>
              <a:rPr lang="es-AR" dirty="0" err="1"/>
              <a:t>MiddleWare</a:t>
            </a:r>
            <a:r>
              <a:rPr lang="es-ES" dirty="0" smtClean="0"/>
              <a:t> </a:t>
            </a:r>
            <a:endParaRPr lang="es-ES" dirty="0"/>
          </a:p>
        </p:txBody>
      </p:sp>
      <p:sp>
        <p:nvSpPr>
          <p:cNvPr id="4" name="Rectangle 6"/>
          <p:cNvSpPr txBox="1">
            <a:spLocks noChangeArrowheads="1"/>
          </p:cNvSpPr>
          <p:nvPr/>
        </p:nvSpPr>
        <p:spPr bwMode="auto">
          <a:xfrm>
            <a:off x="457199" y="1066800"/>
            <a:ext cx="8229599" cy="486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a:lstStyle>
          <a:p>
            <a:pPr eaLnBrk="1" hangingPunct="1">
              <a:lnSpc>
                <a:spcPct val="80000"/>
              </a:lnSpc>
              <a:defRPr/>
            </a:pPr>
            <a:r>
              <a:rPr lang="es-AR" dirty="0" smtClean="0"/>
              <a:t>Habilitando CORS</a:t>
            </a:r>
            <a:endParaRPr lang="es-AR" dirty="0"/>
          </a:p>
        </p:txBody>
      </p:sp>
      <p:pic>
        <p:nvPicPr>
          <p:cNvPr id="5" name="4 Imagen"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1828800"/>
            <a:ext cx="7573433" cy="4887007"/>
          </a:xfrm>
          <a:prstGeom prst="rect">
            <a:avLst/>
          </a:prstGeom>
        </p:spPr>
      </p:pic>
    </p:spTree>
    <p:extLst>
      <p:ext uri="{BB962C8B-B14F-4D97-AF65-F5344CB8AC3E}">
        <p14:creationId xmlns:p14="http://schemas.microsoft.com/office/powerpoint/2010/main" val="2782047925"/>
      </p:ext>
    </p:extLst>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401781" y="293602"/>
            <a:ext cx="8666019" cy="757130"/>
          </a:xfrm>
        </p:spPr>
        <p:txBody>
          <a:bodyPr/>
          <a:lstStyle/>
          <a:p>
            <a:pPr eaLnBrk="1" hangingPunct="1">
              <a:defRPr/>
            </a:pPr>
            <a:r>
              <a:rPr lang="es-ES" dirty="0" smtClean="0"/>
              <a:t>Ejemplo POO en  </a:t>
            </a:r>
            <a:r>
              <a:rPr lang="es-AR" dirty="0" err="1"/>
              <a:t>MiddleWare</a:t>
            </a:r>
            <a:r>
              <a:rPr lang="es-ES" dirty="0" smtClean="0"/>
              <a:t> </a:t>
            </a:r>
            <a:endParaRPr lang="es-ES" dirty="0"/>
          </a:p>
        </p:txBody>
      </p:sp>
      <p:sp>
        <p:nvSpPr>
          <p:cNvPr id="4" name="Rectangle 6"/>
          <p:cNvSpPr txBox="1">
            <a:spLocks noChangeArrowheads="1"/>
          </p:cNvSpPr>
          <p:nvPr/>
        </p:nvSpPr>
        <p:spPr bwMode="auto">
          <a:xfrm>
            <a:off x="457199" y="1066800"/>
            <a:ext cx="8229599" cy="88024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a:lstStyle>
          <a:p>
            <a:pPr eaLnBrk="1" hangingPunct="1">
              <a:lnSpc>
                <a:spcPct val="80000"/>
              </a:lnSpc>
              <a:defRPr/>
            </a:pPr>
            <a:r>
              <a:rPr lang="es-AR" dirty="0" smtClean="0"/>
              <a:t>Lo agrego a toda la api o a algunos de los rutas</a:t>
            </a:r>
            <a:endParaRPr lang="es-AR" dirty="0"/>
          </a:p>
        </p:txBody>
      </p:sp>
      <p:pic>
        <p:nvPicPr>
          <p:cNvPr id="2" name="1 Imagen"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720" y="2667000"/>
            <a:ext cx="8268321" cy="3657600"/>
          </a:xfrm>
          <a:prstGeom prst="rect">
            <a:avLst/>
          </a:prstGeom>
        </p:spPr>
      </p:pic>
      <p:sp>
        <p:nvSpPr>
          <p:cNvPr id="3" name="2 Rectángulo redondeado"/>
          <p:cNvSpPr/>
          <p:nvPr/>
        </p:nvSpPr>
        <p:spPr bwMode="auto">
          <a:xfrm>
            <a:off x="4038600" y="3629465"/>
            <a:ext cx="3962400" cy="304800"/>
          </a:xfrm>
          <a:prstGeom prst="roundRect">
            <a:avLst/>
          </a:prstGeom>
          <a:noFill/>
          <a:ln w="3810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ndParaRPr>
          </a:p>
        </p:txBody>
      </p:sp>
      <p:sp>
        <p:nvSpPr>
          <p:cNvPr id="7" name="6 Rectángulo redondeado"/>
          <p:cNvSpPr/>
          <p:nvPr/>
        </p:nvSpPr>
        <p:spPr bwMode="auto">
          <a:xfrm>
            <a:off x="4241410" y="3934265"/>
            <a:ext cx="3962400" cy="304800"/>
          </a:xfrm>
          <a:prstGeom prst="roundRect">
            <a:avLst/>
          </a:prstGeom>
          <a:noFill/>
          <a:ln w="3810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ndParaRPr>
          </a:p>
        </p:txBody>
      </p:sp>
      <p:sp>
        <p:nvSpPr>
          <p:cNvPr id="8" name="7 Rectángulo redondeado"/>
          <p:cNvSpPr/>
          <p:nvPr/>
        </p:nvSpPr>
        <p:spPr bwMode="auto">
          <a:xfrm>
            <a:off x="4800600" y="5486400"/>
            <a:ext cx="3791241" cy="304800"/>
          </a:xfrm>
          <a:prstGeom prst="roundRect">
            <a:avLst/>
          </a:prstGeom>
          <a:noFill/>
          <a:ln w="3810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ndParaRPr>
          </a:p>
        </p:txBody>
      </p:sp>
      <p:sp>
        <p:nvSpPr>
          <p:cNvPr id="9" name="8 Rectángulo redondeado"/>
          <p:cNvSpPr/>
          <p:nvPr/>
        </p:nvSpPr>
        <p:spPr bwMode="auto">
          <a:xfrm>
            <a:off x="609600" y="5486400"/>
            <a:ext cx="4191000" cy="304800"/>
          </a:xfrm>
          <a:prstGeom prst="roundRect">
            <a:avLst/>
          </a:prstGeom>
          <a:noFill/>
          <a:ln w="3810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ndParaRPr>
          </a:p>
        </p:txBody>
      </p:sp>
    </p:spTree>
    <p:extLst>
      <p:ext uri="{BB962C8B-B14F-4D97-AF65-F5344CB8AC3E}">
        <p14:creationId xmlns:p14="http://schemas.microsoft.com/office/powerpoint/2010/main" val="3281049075"/>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953000"/>
            <a:ext cx="8393113" cy="750888"/>
          </a:xfrm>
        </p:spPr>
        <p:txBody>
          <a:bodyPr/>
          <a:lstStyle/>
          <a:p>
            <a:pPr algn="ctr" eaLnBrk="1" hangingPunct="1">
              <a:defRPr/>
            </a:pPr>
            <a:r>
              <a:rPr lang="es-ES" dirty="0"/>
              <a:t>Ejercitación</a:t>
            </a:r>
          </a:p>
        </p:txBody>
      </p:sp>
      <p:pic>
        <p:nvPicPr>
          <p:cNvPr id="32771" name="Picture 4" descr="C:\Program Files (x86)\Microsoft Office\MEDIA\CAGCAT10\j0234687.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990600"/>
            <a:ext cx="414655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381000" y="228600"/>
            <a:ext cx="8393113" cy="695325"/>
          </a:xfrm>
        </p:spPr>
        <p:txBody>
          <a:bodyPr/>
          <a:lstStyle/>
          <a:p>
            <a:pPr eaLnBrk="1" hangingPunct="1">
              <a:defRPr/>
            </a:pPr>
            <a:r>
              <a:rPr lang="es-ES" sz="4400" dirty="0" smtClean="0"/>
              <a:t>Ejercicios</a:t>
            </a:r>
            <a:endParaRPr lang="es-ES" sz="4400" dirty="0"/>
          </a:p>
        </p:txBody>
      </p:sp>
      <p:sp>
        <p:nvSpPr>
          <p:cNvPr id="264195" name="Rectangle 3"/>
          <p:cNvSpPr>
            <a:spLocks noGrp="1" noChangeArrowheads="1"/>
          </p:cNvSpPr>
          <p:nvPr>
            <p:ph type="body" idx="1"/>
          </p:nvPr>
        </p:nvSpPr>
        <p:spPr>
          <a:xfrm>
            <a:off x="381000" y="1416050"/>
            <a:ext cx="8763000" cy="6078587"/>
          </a:xfrm>
        </p:spPr>
        <p:txBody>
          <a:bodyPr/>
          <a:lstStyle/>
          <a:p>
            <a:pPr eaLnBrk="1" hangingPunct="1">
              <a:defRPr/>
            </a:pPr>
            <a:r>
              <a:rPr lang="es-AR" dirty="0" smtClean="0"/>
              <a:t>Hacer middleware que tome datos del usuario(</a:t>
            </a:r>
            <a:r>
              <a:rPr lang="es-AR" dirty="0" err="1" smtClean="0"/>
              <a:t>ip</a:t>
            </a:r>
            <a:r>
              <a:rPr lang="es-AR" dirty="0" smtClean="0"/>
              <a:t> o dispositivo o explorador o </a:t>
            </a:r>
            <a:r>
              <a:rPr lang="es-AR" dirty="0" err="1" smtClean="0"/>
              <a:t>geolocalización</a:t>
            </a:r>
            <a:r>
              <a:rPr lang="es-AR" dirty="0" smtClean="0"/>
              <a:t> y los guarde en una tabla</a:t>
            </a:r>
          </a:p>
          <a:p>
            <a:pPr eaLnBrk="1" hangingPunct="1">
              <a:defRPr/>
            </a:pPr>
            <a:r>
              <a:rPr lang="es-AR" dirty="0" smtClean="0"/>
              <a:t>Hacer un middleware que tome usuario y password y verifique quien es.</a:t>
            </a:r>
          </a:p>
          <a:p>
            <a:pPr eaLnBrk="1" hangingPunct="1">
              <a:defRPr/>
            </a:pPr>
            <a:r>
              <a:rPr lang="es-AR" dirty="0"/>
              <a:t>Hacer middleware </a:t>
            </a:r>
            <a:r>
              <a:rPr lang="es-AR" dirty="0" smtClean="0"/>
              <a:t>tome el tiempo de demora entre que entra y sale la petición.</a:t>
            </a:r>
          </a:p>
          <a:p>
            <a:pPr eaLnBrk="1" hangingPunct="1">
              <a:defRPr/>
            </a:pPr>
            <a:r>
              <a:rPr lang="es-AR" dirty="0" smtClean="0"/>
              <a:t> </a:t>
            </a:r>
            <a:r>
              <a:rPr lang="es-AR" dirty="0"/>
              <a:t>Hacer middleware </a:t>
            </a:r>
            <a:r>
              <a:rPr lang="es-AR" dirty="0" smtClean="0"/>
              <a:t>que modifique el tamaño de la </a:t>
            </a:r>
            <a:r>
              <a:rPr lang="es-AR" dirty="0" err="1" smtClean="0"/>
              <a:t>fotografias</a:t>
            </a:r>
            <a:endParaRPr lang="es-AR" dirty="0"/>
          </a:p>
          <a:p>
            <a:pPr marL="0" indent="0" eaLnBrk="1" hangingPunct="1">
              <a:buNone/>
              <a:defRPr/>
            </a:pPr>
            <a:endParaRPr lang="es-AR" dirty="0"/>
          </a:p>
          <a:p>
            <a:pPr eaLnBrk="1" hangingPunct="1">
              <a:defRPr/>
            </a:pPr>
            <a:endParaRPr lang="es-AR" dirty="0"/>
          </a:p>
          <a:p>
            <a:pPr lvl="1" eaLnBrk="1" hangingPunct="1">
              <a:buFont typeface="Wingdings" panose="05000000000000000000" pitchFamily="2" charset="2"/>
              <a:buNone/>
              <a:defRPr/>
            </a:pPr>
            <a:endParaRPr lang="es-ES" b="1" dirty="0"/>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4145750"/>
          </a:xfrm>
        </p:spPr>
        <p:txBody>
          <a:bodyPr/>
          <a:lstStyle/>
          <a:p>
            <a:pPr eaLnBrk="1" hangingPunct="1">
              <a:defRPr/>
            </a:pPr>
            <a:r>
              <a:rPr lang="es-AR" dirty="0"/>
              <a:t>Definición de </a:t>
            </a:r>
            <a:r>
              <a:rPr lang="es-AR" dirty="0" err="1" smtClean="0"/>
              <a:t>MiddleWare</a:t>
            </a:r>
            <a:r>
              <a:rPr lang="es-AR" dirty="0" smtClean="0"/>
              <a:t> en PSR7</a:t>
            </a:r>
            <a:endParaRPr lang="es-AR" dirty="0"/>
          </a:p>
          <a:p>
            <a:pPr eaLnBrk="1" hangingPunct="1">
              <a:defRPr/>
            </a:pPr>
            <a:r>
              <a:rPr lang="es-AR" dirty="0"/>
              <a:t>estandarización PSR7</a:t>
            </a:r>
          </a:p>
          <a:p>
            <a:pPr eaLnBrk="1" hangingPunct="1">
              <a:defRPr/>
            </a:pPr>
            <a:r>
              <a:rPr lang="es-AR" dirty="0" err="1" smtClean="0"/>
              <a:t>MiddleWare</a:t>
            </a:r>
            <a:r>
              <a:rPr lang="es-AR" dirty="0" smtClean="0"/>
              <a:t> en </a:t>
            </a:r>
            <a:r>
              <a:rPr lang="es-AR" dirty="0" err="1" smtClean="0"/>
              <a:t>SlimFrameWork</a:t>
            </a:r>
            <a:endParaRPr lang="es-AR" dirty="0" smtClean="0"/>
          </a:p>
          <a:p>
            <a:pPr lvl="1" eaLnBrk="1" hangingPunct="1">
              <a:defRPr/>
            </a:pPr>
            <a:r>
              <a:rPr lang="es-AR" dirty="0" smtClean="0"/>
              <a:t>Definición</a:t>
            </a:r>
          </a:p>
          <a:p>
            <a:pPr lvl="1" eaLnBrk="1" hangingPunct="1">
              <a:defRPr/>
            </a:pPr>
            <a:r>
              <a:rPr lang="es-AR" dirty="0" smtClean="0"/>
              <a:t>Como Funciona.</a:t>
            </a:r>
          </a:p>
          <a:p>
            <a:pPr lvl="1" eaLnBrk="1" hangingPunct="1">
              <a:defRPr/>
            </a:pPr>
            <a:r>
              <a:rPr lang="es-AR" dirty="0" smtClean="0"/>
              <a:t>Funciones </a:t>
            </a:r>
          </a:p>
          <a:p>
            <a:pPr lvl="1" eaLnBrk="1" hangingPunct="1">
              <a:defRPr/>
            </a:pPr>
            <a:r>
              <a:rPr lang="es-AR" dirty="0" smtClean="0"/>
              <a:t>Métodos </a:t>
            </a:r>
          </a:p>
          <a:p>
            <a:pPr lvl="1" eaLnBrk="1" hangingPunct="1">
              <a:defRPr/>
            </a:pPr>
            <a:endParaRPr lang="es-ES" dirty="0"/>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381000" y="228600"/>
            <a:ext cx="8393113" cy="757238"/>
          </a:xfrm>
        </p:spPr>
        <p:txBody>
          <a:bodyPr/>
          <a:lstStyle/>
          <a:p>
            <a:pPr eaLnBrk="1" hangingPunct="1">
              <a:defRPr/>
            </a:pPr>
            <a:r>
              <a:rPr lang="es-AR" dirty="0" err="1"/>
              <a:t>MiddleWare</a:t>
            </a:r>
            <a:r>
              <a:rPr lang="es-AR" dirty="0"/>
              <a:t> en </a:t>
            </a:r>
            <a:r>
              <a:rPr lang="es-AR" dirty="0" smtClean="0"/>
              <a:t>PSR7 1/2</a:t>
            </a:r>
            <a:endParaRPr lang="es-ES" dirty="0"/>
          </a:p>
        </p:txBody>
      </p:sp>
      <p:sp>
        <p:nvSpPr>
          <p:cNvPr id="294917" name="Rectangle 5"/>
          <p:cNvSpPr>
            <a:spLocks noGrp="1" noChangeArrowheads="1"/>
          </p:cNvSpPr>
          <p:nvPr>
            <p:ph type="body" idx="1"/>
          </p:nvPr>
        </p:nvSpPr>
        <p:spPr>
          <a:xfrm>
            <a:off x="304800" y="1295400"/>
            <a:ext cx="8839200" cy="3028521"/>
          </a:xfrm>
        </p:spPr>
        <p:txBody>
          <a:bodyPr/>
          <a:lstStyle/>
          <a:p>
            <a:r>
              <a:rPr lang="es-ES" sz="2400" dirty="0" smtClean="0"/>
              <a:t>Técnicamente </a:t>
            </a:r>
            <a:r>
              <a:rPr lang="es-ES" sz="2400" dirty="0"/>
              <a:t>hablando, un middleware es un </a:t>
            </a:r>
            <a:r>
              <a:rPr lang="es-ES" sz="2400" dirty="0" smtClean="0"/>
              <a:t> elemento que puede retornar una llamada(</a:t>
            </a:r>
            <a:r>
              <a:rPr lang="es-ES" sz="2400" dirty="0" err="1" smtClean="0"/>
              <a:t>callable</a:t>
            </a:r>
            <a:r>
              <a:rPr lang="es-ES" sz="2400" dirty="0" smtClean="0"/>
              <a:t>) que </a:t>
            </a:r>
            <a:r>
              <a:rPr lang="es-ES" sz="2400" dirty="0"/>
              <a:t>acepta tres argumentos</a:t>
            </a:r>
            <a:r>
              <a:rPr lang="es-ES" sz="2400" dirty="0" smtClean="0"/>
              <a:t>:</a:t>
            </a:r>
            <a:endParaRPr lang="en-US" sz="2400" dirty="0">
              <a:effectLst/>
            </a:endParaRPr>
          </a:p>
          <a:p>
            <a:pPr lvl="1"/>
            <a:r>
              <a:rPr lang="es-ES" sz="2400" dirty="0"/>
              <a:t>\ </a:t>
            </a:r>
            <a:r>
              <a:rPr lang="es-ES" sz="2400" dirty="0" err="1"/>
              <a:t>Psr</a:t>
            </a:r>
            <a:r>
              <a:rPr lang="es-ES" sz="2400" dirty="0"/>
              <a:t> \ Http \ </a:t>
            </a:r>
            <a:r>
              <a:rPr lang="es-ES" sz="2400" dirty="0" err="1"/>
              <a:t>Message</a:t>
            </a:r>
            <a:r>
              <a:rPr lang="es-ES" sz="2400" dirty="0"/>
              <a:t> </a:t>
            </a:r>
            <a:r>
              <a:rPr lang="es-ES" sz="2400" dirty="0" smtClean="0"/>
              <a:t>\</a:t>
            </a:r>
            <a:r>
              <a:rPr lang="es-ES" sz="2400" dirty="0" err="1" smtClean="0"/>
              <a:t>ServerRequestInterface</a:t>
            </a:r>
            <a:r>
              <a:rPr lang="es-ES" sz="2400" dirty="0" smtClean="0"/>
              <a:t> </a:t>
            </a:r>
            <a:r>
              <a:rPr lang="es-ES" sz="2400" dirty="0"/>
              <a:t>- El objeto de solicitud </a:t>
            </a:r>
            <a:r>
              <a:rPr lang="es-ES" sz="2400" dirty="0" smtClean="0"/>
              <a:t>PSR7</a:t>
            </a:r>
          </a:p>
          <a:p>
            <a:pPr lvl="1"/>
            <a:r>
              <a:rPr lang="es-ES" sz="2400" dirty="0" smtClean="0"/>
              <a:t> </a:t>
            </a:r>
            <a:r>
              <a:rPr lang="es-ES" sz="2400" dirty="0"/>
              <a:t>\ </a:t>
            </a:r>
            <a:r>
              <a:rPr lang="es-ES" sz="2400" dirty="0" err="1"/>
              <a:t>Psr</a:t>
            </a:r>
            <a:r>
              <a:rPr lang="es-ES" sz="2400" dirty="0"/>
              <a:t> \ Http \ </a:t>
            </a:r>
            <a:r>
              <a:rPr lang="es-ES" sz="2400" dirty="0" err="1"/>
              <a:t>Message</a:t>
            </a:r>
            <a:r>
              <a:rPr lang="es-ES" sz="2400" dirty="0"/>
              <a:t> \ </a:t>
            </a:r>
            <a:r>
              <a:rPr lang="es-ES" sz="2400" dirty="0" err="1"/>
              <a:t>ResponseInterface</a:t>
            </a:r>
            <a:r>
              <a:rPr lang="es-ES" sz="2400" dirty="0"/>
              <a:t> - El objeto de respuesta PSR7 </a:t>
            </a:r>
            <a:endParaRPr lang="es-ES" sz="2400" dirty="0" smtClean="0"/>
          </a:p>
          <a:p>
            <a:pPr lvl="1"/>
            <a:r>
              <a:rPr lang="es-ES" sz="2400" dirty="0" err="1" smtClean="0"/>
              <a:t>callable</a:t>
            </a:r>
            <a:r>
              <a:rPr lang="es-ES" sz="2400" dirty="0" smtClean="0"/>
              <a:t> </a:t>
            </a:r>
            <a:r>
              <a:rPr lang="es-ES" sz="2400" dirty="0"/>
              <a:t>- El siguiente middleware </a:t>
            </a:r>
            <a:r>
              <a:rPr lang="es-ES" sz="2400" dirty="0" err="1"/>
              <a:t>callable</a:t>
            </a:r>
            <a:r>
              <a:rPr lang="es-ES" sz="2400" dirty="0"/>
              <a:t> </a:t>
            </a:r>
            <a:endParaRPr lang="es-ES" sz="2400" dirty="0" smtClean="0"/>
          </a:p>
        </p:txBody>
      </p:sp>
    </p:spTree>
    <p:extLst>
      <p:ext uri="{BB962C8B-B14F-4D97-AF65-F5344CB8AC3E}">
        <p14:creationId xmlns:p14="http://schemas.microsoft.com/office/powerpoint/2010/main" val="2347756588"/>
      </p:ext>
    </p:extLst>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381000" y="228600"/>
            <a:ext cx="8393113" cy="757238"/>
          </a:xfrm>
        </p:spPr>
        <p:txBody>
          <a:bodyPr/>
          <a:lstStyle/>
          <a:p>
            <a:pPr eaLnBrk="1" hangingPunct="1">
              <a:defRPr/>
            </a:pPr>
            <a:r>
              <a:rPr lang="es-AR" dirty="0" err="1"/>
              <a:t>MiddleWare</a:t>
            </a:r>
            <a:r>
              <a:rPr lang="es-AR" dirty="0"/>
              <a:t> en PSR7 </a:t>
            </a:r>
            <a:r>
              <a:rPr lang="es-AR" dirty="0" smtClean="0"/>
              <a:t>2/2</a:t>
            </a:r>
            <a:endParaRPr lang="es-ES" dirty="0"/>
          </a:p>
        </p:txBody>
      </p:sp>
      <p:sp>
        <p:nvSpPr>
          <p:cNvPr id="294917" name="Rectangle 5"/>
          <p:cNvSpPr>
            <a:spLocks noGrp="1" noChangeArrowheads="1"/>
          </p:cNvSpPr>
          <p:nvPr>
            <p:ph type="body" idx="1"/>
          </p:nvPr>
        </p:nvSpPr>
        <p:spPr>
          <a:xfrm>
            <a:off x="304800" y="1295400"/>
            <a:ext cx="8382000" cy="2819400"/>
          </a:xfrm>
        </p:spPr>
        <p:txBody>
          <a:bodyPr/>
          <a:lstStyle/>
          <a:p>
            <a:r>
              <a:rPr lang="es-ES" sz="2400" dirty="0" smtClean="0"/>
              <a:t>Puede </a:t>
            </a:r>
            <a:r>
              <a:rPr lang="es-ES" sz="2400" dirty="0"/>
              <a:t>hacer lo que sea apropiado con estos objetos. El único requisito difícil es que un middleware DEBE devolver una instancia de </a:t>
            </a:r>
            <a:r>
              <a:rPr lang="es-ES" sz="2400" u="sng" dirty="0"/>
              <a:t>\ </a:t>
            </a:r>
            <a:r>
              <a:rPr lang="es-ES" sz="2400" u="sng" dirty="0" err="1"/>
              <a:t>Psr</a:t>
            </a:r>
            <a:r>
              <a:rPr lang="es-ES" sz="2400" u="sng" dirty="0"/>
              <a:t> \ Http \ </a:t>
            </a:r>
            <a:r>
              <a:rPr lang="es-ES" sz="2400" u="sng" dirty="0" err="1"/>
              <a:t>Message</a:t>
            </a:r>
            <a:r>
              <a:rPr lang="es-ES" sz="2400" u="sng" dirty="0"/>
              <a:t> \ </a:t>
            </a:r>
            <a:r>
              <a:rPr lang="es-ES" sz="2400" u="sng" dirty="0" err="1"/>
              <a:t>ResponseInterface</a:t>
            </a:r>
            <a:r>
              <a:rPr lang="es-ES" sz="2400" dirty="0"/>
              <a:t>. </a:t>
            </a:r>
            <a:endParaRPr lang="es-ES" sz="2400" dirty="0" smtClean="0"/>
          </a:p>
          <a:p>
            <a:r>
              <a:rPr lang="es-ES" sz="2400" dirty="0" smtClean="0"/>
              <a:t>Cada </a:t>
            </a:r>
            <a:r>
              <a:rPr lang="es-ES" sz="2400" dirty="0"/>
              <a:t>middleware DEBERÍA invocar al siguiente middleware y pasarle los objetos </a:t>
            </a:r>
            <a:r>
              <a:rPr lang="es-ES" sz="2400" dirty="0" err="1"/>
              <a:t>Request</a:t>
            </a:r>
            <a:r>
              <a:rPr lang="es-ES" sz="2400" dirty="0"/>
              <a:t> y Response como argumentos.</a:t>
            </a:r>
            <a:endParaRPr lang="es-AR" sz="2400" dirty="0"/>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381000" y="228600"/>
            <a:ext cx="8534400" cy="757130"/>
          </a:xfrm>
        </p:spPr>
        <p:txBody>
          <a:bodyPr/>
          <a:lstStyle/>
          <a:p>
            <a:pPr eaLnBrk="1" hangingPunct="1">
              <a:defRPr/>
            </a:pPr>
            <a:r>
              <a:rPr lang="es-ES" dirty="0"/>
              <a:t>PSR-7:HTTP</a:t>
            </a:r>
            <a:endParaRPr lang="es-ES" dirty="0"/>
          </a:p>
        </p:txBody>
      </p:sp>
      <p:sp>
        <p:nvSpPr>
          <p:cNvPr id="327686" name="Rectangle 6"/>
          <p:cNvSpPr>
            <a:spLocks noGrp="1" noChangeArrowheads="1"/>
          </p:cNvSpPr>
          <p:nvPr>
            <p:ph type="body" idx="1"/>
          </p:nvPr>
        </p:nvSpPr>
        <p:spPr>
          <a:xfrm>
            <a:off x="228600" y="1219200"/>
            <a:ext cx="8832679" cy="3754874"/>
          </a:xfrm>
        </p:spPr>
        <p:txBody>
          <a:bodyPr/>
          <a:lstStyle/>
          <a:p>
            <a:pPr eaLnBrk="1" hangingPunct="1">
              <a:lnSpc>
                <a:spcPct val="80000"/>
              </a:lnSpc>
              <a:defRPr/>
            </a:pPr>
            <a:r>
              <a:rPr lang="es-AR" sz="2800" dirty="0"/>
              <a:t>Documentación oficial</a:t>
            </a:r>
          </a:p>
          <a:p>
            <a:pPr lvl="1" eaLnBrk="1" hangingPunct="1">
              <a:lnSpc>
                <a:spcPct val="80000"/>
              </a:lnSpc>
              <a:defRPr/>
            </a:pPr>
            <a:r>
              <a:rPr lang="es-AR" sz="2400" dirty="0">
                <a:hlinkClick r:id="rId3"/>
              </a:rPr>
              <a:t>http://www.php-fig.org/psr/psr-7</a:t>
            </a:r>
            <a:r>
              <a:rPr lang="es-AR" sz="2400" dirty="0" smtClean="0">
                <a:hlinkClick r:id="rId3"/>
              </a:rPr>
              <a:t>/</a:t>
            </a:r>
            <a:endParaRPr lang="es-AR" sz="2800" dirty="0" smtClean="0"/>
          </a:p>
          <a:p>
            <a:pPr eaLnBrk="1" hangingPunct="1">
              <a:defRPr/>
            </a:pPr>
            <a:r>
              <a:rPr lang="es-AR" sz="2800" dirty="0" smtClean="0"/>
              <a:t>Un </a:t>
            </a:r>
            <a:r>
              <a:rPr lang="es-AR" sz="2800" dirty="0"/>
              <a:t>mensaje HTTP es una petición de un cliente a un servidor o una respuesta de un servidor a un cliente. Esta especificación define interfaces para los mensajes HTTP </a:t>
            </a:r>
            <a:r>
              <a:rPr lang="es-AR" sz="2800" u="sng" dirty="0" err="1"/>
              <a:t>Psr</a:t>
            </a:r>
            <a:r>
              <a:rPr lang="es-AR" sz="2800" u="sng" dirty="0"/>
              <a:t> \ Http \ </a:t>
            </a:r>
            <a:r>
              <a:rPr lang="es-AR" sz="2800" u="sng" dirty="0" err="1"/>
              <a:t>Message</a:t>
            </a:r>
            <a:r>
              <a:rPr lang="es-AR" sz="2800" u="sng" dirty="0"/>
              <a:t> \ </a:t>
            </a:r>
            <a:r>
              <a:rPr lang="es-AR" sz="2800" u="sng" dirty="0" err="1"/>
              <a:t>RequestInterface</a:t>
            </a:r>
            <a:r>
              <a:rPr lang="es-AR" sz="2800" dirty="0"/>
              <a:t> </a:t>
            </a:r>
            <a:r>
              <a:rPr lang="es-AR" sz="2800" dirty="0" smtClean="0"/>
              <a:t> y </a:t>
            </a:r>
            <a:r>
              <a:rPr lang="es-AR" sz="2800" u="sng" dirty="0" err="1"/>
              <a:t>Psr</a:t>
            </a:r>
            <a:r>
              <a:rPr lang="es-AR" sz="2800" u="sng" dirty="0"/>
              <a:t> \ Http \ </a:t>
            </a:r>
            <a:r>
              <a:rPr lang="es-AR" sz="2800" u="sng" dirty="0" err="1"/>
              <a:t>Message</a:t>
            </a:r>
            <a:r>
              <a:rPr lang="es-AR" sz="2800" u="sng" dirty="0"/>
              <a:t> \ </a:t>
            </a:r>
            <a:r>
              <a:rPr lang="es-AR" sz="2800" u="sng" dirty="0" err="1"/>
              <a:t>ResponseInterface</a:t>
            </a:r>
            <a:r>
              <a:rPr lang="es-AR" sz="2800" dirty="0"/>
              <a:t> respectivamente</a:t>
            </a:r>
            <a:r>
              <a:rPr lang="es-AR" sz="2800" dirty="0" smtClean="0"/>
              <a:t>.</a:t>
            </a:r>
            <a:endParaRPr lang="es-AR" sz="2800" dirty="0"/>
          </a:p>
          <a:p>
            <a:pPr eaLnBrk="1" hangingPunct="1">
              <a:defRPr/>
            </a:pPr>
            <a:endParaRPr lang="es-AR" sz="2800" dirty="0"/>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381000" y="228600"/>
            <a:ext cx="8534400" cy="757130"/>
          </a:xfrm>
        </p:spPr>
        <p:txBody>
          <a:bodyPr/>
          <a:lstStyle/>
          <a:p>
            <a:pPr eaLnBrk="1" hangingPunct="1">
              <a:defRPr/>
            </a:pPr>
            <a:r>
              <a:rPr lang="es-ES" dirty="0"/>
              <a:t>PSR-7:HTTP</a:t>
            </a:r>
            <a:endParaRPr lang="es-ES" dirty="0"/>
          </a:p>
        </p:txBody>
      </p:sp>
      <p:sp>
        <p:nvSpPr>
          <p:cNvPr id="327686" name="Rectangle 6"/>
          <p:cNvSpPr>
            <a:spLocks noGrp="1" noChangeArrowheads="1"/>
          </p:cNvSpPr>
          <p:nvPr>
            <p:ph type="body" idx="1"/>
          </p:nvPr>
        </p:nvSpPr>
        <p:spPr>
          <a:xfrm>
            <a:off x="228600" y="1219200"/>
            <a:ext cx="8832679" cy="3006977"/>
          </a:xfrm>
        </p:spPr>
        <p:txBody>
          <a:bodyPr/>
          <a:lstStyle/>
          <a:p>
            <a:pPr eaLnBrk="1" hangingPunct="1">
              <a:defRPr/>
            </a:pPr>
            <a:r>
              <a:rPr lang="es-AR" sz="2400" dirty="0" smtClean="0"/>
              <a:t>Tanto </a:t>
            </a:r>
            <a:r>
              <a:rPr lang="es-AR" sz="2400" u="sng" dirty="0" err="1" smtClean="0"/>
              <a:t>Psr</a:t>
            </a:r>
            <a:r>
              <a:rPr lang="es-AR" sz="2400" u="sng" dirty="0" smtClean="0"/>
              <a:t> </a:t>
            </a:r>
            <a:r>
              <a:rPr lang="es-AR" sz="2400" u="sng" dirty="0"/>
              <a:t>\ Http \ </a:t>
            </a:r>
            <a:r>
              <a:rPr lang="es-AR" sz="2400" u="sng" dirty="0" err="1"/>
              <a:t>Message</a:t>
            </a:r>
            <a:r>
              <a:rPr lang="es-AR" sz="2400" u="sng" dirty="0"/>
              <a:t> \ </a:t>
            </a:r>
            <a:r>
              <a:rPr lang="es-AR" sz="2400" u="sng" dirty="0" err="1"/>
              <a:t>RequestInterface</a:t>
            </a:r>
            <a:r>
              <a:rPr lang="es-AR" sz="2400" u="sng" dirty="0"/>
              <a:t> </a:t>
            </a:r>
            <a:r>
              <a:rPr lang="es-AR" sz="2400" dirty="0" smtClean="0"/>
              <a:t>   y  </a:t>
            </a:r>
            <a:r>
              <a:rPr lang="es-AR" sz="2400" u="sng" dirty="0" err="1" smtClean="0"/>
              <a:t>Psr</a:t>
            </a:r>
            <a:r>
              <a:rPr lang="es-AR" sz="2400" u="sng" dirty="0" smtClean="0"/>
              <a:t> </a:t>
            </a:r>
            <a:r>
              <a:rPr lang="es-AR" sz="2400" u="sng" dirty="0"/>
              <a:t>\ Http \ </a:t>
            </a:r>
            <a:r>
              <a:rPr lang="es-AR" sz="2400" u="sng" dirty="0" err="1"/>
              <a:t>Message</a:t>
            </a:r>
            <a:r>
              <a:rPr lang="es-AR" sz="2400" u="sng" dirty="0"/>
              <a:t> \ </a:t>
            </a:r>
            <a:r>
              <a:rPr lang="es-AR" sz="2400" u="sng" dirty="0" err="1"/>
              <a:t>ResponseInterface</a:t>
            </a:r>
            <a:r>
              <a:rPr lang="es-AR" sz="2400" u="sng" dirty="0"/>
              <a:t> </a:t>
            </a:r>
            <a:r>
              <a:rPr lang="es-AR" sz="2400" dirty="0" smtClean="0"/>
              <a:t> extienden </a:t>
            </a:r>
            <a:r>
              <a:rPr lang="es-AR" sz="2400" u="sng" dirty="0" err="1" smtClean="0"/>
              <a:t>Psr</a:t>
            </a:r>
            <a:r>
              <a:rPr lang="es-AR" sz="2400" u="sng" dirty="0" smtClean="0"/>
              <a:t> </a:t>
            </a:r>
            <a:r>
              <a:rPr lang="es-AR" sz="2400" u="sng" dirty="0"/>
              <a:t>\ Http \ </a:t>
            </a:r>
            <a:r>
              <a:rPr lang="es-AR" sz="2400" u="sng" dirty="0" err="1"/>
              <a:t>Message</a:t>
            </a:r>
            <a:r>
              <a:rPr lang="es-AR" sz="2400" u="sng" dirty="0"/>
              <a:t> \ </a:t>
            </a:r>
            <a:r>
              <a:rPr lang="es-AR" sz="2400" u="sng" dirty="0" err="1"/>
              <a:t>MessageInterface</a:t>
            </a:r>
            <a:r>
              <a:rPr lang="es-AR" sz="2400" dirty="0" smtClean="0"/>
              <a:t>.</a:t>
            </a:r>
          </a:p>
          <a:p>
            <a:pPr eaLnBrk="1" hangingPunct="1">
              <a:defRPr/>
            </a:pPr>
            <a:r>
              <a:rPr lang="es-AR" sz="2400" dirty="0" smtClean="0"/>
              <a:t>Mientras </a:t>
            </a:r>
            <a:r>
              <a:rPr lang="es-AR" sz="2400" u="sng" dirty="0" err="1"/>
              <a:t>Psr</a:t>
            </a:r>
            <a:r>
              <a:rPr lang="es-AR" sz="2400" u="sng" dirty="0"/>
              <a:t> \ Http \ </a:t>
            </a:r>
            <a:r>
              <a:rPr lang="es-AR" sz="2400" u="sng" dirty="0" err="1"/>
              <a:t>Message</a:t>
            </a:r>
            <a:r>
              <a:rPr lang="es-AR" sz="2400" u="sng" dirty="0"/>
              <a:t> \ </a:t>
            </a:r>
            <a:r>
              <a:rPr lang="es-AR" sz="2400" u="sng" dirty="0" err="1"/>
              <a:t>MessageInterface</a:t>
            </a:r>
            <a:r>
              <a:rPr lang="es-AR" sz="2400" dirty="0"/>
              <a:t> PUEDE ser implementado directamente, </a:t>
            </a:r>
            <a:r>
              <a:rPr lang="es-AR" sz="2400" dirty="0" smtClean="0"/>
              <a:t>se DEBERIA  </a:t>
            </a:r>
            <a:r>
              <a:rPr lang="es-AR" sz="2400" dirty="0"/>
              <a:t>implementar </a:t>
            </a:r>
            <a:r>
              <a:rPr lang="es-AR" sz="2400" u="sng" dirty="0" err="1"/>
              <a:t>Psr</a:t>
            </a:r>
            <a:r>
              <a:rPr lang="es-AR" sz="2400" u="sng" dirty="0"/>
              <a:t> \ Http \ </a:t>
            </a:r>
            <a:r>
              <a:rPr lang="es-AR" sz="2400" u="sng" dirty="0" err="1"/>
              <a:t>Message</a:t>
            </a:r>
            <a:r>
              <a:rPr lang="es-AR" sz="2400" u="sng" dirty="0"/>
              <a:t> \ </a:t>
            </a:r>
            <a:r>
              <a:rPr lang="es-AR" sz="2400" u="sng" dirty="0" err="1"/>
              <a:t>RequestInterface</a:t>
            </a:r>
            <a:r>
              <a:rPr lang="es-AR" sz="2400" dirty="0"/>
              <a:t> </a:t>
            </a:r>
            <a:r>
              <a:rPr lang="es-AR" sz="2400" dirty="0" smtClean="0"/>
              <a:t> y  </a:t>
            </a:r>
            <a:r>
              <a:rPr lang="es-AR" sz="2400" u="sng" dirty="0" err="1" smtClean="0"/>
              <a:t>Psr</a:t>
            </a:r>
            <a:r>
              <a:rPr lang="es-AR" sz="2400" u="sng" dirty="0" smtClean="0"/>
              <a:t> </a:t>
            </a:r>
            <a:r>
              <a:rPr lang="es-AR" sz="2400" u="sng" dirty="0"/>
              <a:t>\ Http \ </a:t>
            </a:r>
            <a:r>
              <a:rPr lang="es-AR" sz="2400" u="sng" dirty="0" err="1"/>
              <a:t>Message</a:t>
            </a:r>
            <a:r>
              <a:rPr lang="es-AR" sz="2400" u="sng" dirty="0"/>
              <a:t> \ </a:t>
            </a:r>
            <a:r>
              <a:rPr lang="es-AR" sz="2400" u="sng" dirty="0" err="1"/>
              <a:t>ResponseInterface</a:t>
            </a:r>
            <a:r>
              <a:rPr lang="es-AR" sz="2400" u="sng" dirty="0"/>
              <a:t>.</a:t>
            </a:r>
          </a:p>
          <a:p>
            <a:pPr eaLnBrk="1" hangingPunct="1">
              <a:defRPr/>
            </a:pPr>
            <a:endParaRPr lang="es-AR" sz="2800" dirty="0"/>
          </a:p>
        </p:txBody>
      </p:sp>
    </p:spTree>
    <p:extLst>
      <p:ext uri="{BB962C8B-B14F-4D97-AF65-F5344CB8AC3E}">
        <p14:creationId xmlns:p14="http://schemas.microsoft.com/office/powerpoint/2010/main" val="3138516740"/>
      </p:ext>
    </p:extLst>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381000" y="228600"/>
            <a:ext cx="8534400" cy="701731"/>
          </a:xfrm>
        </p:spPr>
        <p:txBody>
          <a:bodyPr/>
          <a:lstStyle/>
          <a:p>
            <a:pPr eaLnBrk="1" hangingPunct="1">
              <a:defRPr/>
            </a:pPr>
            <a:r>
              <a:rPr lang="es-AR" sz="4400" dirty="0" err="1"/>
              <a:t>MiddleWare</a:t>
            </a:r>
            <a:r>
              <a:rPr lang="es-AR" sz="4400" dirty="0"/>
              <a:t> </a:t>
            </a:r>
            <a:r>
              <a:rPr lang="es-AR" sz="4400" dirty="0" smtClean="0"/>
              <a:t>en </a:t>
            </a:r>
            <a:r>
              <a:rPr lang="es-AR" sz="4400" dirty="0" err="1" smtClean="0"/>
              <a:t>SlimFrameWork</a:t>
            </a:r>
            <a:endParaRPr lang="es-ES" sz="4400" dirty="0"/>
          </a:p>
        </p:txBody>
      </p:sp>
      <p:sp>
        <p:nvSpPr>
          <p:cNvPr id="327686" name="Rectangle 6"/>
          <p:cNvSpPr>
            <a:spLocks noGrp="1" noChangeArrowheads="1"/>
          </p:cNvSpPr>
          <p:nvPr>
            <p:ph type="body" idx="1"/>
          </p:nvPr>
        </p:nvSpPr>
        <p:spPr>
          <a:xfrm>
            <a:off x="228600" y="1219200"/>
            <a:ext cx="8832679" cy="4081117"/>
          </a:xfrm>
        </p:spPr>
        <p:txBody>
          <a:bodyPr/>
          <a:lstStyle/>
          <a:p>
            <a:pPr eaLnBrk="1" hangingPunct="1">
              <a:defRPr/>
            </a:pPr>
            <a:r>
              <a:rPr lang="es-ES" dirty="0" smtClean="0"/>
              <a:t>Puede </a:t>
            </a:r>
            <a:r>
              <a:rPr lang="es-ES" dirty="0"/>
              <a:t>ejecutar código antes y después de su aplicación Slim para manipular los objetos Solicitar y Responder como mejor le parezca. Esto se llama middleware. Por qué querrías hacer esto? Tal vez desee proteger su aplicación de la falsificación de solicitudes cruzadas. Tal vez desee autenticar las solicitudes antes de ejecutar su aplicación. Middleware es perfecto para estos escenarios.</a:t>
            </a:r>
            <a:endParaRPr lang="es-AR" dirty="0"/>
          </a:p>
        </p:txBody>
      </p:sp>
    </p:spTree>
    <p:extLst>
      <p:ext uri="{BB962C8B-B14F-4D97-AF65-F5344CB8AC3E}">
        <p14:creationId xmlns:p14="http://schemas.microsoft.com/office/powerpoint/2010/main" val="2961445446"/>
      </p:ext>
    </p:extLst>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401781" y="293602"/>
            <a:ext cx="8666019" cy="1421928"/>
          </a:xfrm>
        </p:spPr>
        <p:txBody>
          <a:bodyPr/>
          <a:lstStyle/>
          <a:p>
            <a:pPr eaLnBrk="1" hangingPunct="1">
              <a:defRPr/>
            </a:pPr>
            <a:r>
              <a:rPr lang="es-ES" dirty="0"/>
              <a:t>¿Cómo funciona el middleware?</a:t>
            </a:r>
            <a:endParaRPr lang="es-ES" dirty="0"/>
          </a:p>
        </p:txBody>
      </p:sp>
      <p:sp>
        <p:nvSpPr>
          <p:cNvPr id="299020" name="Text Box 12"/>
          <p:cNvSpPr txBox="1">
            <a:spLocks noChangeArrowheads="1"/>
          </p:cNvSpPr>
          <p:nvPr/>
        </p:nvSpPr>
        <p:spPr bwMode="auto">
          <a:xfrm>
            <a:off x="219808" y="1752600"/>
            <a:ext cx="8466991" cy="2554545"/>
          </a:xfrm>
          <a:prstGeom prst="rect">
            <a:avLst/>
          </a:prstGeom>
          <a:noFill/>
          <a:ln w="9525">
            <a:noFill/>
            <a:miter lim="800000"/>
            <a:headEnd/>
            <a:tailEnd/>
          </a:ln>
          <a:effectLst/>
        </p:spPr>
        <p:txBody>
          <a:bodyPr wrap="square">
            <a:spAutoFit/>
          </a:bodyPr>
          <a:lstStyle/>
          <a:p>
            <a:pPr marL="342900" indent="-342900">
              <a:buFont typeface="Wingdings" pitchFamily="2" charset="2"/>
              <a:buChar char="Ø"/>
              <a:defRPr/>
            </a:pPr>
            <a:r>
              <a:rPr lang="es-ES" sz="2000" dirty="0"/>
              <a:t>Diferentes </a:t>
            </a:r>
            <a:r>
              <a:rPr lang="es-ES" sz="2000" dirty="0" smtClean="0"/>
              <a:t>Framework utilizan </a:t>
            </a:r>
            <a:r>
              <a:rPr lang="es-ES" sz="2000" dirty="0"/>
              <a:t>middleware de manera diferente</a:t>
            </a:r>
            <a:r>
              <a:rPr lang="es-ES" sz="2000" dirty="0" smtClean="0"/>
              <a:t>.</a:t>
            </a:r>
          </a:p>
          <a:p>
            <a:pPr marL="457200" indent="-457200">
              <a:buFont typeface="Wingdings" pitchFamily="2" charset="2"/>
              <a:buChar char="ü"/>
              <a:defRPr/>
            </a:pPr>
            <a:r>
              <a:rPr lang="es-ES" sz="2000" dirty="0" smtClean="0"/>
              <a:t> </a:t>
            </a:r>
            <a:r>
              <a:rPr lang="es-ES" sz="2000" dirty="0"/>
              <a:t>Slim añade middleware como capas concéntricas que rodean su aplicación principal. </a:t>
            </a:r>
            <a:endParaRPr lang="es-ES" sz="2000" dirty="0" smtClean="0"/>
          </a:p>
          <a:p>
            <a:pPr marL="457200" indent="-457200">
              <a:buFont typeface="Wingdings" pitchFamily="2" charset="2"/>
              <a:buChar char="ü"/>
              <a:defRPr/>
            </a:pPr>
            <a:r>
              <a:rPr lang="es-ES" sz="2000" dirty="0" smtClean="0"/>
              <a:t>Cada </a:t>
            </a:r>
            <a:r>
              <a:rPr lang="es-ES" sz="2000" dirty="0"/>
              <a:t>nueva capa de middleware rodea cualquier capa de middleware existente. La estructura concéntrica se expande hacia afuera a medida que se añaden capas de middleware adicionales. </a:t>
            </a:r>
            <a:endParaRPr lang="es-ES" sz="2000" dirty="0" smtClean="0"/>
          </a:p>
          <a:p>
            <a:pPr marL="457200" indent="-457200">
              <a:buFont typeface="Wingdings" pitchFamily="2" charset="2"/>
              <a:buChar char="ü"/>
              <a:defRPr/>
            </a:pPr>
            <a:r>
              <a:rPr lang="es-ES" sz="2000" dirty="0" smtClean="0"/>
              <a:t>La </a:t>
            </a:r>
            <a:r>
              <a:rPr lang="es-ES" sz="2000" dirty="0"/>
              <a:t>última capa de middleware agregada es la primera en ser ejecutada.</a:t>
            </a:r>
            <a:endParaRPr lang="en-US" sz="2000" b="1" i="1" dirty="0">
              <a:effectLst>
                <a:outerShdw blurRad="38100" dist="38100" dir="2700000" algn="tl">
                  <a:srgbClr val="000000"/>
                </a:outerShdw>
              </a:effectLst>
              <a:latin typeface="Arial" charset="0"/>
            </a:endParaRPr>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304800" y="228600"/>
            <a:ext cx="8534400" cy="701731"/>
          </a:xfrm>
        </p:spPr>
        <p:txBody>
          <a:bodyPr/>
          <a:lstStyle/>
          <a:p>
            <a:pPr eaLnBrk="1" hangingPunct="1">
              <a:defRPr/>
            </a:pPr>
            <a:r>
              <a:rPr lang="es-AR" sz="4400" dirty="0" err="1"/>
              <a:t>MiddleWare</a:t>
            </a:r>
            <a:r>
              <a:rPr lang="es-AR" sz="4400" dirty="0"/>
              <a:t> </a:t>
            </a:r>
            <a:r>
              <a:rPr lang="es-AR" sz="4400" dirty="0" smtClean="0"/>
              <a:t>en </a:t>
            </a:r>
            <a:r>
              <a:rPr lang="es-AR" sz="4400" dirty="0" err="1" smtClean="0"/>
              <a:t>SlimFrameWork</a:t>
            </a:r>
            <a:endParaRPr lang="es-ES" sz="4400" dirty="0"/>
          </a:p>
        </p:txBody>
      </p:sp>
      <p:sp>
        <p:nvSpPr>
          <p:cNvPr id="327686" name="Rectangle 6"/>
          <p:cNvSpPr>
            <a:spLocks noGrp="1" noChangeArrowheads="1"/>
          </p:cNvSpPr>
          <p:nvPr>
            <p:ph type="body" idx="1"/>
          </p:nvPr>
        </p:nvSpPr>
        <p:spPr>
          <a:xfrm>
            <a:off x="6096000" y="1611112"/>
            <a:ext cx="2895600" cy="5136791"/>
          </a:xfrm>
        </p:spPr>
        <p:txBody>
          <a:bodyPr/>
          <a:lstStyle/>
          <a:p>
            <a:pPr eaLnBrk="1" hangingPunct="1">
              <a:defRPr/>
            </a:pPr>
            <a:r>
              <a:rPr lang="es-AR" dirty="0" smtClean="0"/>
              <a:t>Entrada:</a:t>
            </a:r>
          </a:p>
          <a:p>
            <a:pPr lvl="1" eaLnBrk="1" hangingPunct="1">
              <a:defRPr/>
            </a:pPr>
            <a:r>
              <a:rPr lang="es-AR" dirty="0" smtClean="0"/>
              <a:t>3</a:t>
            </a:r>
          </a:p>
          <a:p>
            <a:pPr lvl="1" eaLnBrk="1" hangingPunct="1">
              <a:defRPr/>
            </a:pPr>
            <a:r>
              <a:rPr lang="es-AR" dirty="0" smtClean="0"/>
              <a:t>2</a:t>
            </a:r>
          </a:p>
          <a:p>
            <a:pPr lvl="1" eaLnBrk="1" hangingPunct="1">
              <a:defRPr/>
            </a:pPr>
            <a:r>
              <a:rPr lang="es-AR" dirty="0" smtClean="0"/>
              <a:t>1</a:t>
            </a:r>
          </a:p>
          <a:p>
            <a:pPr lvl="1" eaLnBrk="1" hangingPunct="1">
              <a:defRPr/>
            </a:pPr>
            <a:r>
              <a:rPr lang="es-AR" dirty="0" smtClean="0"/>
              <a:t>Mi API</a:t>
            </a:r>
          </a:p>
          <a:p>
            <a:pPr eaLnBrk="1" hangingPunct="1">
              <a:defRPr/>
            </a:pPr>
            <a:r>
              <a:rPr lang="es-AR" dirty="0" smtClean="0"/>
              <a:t>Salida</a:t>
            </a:r>
          </a:p>
          <a:p>
            <a:pPr lvl="1" eaLnBrk="1" hangingPunct="1">
              <a:defRPr/>
            </a:pPr>
            <a:r>
              <a:rPr lang="es-AR" dirty="0" smtClean="0"/>
              <a:t>Mi API</a:t>
            </a:r>
            <a:endParaRPr lang="es-AR" dirty="0" smtClean="0"/>
          </a:p>
          <a:p>
            <a:pPr lvl="1" eaLnBrk="1" hangingPunct="1">
              <a:defRPr/>
            </a:pPr>
            <a:r>
              <a:rPr lang="es-AR" dirty="0" smtClean="0"/>
              <a:t>1</a:t>
            </a:r>
          </a:p>
          <a:p>
            <a:pPr lvl="1" eaLnBrk="1" hangingPunct="1">
              <a:defRPr/>
            </a:pPr>
            <a:r>
              <a:rPr lang="es-AR" dirty="0" smtClean="0"/>
              <a:t>2</a:t>
            </a:r>
          </a:p>
          <a:p>
            <a:pPr lvl="1" eaLnBrk="1" hangingPunct="1">
              <a:defRPr/>
            </a:pPr>
            <a:r>
              <a:rPr lang="es-AR" dirty="0"/>
              <a:t>3</a:t>
            </a:r>
            <a:endParaRPr lang="es-AR" dirty="0"/>
          </a:p>
        </p:txBody>
      </p:sp>
      <p:sp>
        <p:nvSpPr>
          <p:cNvPr id="4" name="3 CuadroTexto"/>
          <p:cNvSpPr txBox="1"/>
          <p:nvPr/>
        </p:nvSpPr>
        <p:spPr>
          <a:xfrm>
            <a:off x="3787861" y="3995348"/>
            <a:ext cx="990600" cy="369332"/>
          </a:xfrm>
          <a:prstGeom prst="rect">
            <a:avLst/>
          </a:prstGeom>
          <a:noFill/>
        </p:spPr>
        <p:txBody>
          <a:bodyPr wrap="square" rtlCol="0">
            <a:spAutoFit/>
          </a:bodyPr>
          <a:lstStyle/>
          <a:p>
            <a:r>
              <a:rPr lang="es-AR" dirty="0" smtClean="0">
                <a:solidFill>
                  <a:schemeClr val="bg2">
                    <a:lumMod val="85000"/>
                    <a:lumOff val="15000"/>
                  </a:schemeClr>
                </a:solidFill>
              </a:rPr>
              <a:t>Mi API</a:t>
            </a:r>
            <a:endParaRPr lang="es-AR" dirty="0">
              <a:solidFill>
                <a:schemeClr val="bg2">
                  <a:lumMod val="85000"/>
                  <a:lumOff val="15000"/>
                </a:schemeClr>
              </a:solidFill>
            </a:endParaRPr>
          </a:p>
        </p:txBody>
      </p:sp>
      <p:sp>
        <p:nvSpPr>
          <p:cNvPr id="6" name="5 CuadroTexto"/>
          <p:cNvSpPr txBox="1"/>
          <p:nvPr/>
        </p:nvSpPr>
        <p:spPr>
          <a:xfrm>
            <a:off x="3489753" y="3048000"/>
            <a:ext cx="1576858" cy="646331"/>
          </a:xfrm>
          <a:prstGeom prst="rect">
            <a:avLst/>
          </a:prstGeom>
          <a:noFill/>
        </p:spPr>
        <p:txBody>
          <a:bodyPr wrap="square" rtlCol="0">
            <a:spAutoFit/>
          </a:bodyPr>
          <a:lstStyle/>
          <a:p>
            <a:r>
              <a:rPr lang="es-AR" dirty="0" smtClean="0">
                <a:solidFill>
                  <a:schemeClr val="bg2">
                    <a:lumMod val="95000"/>
                    <a:lumOff val="5000"/>
                  </a:schemeClr>
                </a:solidFill>
              </a:rPr>
              <a:t>1-Verificardor Origen</a:t>
            </a:r>
            <a:endParaRPr lang="es-AR" dirty="0">
              <a:solidFill>
                <a:schemeClr val="bg2">
                  <a:lumMod val="95000"/>
                  <a:lumOff val="5000"/>
                </a:schemeClr>
              </a:solidFill>
            </a:endParaRPr>
          </a:p>
        </p:txBody>
      </p:sp>
      <p:sp>
        <p:nvSpPr>
          <p:cNvPr id="12" name="11 Anillo"/>
          <p:cNvSpPr/>
          <p:nvPr/>
        </p:nvSpPr>
        <p:spPr bwMode="auto">
          <a:xfrm>
            <a:off x="571500" y="1795846"/>
            <a:ext cx="4229100" cy="4038600"/>
          </a:xfrm>
          <a:prstGeom prst="donu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ndParaRPr>
          </a:p>
        </p:txBody>
      </p:sp>
      <p:sp>
        <p:nvSpPr>
          <p:cNvPr id="13" name="12 Anillo"/>
          <p:cNvSpPr/>
          <p:nvPr/>
        </p:nvSpPr>
        <p:spPr bwMode="auto">
          <a:xfrm>
            <a:off x="1466849" y="2802920"/>
            <a:ext cx="2438400" cy="2362200"/>
          </a:xfrm>
          <a:prstGeom prst="donut">
            <a:avLst>
              <a:gd name="adj" fmla="val 50000"/>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p:txBody>
      </p:sp>
      <p:sp>
        <p:nvSpPr>
          <p:cNvPr id="14" name="13 Anillo"/>
          <p:cNvSpPr/>
          <p:nvPr/>
        </p:nvSpPr>
        <p:spPr bwMode="auto">
          <a:xfrm>
            <a:off x="1466851" y="2814247"/>
            <a:ext cx="2438400" cy="2362200"/>
          </a:xfrm>
          <a:prstGeom prst="donu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ndParaRPr>
          </a:p>
        </p:txBody>
      </p:sp>
      <p:sp>
        <p:nvSpPr>
          <p:cNvPr id="15" name="14 CuadroTexto"/>
          <p:cNvSpPr txBox="1"/>
          <p:nvPr/>
        </p:nvSpPr>
        <p:spPr>
          <a:xfrm>
            <a:off x="1927654" y="5165120"/>
            <a:ext cx="2895600" cy="646331"/>
          </a:xfrm>
          <a:prstGeom prst="rect">
            <a:avLst/>
          </a:prstGeom>
          <a:noFill/>
        </p:spPr>
        <p:txBody>
          <a:bodyPr wrap="square" rtlCol="0">
            <a:spAutoFit/>
          </a:bodyPr>
          <a:lstStyle/>
          <a:p>
            <a:r>
              <a:rPr lang="es-AR" dirty="0" smtClean="0">
                <a:ln>
                  <a:solidFill>
                    <a:schemeClr val="bg2">
                      <a:lumMod val="95000"/>
                      <a:lumOff val="5000"/>
                    </a:schemeClr>
                  </a:solidFill>
                </a:ln>
                <a:solidFill>
                  <a:schemeClr val="bg2">
                    <a:lumMod val="95000"/>
                    <a:lumOff val="5000"/>
                  </a:schemeClr>
                </a:solidFill>
              </a:rPr>
              <a:t>2-Validación de credenciales</a:t>
            </a:r>
            <a:endParaRPr lang="es-AR" dirty="0">
              <a:ln>
                <a:solidFill>
                  <a:schemeClr val="bg2">
                    <a:lumMod val="95000"/>
                    <a:lumOff val="5000"/>
                  </a:schemeClr>
                </a:solidFill>
              </a:ln>
              <a:solidFill>
                <a:schemeClr val="bg2">
                  <a:lumMod val="95000"/>
                  <a:lumOff val="5000"/>
                </a:schemeClr>
              </a:solidFill>
            </a:endParaRPr>
          </a:p>
        </p:txBody>
      </p:sp>
      <p:sp>
        <p:nvSpPr>
          <p:cNvPr id="16" name="15 CuadroTexto"/>
          <p:cNvSpPr txBox="1"/>
          <p:nvPr/>
        </p:nvSpPr>
        <p:spPr>
          <a:xfrm>
            <a:off x="2225762" y="3842260"/>
            <a:ext cx="990600" cy="369332"/>
          </a:xfrm>
          <a:prstGeom prst="rect">
            <a:avLst/>
          </a:prstGeom>
          <a:noFill/>
        </p:spPr>
        <p:txBody>
          <a:bodyPr wrap="square" rtlCol="0">
            <a:spAutoFit/>
          </a:bodyPr>
          <a:lstStyle/>
          <a:p>
            <a:r>
              <a:rPr lang="es-AR" dirty="0" smtClean="0">
                <a:solidFill>
                  <a:schemeClr val="bg2">
                    <a:lumMod val="85000"/>
                    <a:lumOff val="15000"/>
                  </a:schemeClr>
                </a:solidFill>
              </a:rPr>
              <a:t>Mi API</a:t>
            </a:r>
            <a:endParaRPr lang="es-AR" dirty="0">
              <a:solidFill>
                <a:schemeClr val="bg2">
                  <a:lumMod val="85000"/>
                  <a:lumOff val="15000"/>
                </a:schemeClr>
              </a:solidFill>
            </a:endParaRPr>
          </a:p>
        </p:txBody>
      </p:sp>
      <p:sp>
        <p:nvSpPr>
          <p:cNvPr id="17" name="16 CuadroTexto"/>
          <p:cNvSpPr txBox="1"/>
          <p:nvPr/>
        </p:nvSpPr>
        <p:spPr>
          <a:xfrm>
            <a:off x="1927654" y="2894912"/>
            <a:ext cx="1576858" cy="646331"/>
          </a:xfrm>
          <a:prstGeom prst="rect">
            <a:avLst/>
          </a:prstGeom>
          <a:noFill/>
        </p:spPr>
        <p:txBody>
          <a:bodyPr wrap="square" rtlCol="0">
            <a:spAutoFit/>
          </a:bodyPr>
          <a:lstStyle/>
          <a:p>
            <a:r>
              <a:rPr lang="es-AR" dirty="0" smtClean="0">
                <a:solidFill>
                  <a:schemeClr val="bg2">
                    <a:lumMod val="95000"/>
                    <a:lumOff val="5000"/>
                  </a:schemeClr>
                </a:solidFill>
              </a:rPr>
              <a:t>1-Verificardor Origen</a:t>
            </a:r>
            <a:endParaRPr lang="es-AR" dirty="0">
              <a:solidFill>
                <a:schemeClr val="bg2">
                  <a:lumMod val="95000"/>
                  <a:lumOff val="5000"/>
                </a:schemeClr>
              </a:solidFill>
            </a:endParaRPr>
          </a:p>
        </p:txBody>
      </p:sp>
      <p:sp>
        <p:nvSpPr>
          <p:cNvPr id="18" name="17 Anillo"/>
          <p:cNvSpPr/>
          <p:nvPr/>
        </p:nvSpPr>
        <p:spPr bwMode="auto">
          <a:xfrm>
            <a:off x="152400" y="1514385"/>
            <a:ext cx="5067299" cy="4961925"/>
          </a:xfrm>
          <a:prstGeom prst="donut">
            <a:avLst>
              <a:gd name="adj" fmla="val 13057"/>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ndParaRPr>
          </a:p>
        </p:txBody>
      </p:sp>
      <p:sp>
        <p:nvSpPr>
          <p:cNvPr id="19" name="18 CuadroTexto"/>
          <p:cNvSpPr txBox="1"/>
          <p:nvPr/>
        </p:nvSpPr>
        <p:spPr>
          <a:xfrm>
            <a:off x="1657564" y="1777311"/>
            <a:ext cx="2262158" cy="369332"/>
          </a:xfrm>
          <a:prstGeom prst="rect">
            <a:avLst/>
          </a:prstGeom>
          <a:noFill/>
        </p:spPr>
        <p:txBody>
          <a:bodyPr wrap="none" rtlCol="0">
            <a:spAutoFit/>
          </a:bodyPr>
          <a:lstStyle/>
          <a:p>
            <a:r>
              <a:rPr lang="es-AR" dirty="0" smtClean="0">
                <a:solidFill>
                  <a:schemeClr val="bg2">
                    <a:lumMod val="95000"/>
                    <a:lumOff val="5000"/>
                  </a:schemeClr>
                </a:solidFill>
              </a:rPr>
              <a:t>3-Otra funcionalidad</a:t>
            </a:r>
            <a:endParaRPr lang="es-AR" dirty="0">
              <a:solidFill>
                <a:schemeClr val="bg2">
                  <a:lumMod val="95000"/>
                  <a:lumOff val="5000"/>
                </a:schemeClr>
              </a:solidFill>
            </a:endParaRPr>
          </a:p>
        </p:txBody>
      </p:sp>
      <p:sp>
        <p:nvSpPr>
          <p:cNvPr id="8" name="7 Flecha abajo"/>
          <p:cNvSpPr/>
          <p:nvPr/>
        </p:nvSpPr>
        <p:spPr bwMode="auto">
          <a:xfrm rot="18029387">
            <a:off x="4146626" y="3343691"/>
            <a:ext cx="571501" cy="3124200"/>
          </a:xfrm>
          <a:prstGeom prst="down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p:txBody>
      </p:sp>
      <p:sp>
        <p:nvSpPr>
          <p:cNvPr id="21" name="20 Flecha abajo"/>
          <p:cNvSpPr/>
          <p:nvPr/>
        </p:nvSpPr>
        <p:spPr bwMode="auto">
          <a:xfrm rot="3410900">
            <a:off x="4119643" y="1371342"/>
            <a:ext cx="571501" cy="3124200"/>
          </a:xfrm>
          <a:prstGeom prst="down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p:txBody>
      </p:sp>
      <p:sp>
        <p:nvSpPr>
          <p:cNvPr id="9" name="8 CuadroTexto"/>
          <p:cNvSpPr txBox="1"/>
          <p:nvPr/>
        </p:nvSpPr>
        <p:spPr>
          <a:xfrm rot="19567473">
            <a:off x="4451269" y="2279089"/>
            <a:ext cx="1445711" cy="369332"/>
          </a:xfrm>
          <a:prstGeom prst="rect">
            <a:avLst/>
          </a:prstGeom>
          <a:noFill/>
        </p:spPr>
        <p:txBody>
          <a:bodyPr wrap="square" rtlCol="0">
            <a:spAutoFit/>
          </a:bodyPr>
          <a:lstStyle/>
          <a:p>
            <a:r>
              <a:rPr lang="es-AR" dirty="0" smtClean="0"/>
              <a:t>Entrada http</a:t>
            </a:r>
            <a:endParaRPr lang="es-AR" dirty="0"/>
          </a:p>
        </p:txBody>
      </p:sp>
      <p:sp>
        <p:nvSpPr>
          <p:cNvPr id="23" name="22 CuadroTexto"/>
          <p:cNvSpPr txBox="1"/>
          <p:nvPr/>
        </p:nvSpPr>
        <p:spPr>
          <a:xfrm rot="1821718">
            <a:off x="4496843" y="5160059"/>
            <a:ext cx="1445711" cy="369332"/>
          </a:xfrm>
          <a:prstGeom prst="rect">
            <a:avLst/>
          </a:prstGeom>
          <a:noFill/>
        </p:spPr>
        <p:txBody>
          <a:bodyPr wrap="square" rtlCol="0">
            <a:spAutoFit/>
          </a:bodyPr>
          <a:lstStyle/>
          <a:p>
            <a:r>
              <a:rPr lang="es-AR" dirty="0" smtClean="0"/>
              <a:t>Salida</a:t>
            </a:r>
            <a:endParaRPr lang="es-AR" dirty="0"/>
          </a:p>
        </p:txBody>
      </p:sp>
    </p:spTree>
    <p:extLst>
      <p:ext uri="{BB962C8B-B14F-4D97-AF65-F5344CB8AC3E}">
        <p14:creationId xmlns:p14="http://schemas.microsoft.com/office/powerpoint/2010/main" val="4288170238"/>
      </p:ext>
    </p:extLst>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1_VS_NET Launch Template">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2917</TotalTime>
  <Words>741</Words>
  <Application>Microsoft Office PowerPoint</Application>
  <PresentationFormat>Presentación en pantalla (4:3)</PresentationFormat>
  <Paragraphs>96</Paragraphs>
  <Slides>17</Slides>
  <Notes>14</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1_VS_NET Launch Template</vt:lpstr>
      <vt:lpstr>Maximiliano Neiner Villegas Octavio Rampi Mario</vt:lpstr>
      <vt:lpstr>Temas a Tratar</vt:lpstr>
      <vt:lpstr>MiddleWare en PSR7 1/2</vt:lpstr>
      <vt:lpstr>MiddleWare en PSR7 2/2</vt:lpstr>
      <vt:lpstr>PSR-7:HTTP</vt:lpstr>
      <vt:lpstr>PSR-7:HTTP</vt:lpstr>
      <vt:lpstr>MiddleWare en SlimFrameWork</vt:lpstr>
      <vt:lpstr>¿Cómo funciona el middleware?</vt:lpstr>
      <vt:lpstr>MiddleWare en SlimFrameWork</vt:lpstr>
      <vt:lpstr>Funciones MiddleWare </vt:lpstr>
      <vt:lpstr>Funciones MiddleWare </vt:lpstr>
      <vt:lpstr>Funciones MiddleWare </vt:lpstr>
      <vt:lpstr>Ejemplo POO en  MiddleWare </vt:lpstr>
      <vt:lpstr>Ejemplo POO en  MiddleWare </vt:lpstr>
      <vt:lpstr>Ejemplo POO en  MiddleWare </vt:lpstr>
      <vt:lpstr>Ejercitación</vt:lpstr>
      <vt:lpstr>Ejercicios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Laboratorio_III_Clase_01</dc:title>
  <dc:subject>Depuración, WindowsForm y Controles</dc:subject>
  <dc:creator>profesor</dc:creator>
  <cp:lastModifiedBy>Usuario</cp:lastModifiedBy>
  <cp:revision>149</cp:revision>
  <cp:lastPrinted>1601-01-01T00:00:00Z</cp:lastPrinted>
  <dcterms:created xsi:type="dcterms:W3CDTF">1601-01-01T00:00:00Z</dcterms:created>
  <dcterms:modified xsi:type="dcterms:W3CDTF">2017-09-09T01:02:08Z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