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6"/>
  </p:notesMasterIdLst>
  <p:handoutMasterIdLst>
    <p:handoutMasterId r:id="rId27"/>
  </p:handoutMasterIdLst>
  <p:sldIdLst>
    <p:sldId id="290" r:id="rId2"/>
    <p:sldId id="392" r:id="rId3"/>
    <p:sldId id="393" r:id="rId4"/>
    <p:sldId id="394" r:id="rId5"/>
    <p:sldId id="401" r:id="rId6"/>
    <p:sldId id="396" r:id="rId7"/>
    <p:sldId id="406" r:id="rId8"/>
    <p:sldId id="402" r:id="rId9"/>
    <p:sldId id="405" r:id="rId10"/>
    <p:sldId id="408" r:id="rId11"/>
    <p:sldId id="403" r:id="rId12"/>
    <p:sldId id="404" r:id="rId13"/>
    <p:sldId id="407" r:id="rId14"/>
    <p:sldId id="413" r:id="rId15"/>
    <p:sldId id="414" r:id="rId16"/>
    <p:sldId id="415" r:id="rId17"/>
    <p:sldId id="410" r:id="rId18"/>
    <p:sldId id="411" r:id="rId19"/>
    <p:sldId id="412" r:id="rId20"/>
    <p:sldId id="416" r:id="rId21"/>
    <p:sldId id="417" r:id="rId22"/>
    <p:sldId id="418" r:id="rId23"/>
    <p:sldId id="390" r:id="rId24"/>
    <p:sldId id="391" r:id="rId25"/>
  </p:sldIdLst>
  <p:sldSz cx="9144000" cy="6858000" type="screen4x3"/>
  <p:notesSz cx="6858000" cy="9144000"/>
  <p:defaultTextStyle>
    <a:defPPr>
      <a:defRPr lang="es-A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umno" initials="a" lastIdx="1" clrIdx="0">
    <p:extLst>
      <p:ext uri="{19B8F6BF-5375-455C-9EA6-DF929625EA0E}">
        <p15:presenceInfo xmlns:p15="http://schemas.microsoft.com/office/powerpoint/2012/main" userId="alumn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3300"/>
    <a:srgbClr val="0000FF"/>
    <a:srgbClr val="FF0000"/>
    <a:srgbClr val="969696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450" autoAdjust="0"/>
    <p:restoredTop sz="92240" autoAdjust="0"/>
  </p:normalViewPr>
  <p:slideViewPr>
    <p:cSldViewPr>
      <p:cViewPr varScale="1">
        <p:scale>
          <a:sx n="69" d="100"/>
          <a:sy n="69" d="100"/>
        </p:scale>
        <p:origin x="594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07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8-28T21:02:31.369" idx="1">
    <p:pos x="5136" y="1056"/>
    <p:text/>
    <p:extLst>
      <p:ext uri="{C676402C-5697-4E1C-873F-D02D1690AC5C}">
        <p15:threadingInfo xmlns:p15="http://schemas.microsoft.com/office/powerpoint/2012/main" timeZoneBias="18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ffectLst/>
                <a:latin typeface="Arial" charset="0"/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1976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ffectLst/>
                <a:latin typeface="Arial" charset="0"/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1976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ffectLst/>
                <a:latin typeface="Arial" charset="0"/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1976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ffectLst/>
              </a:defRPr>
            </a:lvl1pPr>
          </a:lstStyle>
          <a:p>
            <a:fld id="{3004D049-02D5-4DE4-9124-0DAFA90AE90F}" type="slidenum">
              <a:rPr lang="es-AR" altLang="en-US"/>
              <a:pPr/>
              <a:t>‹Nº›</a:t>
            </a:fld>
            <a:endParaRPr lang="es-AR" altLang="en-US"/>
          </a:p>
        </p:txBody>
      </p:sp>
    </p:spTree>
    <p:extLst>
      <p:ext uri="{BB962C8B-B14F-4D97-AF65-F5344CB8AC3E}">
        <p14:creationId xmlns:p14="http://schemas.microsoft.com/office/powerpoint/2010/main" val="7138742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ffectLst/>
                <a:latin typeface="Arial" charset="0"/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ffectLst/>
                <a:latin typeface="Arial" charset="0"/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AR" noProof="0"/>
              <a:t>Click to edit Master text styles</a:t>
            </a:r>
          </a:p>
          <a:p>
            <a:pPr lvl="1"/>
            <a:r>
              <a:rPr lang="es-AR" noProof="0"/>
              <a:t>Second level</a:t>
            </a:r>
          </a:p>
          <a:p>
            <a:pPr lvl="2"/>
            <a:r>
              <a:rPr lang="es-AR" noProof="0"/>
              <a:t>Third level</a:t>
            </a:r>
          </a:p>
          <a:p>
            <a:pPr lvl="3"/>
            <a:r>
              <a:rPr lang="es-AR" noProof="0"/>
              <a:t>Fourth level</a:t>
            </a:r>
          </a:p>
          <a:p>
            <a:pPr lvl="4"/>
            <a:r>
              <a:rPr lang="es-AR" noProof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ffectLst/>
                <a:latin typeface="Arial" charset="0"/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ffectLst/>
              </a:defRPr>
            </a:lvl1pPr>
          </a:lstStyle>
          <a:p>
            <a:fld id="{CA4C1254-2E63-4D99-BA92-F96B4BA71C4D}" type="slidenum">
              <a:rPr lang="es-AR" altLang="en-US"/>
              <a:pPr/>
              <a:t>‹Nº›</a:t>
            </a:fld>
            <a:endParaRPr lang="es-AR" altLang="en-US"/>
          </a:p>
        </p:txBody>
      </p:sp>
    </p:spTree>
    <p:extLst>
      <p:ext uri="{BB962C8B-B14F-4D97-AF65-F5344CB8AC3E}">
        <p14:creationId xmlns:p14="http://schemas.microsoft.com/office/powerpoint/2010/main" val="27486940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8CD7B92-44F5-450B-A4AB-223E3EBB081E}" type="slidenum">
              <a:rPr lang="es-AR" altLang="en-US"/>
              <a:pPr eaLnBrk="1" hangingPunct="1"/>
              <a:t>1</a:t>
            </a:fld>
            <a:endParaRPr lang="es-AR" altLang="en-US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24793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4991CE4-08DF-478B-854C-F267F8EEF5CC}" type="slidenum">
              <a:rPr lang="es-AR" altLang="en-US"/>
              <a:pPr eaLnBrk="1" hangingPunct="1"/>
              <a:t>12</a:t>
            </a:fld>
            <a:endParaRPr lang="es-AR" altLang="en-US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74718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4991CE4-08DF-478B-854C-F267F8EEF5CC}" type="slidenum">
              <a:rPr lang="es-AR" altLang="en-US"/>
              <a:pPr eaLnBrk="1" hangingPunct="1"/>
              <a:t>13</a:t>
            </a:fld>
            <a:endParaRPr lang="es-AR" altLang="en-US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76835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4991CE4-08DF-478B-854C-F267F8EEF5CC}" type="slidenum">
              <a:rPr lang="es-AR" altLang="en-US"/>
              <a:pPr eaLnBrk="1" hangingPunct="1"/>
              <a:t>14</a:t>
            </a:fld>
            <a:endParaRPr lang="es-AR" altLang="en-US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56889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4991CE4-08DF-478B-854C-F267F8EEF5CC}" type="slidenum">
              <a:rPr lang="es-AR" altLang="en-US"/>
              <a:pPr eaLnBrk="1" hangingPunct="1"/>
              <a:t>15</a:t>
            </a:fld>
            <a:endParaRPr lang="es-AR" altLang="en-US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11239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4991CE4-08DF-478B-854C-F267F8EEF5CC}" type="slidenum">
              <a:rPr lang="es-AR" altLang="en-US"/>
              <a:pPr eaLnBrk="1" hangingPunct="1"/>
              <a:t>16</a:t>
            </a:fld>
            <a:endParaRPr lang="es-AR" altLang="en-US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56911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4991CE4-08DF-478B-854C-F267F8EEF5CC}" type="slidenum">
              <a:rPr lang="es-AR" altLang="en-US"/>
              <a:pPr eaLnBrk="1" hangingPunct="1"/>
              <a:t>17</a:t>
            </a:fld>
            <a:endParaRPr lang="es-AR" altLang="en-US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69486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4991CE4-08DF-478B-854C-F267F8EEF5CC}" type="slidenum">
              <a:rPr lang="es-AR" altLang="en-US"/>
              <a:pPr eaLnBrk="1" hangingPunct="1"/>
              <a:t>18</a:t>
            </a:fld>
            <a:endParaRPr lang="es-AR" altLang="en-US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96873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4991CE4-08DF-478B-854C-F267F8EEF5CC}" type="slidenum">
              <a:rPr lang="es-AR" altLang="en-US"/>
              <a:pPr eaLnBrk="1" hangingPunct="1"/>
              <a:t>19</a:t>
            </a:fld>
            <a:endParaRPr lang="es-AR" altLang="en-US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00298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4991CE4-08DF-478B-854C-F267F8EEF5CC}" type="slidenum">
              <a:rPr lang="es-AR" altLang="en-US"/>
              <a:pPr eaLnBrk="1" hangingPunct="1"/>
              <a:t>20</a:t>
            </a:fld>
            <a:endParaRPr lang="es-AR" altLang="en-US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60806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4991CE4-08DF-478B-854C-F267F8EEF5CC}" type="slidenum">
              <a:rPr lang="es-AR" altLang="en-US"/>
              <a:pPr eaLnBrk="1" hangingPunct="1"/>
              <a:t>21</a:t>
            </a:fld>
            <a:endParaRPr lang="es-AR" altLang="en-US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67555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67325A7-6B02-4CE0-83CB-308A008D9FF2}" type="slidenum">
              <a:rPr lang="es-AR" altLang="en-US"/>
              <a:pPr eaLnBrk="1" hangingPunct="1"/>
              <a:t>3</a:t>
            </a:fld>
            <a:endParaRPr lang="es-AR" altLang="en-US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s-ES" altLang="en-US" sz="800" dirty="0">
                <a:latin typeface="Arial" panose="020B0604020202020204" pitchFamily="34" charset="0"/>
              </a:rPr>
              <a:t>REST se definió en el 2000 por Roy </a:t>
            </a:r>
            <a:r>
              <a:rPr lang="es-ES" altLang="en-US" sz="800" dirty="0" err="1">
                <a:latin typeface="Arial" panose="020B0604020202020204" pitchFamily="34" charset="0"/>
              </a:rPr>
              <a:t>Fielding</a:t>
            </a:r>
            <a:r>
              <a:rPr lang="es-ES" altLang="en-US" sz="800" dirty="0">
                <a:latin typeface="Arial" panose="020B0604020202020204" pitchFamily="34" charset="0"/>
              </a:rPr>
              <a:t>, coautor principal también de la especificación HTTP. Podríamos considerar REST como un </a:t>
            </a:r>
            <a:r>
              <a:rPr lang="es-ES" altLang="en-US" sz="800" dirty="0" err="1">
                <a:latin typeface="Arial" panose="020B0604020202020204" pitchFamily="34" charset="0"/>
              </a:rPr>
              <a:t>framework</a:t>
            </a:r>
            <a:r>
              <a:rPr lang="es-ES" altLang="en-US" sz="800" dirty="0">
                <a:latin typeface="Arial" panose="020B0604020202020204" pitchFamily="34" charset="0"/>
              </a:rPr>
              <a:t> para construir aplicaciones web respetando HTTP.</a:t>
            </a:r>
            <a:r>
              <a:rPr lang="es-AR" altLang="en-US" sz="800" dirty="0">
                <a:latin typeface="Arial" panose="020B0604020202020204" pitchFamily="34" charset="0"/>
              </a:rPr>
              <a:t> </a:t>
            </a:r>
            <a:endParaRPr lang="es-ES" altLang="en-US" sz="800">
              <a:latin typeface="Arial" panose="020B0604020202020204" pitchFamily="34" charset="0"/>
            </a:endParaRPr>
          </a:p>
          <a:p>
            <a:pPr eaLnBrk="1" hangingPunct="1">
              <a:lnSpc>
                <a:spcPct val="80000"/>
              </a:lnSpc>
            </a:pPr>
            <a:endParaRPr lang="es-ES" altLang="en-US" sz="800" dirty="0">
              <a:latin typeface="Arial" panose="020B0604020202020204" pitchFamily="34" charset="0"/>
            </a:endParaRPr>
          </a:p>
          <a:p>
            <a:pPr eaLnBrk="1" hangingPunct="1">
              <a:lnSpc>
                <a:spcPct val="80000"/>
              </a:lnSpc>
            </a:pPr>
            <a:endParaRPr lang="es-ES" altLang="en-US" sz="800">
              <a:latin typeface="Arial" panose="020B0604020202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926066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4991CE4-08DF-478B-854C-F267F8EEF5CC}" type="slidenum">
              <a:rPr lang="es-AR" altLang="en-US"/>
              <a:pPr eaLnBrk="1" hangingPunct="1"/>
              <a:t>22</a:t>
            </a:fld>
            <a:endParaRPr lang="es-AR" altLang="en-US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46224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5DBEF8D-E90D-43BC-ADD2-424A03CF12DA}" type="slidenum">
              <a:rPr lang="es-AR" altLang="en-US"/>
              <a:pPr eaLnBrk="1" hangingPunct="1"/>
              <a:t>4</a:t>
            </a:fld>
            <a:endParaRPr lang="es-AR" altLang="en-US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altLang="en-US" sz="10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72653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5DBEF8D-E90D-43BC-ADD2-424A03CF12DA}" type="slidenum">
              <a:rPr lang="es-AR" altLang="en-US"/>
              <a:pPr eaLnBrk="1" hangingPunct="1"/>
              <a:t>5</a:t>
            </a:fld>
            <a:endParaRPr lang="es-AR" altLang="en-US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altLang="en-US" sz="10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03759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4991CE4-08DF-478B-854C-F267F8EEF5CC}" type="slidenum">
              <a:rPr lang="es-AR" altLang="en-US"/>
              <a:pPr eaLnBrk="1" hangingPunct="1"/>
              <a:t>6</a:t>
            </a:fld>
            <a:endParaRPr lang="es-AR" altLang="en-US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75975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4991CE4-08DF-478B-854C-F267F8EEF5CC}" type="slidenum">
              <a:rPr lang="es-AR" altLang="en-US"/>
              <a:pPr eaLnBrk="1" hangingPunct="1"/>
              <a:t>8</a:t>
            </a:fld>
            <a:endParaRPr lang="es-AR" altLang="en-US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06311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4991CE4-08DF-478B-854C-F267F8EEF5CC}" type="slidenum">
              <a:rPr lang="es-AR" altLang="en-US"/>
              <a:pPr eaLnBrk="1" hangingPunct="1"/>
              <a:t>9</a:t>
            </a:fld>
            <a:endParaRPr lang="es-AR" altLang="en-US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70353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4991CE4-08DF-478B-854C-F267F8EEF5CC}" type="slidenum">
              <a:rPr lang="es-AR" altLang="en-US"/>
              <a:pPr eaLnBrk="1" hangingPunct="1"/>
              <a:t>10</a:t>
            </a:fld>
            <a:endParaRPr lang="es-AR" altLang="en-US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s-ES" altLang="en-US" dirty="0" smtClean="0">
                <a:latin typeface="Arial" panose="020B0604020202020204" pitchFamily="34" charset="0"/>
              </a:rPr>
              <a:t>https://httpd.apache.org/docs/trunk/es/howto/htaccess.html</a:t>
            </a:r>
            <a:endParaRPr lang="es-E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5699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4991CE4-08DF-478B-854C-F267F8EEF5CC}" type="slidenum">
              <a:rPr lang="es-AR" altLang="en-US"/>
              <a:pPr eaLnBrk="1" hangingPunct="1"/>
              <a:t>11</a:t>
            </a:fld>
            <a:endParaRPr lang="es-AR" altLang="en-US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59590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47700" y="2233613"/>
            <a:ext cx="7772400" cy="750887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47700" y="4927600"/>
            <a:ext cx="7861300" cy="585788"/>
          </a:xfrm>
        </p:spPr>
        <p:txBody>
          <a:bodyPr anchor="ctr"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78452977"/>
      </p:ext>
    </p:extLst>
  </p:cSld>
  <p:clrMapOvr>
    <a:masterClrMapping/>
  </p:clrMapOvr>
  <p:transition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64726436"/>
      </p:ext>
    </p:extLst>
  </p:cSld>
  <p:clrMapOvr>
    <a:masterClrMapping/>
  </p:clrMapOvr>
  <p:transition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77025" y="228600"/>
            <a:ext cx="2097088" cy="269875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381000" y="228600"/>
            <a:ext cx="6143625" cy="2698750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96260438"/>
      </p:ext>
    </p:extLst>
  </p:cSld>
  <p:clrMapOvr>
    <a:masterClrMapping/>
  </p:clrMapOvr>
  <p:transition>
    <p:zo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ítulo y diagrama u organigra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93113" cy="75088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SmartArt"/>
          <p:cNvSpPr>
            <a:spLocks noGrp="1"/>
          </p:cNvSpPr>
          <p:nvPr>
            <p:ph type="dgm" idx="1"/>
          </p:nvPr>
        </p:nvSpPr>
        <p:spPr>
          <a:xfrm>
            <a:off x="381000" y="1416050"/>
            <a:ext cx="8388350" cy="1511300"/>
          </a:xfrm>
        </p:spPr>
        <p:txBody>
          <a:bodyPr/>
          <a:lstStyle/>
          <a:p>
            <a:pPr lvl="0"/>
            <a:endParaRPr lang="es-AR" noProof="0"/>
          </a:p>
        </p:txBody>
      </p:sp>
    </p:spTree>
    <p:extLst>
      <p:ext uri="{BB962C8B-B14F-4D97-AF65-F5344CB8AC3E}">
        <p14:creationId xmlns:p14="http://schemas.microsoft.com/office/powerpoint/2010/main" val="1259025522"/>
      </p:ext>
    </p:extLst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05842341"/>
      </p:ext>
    </p:extLst>
  </p:cSld>
  <p:clrMapOvr>
    <a:masterClrMapping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512127113"/>
      </p:ext>
    </p:extLst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381000" y="1416050"/>
            <a:ext cx="4117975" cy="1511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51375" y="1416050"/>
            <a:ext cx="4117975" cy="1511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69142894"/>
      </p:ext>
    </p:extLst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86598354"/>
      </p:ext>
    </p:extLst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2661769"/>
      </p:ext>
    </p:extLst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3083725"/>
      </p:ext>
    </p:extLst>
  </p:cSld>
  <p:clrMapOvr>
    <a:masterClrMapping/>
  </p:clrMapOvr>
  <p:transition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37142101"/>
      </p:ext>
    </p:extLst>
  </p:cSld>
  <p:clrMapOvr>
    <a:masterClrMapping/>
  </p:clrMapOvr>
  <p:transition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AR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109425603"/>
      </p:ext>
    </p:extLst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28600"/>
            <a:ext cx="8393113" cy="750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Title Slide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416050"/>
            <a:ext cx="8388350" cy="151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ransition>
    <p:zoom/>
  </p:transition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9pPr>
    </p:titleStyle>
    <p:bodyStyle>
      <a:lvl1pPr marL="558800" indent="-55880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Blip>
          <a:blip r:embed="rId15"/>
        </a:buBlip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977900" indent="-417513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0000"/>
        <a:buFont typeface="Wingdings" panose="05000000000000000000" pitchFamily="2" charset="2"/>
        <a:buChar char="l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333500" indent="-354013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5000"/>
        <a:buFont typeface="Wingdings" panose="05000000000000000000" pitchFamily="2" charset="2"/>
        <a:buChar char="l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65288" indent="-33020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5000"/>
        <a:buFont typeface="Wingdings" panose="05000000000000000000" pitchFamily="2" charset="2"/>
        <a:buChar char="l"/>
        <a:defRPr sz="2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Franklin Gothic Book" pitchFamily="34" charset="0"/>
        </a:defRPr>
      </a:lvl4pPr>
      <a:lvl5pPr marL="1981200" indent="-314325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5000"/>
        <a:buFont typeface="Wingdings" panose="05000000000000000000" pitchFamily="2" charset="2"/>
        <a:buChar char="l"/>
        <a:defRPr sz="2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Franklin Gothic Book" pitchFamily="34" charset="0"/>
        </a:defRPr>
      </a:lvl5pPr>
      <a:lvl6pPr marL="2438400" indent="-314325" algn="l" rtl="0" fontAlgn="base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l"/>
        <a:defRPr sz="2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Franklin Gothic Book" pitchFamily="34" charset="0"/>
        </a:defRPr>
      </a:lvl6pPr>
      <a:lvl7pPr marL="2895600" indent="-314325" algn="l" rtl="0" fontAlgn="base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l"/>
        <a:defRPr sz="2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Franklin Gothic Book" pitchFamily="34" charset="0"/>
        </a:defRPr>
      </a:lvl7pPr>
      <a:lvl8pPr marL="3352800" indent="-314325" algn="l" rtl="0" fontAlgn="base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l"/>
        <a:defRPr sz="2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Franklin Gothic Book" pitchFamily="34" charset="0"/>
        </a:defRPr>
      </a:lvl8pPr>
      <a:lvl9pPr marL="3810000" indent="-314325" algn="l" rtl="0" fontAlgn="base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l"/>
        <a:defRPr sz="2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Franklin Gothic Book" pitchFamily="34" charset="0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tm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1.xml"/><Relationship Id="rId4" Type="http://schemas.openxmlformats.org/officeDocument/2006/relationships/image" Target="../media/image6.tm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tm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tmp"/><Relationship Id="rId4" Type="http://schemas.openxmlformats.org/officeDocument/2006/relationships/image" Target="../media/image8.tm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tmp"/><Relationship Id="rId4" Type="http://schemas.openxmlformats.org/officeDocument/2006/relationships/image" Target="../media/image10.tm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tm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tm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7.tmp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tmp"/><Relationship Id="rId5" Type="http://schemas.openxmlformats.org/officeDocument/2006/relationships/image" Target="../media/image15.tmp"/><Relationship Id="rId4" Type="http://schemas.openxmlformats.org/officeDocument/2006/relationships/image" Target="../media/image14.tm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tmp"/><Relationship Id="rId4" Type="http://schemas.openxmlformats.org/officeDocument/2006/relationships/image" Target="../media/image18.tmp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tm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tmp"/><Relationship Id="rId4" Type="http://schemas.openxmlformats.org/officeDocument/2006/relationships/image" Target="../media/image21.tmp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tmp"/><Relationship Id="rId4" Type="http://schemas.openxmlformats.org/officeDocument/2006/relationships/image" Target="../media/image23.tmp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tmp"/><Relationship Id="rId4" Type="http://schemas.openxmlformats.org/officeDocument/2006/relationships/image" Target="../media/image25.tmp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gi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01613" y="3706068"/>
            <a:ext cx="8697912" cy="2086725"/>
          </a:xfrm>
        </p:spPr>
        <p:txBody>
          <a:bodyPr/>
          <a:lstStyle/>
          <a:p>
            <a:pPr algn="ctr" eaLnBrk="1" hangingPunct="1">
              <a:defRPr/>
            </a:pPr>
            <a:r>
              <a:rPr lang="es-AR" dirty="0"/>
              <a:t>Maximiliano </a:t>
            </a:r>
            <a:r>
              <a:rPr lang="es-AR" dirty="0" err="1" smtClean="0"/>
              <a:t>Neiner</a:t>
            </a:r>
            <a:r>
              <a:rPr lang="es-AR" dirty="0" smtClean="0"/>
              <a:t/>
            </a:r>
            <a:br>
              <a:rPr lang="es-AR" dirty="0" smtClean="0"/>
            </a:br>
            <a:r>
              <a:rPr lang="es-AR" dirty="0" smtClean="0"/>
              <a:t>Villegas Octavio</a:t>
            </a:r>
            <a:br>
              <a:rPr lang="es-AR" dirty="0" smtClean="0"/>
            </a:br>
            <a:r>
              <a:rPr lang="es-AR" dirty="0" err="1" smtClean="0"/>
              <a:t>Rampi</a:t>
            </a:r>
            <a:r>
              <a:rPr lang="es-AR" dirty="0" smtClean="0"/>
              <a:t> Mario</a:t>
            </a:r>
            <a:endParaRPr lang="es-AR" dirty="0"/>
          </a:p>
        </p:txBody>
      </p:sp>
      <p:sp>
        <p:nvSpPr>
          <p:cNvPr id="74757" name="Rectangle 5"/>
          <p:cNvSpPr>
            <a:spLocks noChangeArrowheads="1"/>
          </p:cNvSpPr>
          <p:nvPr/>
        </p:nvSpPr>
        <p:spPr bwMode="auto">
          <a:xfrm>
            <a:off x="328613" y="304800"/>
            <a:ext cx="8588375" cy="27511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chemeClr val="bg2">
                <a:alpha val="74001"/>
              </a:schemeClr>
            </a:outerShdw>
          </a:effectLst>
        </p:spPr>
        <p:txBody>
          <a:bodyPr anchor="ctr"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es-AR" sz="4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rPr>
              <a:t>Programación III</a:t>
            </a:r>
            <a:r>
              <a:rPr lang="es-AR" sz="48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rPr>
              <a:t/>
            </a:r>
            <a:br>
              <a:rPr lang="es-AR" sz="48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rPr>
            </a:br>
            <a:r>
              <a:rPr lang="es-AR" sz="4800" b="1" dirty="0">
                <a:solidFill>
                  <a:srgbClr val="FFCC2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/>
              </a:rPr>
              <a:t>API REST - SLIM</a:t>
            </a:r>
            <a:endParaRPr lang="es-AR" sz="4800" b="1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Franklin Gothic Medium" pitchFamily="34" charset="0"/>
            </a:endParaRPr>
          </a:p>
          <a:p>
            <a:pPr algn="ctr">
              <a:lnSpc>
                <a:spcPct val="90000"/>
              </a:lnSpc>
              <a:defRPr/>
            </a:pPr>
            <a:r>
              <a:rPr lang="es-AR" sz="48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rPr>
              <a:t/>
            </a:r>
            <a:br>
              <a:rPr lang="es-AR" sz="48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rPr>
            </a:br>
            <a:r>
              <a:rPr lang="es-AR" sz="4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rPr>
              <a:t>Clase </a:t>
            </a:r>
            <a:r>
              <a:rPr lang="es-AR" sz="4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rPr>
              <a:t>9</a:t>
            </a:r>
            <a:endParaRPr lang="es-AR" sz="4800" b="1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Franklin Gothic Medium" pitchFamily="34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393113" cy="757130"/>
          </a:xfrm>
        </p:spPr>
        <p:txBody>
          <a:bodyPr/>
          <a:lstStyle/>
          <a:p>
            <a:pPr eaLnBrk="1" hangingPunct="1">
              <a:defRPr/>
            </a:pPr>
            <a:r>
              <a:rPr lang="es-AR" dirty="0" smtClean="0"/>
              <a:t>.</a:t>
            </a:r>
            <a:r>
              <a:rPr lang="es-AR" dirty="0" err="1" smtClean="0"/>
              <a:t>htacces</a:t>
            </a:r>
            <a:endParaRPr lang="es-ES" dirty="0"/>
          </a:p>
        </p:txBody>
      </p:sp>
      <p:sp>
        <p:nvSpPr>
          <p:cNvPr id="4" name="Rectangle 6"/>
          <p:cNvSpPr txBox="1">
            <a:spLocks noChangeArrowheads="1"/>
          </p:cNvSpPr>
          <p:nvPr/>
        </p:nvSpPr>
        <p:spPr bwMode="auto">
          <a:xfrm>
            <a:off x="311320" y="1065734"/>
            <a:ext cx="8832679" cy="480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558800" indent="-558800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977900" indent="-417513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1333500" indent="-354013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665288" indent="-330200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4pPr>
            <a:lvl5pPr marL="1981200" indent="-314325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5pPr>
            <a:lvl6pPr marL="2438400" indent="-314325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6pPr>
            <a:lvl7pPr marL="2895600" indent="-314325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7pPr>
            <a:lvl8pPr marL="3352800" indent="-314325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8pPr>
            <a:lvl9pPr marL="3810000" indent="-314325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9pPr>
          </a:lstStyle>
          <a:p>
            <a:pPr eaLnBrk="1" hangingPunct="1">
              <a:defRPr/>
            </a:pPr>
            <a:r>
              <a:rPr lang="es-AR" sz="2800" kern="0" dirty="0" smtClean="0"/>
              <a:t>.</a:t>
            </a:r>
            <a:r>
              <a:rPr lang="es-AR" sz="2800" kern="0" dirty="0" err="1" smtClean="0"/>
              <a:t>htacces</a:t>
            </a:r>
            <a:endParaRPr lang="es-AR" sz="2800" kern="0" dirty="0" smtClean="0"/>
          </a:p>
        </p:txBody>
      </p:sp>
      <p:sp>
        <p:nvSpPr>
          <p:cNvPr id="7" name="Text Box 12"/>
          <p:cNvSpPr txBox="1">
            <a:spLocks noChangeArrowheads="1"/>
          </p:cNvSpPr>
          <p:nvPr/>
        </p:nvSpPr>
        <p:spPr bwMode="auto">
          <a:xfrm>
            <a:off x="400050" y="1738579"/>
            <a:ext cx="7869748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s-AR" sz="2000" dirty="0">
                <a:effectLst/>
              </a:rPr>
              <a:t>Los ficheros .</a:t>
            </a:r>
            <a:r>
              <a:rPr lang="es-AR" sz="2000" dirty="0" err="1">
                <a:effectLst/>
              </a:rPr>
              <a:t>htaccess</a:t>
            </a:r>
            <a:r>
              <a:rPr lang="es-AR" sz="2000" dirty="0">
                <a:effectLst/>
              </a:rPr>
              <a:t> (o "ficheros de configuración distribuida") facilitan una forma de realizar cambios en la configuración en contexto directorio. Un fichero, que contiene una o más directivas, se coloca en un documento específico de un directorio, y estas directivas aplican a ese directorio y todos sus subdirectorios.</a:t>
            </a:r>
            <a:endParaRPr lang="en-US" sz="2000" b="1" i="1" dirty="0"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381000" y="3899385"/>
            <a:ext cx="8281533" cy="461665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AR" sz="2400" dirty="0"/>
              <a:t>https://www.slimframework.com/docs/tutorial/first-app.html</a:t>
            </a:r>
          </a:p>
        </p:txBody>
      </p:sp>
      <p:sp>
        <p:nvSpPr>
          <p:cNvPr id="9" name="Text Box 12"/>
          <p:cNvSpPr txBox="1">
            <a:spLocks noChangeArrowheads="1"/>
          </p:cNvSpPr>
          <p:nvPr/>
        </p:nvSpPr>
        <p:spPr bwMode="auto">
          <a:xfrm>
            <a:off x="311320" y="3480225"/>
            <a:ext cx="786974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000" b="1" i="1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Aqui</a:t>
            </a:r>
            <a:r>
              <a:rPr lang="en-US" sz="2000" b="1" i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</a:t>
            </a:r>
            <a:r>
              <a:rPr lang="en-US" sz="2000" b="1" i="1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esta</a:t>
            </a:r>
            <a:r>
              <a:rPr lang="en-US" sz="2000" b="1" i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la </a:t>
            </a:r>
            <a:r>
              <a:rPr lang="en-US" sz="2000" b="1" i="1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ayuda</a:t>
            </a:r>
            <a:r>
              <a:rPr lang="en-US" sz="2000" b="1" i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en la </a:t>
            </a:r>
            <a:r>
              <a:rPr lang="en-US" sz="2000" b="1" i="1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documentación</a:t>
            </a:r>
            <a:r>
              <a:rPr lang="en-US" sz="2000" b="1" i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:</a:t>
            </a:r>
            <a:endParaRPr lang="en-US" sz="2000" b="1" i="1" dirty="0"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pic>
        <p:nvPicPr>
          <p:cNvPr id="5" name="Imagen 4" descr="First Application Walkthrough - Slim Framework - Google Chrome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67" t="40014" r="16667" b="25036"/>
          <a:stretch/>
        </p:blipFill>
        <p:spPr>
          <a:xfrm>
            <a:off x="1066800" y="4522691"/>
            <a:ext cx="6471261" cy="2191879"/>
          </a:xfrm>
          <a:prstGeom prst="rect">
            <a:avLst/>
          </a:prstGeo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2491595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393113" cy="757130"/>
          </a:xfrm>
        </p:spPr>
        <p:txBody>
          <a:bodyPr/>
          <a:lstStyle/>
          <a:p>
            <a:pPr eaLnBrk="1" hangingPunct="1">
              <a:defRPr/>
            </a:pPr>
            <a:r>
              <a:rPr lang="es-AR" dirty="0" smtClean="0"/>
              <a:t>Slim Framework</a:t>
            </a:r>
            <a:endParaRPr lang="es-ES" dirty="0"/>
          </a:p>
        </p:txBody>
      </p:sp>
      <p:sp>
        <p:nvSpPr>
          <p:cNvPr id="10" name="Rectangle 6"/>
          <p:cNvSpPr txBox="1">
            <a:spLocks noChangeArrowheads="1"/>
          </p:cNvSpPr>
          <p:nvPr/>
        </p:nvSpPr>
        <p:spPr bwMode="auto">
          <a:xfrm>
            <a:off x="228600" y="1219200"/>
            <a:ext cx="8832679" cy="480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558800" indent="-558800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977900" indent="-417513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1333500" indent="-354013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665288" indent="-330200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4pPr>
            <a:lvl5pPr marL="1981200" indent="-314325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5pPr>
            <a:lvl6pPr marL="2438400" indent="-314325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6pPr>
            <a:lvl7pPr marL="2895600" indent="-314325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7pPr>
            <a:lvl8pPr marL="3352800" indent="-314325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8pPr>
            <a:lvl9pPr marL="3810000" indent="-314325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9pPr>
          </a:lstStyle>
          <a:p>
            <a:pPr eaLnBrk="1" hangingPunct="1">
              <a:defRPr/>
            </a:pPr>
            <a:r>
              <a:rPr lang="es-AR" sz="2800" kern="0" dirty="0" err="1" smtClean="0"/>
              <a:t>Index.php</a:t>
            </a:r>
            <a:r>
              <a:rPr lang="es-AR" sz="2800" kern="0" dirty="0" smtClean="0"/>
              <a:t>  1 de </a:t>
            </a:r>
            <a:r>
              <a:rPr lang="es-AR" sz="2800" kern="0" dirty="0" smtClean="0"/>
              <a:t>2 </a:t>
            </a:r>
            <a:r>
              <a:rPr lang="es-AR" sz="2800" kern="0" dirty="0" err="1" smtClean="0"/>
              <a:t>configuraciòn</a:t>
            </a:r>
            <a:endParaRPr lang="es-AR" sz="2400" kern="0" dirty="0"/>
          </a:p>
        </p:txBody>
      </p:sp>
      <p:sp>
        <p:nvSpPr>
          <p:cNvPr id="2" name="CuadroTexto 1"/>
          <p:cNvSpPr txBox="1"/>
          <p:nvPr/>
        </p:nvSpPr>
        <p:spPr>
          <a:xfrm>
            <a:off x="259080" y="4826675"/>
            <a:ext cx="86563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En la línea 7 se habilita para poder obtener </a:t>
            </a:r>
            <a:r>
              <a:rPr lang="es-AR" dirty="0"/>
              <a:t>información sobre los errores </a:t>
            </a:r>
            <a:r>
              <a:rPr lang="es-AR" dirty="0" smtClean="0"/>
              <a:t>y la podemos mostrar en </a:t>
            </a:r>
            <a:r>
              <a:rPr lang="es-AR" dirty="0"/>
              <a:t>la salida de la consola </a:t>
            </a:r>
            <a:r>
              <a:rPr lang="es-AR" dirty="0" smtClean="0"/>
              <a:t>.La octava </a:t>
            </a:r>
            <a:r>
              <a:rPr lang="es-AR" dirty="0"/>
              <a:t>línea permite al servidor web establecer el encabezado Content-</a:t>
            </a:r>
            <a:r>
              <a:rPr lang="es-AR" dirty="0" err="1"/>
              <a:t>Length</a:t>
            </a:r>
            <a:r>
              <a:rPr lang="es-AR" dirty="0"/>
              <a:t>,   lo que hace que Slim se comporte de manera más predecible.</a:t>
            </a:r>
          </a:p>
        </p:txBody>
      </p:sp>
      <p:pic>
        <p:nvPicPr>
          <p:cNvPr id="5" name="Imagen 4" descr="Recorte de pantalla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963280"/>
            <a:ext cx="7242397" cy="2684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121385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393113" cy="757130"/>
          </a:xfrm>
        </p:spPr>
        <p:txBody>
          <a:bodyPr/>
          <a:lstStyle/>
          <a:p>
            <a:pPr eaLnBrk="1" hangingPunct="1">
              <a:defRPr/>
            </a:pPr>
            <a:r>
              <a:rPr lang="es-AR" dirty="0" smtClean="0"/>
              <a:t>Slim Framework</a:t>
            </a:r>
            <a:endParaRPr lang="es-ES" dirty="0"/>
          </a:p>
        </p:txBody>
      </p:sp>
      <p:sp>
        <p:nvSpPr>
          <p:cNvPr id="4" name="Rectangle 6"/>
          <p:cNvSpPr txBox="1">
            <a:spLocks noChangeArrowheads="1"/>
          </p:cNvSpPr>
          <p:nvPr/>
        </p:nvSpPr>
        <p:spPr bwMode="auto">
          <a:xfrm>
            <a:off x="311320" y="1065734"/>
            <a:ext cx="8832679" cy="1292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558800" indent="-558800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977900" indent="-417513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1333500" indent="-354013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665288" indent="-330200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4pPr>
            <a:lvl5pPr marL="1981200" indent="-314325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5pPr>
            <a:lvl6pPr marL="2438400" indent="-314325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6pPr>
            <a:lvl7pPr marL="2895600" indent="-314325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7pPr>
            <a:lvl8pPr marL="3352800" indent="-314325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8pPr>
            <a:lvl9pPr marL="3810000" indent="-314325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9pPr>
          </a:lstStyle>
          <a:p>
            <a:pPr eaLnBrk="1" hangingPunct="1">
              <a:defRPr/>
            </a:pPr>
            <a:r>
              <a:rPr lang="es-AR" sz="2800" kern="0" dirty="0" err="1" smtClean="0"/>
              <a:t>Index.php</a:t>
            </a:r>
            <a:r>
              <a:rPr lang="es-AR" sz="2800" kern="0" dirty="0" smtClean="0"/>
              <a:t> 2 de </a:t>
            </a:r>
            <a:r>
              <a:rPr lang="es-AR" sz="2800" kern="0" dirty="0" smtClean="0"/>
              <a:t>2 </a:t>
            </a:r>
            <a:r>
              <a:rPr lang="es-AR" sz="2800" kern="0" dirty="0" smtClean="0"/>
              <a:t>,</a:t>
            </a:r>
            <a:r>
              <a:rPr lang="es-AR" sz="2800" b="1" kern="0" dirty="0" smtClean="0"/>
              <a:t>conjunto de operaciones bien definidas</a:t>
            </a:r>
            <a:r>
              <a:rPr lang="es-AR" sz="2800" kern="0" dirty="0" smtClean="0"/>
              <a:t> </a:t>
            </a:r>
          </a:p>
          <a:p>
            <a:pPr lvl="1" eaLnBrk="1" hangingPunct="1">
              <a:defRPr/>
            </a:pPr>
            <a:r>
              <a:rPr lang="es-AR" sz="2400" kern="0" dirty="0" smtClean="0"/>
              <a:t>son </a:t>
            </a:r>
            <a:r>
              <a:rPr lang="es-AR" sz="2400" b="1" kern="0" dirty="0" smtClean="0"/>
              <a:t>POST</a:t>
            </a:r>
            <a:r>
              <a:rPr lang="es-AR" sz="2400" kern="0" dirty="0" smtClean="0"/>
              <a:t>, </a:t>
            </a:r>
            <a:r>
              <a:rPr lang="es-AR" sz="2400" b="1" kern="0" dirty="0" smtClean="0"/>
              <a:t>GET</a:t>
            </a:r>
            <a:r>
              <a:rPr lang="es-AR" sz="2400" kern="0" dirty="0" smtClean="0"/>
              <a:t>, </a:t>
            </a:r>
            <a:r>
              <a:rPr lang="es-AR" sz="2400" b="1" kern="0" dirty="0" smtClean="0"/>
              <a:t>PUT</a:t>
            </a:r>
            <a:r>
              <a:rPr lang="es-AR" sz="2400" kern="0" dirty="0" smtClean="0"/>
              <a:t> y </a:t>
            </a:r>
            <a:r>
              <a:rPr lang="es-AR" sz="2400" b="1" kern="0" dirty="0" smtClean="0"/>
              <a:t>DELETE</a:t>
            </a:r>
            <a:r>
              <a:rPr lang="es-AR" sz="2400" kern="0" dirty="0" smtClean="0"/>
              <a:t>. </a:t>
            </a:r>
            <a:endParaRPr lang="es-AR" sz="2400" kern="0" dirty="0"/>
          </a:p>
        </p:txBody>
      </p:sp>
      <p:pic>
        <p:nvPicPr>
          <p:cNvPr id="2" name="Imagen 1" descr="● index.php - APIREST-PHP-POO-JWT-MIDDLEWARE-Documentar-master - Visual Studio Code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99" t="28457" r="33334" b="11888"/>
          <a:stretch/>
        </p:blipFill>
        <p:spPr>
          <a:xfrm>
            <a:off x="990600" y="2344541"/>
            <a:ext cx="6424760" cy="4363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482711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393113" cy="757130"/>
          </a:xfrm>
        </p:spPr>
        <p:txBody>
          <a:bodyPr/>
          <a:lstStyle/>
          <a:p>
            <a:pPr eaLnBrk="1" hangingPunct="1">
              <a:defRPr/>
            </a:pPr>
            <a:r>
              <a:rPr lang="es-AR" dirty="0" smtClean="0"/>
              <a:t>Slim Framework</a:t>
            </a:r>
            <a:endParaRPr lang="es-ES" dirty="0"/>
          </a:p>
        </p:txBody>
      </p:sp>
      <p:sp>
        <p:nvSpPr>
          <p:cNvPr id="4" name="Rectangle 6"/>
          <p:cNvSpPr txBox="1">
            <a:spLocks noChangeArrowheads="1"/>
          </p:cNvSpPr>
          <p:nvPr/>
        </p:nvSpPr>
        <p:spPr bwMode="auto">
          <a:xfrm>
            <a:off x="311320" y="1065734"/>
            <a:ext cx="8832679" cy="90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558800" indent="-558800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977900" indent="-417513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1333500" indent="-354013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665288" indent="-330200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4pPr>
            <a:lvl5pPr marL="1981200" indent="-314325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5pPr>
            <a:lvl6pPr marL="2438400" indent="-314325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6pPr>
            <a:lvl7pPr marL="2895600" indent="-314325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7pPr>
            <a:lvl8pPr marL="3352800" indent="-314325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8pPr>
            <a:lvl9pPr marL="3810000" indent="-314325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9pPr>
          </a:lstStyle>
          <a:p>
            <a:pPr eaLnBrk="1" hangingPunct="1">
              <a:defRPr/>
            </a:pPr>
            <a:r>
              <a:rPr lang="es-AR" sz="2800" kern="0" dirty="0" smtClean="0"/>
              <a:t>Rutas</a:t>
            </a:r>
          </a:p>
          <a:p>
            <a:pPr lvl="1" eaLnBrk="1" hangingPunct="1">
              <a:defRPr/>
            </a:pPr>
            <a:r>
              <a:rPr lang="es-AR" sz="2400" kern="0" dirty="0" smtClean="0"/>
              <a:t>Sin valores opcionales.</a:t>
            </a:r>
            <a:endParaRPr lang="es-AR" sz="2400" kern="0" dirty="0"/>
          </a:p>
        </p:txBody>
      </p:sp>
      <p:pic>
        <p:nvPicPr>
          <p:cNvPr id="5" name="Imagen 4" descr="Recorte de pantalla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005233"/>
            <a:ext cx="6306430" cy="1495634"/>
          </a:xfrm>
          <a:prstGeom prst="rect">
            <a:avLst/>
          </a:prstGeom>
        </p:spPr>
      </p:pic>
      <p:pic>
        <p:nvPicPr>
          <p:cNvPr id="8" name="Imagen 7" descr="Recorte de pantalla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4983283"/>
            <a:ext cx="6392167" cy="1467055"/>
          </a:xfrm>
          <a:prstGeom prst="rect">
            <a:avLst/>
          </a:prstGeom>
        </p:spPr>
      </p:pic>
      <p:sp>
        <p:nvSpPr>
          <p:cNvPr id="10" name="Rectangle 6"/>
          <p:cNvSpPr txBox="1">
            <a:spLocks noChangeArrowheads="1"/>
          </p:cNvSpPr>
          <p:nvPr/>
        </p:nvSpPr>
        <p:spPr bwMode="auto">
          <a:xfrm>
            <a:off x="311319" y="4078420"/>
            <a:ext cx="8832679" cy="90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558800" indent="-558800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977900" indent="-417513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1333500" indent="-354013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665288" indent="-330200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4pPr>
            <a:lvl5pPr marL="1981200" indent="-314325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5pPr>
            <a:lvl6pPr marL="2438400" indent="-314325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6pPr>
            <a:lvl7pPr marL="2895600" indent="-314325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7pPr>
            <a:lvl8pPr marL="3352800" indent="-314325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8pPr>
            <a:lvl9pPr marL="3810000" indent="-314325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9pPr>
          </a:lstStyle>
          <a:p>
            <a:pPr eaLnBrk="1" hangingPunct="1">
              <a:defRPr/>
            </a:pPr>
            <a:r>
              <a:rPr lang="es-AR" sz="2800" kern="0" dirty="0" smtClean="0"/>
              <a:t>Rutas con valores opcionales</a:t>
            </a:r>
          </a:p>
          <a:p>
            <a:pPr lvl="1" eaLnBrk="1" hangingPunct="1">
              <a:defRPr/>
            </a:pPr>
            <a:r>
              <a:rPr lang="es-AR" sz="2400" kern="0" dirty="0" smtClean="0"/>
              <a:t>Los corchetes “[ ]” indican que es opcional en la ruta.</a:t>
            </a:r>
            <a:endParaRPr lang="es-AR" sz="2400" kern="0" dirty="0"/>
          </a:p>
        </p:txBody>
      </p:sp>
    </p:spTree>
    <p:extLst>
      <p:ext uri="{BB962C8B-B14F-4D97-AF65-F5344CB8AC3E}">
        <p14:creationId xmlns:p14="http://schemas.microsoft.com/office/powerpoint/2010/main" val="2558581282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393113" cy="757130"/>
          </a:xfrm>
        </p:spPr>
        <p:txBody>
          <a:bodyPr/>
          <a:lstStyle/>
          <a:p>
            <a:pPr eaLnBrk="1" hangingPunct="1">
              <a:defRPr/>
            </a:pPr>
            <a:r>
              <a:rPr lang="es-AR" dirty="0" smtClean="0"/>
              <a:t>Slim Framework</a:t>
            </a:r>
            <a:endParaRPr lang="es-ES" dirty="0"/>
          </a:p>
        </p:txBody>
      </p:sp>
      <p:sp>
        <p:nvSpPr>
          <p:cNvPr id="4" name="Rectangle 6"/>
          <p:cNvSpPr txBox="1">
            <a:spLocks noChangeArrowheads="1"/>
          </p:cNvSpPr>
          <p:nvPr/>
        </p:nvSpPr>
        <p:spPr bwMode="auto">
          <a:xfrm>
            <a:off x="380999" y="3710869"/>
            <a:ext cx="8832679" cy="90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558800" indent="-558800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977900" indent="-417513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1333500" indent="-354013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665288" indent="-330200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4pPr>
            <a:lvl5pPr marL="1981200" indent="-314325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5pPr>
            <a:lvl6pPr marL="2438400" indent="-314325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6pPr>
            <a:lvl7pPr marL="2895600" indent="-314325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7pPr>
            <a:lvl8pPr marL="3352800" indent="-314325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8pPr>
            <a:lvl9pPr marL="3810000" indent="-314325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9pPr>
          </a:lstStyle>
          <a:p>
            <a:pPr eaLnBrk="1" hangingPunct="1">
              <a:defRPr/>
            </a:pPr>
            <a:r>
              <a:rPr lang="es-AR" sz="2800" kern="0" dirty="0" smtClean="0"/>
              <a:t>MAP</a:t>
            </a:r>
          </a:p>
          <a:p>
            <a:pPr lvl="1" eaLnBrk="1" hangingPunct="1">
              <a:defRPr/>
            </a:pPr>
            <a:r>
              <a:rPr lang="es-AR" sz="2400" kern="0" dirty="0" smtClean="0"/>
              <a:t>Recibe solo los verbos que están detallados </a:t>
            </a:r>
          </a:p>
        </p:txBody>
      </p:sp>
      <p:sp>
        <p:nvSpPr>
          <p:cNvPr id="10" name="Rectangle 6"/>
          <p:cNvSpPr txBox="1">
            <a:spLocks noChangeArrowheads="1"/>
          </p:cNvSpPr>
          <p:nvPr/>
        </p:nvSpPr>
        <p:spPr bwMode="auto">
          <a:xfrm>
            <a:off x="381000" y="1219200"/>
            <a:ext cx="8832679" cy="90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558800" indent="-558800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977900" indent="-417513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1333500" indent="-354013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665288" indent="-330200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4pPr>
            <a:lvl5pPr marL="1981200" indent="-314325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5pPr>
            <a:lvl6pPr marL="2438400" indent="-314325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6pPr>
            <a:lvl7pPr marL="2895600" indent="-314325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7pPr>
            <a:lvl8pPr marL="3352800" indent="-314325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8pPr>
            <a:lvl9pPr marL="3810000" indent="-314325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9pPr>
          </a:lstStyle>
          <a:p>
            <a:pPr eaLnBrk="1" hangingPunct="1">
              <a:defRPr/>
            </a:pPr>
            <a:r>
              <a:rPr lang="es-AR" sz="2800" kern="0" dirty="0" smtClean="0"/>
              <a:t>ANY</a:t>
            </a:r>
          </a:p>
          <a:p>
            <a:pPr lvl="1" eaLnBrk="1" hangingPunct="1">
              <a:defRPr/>
            </a:pPr>
            <a:r>
              <a:rPr lang="es-AR" sz="2400" kern="0" dirty="0" smtClean="0"/>
              <a:t>Recibe todos los verbos HTTP que respetan la ruta</a:t>
            </a:r>
          </a:p>
        </p:txBody>
      </p:sp>
      <p:pic>
        <p:nvPicPr>
          <p:cNvPr id="5" name="Imagen 4" descr="Recorte de pantalla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124063"/>
            <a:ext cx="5915851" cy="1448002"/>
          </a:xfrm>
          <a:prstGeom prst="rect">
            <a:avLst/>
          </a:prstGeom>
        </p:spPr>
      </p:pic>
      <p:pic>
        <p:nvPicPr>
          <p:cNvPr id="6" name="Imagen 5" descr="Recorte de pantalla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4650368"/>
            <a:ext cx="5906324" cy="1152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079401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393113" cy="757130"/>
          </a:xfrm>
        </p:spPr>
        <p:txBody>
          <a:bodyPr/>
          <a:lstStyle/>
          <a:p>
            <a:pPr eaLnBrk="1" hangingPunct="1">
              <a:defRPr/>
            </a:pPr>
            <a:r>
              <a:rPr lang="es-AR" dirty="0" smtClean="0"/>
              <a:t>Slim Framework</a:t>
            </a:r>
            <a:endParaRPr lang="es-ES" dirty="0"/>
          </a:p>
        </p:txBody>
      </p:sp>
      <p:sp>
        <p:nvSpPr>
          <p:cNvPr id="10" name="Rectangle 6"/>
          <p:cNvSpPr txBox="1">
            <a:spLocks noChangeArrowheads="1"/>
          </p:cNvSpPr>
          <p:nvPr/>
        </p:nvSpPr>
        <p:spPr bwMode="auto">
          <a:xfrm>
            <a:off x="381000" y="1219200"/>
            <a:ext cx="8832679" cy="1237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558800" indent="-558800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977900" indent="-417513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1333500" indent="-354013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665288" indent="-330200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4pPr>
            <a:lvl5pPr marL="1981200" indent="-314325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5pPr>
            <a:lvl6pPr marL="2438400" indent="-314325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6pPr>
            <a:lvl7pPr marL="2895600" indent="-314325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7pPr>
            <a:lvl8pPr marL="3352800" indent="-314325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8pPr>
            <a:lvl9pPr marL="3810000" indent="-314325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9pPr>
          </a:lstStyle>
          <a:p>
            <a:pPr eaLnBrk="1" hangingPunct="1">
              <a:defRPr/>
            </a:pPr>
            <a:r>
              <a:rPr lang="es-AR" sz="2800" kern="0" dirty="0" smtClean="0"/>
              <a:t>GROUP</a:t>
            </a:r>
          </a:p>
          <a:p>
            <a:pPr lvl="1" eaLnBrk="1" hangingPunct="1">
              <a:defRPr/>
            </a:pPr>
            <a:r>
              <a:rPr lang="es-AR" sz="2400" kern="0" dirty="0" smtClean="0"/>
              <a:t>Recibe todos los verbos HTTP que respetan la ruta y los redirige a las que tiene definida</a:t>
            </a:r>
          </a:p>
        </p:txBody>
      </p:sp>
      <p:pic>
        <p:nvPicPr>
          <p:cNvPr id="2" name="Imagen 1" descr="Recorte de pantalla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176" y="2710714"/>
            <a:ext cx="7354326" cy="3153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776477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393113" cy="757130"/>
          </a:xfrm>
        </p:spPr>
        <p:txBody>
          <a:bodyPr/>
          <a:lstStyle/>
          <a:p>
            <a:pPr eaLnBrk="1" hangingPunct="1">
              <a:defRPr/>
            </a:pPr>
            <a:r>
              <a:rPr lang="es-AR" dirty="0" smtClean="0"/>
              <a:t>Slim Framework</a:t>
            </a:r>
            <a:endParaRPr lang="es-ES" dirty="0"/>
          </a:p>
        </p:txBody>
      </p:sp>
      <p:sp>
        <p:nvSpPr>
          <p:cNvPr id="10" name="Rectangle 6"/>
          <p:cNvSpPr txBox="1">
            <a:spLocks noChangeArrowheads="1"/>
          </p:cNvSpPr>
          <p:nvPr/>
        </p:nvSpPr>
        <p:spPr bwMode="auto">
          <a:xfrm>
            <a:off x="381000" y="1219200"/>
            <a:ext cx="8832679" cy="90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558800" indent="-558800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977900" indent="-417513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1333500" indent="-354013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665288" indent="-330200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4pPr>
            <a:lvl5pPr marL="1981200" indent="-314325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5pPr>
            <a:lvl6pPr marL="2438400" indent="-314325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6pPr>
            <a:lvl7pPr marL="2895600" indent="-314325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7pPr>
            <a:lvl8pPr marL="3352800" indent="-314325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8pPr>
            <a:lvl9pPr marL="3810000" indent="-314325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9pPr>
          </a:lstStyle>
          <a:p>
            <a:pPr eaLnBrk="1" hangingPunct="1">
              <a:defRPr/>
            </a:pPr>
            <a:r>
              <a:rPr lang="es-AR" sz="2800" kern="0" dirty="0" smtClean="0"/>
              <a:t>GROUP &amp; MAP</a:t>
            </a:r>
          </a:p>
          <a:p>
            <a:pPr lvl="1" eaLnBrk="1" hangingPunct="1">
              <a:defRPr/>
            </a:pPr>
            <a:r>
              <a:rPr lang="es-AR" sz="2400" kern="0" dirty="0" smtClean="0"/>
              <a:t>Combinación de las dos formas</a:t>
            </a:r>
          </a:p>
        </p:txBody>
      </p:sp>
      <p:pic>
        <p:nvPicPr>
          <p:cNvPr id="3" name="Imagen 2" descr="Recorte de pantalla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357533"/>
            <a:ext cx="6106377" cy="1991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648168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393113" cy="757130"/>
          </a:xfrm>
        </p:spPr>
        <p:txBody>
          <a:bodyPr/>
          <a:lstStyle/>
          <a:p>
            <a:pPr eaLnBrk="1" hangingPunct="1">
              <a:defRPr/>
            </a:pPr>
            <a:r>
              <a:rPr lang="es-AR" dirty="0" smtClean="0"/>
              <a:t>Slim Framework</a:t>
            </a:r>
            <a:endParaRPr lang="es-ES" dirty="0"/>
          </a:p>
        </p:txBody>
      </p:sp>
      <p:sp>
        <p:nvSpPr>
          <p:cNvPr id="4" name="Rectangle 6"/>
          <p:cNvSpPr txBox="1">
            <a:spLocks noChangeArrowheads="1"/>
          </p:cNvSpPr>
          <p:nvPr/>
        </p:nvSpPr>
        <p:spPr bwMode="auto">
          <a:xfrm>
            <a:off x="311320" y="1065734"/>
            <a:ext cx="8832679" cy="480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558800" indent="-558800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977900" indent="-417513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1333500" indent="-354013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665288" indent="-330200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4pPr>
            <a:lvl5pPr marL="1981200" indent="-314325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5pPr>
            <a:lvl6pPr marL="2438400" indent="-314325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6pPr>
            <a:lvl7pPr marL="2895600" indent="-314325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7pPr>
            <a:lvl8pPr marL="3352800" indent="-314325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8pPr>
            <a:lvl9pPr marL="3810000" indent="-314325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9pPr>
          </a:lstStyle>
          <a:p>
            <a:pPr eaLnBrk="1" hangingPunct="1">
              <a:defRPr/>
            </a:pPr>
            <a:r>
              <a:rPr lang="es-AR" sz="2800" kern="0" dirty="0" smtClean="0"/>
              <a:t>Parámetros</a:t>
            </a:r>
            <a:r>
              <a:rPr lang="es-AR" sz="2800" kern="0" dirty="0" smtClean="0"/>
              <a:t> por argumentos</a:t>
            </a:r>
            <a:endParaRPr lang="es-AR" sz="2400" kern="0" dirty="0"/>
          </a:p>
        </p:txBody>
      </p:sp>
      <p:sp>
        <p:nvSpPr>
          <p:cNvPr id="10" name="Rectangle 6"/>
          <p:cNvSpPr txBox="1">
            <a:spLocks noChangeArrowheads="1"/>
          </p:cNvSpPr>
          <p:nvPr/>
        </p:nvSpPr>
        <p:spPr bwMode="auto">
          <a:xfrm>
            <a:off x="311321" y="4231705"/>
            <a:ext cx="8832679" cy="90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558800" indent="-558800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977900" indent="-417513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1333500" indent="-354013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665288" indent="-330200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4pPr>
            <a:lvl5pPr marL="1981200" indent="-314325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5pPr>
            <a:lvl6pPr marL="2438400" indent="-314325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6pPr>
            <a:lvl7pPr marL="2895600" indent="-314325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7pPr>
            <a:lvl8pPr marL="3352800" indent="-314325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8pPr>
            <a:lvl9pPr marL="3810000" indent="-314325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9pPr>
          </a:lstStyle>
          <a:p>
            <a:pPr eaLnBrk="1" hangingPunct="1">
              <a:defRPr/>
            </a:pPr>
            <a:r>
              <a:rPr lang="es-AR" sz="2800" kern="0" dirty="0" smtClean="0"/>
              <a:t>Varios valores</a:t>
            </a:r>
            <a:endParaRPr lang="es-AR" sz="2800" kern="0" dirty="0" smtClean="0"/>
          </a:p>
          <a:p>
            <a:pPr lvl="1" eaLnBrk="1" hangingPunct="1">
              <a:defRPr/>
            </a:pPr>
            <a:r>
              <a:rPr lang="es-AR" sz="2400" kern="0" dirty="0" smtClean="0"/>
              <a:t>Todos los valores entre llaves y separados con /</a:t>
            </a:r>
            <a:endParaRPr lang="es-AR" sz="2400" kern="0" dirty="0"/>
          </a:p>
        </p:txBody>
      </p:sp>
      <p:pic>
        <p:nvPicPr>
          <p:cNvPr id="6" name="Imagen 5" descr="Recorte de pantalla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734" y="1561907"/>
            <a:ext cx="7287642" cy="1124107"/>
          </a:xfrm>
          <a:prstGeom prst="rect">
            <a:avLst/>
          </a:prstGeom>
        </p:spPr>
      </p:pic>
      <p:pic>
        <p:nvPicPr>
          <p:cNvPr id="11" name="Imagen 10" descr="Recorte de pantalla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734" y="2710638"/>
            <a:ext cx="2190466" cy="345863"/>
          </a:xfrm>
          <a:prstGeom prst="rect">
            <a:avLst/>
          </a:prstGeom>
        </p:spPr>
      </p:pic>
      <p:pic>
        <p:nvPicPr>
          <p:cNvPr id="12" name="Imagen 11" descr="Recorte de pantalla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734" y="5136568"/>
            <a:ext cx="7240010" cy="1095528"/>
          </a:xfrm>
          <a:prstGeom prst="rect">
            <a:avLst/>
          </a:prstGeom>
        </p:spPr>
      </p:pic>
      <p:pic>
        <p:nvPicPr>
          <p:cNvPr id="13" name="Imagen 12" descr="Recorte de pantalla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734" y="3132735"/>
            <a:ext cx="7287642" cy="924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221841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393113" cy="757130"/>
          </a:xfrm>
        </p:spPr>
        <p:txBody>
          <a:bodyPr/>
          <a:lstStyle/>
          <a:p>
            <a:pPr eaLnBrk="1" hangingPunct="1">
              <a:defRPr/>
            </a:pPr>
            <a:r>
              <a:rPr lang="es-AR" dirty="0" smtClean="0"/>
              <a:t>Slim Framework</a:t>
            </a:r>
            <a:endParaRPr lang="es-ES" dirty="0"/>
          </a:p>
        </p:txBody>
      </p:sp>
      <p:sp>
        <p:nvSpPr>
          <p:cNvPr id="4" name="Rectangle 6"/>
          <p:cNvSpPr txBox="1">
            <a:spLocks noChangeArrowheads="1"/>
          </p:cNvSpPr>
          <p:nvPr/>
        </p:nvSpPr>
        <p:spPr bwMode="auto">
          <a:xfrm>
            <a:off x="394855" y="3429000"/>
            <a:ext cx="8832679" cy="480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558800" indent="-558800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977900" indent="-417513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1333500" indent="-354013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665288" indent="-330200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4pPr>
            <a:lvl5pPr marL="1981200" indent="-314325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5pPr>
            <a:lvl6pPr marL="2438400" indent="-314325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6pPr>
            <a:lvl7pPr marL="2895600" indent="-314325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7pPr>
            <a:lvl8pPr marL="3352800" indent="-314325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8pPr>
            <a:lvl9pPr marL="3810000" indent="-314325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9pPr>
          </a:lstStyle>
          <a:p>
            <a:pPr eaLnBrk="1" hangingPunct="1">
              <a:defRPr/>
            </a:pPr>
            <a:r>
              <a:rPr lang="es-AR" sz="2800" kern="0" dirty="0" smtClean="0"/>
              <a:t>Recibir objetos</a:t>
            </a:r>
          </a:p>
        </p:txBody>
      </p:sp>
      <p:sp>
        <p:nvSpPr>
          <p:cNvPr id="10" name="Rectangle 6"/>
          <p:cNvSpPr txBox="1">
            <a:spLocks noChangeArrowheads="1"/>
          </p:cNvSpPr>
          <p:nvPr/>
        </p:nvSpPr>
        <p:spPr bwMode="auto">
          <a:xfrm>
            <a:off x="381000" y="1219200"/>
            <a:ext cx="8832679" cy="480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558800" indent="-558800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977900" indent="-417513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1333500" indent="-354013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665288" indent="-330200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4pPr>
            <a:lvl5pPr marL="1981200" indent="-314325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5pPr>
            <a:lvl6pPr marL="2438400" indent="-314325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6pPr>
            <a:lvl7pPr marL="2895600" indent="-314325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7pPr>
            <a:lvl8pPr marL="3352800" indent="-314325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8pPr>
            <a:lvl9pPr marL="3810000" indent="-314325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9pPr>
          </a:lstStyle>
          <a:p>
            <a:pPr eaLnBrk="1" hangingPunct="1">
              <a:defRPr/>
            </a:pPr>
            <a:r>
              <a:rPr lang="es-AR" sz="2800" kern="0" dirty="0" smtClean="0"/>
              <a:t>Retronar objetos</a:t>
            </a:r>
          </a:p>
        </p:txBody>
      </p:sp>
      <p:pic>
        <p:nvPicPr>
          <p:cNvPr id="2" name="Imagen 1" descr="Recorte de pantalla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918946"/>
            <a:ext cx="5772956" cy="990738"/>
          </a:xfrm>
          <a:prstGeom prst="rect">
            <a:avLst/>
          </a:prstGeom>
        </p:spPr>
      </p:pic>
      <p:pic>
        <p:nvPicPr>
          <p:cNvPr id="3" name="Imagen 2" descr="Recorte de pantalla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4191000"/>
            <a:ext cx="5296639" cy="203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764436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393113" cy="757130"/>
          </a:xfrm>
        </p:spPr>
        <p:txBody>
          <a:bodyPr/>
          <a:lstStyle/>
          <a:p>
            <a:pPr eaLnBrk="1" hangingPunct="1">
              <a:defRPr/>
            </a:pPr>
            <a:r>
              <a:rPr lang="es-AR" dirty="0" smtClean="0"/>
              <a:t>Slim Framework</a:t>
            </a:r>
            <a:endParaRPr lang="es-ES" dirty="0"/>
          </a:p>
        </p:txBody>
      </p:sp>
      <p:sp>
        <p:nvSpPr>
          <p:cNvPr id="4" name="Rectangle 6"/>
          <p:cNvSpPr txBox="1">
            <a:spLocks noChangeArrowheads="1"/>
          </p:cNvSpPr>
          <p:nvPr/>
        </p:nvSpPr>
        <p:spPr bwMode="auto">
          <a:xfrm>
            <a:off x="533400" y="985730"/>
            <a:ext cx="8832679" cy="480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558800" indent="-558800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977900" indent="-417513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1333500" indent="-354013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665288" indent="-330200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4pPr>
            <a:lvl5pPr marL="1981200" indent="-314325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5pPr>
            <a:lvl6pPr marL="2438400" indent="-314325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6pPr>
            <a:lvl7pPr marL="2895600" indent="-314325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7pPr>
            <a:lvl8pPr marL="3352800" indent="-314325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8pPr>
            <a:lvl9pPr marL="3810000" indent="-314325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9pPr>
          </a:lstStyle>
          <a:p>
            <a:pPr eaLnBrk="1" hangingPunct="1">
              <a:defRPr/>
            </a:pPr>
            <a:r>
              <a:rPr lang="es-AR" sz="2800" kern="0" dirty="0" smtClean="0"/>
              <a:t>Recibir objetos y archivos</a:t>
            </a:r>
          </a:p>
        </p:txBody>
      </p:sp>
      <p:pic>
        <p:nvPicPr>
          <p:cNvPr id="5" name="Imagen 4" descr="Recorte de pantalla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600200"/>
            <a:ext cx="5048955" cy="4944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838591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393113" cy="695325"/>
          </a:xfrm>
        </p:spPr>
        <p:txBody>
          <a:bodyPr/>
          <a:lstStyle/>
          <a:p>
            <a:pPr algn="ctr" eaLnBrk="1" hangingPunct="1">
              <a:defRPr/>
            </a:pPr>
            <a:r>
              <a:rPr lang="es-ES" sz="4400" dirty="0"/>
              <a:t>Temas a Tratar</a:t>
            </a:r>
          </a:p>
        </p:txBody>
      </p:sp>
      <p:sp>
        <p:nvSpPr>
          <p:cNvPr id="273414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81000" y="1416050"/>
            <a:ext cx="8388350" cy="2234458"/>
          </a:xfrm>
        </p:spPr>
        <p:txBody>
          <a:bodyPr/>
          <a:lstStyle/>
          <a:p>
            <a:pPr eaLnBrk="1" hangingPunct="1">
              <a:defRPr/>
            </a:pPr>
            <a:r>
              <a:rPr lang="es-ES" dirty="0"/>
              <a:t>Introducción a </a:t>
            </a:r>
            <a:r>
              <a:rPr lang="es-ES" dirty="0" smtClean="0"/>
              <a:t>REST</a:t>
            </a:r>
          </a:p>
          <a:p>
            <a:pPr eaLnBrk="1" hangingPunct="1">
              <a:defRPr/>
            </a:pPr>
            <a:r>
              <a:rPr lang="es-ES" dirty="0" err="1" smtClean="0"/>
              <a:t>Composer</a:t>
            </a:r>
            <a:endParaRPr lang="es-ES" dirty="0"/>
          </a:p>
          <a:p>
            <a:pPr eaLnBrk="1" hangingPunct="1">
              <a:defRPr/>
            </a:pPr>
            <a:r>
              <a:rPr lang="es-ES" dirty="0"/>
              <a:t>Slim Framework</a:t>
            </a:r>
          </a:p>
          <a:p>
            <a:pPr eaLnBrk="1" hangingPunct="1">
              <a:buFont typeface="Arial" panose="020B0604020202020204" pitchFamily="34" charset="0"/>
              <a:buChar char="•"/>
              <a:defRPr/>
            </a:pPr>
            <a:endParaRPr lang="es-ES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393113" cy="757130"/>
          </a:xfrm>
        </p:spPr>
        <p:txBody>
          <a:bodyPr/>
          <a:lstStyle/>
          <a:p>
            <a:pPr eaLnBrk="1" hangingPunct="1">
              <a:defRPr/>
            </a:pPr>
            <a:r>
              <a:rPr lang="es-AR" dirty="0" smtClean="0"/>
              <a:t>Slim Framework</a:t>
            </a:r>
            <a:endParaRPr lang="es-ES" dirty="0"/>
          </a:p>
        </p:txBody>
      </p:sp>
      <p:sp>
        <p:nvSpPr>
          <p:cNvPr id="4" name="Rectangle 6"/>
          <p:cNvSpPr txBox="1">
            <a:spLocks noChangeArrowheads="1"/>
          </p:cNvSpPr>
          <p:nvPr/>
        </p:nvSpPr>
        <p:spPr bwMode="auto">
          <a:xfrm>
            <a:off x="533400" y="985730"/>
            <a:ext cx="8832679" cy="20497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558800" indent="-558800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977900" indent="-417513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1333500" indent="-354013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665288" indent="-330200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4pPr>
            <a:lvl5pPr marL="1981200" indent="-314325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5pPr>
            <a:lvl6pPr marL="2438400" indent="-314325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6pPr>
            <a:lvl7pPr marL="2895600" indent="-314325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7pPr>
            <a:lvl8pPr marL="3352800" indent="-314325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8pPr>
            <a:lvl9pPr marL="3810000" indent="-314325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9pPr>
          </a:lstStyle>
          <a:p>
            <a:pPr eaLnBrk="1" hangingPunct="1">
              <a:defRPr/>
            </a:pPr>
            <a:r>
              <a:rPr lang="es-AR" sz="2800" kern="0" dirty="0" smtClean="0"/>
              <a:t>Hacer métodos de instancia que puedan recibir las peticiones que </a:t>
            </a:r>
            <a:r>
              <a:rPr lang="es-AR" sz="2800" kern="0" dirty="0" err="1" smtClean="0"/>
              <a:t>SlimFramework</a:t>
            </a:r>
            <a:r>
              <a:rPr lang="es-AR" sz="2800" kern="0" dirty="0" smtClean="0"/>
              <a:t> les  va a redirigir.</a:t>
            </a:r>
          </a:p>
          <a:p>
            <a:pPr lvl="1" eaLnBrk="1" hangingPunct="1">
              <a:defRPr/>
            </a:pPr>
            <a:r>
              <a:rPr lang="es-AR" sz="2400" kern="0" dirty="0" smtClean="0"/>
              <a:t>Se debe respetar la firma de las funciones .</a:t>
            </a:r>
          </a:p>
          <a:p>
            <a:pPr lvl="1" eaLnBrk="1" hangingPunct="1">
              <a:defRPr/>
            </a:pPr>
            <a:r>
              <a:rPr lang="es-AR" sz="2400" kern="0" dirty="0" smtClean="0"/>
              <a:t>Después de la ruta en la API se pasa el método con la sintaxis de la imagen.</a:t>
            </a:r>
          </a:p>
        </p:txBody>
      </p:sp>
      <p:pic>
        <p:nvPicPr>
          <p:cNvPr id="3" name="Imagen 2" descr="Recorte de pantalla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3035522"/>
            <a:ext cx="4620270" cy="1467055"/>
          </a:xfrm>
          <a:prstGeom prst="rect">
            <a:avLst/>
          </a:prstGeom>
        </p:spPr>
      </p:pic>
      <p:pic>
        <p:nvPicPr>
          <p:cNvPr id="6" name="Imagen 5" descr="Recorte de pantalla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7556" y="4343400"/>
            <a:ext cx="4086795" cy="2343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765972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393113" cy="757130"/>
          </a:xfrm>
        </p:spPr>
        <p:txBody>
          <a:bodyPr/>
          <a:lstStyle/>
          <a:p>
            <a:pPr eaLnBrk="1" hangingPunct="1">
              <a:defRPr/>
            </a:pPr>
            <a:r>
              <a:rPr lang="es-AR" dirty="0" smtClean="0"/>
              <a:t>Slim Framework</a:t>
            </a:r>
            <a:endParaRPr lang="es-ES" dirty="0"/>
          </a:p>
        </p:txBody>
      </p:sp>
      <p:sp>
        <p:nvSpPr>
          <p:cNvPr id="4" name="Rectangle 6"/>
          <p:cNvSpPr txBox="1">
            <a:spLocks noChangeArrowheads="1"/>
          </p:cNvSpPr>
          <p:nvPr/>
        </p:nvSpPr>
        <p:spPr bwMode="auto">
          <a:xfrm>
            <a:off x="533400" y="985730"/>
            <a:ext cx="8832679" cy="834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558800" indent="-558800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977900" indent="-417513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1333500" indent="-354013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665288" indent="-330200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4pPr>
            <a:lvl5pPr marL="1981200" indent="-314325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5pPr>
            <a:lvl6pPr marL="2438400" indent="-314325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6pPr>
            <a:lvl7pPr marL="2895600" indent="-314325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7pPr>
            <a:lvl8pPr marL="3352800" indent="-314325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8pPr>
            <a:lvl9pPr marL="3810000" indent="-314325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9pPr>
          </a:lstStyle>
          <a:p>
            <a:pPr eaLnBrk="1" hangingPunct="1">
              <a:defRPr/>
            </a:pPr>
            <a:r>
              <a:rPr lang="es-AR" sz="2800" kern="0" dirty="0" smtClean="0"/>
              <a:t>Tareas bien definidas</a:t>
            </a:r>
          </a:p>
          <a:p>
            <a:pPr lvl="1" eaLnBrk="1" hangingPunct="1">
              <a:defRPr/>
            </a:pPr>
            <a:r>
              <a:rPr lang="es-AR" sz="2000" kern="0" dirty="0" smtClean="0"/>
              <a:t>Definir las interfaces necesarias</a:t>
            </a:r>
            <a:endParaRPr lang="es-AR" sz="2000" kern="0" dirty="0" smtClean="0"/>
          </a:p>
        </p:txBody>
      </p:sp>
      <p:pic>
        <p:nvPicPr>
          <p:cNvPr id="2" name="Imagen 1" descr="Recorte de pantalla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855011"/>
            <a:ext cx="4696480" cy="1495634"/>
          </a:xfrm>
          <a:prstGeom prst="rect">
            <a:avLst/>
          </a:prstGeom>
        </p:spPr>
      </p:pic>
      <p:sp>
        <p:nvSpPr>
          <p:cNvPr id="11" name="Rectangle 6"/>
          <p:cNvSpPr txBox="1">
            <a:spLocks noChangeArrowheads="1"/>
          </p:cNvSpPr>
          <p:nvPr/>
        </p:nvSpPr>
        <p:spPr bwMode="auto">
          <a:xfrm>
            <a:off x="455837" y="3385852"/>
            <a:ext cx="845956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558800" indent="-558800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977900" indent="-417513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1333500" indent="-354013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665288" indent="-330200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4pPr>
            <a:lvl5pPr marL="1981200" indent="-314325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5pPr>
            <a:lvl6pPr marL="2438400" indent="-314325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6pPr>
            <a:lvl7pPr marL="2895600" indent="-314325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7pPr>
            <a:lvl8pPr marL="3352800" indent="-314325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8pPr>
            <a:lvl9pPr marL="3810000" indent="-314325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9pPr>
          </a:lstStyle>
          <a:p>
            <a:pPr lvl="1" eaLnBrk="1" hangingPunct="1">
              <a:defRPr/>
            </a:pPr>
            <a:r>
              <a:rPr lang="es-AR" sz="2000" kern="0" dirty="0" smtClean="0"/>
              <a:t>Llamo a los métodos de la clase encargada de responder a los verbos HTTP</a:t>
            </a:r>
            <a:endParaRPr lang="es-AR" sz="2000" kern="0" dirty="0" smtClean="0"/>
          </a:p>
        </p:txBody>
      </p:sp>
      <p:pic>
        <p:nvPicPr>
          <p:cNvPr id="10" name="Imagen 9" descr="Recorte de pantalla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491" y="4123464"/>
            <a:ext cx="4182059" cy="2343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638396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393113" cy="757130"/>
          </a:xfrm>
        </p:spPr>
        <p:txBody>
          <a:bodyPr/>
          <a:lstStyle/>
          <a:p>
            <a:pPr eaLnBrk="1" hangingPunct="1">
              <a:defRPr/>
            </a:pPr>
            <a:r>
              <a:rPr lang="es-AR" dirty="0" smtClean="0"/>
              <a:t>Slim Framework</a:t>
            </a:r>
            <a:endParaRPr lang="es-ES" dirty="0"/>
          </a:p>
        </p:txBody>
      </p:sp>
      <p:sp>
        <p:nvSpPr>
          <p:cNvPr id="4" name="Rectangle 6"/>
          <p:cNvSpPr txBox="1">
            <a:spLocks noChangeArrowheads="1"/>
          </p:cNvSpPr>
          <p:nvPr/>
        </p:nvSpPr>
        <p:spPr bwMode="auto">
          <a:xfrm>
            <a:off x="533400" y="985730"/>
            <a:ext cx="8240713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558800" indent="-558800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977900" indent="-417513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1333500" indent="-354013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665288" indent="-330200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4pPr>
            <a:lvl5pPr marL="1981200" indent="-314325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5pPr>
            <a:lvl6pPr marL="2438400" indent="-314325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6pPr>
            <a:lvl7pPr marL="2895600" indent="-314325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7pPr>
            <a:lvl8pPr marL="3352800" indent="-314325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8pPr>
            <a:lvl9pPr marL="3810000" indent="-314325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9pPr>
          </a:lstStyle>
          <a:p>
            <a:pPr lvl="1" eaLnBrk="1" hangingPunct="1">
              <a:defRPr/>
            </a:pPr>
            <a:r>
              <a:rPr lang="es-AR" sz="2000" kern="0" dirty="0" smtClean="0"/>
              <a:t>Los métodos encargados de atender los verbos HTTP , no deberían tener contacto con la fuente de datos y deben hacerse aquí todas las validaciones necesaria</a:t>
            </a:r>
          </a:p>
        </p:txBody>
      </p:sp>
      <p:pic>
        <p:nvPicPr>
          <p:cNvPr id="5" name="Imagen 4" descr="Recorte de pantalla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969180"/>
            <a:ext cx="4496427" cy="1457528"/>
          </a:xfrm>
          <a:prstGeom prst="rect">
            <a:avLst/>
          </a:prstGeom>
        </p:spPr>
      </p:pic>
      <p:pic>
        <p:nvPicPr>
          <p:cNvPr id="7" name="Imagen 6" descr="Recorte de pantalla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4419600"/>
            <a:ext cx="6296904" cy="2067213"/>
          </a:xfrm>
          <a:prstGeom prst="rect">
            <a:avLst/>
          </a:prstGeom>
        </p:spPr>
      </p:pic>
      <p:sp>
        <p:nvSpPr>
          <p:cNvPr id="8" name="Rectangle 6"/>
          <p:cNvSpPr txBox="1">
            <a:spLocks noChangeArrowheads="1"/>
          </p:cNvSpPr>
          <p:nvPr/>
        </p:nvSpPr>
        <p:spPr bwMode="auto">
          <a:xfrm>
            <a:off x="533401" y="3486828"/>
            <a:ext cx="83820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558800" indent="-558800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977900" indent="-417513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1333500" indent="-354013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665288" indent="-330200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4pPr>
            <a:lvl5pPr marL="1981200" indent="-314325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5pPr>
            <a:lvl6pPr marL="2438400" indent="-314325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6pPr>
            <a:lvl7pPr marL="2895600" indent="-314325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7pPr>
            <a:lvl8pPr marL="3352800" indent="-314325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8pPr>
            <a:lvl9pPr marL="3810000" indent="-314325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9pPr>
          </a:lstStyle>
          <a:p>
            <a:pPr lvl="1" eaLnBrk="1" hangingPunct="1">
              <a:defRPr/>
            </a:pPr>
            <a:r>
              <a:rPr lang="es-AR" sz="2000" kern="0" dirty="0" smtClean="0"/>
              <a:t>Los métodos que interactúan con la fuente de datos no deberían tener validaciones , solo las acciones sobre la fuente de datos</a:t>
            </a:r>
          </a:p>
        </p:txBody>
      </p:sp>
    </p:spTree>
    <p:extLst>
      <p:ext uri="{BB962C8B-B14F-4D97-AF65-F5344CB8AC3E}">
        <p14:creationId xmlns:p14="http://schemas.microsoft.com/office/powerpoint/2010/main" val="1596661747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393113" cy="750888"/>
          </a:xfrm>
        </p:spPr>
        <p:txBody>
          <a:bodyPr/>
          <a:lstStyle/>
          <a:p>
            <a:pPr algn="ctr" eaLnBrk="1" hangingPunct="1">
              <a:defRPr/>
            </a:pPr>
            <a:r>
              <a:rPr lang="es-ES" dirty="0"/>
              <a:t>Ejercitación</a:t>
            </a:r>
          </a:p>
        </p:txBody>
      </p:sp>
      <p:pic>
        <p:nvPicPr>
          <p:cNvPr id="32771" name="Picture 4" descr="C:\Program Files (x86)\Microsoft Office\MEDIA\CAGCAT10\j0234687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990600"/>
            <a:ext cx="4146550" cy="2443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393113" cy="695325"/>
          </a:xfrm>
        </p:spPr>
        <p:txBody>
          <a:bodyPr/>
          <a:lstStyle/>
          <a:p>
            <a:pPr eaLnBrk="1" hangingPunct="1">
              <a:defRPr/>
            </a:pPr>
            <a:r>
              <a:rPr lang="es-ES" sz="4400" dirty="0" smtClean="0"/>
              <a:t>Ejercicios</a:t>
            </a:r>
            <a:endParaRPr lang="es-ES" sz="4400" dirty="0"/>
          </a:p>
        </p:txBody>
      </p:sp>
      <p:sp>
        <p:nvSpPr>
          <p:cNvPr id="264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16050"/>
            <a:ext cx="8763000" cy="2163669"/>
          </a:xfrm>
        </p:spPr>
        <p:txBody>
          <a:bodyPr/>
          <a:lstStyle/>
          <a:p>
            <a:pPr eaLnBrk="1" hangingPunct="1">
              <a:defRPr/>
            </a:pPr>
            <a:r>
              <a:rPr lang="es-AR" dirty="0" smtClean="0"/>
              <a:t>Crear las tablas para usuario</a:t>
            </a:r>
          </a:p>
          <a:p>
            <a:pPr eaLnBrk="1" hangingPunct="1">
              <a:defRPr/>
            </a:pPr>
            <a:r>
              <a:rPr lang="es-AR" dirty="0" smtClean="0"/>
              <a:t>Crear la api para el ABM de usuarios</a:t>
            </a:r>
          </a:p>
          <a:p>
            <a:pPr eaLnBrk="1" hangingPunct="1">
              <a:defRPr/>
            </a:pPr>
            <a:r>
              <a:rPr lang="es-AR" dirty="0" smtClean="0"/>
              <a:t>Crear la api para el </a:t>
            </a:r>
            <a:r>
              <a:rPr lang="es-AR" dirty="0" err="1" smtClean="0"/>
              <a:t>login</a:t>
            </a:r>
            <a:endParaRPr lang="es-AR" dirty="0"/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endParaRPr lang="es-ES" b="1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393113" cy="757238"/>
          </a:xfrm>
        </p:spPr>
        <p:txBody>
          <a:bodyPr/>
          <a:lstStyle/>
          <a:p>
            <a:pPr eaLnBrk="1" hangingPunct="1">
              <a:defRPr/>
            </a:pPr>
            <a:r>
              <a:rPr lang="es-ES" dirty="0"/>
              <a:t>REST</a:t>
            </a:r>
          </a:p>
        </p:txBody>
      </p:sp>
      <p:sp>
        <p:nvSpPr>
          <p:cNvPr id="29491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04800" y="1284288"/>
            <a:ext cx="8839200" cy="4832092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s-AR" sz="2800" dirty="0" err="1"/>
              <a:t>REpresentational</a:t>
            </a:r>
            <a:r>
              <a:rPr lang="es-AR" sz="2800" dirty="0"/>
              <a:t> </a:t>
            </a:r>
            <a:r>
              <a:rPr lang="es-AR" sz="2800" dirty="0" err="1"/>
              <a:t>State</a:t>
            </a:r>
            <a:r>
              <a:rPr lang="es-AR" sz="2800" dirty="0"/>
              <a:t> Transfer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s-AR" sz="2400" dirty="0"/>
              <a:t>Es un tipo de arquitectura de desarrollo web que se apoya totalmente en el estándar HTTP.</a:t>
            </a:r>
          </a:p>
          <a:p>
            <a:pPr lvl="1" eaLnBrk="1" hangingPunct="1">
              <a:lnSpc>
                <a:spcPct val="80000"/>
              </a:lnSpc>
              <a:defRPr/>
            </a:pPr>
            <a:endParaRPr lang="es-AR" sz="2400" dirty="0"/>
          </a:p>
          <a:p>
            <a:pPr lvl="1" eaLnBrk="1" hangingPunct="1">
              <a:lnSpc>
                <a:spcPct val="80000"/>
              </a:lnSpc>
              <a:defRPr/>
            </a:pPr>
            <a:r>
              <a:rPr lang="es-AR" sz="2400" dirty="0"/>
              <a:t>REST nos permite crear servicios y aplicaciones que pueden ser usadas por cualquier dispositivo o cliente que entienda HTTP, por lo que es increíblemente más simple y convencional que otras alternativas que se han usado en los últimos diez años como SOAP y XML-RPC.</a:t>
            </a:r>
          </a:p>
          <a:p>
            <a:pPr lvl="1" eaLnBrk="1" hangingPunct="1">
              <a:lnSpc>
                <a:spcPct val="80000"/>
              </a:lnSpc>
              <a:defRPr/>
            </a:pPr>
            <a:endParaRPr lang="es-AR" sz="2400" dirty="0"/>
          </a:p>
          <a:p>
            <a:pPr lvl="1" eaLnBrk="1" hangingPunct="1">
              <a:lnSpc>
                <a:spcPct val="80000"/>
              </a:lnSpc>
              <a:defRPr/>
            </a:pPr>
            <a:r>
              <a:rPr lang="es-AR" sz="2400" dirty="0"/>
              <a:t>Por lo tanto REST es el tipo de arquitectura más natural y estándar para crear </a:t>
            </a:r>
            <a:r>
              <a:rPr lang="es-AR" sz="2400" dirty="0" err="1"/>
              <a:t>APIs</a:t>
            </a:r>
            <a:r>
              <a:rPr lang="es-AR" sz="2400" dirty="0"/>
              <a:t> para servicios orientados a Internet.</a:t>
            </a:r>
          </a:p>
          <a:p>
            <a:pPr lvl="1" eaLnBrk="1" hangingPunct="1">
              <a:lnSpc>
                <a:spcPct val="80000"/>
              </a:lnSpc>
              <a:defRPr/>
            </a:pPr>
            <a:endParaRPr lang="es-AR" sz="240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534400" cy="757130"/>
          </a:xfrm>
        </p:spPr>
        <p:txBody>
          <a:bodyPr/>
          <a:lstStyle/>
          <a:p>
            <a:pPr eaLnBrk="1" hangingPunct="1">
              <a:defRPr/>
            </a:pPr>
            <a:r>
              <a:rPr lang="es-AR" dirty="0"/>
              <a:t>REST</a:t>
            </a:r>
            <a:endParaRPr lang="es-ES" dirty="0"/>
          </a:p>
        </p:txBody>
      </p:sp>
      <p:sp>
        <p:nvSpPr>
          <p:cNvPr id="327686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832679" cy="4681282"/>
          </a:xfrm>
        </p:spPr>
        <p:txBody>
          <a:bodyPr/>
          <a:lstStyle/>
          <a:p>
            <a:pPr eaLnBrk="1" hangingPunct="1">
              <a:defRPr/>
            </a:pPr>
            <a:r>
              <a:rPr lang="es-AR" sz="2800" dirty="0"/>
              <a:t>REST es un conjunto de convenciones para aplicaciones web y servicios web, que se centra principalmente en la manipulación de recursos a través de especificaciones HTTP.</a:t>
            </a:r>
            <a:endParaRPr lang="es-ES" sz="2800" dirty="0"/>
          </a:p>
          <a:p>
            <a:pPr eaLnBrk="1" hangingPunct="1">
              <a:defRPr/>
            </a:pPr>
            <a:r>
              <a:rPr lang="es-AR" sz="2800" dirty="0"/>
              <a:t>Podemos decir que REST es una interfaz web estándar y simple que nos permite interactuar con servicios web de una manera muy cómoda. </a:t>
            </a:r>
          </a:p>
          <a:p>
            <a:pPr eaLnBrk="1" hangingPunct="1">
              <a:defRPr/>
            </a:pPr>
            <a:r>
              <a:rPr lang="es-AR" sz="2800" dirty="0"/>
              <a:t>Gracias a REST la web ha disfrutado de escalabilidad como resultado de una serie de diseños fundamentales clave: </a:t>
            </a:r>
          </a:p>
          <a:p>
            <a:pPr eaLnBrk="1" hangingPunct="1">
              <a:defRPr/>
            </a:pPr>
            <a:endParaRPr lang="es-AR" sz="2800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534400" cy="757130"/>
          </a:xfrm>
        </p:spPr>
        <p:txBody>
          <a:bodyPr/>
          <a:lstStyle/>
          <a:p>
            <a:pPr eaLnBrk="1" hangingPunct="1">
              <a:defRPr/>
            </a:pPr>
            <a:r>
              <a:rPr lang="es-AR" dirty="0"/>
              <a:t>REST</a:t>
            </a:r>
            <a:endParaRPr lang="es-ES" dirty="0"/>
          </a:p>
        </p:txBody>
      </p:sp>
      <p:sp>
        <p:nvSpPr>
          <p:cNvPr id="327686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832679" cy="3911840"/>
          </a:xfrm>
        </p:spPr>
        <p:txBody>
          <a:bodyPr/>
          <a:lstStyle/>
          <a:p>
            <a:pPr eaLnBrk="1" hangingPunct="1">
              <a:defRPr/>
            </a:pPr>
            <a:r>
              <a:rPr lang="es-AR" sz="2800" dirty="0"/>
              <a:t>Un </a:t>
            </a:r>
            <a:r>
              <a:rPr lang="es-AR" sz="2800" b="1" dirty="0"/>
              <a:t>protocolo cliente/servidor sin estado</a:t>
            </a:r>
            <a:r>
              <a:rPr lang="es-AR" sz="2800" dirty="0"/>
              <a:t>: </a:t>
            </a:r>
            <a:endParaRPr lang="es-ES" sz="2800" dirty="0"/>
          </a:p>
          <a:p>
            <a:pPr lvl="1" eaLnBrk="1" hangingPunct="1">
              <a:defRPr/>
            </a:pPr>
            <a:r>
              <a:rPr lang="es-AR" sz="2400" dirty="0"/>
              <a:t>cada mensaje HTTP contiene toda la información necesaria para comprender la petición. </a:t>
            </a:r>
          </a:p>
          <a:p>
            <a:pPr lvl="1" eaLnBrk="1" hangingPunct="1">
              <a:defRPr/>
            </a:pPr>
            <a:r>
              <a:rPr lang="es-AR" sz="2400" dirty="0"/>
              <a:t>Como resultado, ni el cliente ni el servidor necesitan recordar ningún estado de las comunicaciones entre mensajes.</a:t>
            </a:r>
          </a:p>
          <a:p>
            <a:pPr eaLnBrk="1" hangingPunct="1">
              <a:defRPr/>
            </a:pPr>
            <a:r>
              <a:rPr lang="es-AR" sz="2800" dirty="0"/>
              <a:t>Un </a:t>
            </a:r>
            <a:r>
              <a:rPr lang="es-AR" sz="2800" b="1" dirty="0"/>
              <a:t>conjunto de operaciones bien definidas</a:t>
            </a:r>
            <a:r>
              <a:rPr lang="es-AR" sz="2800" dirty="0"/>
              <a:t> </a:t>
            </a:r>
          </a:p>
          <a:p>
            <a:pPr lvl="1" eaLnBrk="1" hangingPunct="1">
              <a:defRPr/>
            </a:pPr>
            <a:r>
              <a:rPr lang="es-AR" sz="2400" dirty="0"/>
              <a:t>que se aplican a todos los recursos de información: HTTP en sí define un conjunto pequeño de operaciones, las más importantes son </a:t>
            </a:r>
            <a:r>
              <a:rPr lang="es-AR" sz="2400" b="1" dirty="0"/>
              <a:t>POST</a:t>
            </a:r>
            <a:r>
              <a:rPr lang="es-AR" sz="2400" dirty="0"/>
              <a:t>, </a:t>
            </a:r>
            <a:r>
              <a:rPr lang="es-AR" sz="2400" b="1" dirty="0"/>
              <a:t>GET</a:t>
            </a:r>
            <a:r>
              <a:rPr lang="es-AR" sz="2400" dirty="0"/>
              <a:t>, </a:t>
            </a:r>
            <a:r>
              <a:rPr lang="es-AR" sz="2400" b="1" dirty="0"/>
              <a:t>PUT</a:t>
            </a:r>
            <a:r>
              <a:rPr lang="es-AR" sz="2400" dirty="0"/>
              <a:t> y </a:t>
            </a:r>
            <a:r>
              <a:rPr lang="es-AR" sz="2400" b="1" dirty="0"/>
              <a:t>DELETE</a:t>
            </a:r>
            <a:r>
              <a:rPr lang="es-AR" sz="24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961445446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393113" cy="757130"/>
          </a:xfrm>
        </p:spPr>
        <p:txBody>
          <a:bodyPr/>
          <a:lstStyle/>
          <a:p>
            <a:pPr eaLnBrk="1" hangingPunct="1">
              <a:defRPr/>
            </a:pPr>
            <a:r>
              <a:rPr lang="es-AR" dirty="0" err="1" smtClean="0"/>
              <a:t>Composer</a:t>
            </a:r>
            <a:endParaRPr lang="es-ES" dirty="0"/>
          </a:p>
        </p:txBody>
      </p:sp>
      <p:sp>
        <p:nvSpPr>
          <p:cNvPr id="299020" name="Text Box 12"/>
          <p:cNvSpPr txBox="1">
            <a:spLocks noChangeArrowheads="1"/>
          </p:cNvSpPr>
          <p:nvPr/>
        </p:nvSpPr>
        <p:spPr bwMode="auto">
          <a:xfrm>
            <a:off x="207452" y="1371600"/>
            <a:ext cx="419100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s-AR" sz="2000" dirty="0" err="1">
                <a:effectLst/>
              </a:rPr>
              <a:t>Composer</a:t>
            </a:r>
            <a:r>
              <a:rPr lang="es-AR" sz="2000" dirty="0">
                <a:effectLst/>
              </a:rPr>
              <a:t> es una herramienta para la gestión de dependencias en PHP. Le permite declarar las bibliotecas de las que depende su proyecto y las administrará (instalará / actualizará) para </a:t>
            </a:r>
            <a:r>
              <a:rPr lang="es-AR" sz="2000" dirty="0" smtClean="0">
                <a:effectLst/>
              </a:rPr>
              <a:t>vos.</a:t>
            </a:r>
            <a:endParaRPr lang="en-US" sz="2000" b="1" i="1" dirty="0"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8452" y="630939"/>
            <a:ext cx="3831148" cy="4703062"/>
          </a:xfrm>
          <a:prstGeom prst="rect">
            <a:avLst/>
          </a:prstGeom>
        </p:spPr>
      </p:pic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4598338" y="5764049"/>
            <a:ext cx="3989743" cy="524416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FFCC"/>
              </a:gs>
            </a:gsLst>
            <a:lin ang="5400000" scaled="1"/>
          </a:gradFill>
          <a:ln w="9360">
            <a:solidFill>
              <a:srgbClr val="FFCC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en-US" sz="2400" dirty="0">
                <a:solidFill>
                  <a:schemeClr val="bg2"/>
                </a:solidFill>
                <a:effectLst/>
                <a:latin typeface="Arial Narrow" panose="020B0606020202030204" pitchFamily="34" charset="0"/>
              </a:rPr>
              <a:t>https://getcomposer.org/download/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393113" cy="695325"/>
          </a:xfrm>
        </p:spPr>
        <p:txBody>
          <a:bodyPr/>
          <a:lstStyle/>
          <a:p>
            <a:pPr algn="ctr" eaLnBrk="1" hangingPunct="1">
              <a:defRPr/>
            </a:pPr>
            <a:r>
              <a:rPr lang="es-ES" sz="4400" dirty="0"/>
              <a:t>Temas a Tratar</a:t>
            </a:r>
          </a:p>
        </p:txBody>
      </p:sp>
      <p:sp>
        <p:nvSpPr>
          <p:cNvPr id="273414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04813" y="1143000"/>
            <a:ext cx="8388350" cy="4216539"/>
          </a:xfrm>
        </p:spPr>
        <p:txBody>
          <a:bodyPr/>
          <a:lstStyle/>
          <a:p>
            <a:pPr eaLnBrk="1" hangingPunct="1">
              <a:defRPr/>
            </a:pPr>
            <a:r>
              <a:rPr lang="es-ES" dirty="0"/>
              <a:t>Introducción a </a:t>
            </a:r>
            <a:r>
              <a:rPr lang="es-ES" dirty="0" smtClean="0"/>
              <a:t>REST</a:t>
            </a:r>
          </a:p>
          <a:p>
            <a:pPr eaLnBrk="1" hangingPunct="1">
              <a:defRPr/>
            </a:pPr>
            <a:r>
              <a:rPr lang="es-ES" dirty="0" err="1" smtClean="0"/>
              <a:t>Composer</a:t>
            </a:r>
            <a:endParaRPr lang="es-ES" dirty="0"/>
          </a:p>
          <a:p>
            <a:pPr eaLnBrk="1" hangingPunct="1">
              <a:defRPr/>
            </a:pPr>
            <a:r>
              <a:rPr lang="es-ES" dirty="0"/>
              <a:t>Slim </a:t>
            </a:r>
            <a:r>
              <a:rPr lang="es-ES" dirty="0" smtClean="0"/>
              <a:t>Framework</a:t>
            </a:r>
          </a:p>
          <a:p>
            <a:pPr lvl="1" eaLnBrk="1" hangingPunct="1">
              <a:defRPr/>
            </a:pPr>
            <a:r>
              <a:rPr lang="es-ES" dirty="0" err="1" smtClean="0"/>
              <a:t>Index.php</a:t>
            </a:r>
            <a:r>
              <a:rPr lang="es-ES" dirty="0" smtClean="0"/>
              <a:t> &amp; .</a:t>
            </a:r>
            <a:r>
              <a:rPr lang="es-ES" dirty="0" err="1" smtClean="0"/>
              <a:t>htdocs</a:t>
            </a:r>
            <a:endParaRPr lang="es-ES" dirty="0" smtClean="0"/>
          </a:p>
          <a:p>
            <a:pPr lvl="1" eaLnBrk="1" hangingPunct="1">
              <a:defRPr/>
            </a:pPr>
            <a:r>
              <a:rPr lang="es-ES" dirty="0" smtClean="0"/>
              <a:t>Ruteo</a:t>
            </a:r>
            <a:endParaRPr lang="es-ES" dirty="0" smtClean="0"/>
          </a:p>
          <a:p>
            <a:pPr lvl="1" eaLnBrk="1" hangingPunct="1">
              <a:defRPr/>
            </a:pPr>
            <a:r>
              <a:rPr lang="es-ES" dirty="0" smtClean="0"/>
              <a:t>Parámetros</a:t>
            </a:r>
            <a:endParaRPr lang="es-ES" dirty="0" smtClean="0"/>
          </a:p>
          <a:p>
            <a:pPr lvl="1" eaLnBrk="1" hangingPunct="1">
              <a:defRPr/>
            </a:pPr>
            <a:r>
              <a:rPr lang="es-ES" dirty="0" smtClean="0"/>
              <a:t>POO </a:t>
            </a:r>
            <a:endParaRPr lang="es-ES" dirty="0"/>
          </a:p>
          <a:p>
            <a:pPr eaLnBrk="1" hangingPunct="1">
              <a:buFont typeface="Arial" panose="020B0604020202020204" pitchFamily="34" charset="0"/>
              <a:buChar char="•"/>
              <a:defRPr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46140160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393113" cy="757130"/>
          </a:xfrm>
        </p:spPr>
        <p:txBody>
          <a:bodyPr/>
          <a:lstStyle/>
          <a:p>
            <a:pPr eaLnBrk="1" hangingPunct="1">
              <a:defRPr/>
            </a:pPr>
            <a:r>
              <a:rPr lang="es-AR" dirty="0" smtClean="0"/>
              <a:t>Slim Framework</a:t>
            </a:r>
            <a:endParaRPr lang="es-ES" dirty="0"/>
          </a:p>
        </p:txBody>
      </p:sp>
      <p:sp>
        <p:nvSpPr>
          <p:cNvPr id="299020" name="Text Box 12"/>
          <p:cNvSpPr txBox="1">
            <a:spLocks noChangeArrowheads="1"/>
          </p:cNvSpPr>
          <p:nvPr/>
        </p:nvSpPr>
        <p:spPr bwMode="auto">
          <a:xfrm>
            <a:off x="381000" y="4495800"/>
            <a:ext cx="8638309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s-AR" sz="2000" dirty="0">
                <a:effectLst/>
              </a:rPr>
              <a:t>Slim es un </a:t>
            </a:r>
            <a:r>
              <a:rPr lang="es-AR" sz="2000" dirty="0" err="1">
                <a:effectLst/>
              </a:rPr>
              <a:t>framework</a:t>
            </a:r>
            <a:r>
              <a:rPr lang="es-AR" sz="2000" dirty="0">
                <a:effectLst/>
              </a:rPr>
              <a:t> micro de PHP que le ayuda a escribir rápidamente aplicaciones Web y API sencillas pero poderosas. En esencia, Slim es un despachador que recibe una solicitud HTTP, invoca una rutina de devolución de llamada apropiada y devuelve una respuesta HTTP. </a:t>
            </a:r>
            <a:endParaRPr lang="en-US" sz="2000" b="1" i="1" dirty="0"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295400" y="6216410"/>
            <a:ext cx="6596856" cy="4562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FFCC"/>
              </a:gs>
            </a:gsLst>
            <a:lin ang="5400000" scaled="1"/>
          </a:gradFill>
          <a:ln w="9360">
            <a:solidFill>
              <a:srgbClr val="FFCC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en-US" sz="2400" dirty="0">
                <a:solidFill>
                  <a:schemeClr val="bg2"/>
                </a:solidFill>
                <a:effectLst/>
                <a:latin typeface="Arial Narrow" panose="020B0606020202030204" pitchFamily="34" charset="0"/>
              </a:rPr>
              <a:t>https://www.slimframework.com/docs/start/installation.html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0441" y="1308874"/>
            <a:ext cx="6074229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986525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393113" cy="757130"/>
          </a:xfrm>
        </p:spPr>
        <p:txBody>
          <a:bodyPr/>
          <a:lstStyle/>
          <a:p>
            <a:pPr eaLnBrk="1" hangingPunct="1">
              <a:defRPr/>
            </a:pPr>
            <a:r>
              <a:rPr lang="es-AR" dirty="0" smtClean="0"/>
              <a:t>Slim Framework </a:t>
            </a:r>
            <a:r>
              <a:rPr lang="es-AR" dirty="0" err="1" smtClean="0"/>
              <a:t>index.php</a:t>
            </a:r>
            <a:endParaRPr lang="es-ES" dirty="0"/>
          </a:p>
        </p:txBody>
      </p:sp>
      <p:sp>
        <p:nvSpPr>
          <p:cNvPr id="4" name="Rectangle 6"/>
          <p:cNvSpPr txBox="1">
            <a:spLocks noChangeArrowheads="1"/>
          </p:cNvSpPr>
          <p:nvPr/>
        </p:nvSpPr>
        <p:spPr bwMode="auto">
          <a:xfrm>
            <a:off x="311320" y="1065734"/>
            <a:ext cx="8832679" cy="480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558800" indent="-558800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977900" indent="-417513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1333500" indent="-354013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665288" indent="-330200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4pPr>
            <a:lvl5pPr marL="1981200" indent="-314325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5pPr>
            <a:lvl6pPr marL="2438400" indent="-314325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6pPr>
            <a:lvl7pPr marL="2895600" indent="-314325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7pPr>
            <a:lvl8pPr marL="3352800" indent="-314325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8pPr>
            <a:lvl9pPr marL="3810000" indent="-314325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9pPr>
          </a:lstStyle>
          <a:p>
            <a:pPr eaLnBrk="1" hangingPunct="1">
              <a:defRPr/>
            </a:pPr>
            <a:r>
              <a:rPr lang="es-AR" sz="2800" kern="0" dirty="0" err="1" smtClean="0"/>
              <a:t>Index.php</a:t>
            </a:r>
            <a:r>
              <a:rPr lang="es-AR" sz="2800" kern="0" dirty="0" smtClean="0"/>
              <a:t> </a:t>
            </a:r>
          </a:p>
        </p:txBody>
      </p:sp>
      <p:sp>
        <p:nvSpPr>
          <p:cNvPr id="7" name="Text Box 12"/>
          <p:cNvSpPr txBox="1">
            <a:spLocks noChangeArrowheads="1"/>
          </p:cNvSpPr>
          <p:nvPr/>
        </p:nvSpPr>
        <p:spPr bwMode="auto">
          <a:xfrm>
            <a:off x="400050" y="1738579"/>
            <a:ext cx="7869748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s-AR" sz="2000" dirty="0" smtClean="0">
                <a:effectLst/>
              </a:rPr>
              <a:t>En este archivo se pondrán los verbos HTTP que se recibirán y las rutas por las cuales vamos a poder acceder a ellos.</a:t>
            </a:r>
          </a:p>
          <a:p>
            <a:pPr>
              <a:defRPr/>
            </a:pPr>
            <a:r>
              <a:rPr lang="es-AR" sz="2000" dirty="0" smtClean="0">
                <a:effectLst/>
              </a:rPr>
              <a:t>Todas la peticiones de HTTP son atendidas por este archivo y no tendría que ponerse en la ruta de acceso.</a:t>
            </a:r>
          </a:p>
          <a:p>
            <a:pPr>
              <a:defRPr/>
            </a:pPr>
            <a:endParaRPr lang="en-US" sz="2000" b="1" i="1" dirty="0"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381000" y="4195686"/>
            <a:ext cx="7571468" cy="461665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AR" sz="2400" dirty="0"/>
              <a:t>http://</a:t>
            </a:r>
            <a:r>
              <a:rPr lang="es-AR" sz="2400" dirty="0" smtClean="0"/>
              <a:t>localhost:8080/miApiRest/index.php/saludo</a:t>
            </a:r>
            <a:endParaRPr lang="es-AR" sz="2400" dirty="0"/>
          </a:p>
        </p:txBody>
      </p:sp>
      <p:sp>
        <p:nvSpPr>
          <p:cNvPr id="8" name="CuadroTexto 7"/>
          <p:cNvSpPr txBox="1"/>
          <p:nvPr/>
        </p:nvSpPr>
        <p:spPr>
          <a:xfrm>
            <a:off x="381000" y="5410200"/>
            <a:ext cx="7571468" cy="461665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AR" sz="2400" dirty="0"/>
              <a:t>http://</a:t>
            </a:r>
            <a:r>
              <a:rPr lang="es-AR" sz="2400" dirty="0" smtClean="0"/>
              <a:t>localhost:8080/miApiRest/saludo</a:t>
            </a:r>
            <a:endParaRPr lang="es-AR" sz="2400" dirty="0"/>
          </a:p>
        </p:txBody>
      </p:sp>
      <p:sp>
        <p:nvSpPr>
          <p:cNvPr id="9" name="Text Box 12"/>
          <p:cNvSpPr txBox="1">
            <a:spLocks noChangeArrowheads="1"/>
          </p:cNvSpPr>
          <p:nvPr/>
        </p:nvSpPr>
        <p:spPr bwMode="auto">
          <a:xfrm>
            <a:off x="400050" y="3619207"/>
            <a:ext cx="786974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000" b="1" i="1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Esto</a:t>
            </a:r>
            <a:r>
              <a:rPr lang="en-US" sz="2000" b="1" i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</a:t>
            </a:r>
            <a:r>
              <a:rPr lang="en-US" sz="2000" b="1" i="1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esta</a:t>
            </a:r>
            <a:r>
              <a:rPr lang="en-US" sz="2000" b="1" i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mal :</a:t>
            </a:r>
            <a:endParaRPr lang="en-US" sz="2000" b="1" i="1" dirty="0"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311320" y="4989071"/>
            <a:ext cx="786974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000" b="1" i="1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Esto</a:t>
            </a:r>
            <a:r>
              <a:rPr lang="en-US" sz="2000" b="1" i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</a:t>
            </a:r>
            <a:r>
              <a:rPr lang="en-US" sz="2000" b="1" i="1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esta</a:t>
            </a:r>
            <a:r>
              <a:rPr lang="en-US" sz="2000" b="1" i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</a:t>
            </a:r>
            <a:r>
              <a:rPr lang="en-US" sz="2000" b="1" i="1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bien</a:t>
            </a:r>
            <a:r>
              <a:rPr lang="en-US" sz="2000" b="1" i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:</a:t>
            </a:r>
            <a:endParaRPr lang="en-US" sz="2000" b="1" i="1" dirty="0"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231860" y="6158880"/>
            <a:ext cx="786974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000" b="1" i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Para </a:t>
            </a:r>
            <a:r>
              <a:rPr lang="en-US" sz="2000" b="1" i="1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esto</a:t>
            </a:r>
            <a:r>
              <a:rPr lang="en-US" sz="2000" b="1" i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</a:t>
            </a:r>
            <a:r>
              <a:rPr lang="en-US" sz="2000" b="1" i="1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debemos</a:t>
            </a:r>
            <a:r>
              <a:rPr lang="en-US" sz="2000" b="1" i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</a:t>
            </a:r>
            <a:r>
              <a:rPr lang="en-US" sz="2000" b="1" i="1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crear</a:t>
            </a:r>
            <a:r>
              <a:rPr lang="en-US" sz="2000" b="1" i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o </a:t>
            </a:r>
            <a:r>
              <a:rPr lang="en-US" sz="2000" b="1" i="1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modificar</a:t>
            </a:r>
            <a:r>
              <a:rPr lang="en-US" sz="2000" b="1" i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el “.HTACCES”</a:t>
            </a:r>
            <a:endParaRPr lang="en-US" sz="2000" b="1" i="1" dirty="0"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8763982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VS_NET Launch Template">
  <a:themeElements>
    <a:clrScheme name="1_VS_NET Launch Template 1">
      <a:dk1>
        <a:srgbClr val="000000"/>
      </a:dk1>
      <a:lt1>
        <a:srgbClr val="FFFFFF"/>
      </a:lt1>
      <a:dk2>
        <a:srgbClr val="00478E"/>
      </a:dk2>
      <a:lt2>
        <a:srgbClr val="FFCC29"/>
      </a:lt2>
      <a:accent1>
        <a:srgbClr val="FCEB98"/>
      </a:accent1>
      <a:accent2>
        <a:srgbClr val="6699FF"/>
      </a:accent2>
      <a:accent3>
        <a:srgbClr val="AAB1C6"/>
      </a:accent3>
      <a:accent4>
        <a:srgbClr val="DADADA"/>
      </a:accent4>
      <a:accent5>
        <a:srgbClr val="FDF3CA"/>
      </a:accent5>
      <a:accent6>
        <a:srgbClr val="5C8AE7"/>
      </a:accent6>
      <a:hlink>
        <a:srgbClr val="66CC66"/>
      </a:hlink>
      <a:folHlink>
        <a:srgbClr val="FA7438"/>
      </a:folHlink>
    </a:clrScheme>
    <a:fontScheme name="1_VS_NET Launch Template">
      <a:majorFont>
        <a:latin typeface="Franklin Gothic Medium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A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A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</a:defRPr>
        </a:defPPr>
      </a:lstStyle>
    </a:lnDef>
  </a:objectDefaults>
  <a:extraClrSchemeLst>
    <a:extraClrScheme>
      <a:clrScheme name="1_VS_NET Launch Template 1">
        <a:dk1>
          <a:srgbClr val="000000"/>
        </a:dk1>
        <a:lt1>
          <a:srgbClr val="FFFFFF"/>
        </a:lt1>
        <a:dk2>
          <a:srgbClr val="00478E"/>
        </a:dk2>
        <a:lt2>
          <a:srgbClr val="FFCC29"/>
        </a:lt2>
        <a:accent1>
          <a:srgbClr val="FCEB98"/>
        </a:accent1>
        <a:accent2>
          <a:srgbClr val="6699FF"/>
        </a:accent2>
        <a:accent3>
          <a:srgbClr val="AAB1C6"/>
        </a:accent3>
        <a:accent4>
          <a:srgbClr val="DADADA"/>
        </a:accent4>
        <a:accent5>
          <a:srgbClr val="FDF3CA"/>
        </a:accent5>
        <a:accent6>
          <a:srgbClr val="5C8AE7"/>
        </a:accent6>
        <a:hlink>
          <a:srgbClr val="66CC66"/>
        </a:hlink>
        <a:folHlink>
          <a:srgbClr val="FA7438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2730</TotalTime>
  <Words>772</Words>
  <Application>Microsoft Office PowerPoint</Application>
  <PresentationFormat>Presentación en pantalla (4:3)</PresentationFormat>
  <Paragraphs>121</Paragraphs>
  <Slides>24</Slides>
  <Notes>20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30" baseType="lpstr">
      <vt:lpstr>Arial</vt:lpstr>
      <vt:lpstr>Arial Narrow</vt:lpstr>
      <vt:lpstr>Franklin Gothic Book</vt:lpstr>
      <vt:lpstr>Franklin Gothic Medium</vt:lpstr>
      <vt:lpstr>Wingdings</vt:lpstr>
      <vt:lpstr>1_VS_NET Launch Template</vt:lpstr>
      <vt:lpstr>Maximiliano Neiner Villegas Octavio Rampi Mario</vt:lpstr>
      <vt:lpstr>Temas a Tratar</vt:lpstr>
      <vt:lpstr>REST</vt:lpstr>
      <vt:lpstr>REST</vt:lpstr>
      <vt:lpstr>REST</vt:lpstr>
      <vt:lpstr>Composer</vt:lpstr>
      <vt:lpstr>Temas a Tratar</vt:lpstr>
      <vt:lpstr>Slim Framework</vt:lpstr>
      <vt:lpstr>Slim Framework index.php</vt:lpstr>
      <vt:lpstr>.htacces</vt:lpstr>
      <vt:lpstr>Slim Framework</vt:lpstr>
      <vt:lpstr>Slim Framework</vt:lpstr>
      <vt:lpstr>Slim Framework</vt:lpstr>
      <vt:lpstr>Slim Framework</vt:lpstr>
      <vt:lpstr>Slim Framework</vt:lpstr>
      <vt:lpstr>Slim Framework</vt:lpstr>
      <vt:lpstr>Slim Framework</vt:lpstr>
      <vt:lpstr>Slim Framework</vt:lpstr>
      <vt:lpstr>Slim Framework</vt:lpstr>
      <vt:lpstr>Slim Framework</vt:lpstr>
      <vt:lpstr>Slim Framework</vt:lpstr>
      <vt:lpstr>Slim Framework</vt:lpstr>
      <vt:lpstr>Ejercitación</vt:lpstr>
      <vt:lpstr>Ejercicios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Laboratorio_III_Clase_01</dc:title>
  <dc:subject>Depuración, WindowsForm y Controles</dc:subject>
  <dc:creator>profesor</dc:creator>
  <cp:lastModifiedBy>alumno</cp:lastModifiedBy>
  <cp:revision>131</cp:revision>
  <cp:lastPrinted>1601-01-01T00:00:00Z</cp:lastPrinted>
  <dcterms:created xsi:type="dcterms:W3CDTF">1601-01-01T00:00:00Z</dcterms:created>
  <dcterms:modified xsi:type="dcterms:W3CDTF">2017-08-30T00:44:22Z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