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Anheuser Busch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Billy Nayden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Breweries by State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489835" y="928370"/>
            <a:ext cx="7212965" cy="4542790"/>
          </a:xfrm>
          <a:prstGeom prst="rect">
            <a:avLst/>
          </a:prstGeom>
        </p:spPr>
      </p:pic>
      <p:graphicFrame>
        <p:nvGraphicFramePr>
          <p:cNvPr id="9" name="Content Placeholder 8"/>
          <p:cNvGraphicFramePr/>
          <p:nvPr>
            <p:ph sz="half" idx="2"/>
          </p:nvPr>
        </p:nvGraphicFramePr>
        <p:xfrm>
          <a:off x="111760" y="5471160"/>
          <a:ext cx="11969115" cy="711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45"/>
                <a:gridCol w="204470"/>
                <a:gridCol w="264795"/>
                <a:gridCol w="234950"/>
                <a:gridCol w="235585"/>
                <a:gridCol w="233680"/>
                <a:gridCol w="234315"/>
                <a:gridCol w="234315"/>
                <a:gridCol w="234950"/>
                <a:gridCol w="234950"/>
                <a:gridCol w="234950"/>
                <a:gridCol w="233045"/>
                <a:gridCol w="236220"/>
                <a:gridCol w="234950"/>
                <a:gridCol w="234315"/>
                <a:gridCol w="235585"/>
                <a:gridCol w="235585"/>
                <a:gridCol w="234950"/>
                <a:gridCol w="232410"/>
                <a:gridCol w="235585"/>
                <a:gridCol w="234315"/>
                <a:gridCol w="236220"/>
                <a:gridCol w="233680"/>
                <a:gridCol w="234315"/>
                <a:gridCol w="236220"/>
                <a:gridCol w="233680"/>
                <a:gridCol w="235585"/>
                <a:gridCol w="234315"/>
                <a:gridCol w="225425"/>
                <a:gridCol w="243205"/>
                <a:gridCol w="234950"/>
                <a:gridCol w="233045"/>
                <a:gridCol w="236220"/>
                <a:gridCol w="234315"/>
                <a:gridCol w="228600"/>
                <a:gridCol w="241935"/>
                <a:gridCol w="234315"/>
                <a:gridCol w="236220"/>
                <a:gridCol w="232410"/>
                <a:gridCol w="236220"/>
                <a:gridCol w="233680"/>
                <a:gridCol w="236220"/>
                <a:gridCol w="233680"/>
                <a:gridCol w="234315"/>
                <a:gridCol w="234950"/>
                <a:gridCol w="234950"/>
                <a:gridCol w="236220"/>
                <a:gridCol w="225425"/>
                <a:gridCol w="241935"/>
                <a:gridCol w="234950"/>
                <a:gridCol w="234950"/>
              </a:tblGrid>
              <a:tr h="3689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CO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CA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MI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OR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TX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PA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WA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MA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IN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WI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NC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IL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VA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NY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OH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FL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MN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AZ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VT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MT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MO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ME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CT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MD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GA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AK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OK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RI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NE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LA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ID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IA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WY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UT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SC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NM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KY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HI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TN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NJ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NH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KS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AL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NV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MS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DE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AR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WV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SD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ND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DC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47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39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32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29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28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25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23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23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22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20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19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18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16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16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15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15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12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11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10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9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9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9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8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7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7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7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6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4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4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4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4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4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4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3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3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3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3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3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Missing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2692 different beers</a:t>
            </a:r>
            <a:endParaRPr lang="en-US"/>
          </a:p>
          <a:p>
            <a:pPr lvl="1"/>
            <a:r>
              <a:rPr lang="en-US"/>
              <a:t>62 missing ABVs</a:t>
            </a:r>
            <a:endParaRPr lang="en-US"/>
          </a:p>
          <a:p>
            <a:pPr lvl="1"/>
            <a:r>
              <a:rPr lang="en-US"/>
              <a:t>1005 missing IBUs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Median ABV by State</a:t>
            </a:r>
            <a:endParaRPr 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986915"/>
            <a:ext cx="9373870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Median IBU by State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908810"/>
            <a:ext cx="9239250" cy="30403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Top Beers by ABV and IBU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5594350"/>
          </a:xfrm>
        </p:spPr>
        <p:txBody>
          <a:bodyPr/>
          <a:p>
            <a:r>
              <a:rPr lang="en-US" sz="2800"/>
              <a:t>Top ABV: Lee Hill Series Vol. 5</a:t>
            </a:r>
            <a:endParaRPr lang="en-US" sz="2800"/>
          </a:p>
          <a:p>
            <a:pPr lvl="1"/>
            <a:r>
              <a:rPr lang="en-US" sz="2400"/>
              <a:t>Upslope Brewing Company</a:t>
            </a:r>
            <a:endParaRPr lang="en-US" sz="2400"/>
          </a:p>
          <a:p>
            <a:pPr lvl="2"/>
            <a:r>
              <a:rPr lang="en-US" sz="2000"/>
              <a:t>Boulder, Colorado</a:t>
            </a:r>
            <a:endParaRPr lang="en-US" sz="2000"/>
          </a:p>
          <a:p>
            <a:pPr lvl="1"/>
            <a:r>
              <a:rPr lang="en-US" sz="2400"/>
              <a:t>12.8% ABV</a:t>
            </a:r>
            <a:endParaRPr lang="en-US" sz="2400"/>
          </a:p>
          <a:p>
            <a:pPr lvl="1"/>
            <a:r>
              <a:rPr lang="en-US" sz="2400"/>
              <a:t>Belgian Style Quadrupel Ale</a:t>
            </a:r>
            <a:endParaRPr lang="en-US" sz="2400"/>
          </a:p>
          <a:p>
            <a:pPr lvl="0"/>
            <a:r>
              <a:rPr lang="en-US" sz="2800"/>
              <a:t>Top IBU: Bitter Bitch Imperial IPA</a:t>
            </a:r>
            <a:endParaRPr lang="en-US" sz="2800"/>
          </a:p>
          <a:p>
            <a:pPr lvl="1"/>
            <a:r>
              <a:rPr lang="en-US" sz="2400"/>
              <a:t>Astoria Brewing Company</a:t>
            </a:r>
            <a:endParaRPr lang="en-US" sz="2400"/>
          </a:p>
          <a:p>
            <a:pPr lvl="2"/>
            <a:r>
              <a:rPr lang="en-US" sz="2000"/>
              <a:t>Astoria, Oregon</a:t>
            </a:r>
            <a:endParaRPr lang="en-US" sz="2000"/>
          </a:p>
          <a:p>
            <a:pPr lvl="1"/>
            <a:r>
              <a:rPr lang="en-US" sz="2400"/>
              <a:t>138 IBUs</a:t>
            </a:r>
            <a:endParaRPr lang="en-US" sz="2400"/>
          </a:p>
          <a:p>
            <a:pPr lvl="1"/>
            <a:r>
              <a:rPr lang="en-US" sz="2400"/>
              <a:t>American Double/Imperial IPA</a:t>
            </a:r>
            <a:endParaRPr lang="en-US" sz="240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61810" y="1174750"/>
            <a:ext cx="3001010" cy="225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385" y="3586480"/>
            <a:ext cx="2181860" cy="29095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ABV Summary Statistics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/>
              <a:t>Min: .01%, Max: 12.8%</a:t>
            </a:r>
            <a:endParaRPr lang="en-US"/>
          </a:p>
          <a:p>
            <a:r>
              <a:rPr lang="en-US"/>
              <a:t>Mean: 5.98%, Median: 5.6%</a:t>
            </a:r>
            <a:endParaRPr lang="en-US"/>
          </a:p>
          <a:p>
            <a:r>
              <a:rPr lang="en-US"/>
              <a:t>Peaks right before 5% and right after</a:t>
            </a:r>
            <a:endParaRPr lang="en-US"/>
          </a:p>
          <a:p>
            <a:pPr lvl="1"/>
            <a:r>
              <a:rPr lang="en-US"/>
              <a:t>Consistent with ABVs of light lagers and slightly heavier beers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2440940"/>
            <a:ext cx="5384800" cy="24199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ABV vs. IBU Correlation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94690" y="5971540"/>
            <a:ext cx="9880600" cy="544195"/>
          </a:xfrm>
        </p:spPr>
        <p:txBody>
          <a:bodyPr/>
          <a:p>
            <a:pPr marL="0" indent="0" algn="ctr">
              <a:buNone/>
            </a:pPr>
            <a:r>
              <a:rPr lang="en-US"/>
              <a:t>The two appear to be positively correlated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437765" y="943610"/>
            <a:ext cx="7236460" cy="49707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Classifying IPAs, Ales, and Other Beers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2450" y="916305"/>
            <a:ext cx="9551035" cy="50260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881</Words>
  <Application>WPS Presentation</Application>
  <PresentationFormat>Widescreen</PresentationFormat>
  <Paragraphs>246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Anheuser Busch Project</dc:title>
  <dc:creator/>
  <cp:lastModifiedBy>BNayd</cp:lastModifiedBy>
  <cp:revision>2</cp:revision>
  <dcterms:created xsi:type="dcterms:W3CDTF">2019-10-19T02:29:26Z</dcterms:created>
  <dcterms:modified xsi:type="dcterms:W3CDTF">2019-10-19T15:28:08Z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