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1" r:id="rId4"/>
    <p:sldId id="258" r:id="rId5"/>
    <p:sldId id="260" r:id="rId6"/>
    <p:sldId id="263" r:id="rId7"/>
    <p:sldId id="262"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G SANGKYUN" initials="HS" lastIdx="2" clrIdx="0">
    <p:extLst>
      <p:ext uri="{19B8F6BF-5375-455C-9EA6-DF929625EA0E}">
        <p15:presenceInfo xmlns:p15="http://schemas.microsoft.com/office/powerpoint/2012/main" userId="28eeb4ccaf97e1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E3246"/>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8" d="100"/>
          <a:sy n="78" d="100"/>
        </p:scale>
        <p:origin x="86" y="4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26T10:25:00.087" idx="1">
    <p:pos x="10" y="10"/>
    <p:text>R/2 패키지가 처음 소개될 때에는 ABAP이라는 언어가 사용되지 않았으며, 1982년 기업 솔루션에 저장된 많은 데이터를 리포트 형식으로 출력하는 방법으로 ABAP 프로그램이 소개된다. 처음 ABAP의 약자는 Allgemeiner Berichtsaufbereitungsprozessor라는 독일어에서 유래하였으며, 그의미(Generic report preparation processor)에서 알 수 있듯이 리포트 프로그램을 주목적으로 하는 프로그램이다. 후에는 현재 사용되고 있는 Advanced Business Application Programming이라는 용어로 변경된다. 데이터베이스에서 데이터를 단순히 추출하는 것을 뛰어넘어, 프로그램과 DB를 논리적으로 구성할 수 있는 상위 레벨의 DB(LDB: Logical Database)를 처음으로 구현했다는데서 Advanced-진보된 언어라고 표현한 것이다. ABAP/4에서 4는 4th Generation을 표현하며 파워빌더와 비주얼 베이직과 같이 DB에 접근하기 쉽고 개발 생산성이 향상된 프로그램들을 지청한다. 우리가 이 책에서 학습하게 될 내용은 SAP패키지 개발 언어인 ABAP프로그램이다. ABAP프로그램을 이용하여 프로젝트 및 운영 사이트 담당자의 요구 사항에 적합한 CBO프로그램을 개발하는 것을 주목적으로 한다. ERP특성 중 커스터마이징이라는 개념이 있다. 이것은 패키지를 적용할 사이트의 특성에 맞게 표준 프로그램을 수정하는 것을 의미한다. 그러나 SAP R/3는 기본적으로 Noncutomizing제품으로 패키지 이외의 프로그램들을 각 사이트마다 ABAP언어를 통해 개발해야 한다. 고객이 직접 추가로 개발하였다는 의미에서 CBO(Custiomer Bolt On) 프로그램이라고 한다. (물론, SAP사에서도 패키지 프로세스의 본질을 훼손하지 않고 패치업데이트 등에 문제가 발생 하지 않는 범위 내에서 커스터마이징을 제공한다.) R/2는 2-tier구조라고 설명하고 있는데, 이것은 터미널과 (애플리케이션 서버 + 데이터베이스 서버)를 의미한다. R/1 다음 버전을 의미하는 R/2라고 표현하려다가 의미가 덧붙여진 것이 아닐까 추측해 본다. R/3는 3-tier구조(Presentation, Application, Database Server)를 의미한다. 공교롭게도 R/2와 R/3는 순차적인 버전의 증가와 함께 아키텍처 또한 2-tier에서 3-tier로 변형되는 것을 내포하고 있다. 1992년 ABAP프로그램을 기반으로 하여 Mainframe에서 클라이언트/서버 환경의 R/3 플랫폼이 배포된다. R/3를 사용하는 고객사에서도 ABAP 프로그램을 이용해 프로그램을 개발하고 USER-EXIT와 같은 확장(Enhancement)솔루션을 이용해 표준 프로그램에 기능을 추가할 수 있게 되었다. 1998년에는 고객사와 파트너사를 대상으로 EnjoySAP이라는 행사를 하고, 이때부터 사용자가 더 쉽게 SAP를 사용할 수 있도록 n으로 끝나는 enjoy트랜잭션들이 소개된다. 예를 들어, C V01 트랜잭션을 대체하는 cv01n 트랜잭션 같은 것들이다.</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8-26T10:30:14.596" idx="2">
    <p:pos x="10" y="10"/>
    <p:text>ALV 는 ABAP List Viewer 의 약자로, Report program 의 표준화와 개발 편리성 등을 위해 개발 되었지만, 현재는 다양한 기능이 추가 되어 on-line program을 대신할 정도로 막강한 기능을 가지고 있다.</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56E42501-53CA-4C11-9CBA-93E1173BC4F9}" type="datetimeFigureOut">
              <a:rPr lang="ko-KR" altLang="en-US" smtClean="0"/>
              <a:t>2020-08-26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0562F48-D272-438B-B088-7DAC1432D118}" type="slidenum">
              <a:rPr lang="ko-KR" altLang="en-US" smtClean="0"/>
              <a:t>‹#›</a:t>
            </a:fld>
            <a:endParaRPr lang="ko-KR" altLang="en-US"/>
          </a:p>
        </p:txBody>
      </p:sp>
    </p:spTree>
    <p:extLst>
      <p:ext uri="{BB962C8B-B14F-4D97-AF65-F5344CB8AC3E}">
        <p14:creationId xmlns:p14="http://schemas.microsoft.com/office/powerpoint/2010/main" val="2292321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6E42501-53CA-4C11-9CBA-93E1173BC4F9}" type="datetimeFigureOut">
              <a:rPr lang="ko-KR" altLang="en-US" smtClean="0"/>
              <a:t>2020-08-26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0562F48-D272-438B-B088-7DAC1432D118}" type="slidenum">
              <a:rPr lang="ko-KR" altLang="en-US" smtClean="0"/>
              <a:t>‹#›</a:t>
            </a:fld>
            <a:endParaRPr lang="ko-KR" altLang="en-US"/>
          </a:p>
        </p:txBody>
      </p:sp>
    </p:spTree>
    <p:extLst>
      <p:ext uri="{BB962C8B-B14F-4D97-AF65-F5344CB8AC3E}">
        <p14:creationId xmlns:p14="http://schemas.microsoft.com/office/powerpoint/2010/main" val="243435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6E42501-53CA-4C11-9CBA-93E1173BC4F9}" type="datetimeFigureOut">
              <a:rPr lang="ko-KR" altLang="en-US" smtClean="0"/>
              <a:t>2020-08-26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0562F48-D272-438B-B088-7DAC1432D118}" type="slidenum">
              <a:rPr lang="ko-KR" altLang="en-US" smtClean="0"/>
              <a:t>‹#›</a:t>
            </a:fld>
            <a:endParaRPr lang="ko-KR" altLang="en-US"/>
          </a:p>
        </p:txBody>
      </p:sp>
    </p:spTree>
    <p:extLst>
      <p:ext uri="{BB962C8B-B14F-4D97-AF65-F5344CB8AC3E}">
        <p14:creationId xmlns:p14="http://schemas.microsoft.com/office/powerpoint/2010/main" val="235118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6E42501-53CA-4C11-9CBA-93E1173BC4F9}" type="datetimeFigureOut">
              <a:rPr lang="ko-KR" altLang="en-US" smtClean="0"/>
              <a:t>2020-08-26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0562F48-D272-438B-B088-7DAC1432D118}" type="slidenum">
              <a:rPr lang="ko-KR" altLang="en-US" smtClean="0"/>
              <a:t>‹#›</a:t>
            </a:fld>
            <a:endParaRPr lang="ko-KR" altLang="en-US"/>
          </a:p>
        </p:txBody>
      </p:sp>
    </p:spTree>
    <p:extLst>
      <p:ext uri="{BB962C8B-B14F-4D97-AF65-F5344CB8AC3E}">
        <p14:creationId xmlns:p14="http://schemas.microsoft.com/office/powerpoint/2010/main" val="1511823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56E42501-53CA-4C11-9CBA-93E1173BC4F9}" type="datetimeFigureOut">
              <a:rPr lang="ko-KR" altLang="en-US" smtClean="0"/>
              <a:t>2020-08-26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0562F48-D272-438B-B088-7DAC1432D118}" type="slidenum">
              <a:rPr lang="ko-KR" altLang="en-US" smtClean="0"/>
              <a:t>‹#›</a:t>
            </a:fld>
            <a:endParaRPr lang="ko-KR" altLang="en-US"/>
          </a:p>
        </p:txBody>
      </p:sp>
    </p:spTree>
    <p:extLst>
      <p:ext uri="{BB962C8B-B14F-4D97-AF65-F5344CB8AC3E}">
        <p14:creationId xmlns:p14="http://schemas.microsoft.com/office/powerpoint/2010/main" val="4088629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56E42501-53CA-4C11-9CBA-93E1173BC4F9}" type="datetimeFigureOut">
              <a:rPr lang="ko-KR" altLang="en-US" smtClean="0"/>
              <a:t>2020-08-26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0562F48-D272-438B-B088-7DAC1432D118}" type="slidenum">
              <a:rPr lang="ko-KR" altLang="en-US" smtClean="0"/>
              <a:t>‹#›</a:t>
            </a:fld>
            <a:endParaRPr lang="ko-KR" altLang="en-US"/>
          </a:p>
        </p:txBody>
      </p:sp>
    </p:spTree>
    <p:extLst>
      <p:ext uri="{BB962C8B-B14F-4D97-AF65-F5344CB8AC3E}">
        <p14:creationId xmlns:p14="http://schemas.microsoft.com/office/powerpoint/2010/main" val="772950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56E42501-53CA-4C11-9CBA-93E1173BC4F9}" type="datetimeFigureOut">
              <a:rPr lang="ko-KR" altLang="en-US" smtClean="0"/>
              <a:t>2020-08-26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70562F48-D272-438B-B088-7DAC1432D118}" type="slidenum">
              <a:rPr lang="ko-KR" altLang="en-US" smtClean="0"/>
              <a:t>‹#›</a:t>
            </a:fld>
            <a:endParaRPr lang="ko-KR" altLang="en-US"/>
          </a:p>
        </p:txBody>
      </p:sp>
    </p:spTree>
    <p:extLst>
      <p:ext uri="{BB962C8B-B14F-4D97-AF65-F5344CB8AC3E}">
        <p14:creationId xmlns:p14="http://schemas.microsoft.com/office/powerpoint/2010/main" val="3755005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56E42501-53CA-4C11-9CBA-93E1173BC4F9}" type="datetimeFigureOut">
              <a:rPr lang="ko-KR" altLang="en-US" smtClean="0"/>
              <a:t>2020-08-26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70562F48-D272-438B-B088-7DAC1432D118}" type="slidenum">
              <a:rPr lang="ko-KR" altLang="en-US" smtClean="0"/>
              <a:t>‹#›</a:t>
            </a:fld>
            <a:endParaRPr lang="ko-KR" altLang="en-US"/>
          </a:p>
        </p:txBody>
      </p:sp>
    </p:spTree>
    <p:extLst>
      <p:ext uri="{BB962C8B-B14F-4D97-AF65-F5344CB8AC3E}">
        <p14:creationId xmlns:p14="http://schemas.microsoft.com/office/powerpoint/2010/main" val="1113839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56E42501-53CA-4C11-9CBA-93E1173BC4F9}" type="datetimeFigureOut">
              <a:rPr lang="ko-KR" altLang="en-US" smtClean="0"/>
              <a:t>2020-08-26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70562F48-D272-438B-B088-7DAC1432D118}" type="slidenum">
              <a:rPr lang="ko-KR" altLang="en-US" smtClean="0"/>
              <a:t>‹#›</a:t>
            </a:fld>
            <a:endParaRPr lang="ko-KR" altLang="en-US"/>
          </a:p>
        </p:txBody>
      </p:sp>
    </p:spTree>
    <p:extLst>
      <p:ext uri="{BB962C8B-B14F-4D97-AF65-F5344CB8AC3E}">
        <p14:creationId xmlns:p14="http://schemas.microsoft.com/office/powerpoint/2010/main" val="3170664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56E42501-53CA-4C11-9CBA-93E1173BC4F9}" type="datetimeFigureOut">
              <a:rPr lang="ko-KR" altLang="en-US" smtClean="0"/>
              <a:t>2020-08-26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0562F48-D272-438B-B088-7DAC1432D118}" type="slidenum">
              <a:rPr lang="ko-KR" altLang="en-US" smtClean="0"/>
              <a:t>‹#›</a:t>
            </a:fld>
            <a:endParaRPr lang="ko-KR" altLang="en-US"/>
          </a:p>
        </p:txBody>
      </p:sp>
    </p:spTree>
    <p:extLst>
      <p:ext uri="{BB962C8B-B14F-4D97-AF65-F5344CB8AC3E}">
        <p14:creationId xmlns:p14="http://schemas.microsoft.com/office/powerpoint/2010/main" val="3170100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56E42501-53CA-4C11-9CBA-93E1173BC4F9}" type="datetimeFigureOut">
              <a:rPr lang="ko-KR" altLang="en-US" smtClean="0"/>
              <a:t>2020-08-26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0562F48-D272-438B-B088-7DAC1432D118}" type="slidenum">
              <a:rPr lang="ko-KR" altLang="en-US" smtClean="0"/>
              <a:t>‹#›</a:t>
            </a:fld>
            <a:endParaRPr lang="ko-KR" altLang="en-US"/>
          </a:p>
        </p:txBody>
      </p:sp>
    </p:spTree>
    <p:extLst>
      <p:ext uri="{BB962C8B-B14F-4D97-AF65-F5344CB8AC3E}">
        <p14:creationId xmlns:p14="http://schemas.microsoft.com/office/powerpoint/2010/main" val="254682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42501-53CA-4C11-9CBA-93E1173BC4F9}" type="datetimeFigureOut">
              <a:rPr lang="ko-KR" altLang="en-US" smtClean="0"/>
              <a:t>2020-08-26</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62F48-D272-438B-B088-7DAC1432D118}" type="slidenum">
              <a:rPr lang="ko-KR" altLang="en-US" smtClean="0"/>
              <a:t>‹#›</a:t>
            </a:fld>
            <a:endParaRPr lang="ko-KR" altLang="en-US"/>
          </a:p>
        </p:txBody>
      </p:sp>
    </p:spTree>
    <p:extLst>
      <p:ext uri="{BB962C8B-B14F-4D97-AF65-F5344CB8AC3E}">
        <p14:creationId xmlns:p14="http://schemas.microsoft.com/office/powerpoint/2010/main" val="277130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6464">
            <a:alpha val="10000"/>
          </a:srgbClr>
        </a:solidFill>
        <a:effectLst/>
      </p:bgPr>
    </p:bg>
    <p:spTree>
      <p:nvGrpSpPr>
        <p:cNvPr id="1" name=""/>
        <p:cNvGrpSpPr/>
        <p:nvPr/>
      </p:nvGrpSpPr>
      <p:grpSpPr>
        <a:xfrm>
          <a:off x="0" y="0"/>
          <a:ext cx="0" cy="0"/>
          <a:chOff x="0" y="0"/>
          <a:chExt cx="0" cy="0"/>
        </a:xfrm>
      </p:grpSpPr>
      <p:sp>
        <p:nvSpPr>
          <p:cNvPr id="5" name="TextBox 4"/>
          <p:cNvSpPr txBox="1"/>
          <p:nvPr/>
        </p:nvSpPr>
        <p:spPr>
          <a:xfrm>
            <a:off x="3917372" y="1870364"/>
            <a:ext cx="5382492" cy="1446550"/>
          </a:xfrm>
          <a:prstGeom prst="rect">
            <a:avLst/>
          </a:prstGeom>
          <a:noFill/>
        </p:spPr>
        <p:txBody>
          <a:bodyPr wrap="square" rtlCol="0">
            <a:spAutoFit/>
          </a:bodyPr>
          <a:lstStyle/>
          <a:p>
            <a:r>
              <a:rPr lang="en-US" altLang="ko-KR" sz="8800" dirty="0" smtClean="0">
                <a:solidFill>
                  <a:srgbClr val="1E3246"/>
                </a:solidFill>
              </a:rPr>
              <a:t>ABAP</a:t>
            </a:r>
            <a:endParaRPr lang="en-US" altLang="ko-KR" sz="8800" dirty="0">
              <a:solidFill>
                <a:srgbClr val="1E3246"/>
              </a:solidFill>
            </a:endParaRPr>
          </a:p>
        </p:txBody>
      </p:sp>
      <p:sp>
        <p:nvSpPr>
          <p:cNvPr id="6" name="TextBox 5"/>
          <p:cNvSpPr txBox="1"/>
          <p:nvPr/>
        </p:nvSpPr>
        <p:spPr>
          <a:xfrm>
            <a:off x="1672937" y="3584864"/>
            <a:ext cx="8666020" cy="584775"/>
          </a:xfrm>
          <a:prstGeom prst="rect">
            <a:avLst/>
          </a:prstGeom>
          <a:noFill/>
        </p:spPr>
        <p:txBody>
          <a:bodyPr wrap="square" rtlCol="0">
            <a:spAutoFit/>
          </a:bodyPr>
          <a:lstStyle/>
          <a:p>
            <a:pPr algn="ctr"/>
            <a:r>
              <a:rPr lang="en-US" altLang="ko-KR" sz="3200" dirty="0">
                <a:solidFill>
                  <a:srgbClr val="FF0000"/>
                </a:solidFill>
              </a:rPr>
              <a:t>Advanced Business Application Programming</a:t>
            </a:r>
            <a:endParaRPr lang="ko-KR" altLang="en-US" sz="3200" dirty="0">
              <a:solidFill>
                <a:srgbClr val="FF0000"/>
              </a:solidFill>
            </a:endParaRPr>
          </a:p>
        </p:txBody>
      </p:sp>
      <p:sp>
        <p:nvSpPr>
          <p:cNvPr id="8" name="TextBox 7"/>
          <p:cNvSpPr txBox="1"/>
          <p:nvPr/>
        </p:nvSpPr>
        <p:spPr>
          <a:xfrm>
            <a:off x="6675326" y="1870364"/>
            <a:ext cx="1446124" cy="1446550"/>
          </a:xfrm>
          <a:prstGeom prst="rect">
            <a:avLst/>
          </a:prstGeom>
          <a:noFill/>
        </p:spPr>
        <p:txBody>
          <a:bodyPr wrap="square" rtlCol="0">
            <a:spAutoFit/>
          </a:bodyPr>
          <a:lstStyle/>
          <a:p>
            <a:r>
              <a:rPr lang="en-US" altLang="ko-KR" sz="8800" dirty="0" smtClean="0">
                <a:solidFill>
                  <a:srgbClr val="1E3246"/>
                </a:solidFill>
              </a:rPr>
              <a:t>/4</a:t>
            </a:r>
            <a:endParaRPr lang="en-US" altLang="ko-KR" sz="8800" dirty="0">
              <a:solidFill>
                <a:srgbClr val="1E3246"/>
              </a:solidFill>
            </a:endParaRPr>
          </a:p>
        </p:txBody>
      </p:sp>
      <p:sp>
        <p:nvSpPr>
          <p:cNvPr id="9" name="TextBox 8"/>
          <p:cNvSpPr txBox="1"/>
          <p:nvPr/>
        </p:nvSpPr>
        <p:spPr>
          <a:xfrm>
            <a:off x="1672936" y="4437589"/>
            <a:ext cx="8666020" cy="584775"/>
          </a:xfrm>
          <a:prstGeom prst="rect">
            <a:avLst/>
          </a:prstGeom>
          <a:noFill/>
        </p:spPr>
        <p:txBody>
          <a:bodyPr wrap="square" rtlCol="0">
            <a:spAutoFit/>
          </a:bodyPr>
          <a:lstStyle/>
          <a:p>
            <a:pPr algn="ctr"/>
            <a:r>
              <a:rPr lang="en-US" altLang="ko-KR" sz="3200" dirty="0">
                <a:solidFill>
                  <a:srgbClr val="FF0000"/>
                </a:solidFill>
              </a:rPr>
              <a:t>Fourth generation Language</a:t>
            </a:r>
            <a:endParaRPr lang="ko-KR" altLang="en-US" sz="3200" dirty="0">
              <a:solidFill>
                <a:srgbClr val="FF0000"/>
              </a:solidFill>
            </a:endParaRPr>
          </a:p>
        </p:txBody>
      </p:sp>
    </p:spTree>
    <p:extLst>
      <p:ext uri="{BB962C8B-B14F-4D97-AF65-F5344CB8AC3E}">
        <p14:creationId xmlns:p14="http://schemas.microsoft.com/office/powerpoint/2010/main" val="184310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5">
                                            <p:txEl>
                                              <p:pRg st="0" end="0"/>
                                            </p:txEl>
                                          </p:spTgt>
                                        </p:tgtEl>
                                        <p:attrNameLst>
                                          <p:attrName>style.color</p:attrName>
                                        </p:attrNameLst>
                                      </p:cBhvr>
                                      <p:to>
                                        <a:srgbClr val="FF0000"/>
                                      </p:to>
                                    </p:animClr>
                                  </p:childTnLst>
                                </p:cTn>
                              </p:par>
                              <p:par>
                                <p:cTn id="7" presetID="42"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1000"/>
                                        <p:tgtEl>
                                          <p:spTgt spid="6"/>
                                        </p:tgtEl>
                                      </p:cBhvr>
                                    </p:animEffect>
                                    <p:anim calcmode="lin" valueType="num">
                                      <p:cBhvr>
                                        <p:cTn id="10" dur="1000" fill="hold"/>
                                        <p:tgtEl>
                                          <p:spTgt spid="6"/>
                                        </p:tgtEl>
                                        <p:attrNameLst>
                                          <p:attrName>ppt_x</p:attrName>
                                        </p:attrNameLst>
                                      </p:cBhvr>
                                      <p:tavLst>
                                        <p:tav tm="0">
                                          <p:val>
                                            <p:strVal val="#ppt_x"/>
                                          </p:val>
                                        </p:tav>
                                        <p:tav tm="100000">
                                          <p:val>
                                            <p:strVal val="#ppt_x"/>
                                          </p:val>
                                        </p:tav>
                                      </p:tavLst>
                                    </p:anim>
                                    <p:anim calcmode="lin" valueType="num">
                                      <p:cBhvr>
                                        <p:cTn id="1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 presetClass="emph" presetSubtype="2" fill="hold" grpId="0" nodeType="clickEffect">
                                  <p:stCondLst>
                                    <p:cond delay="0"/>
                                  </p:stCondLst>
                                  <p:childTnLst>
                                    <p:animClr clrSpc="rgb" dir="cw">
                                      <p:cBhvr override="childStyle">
                                        <p:cTn id="15" dur="1000" fill="hold"/>
                                        <p:tgtEl>
                                          <p:spTgt spid="5">
                                            <p:txEl>
                                              <p:pRg st="0" end="0"/>
                                            </p:txEl>
                                          </p:spTgt>
                                        </p:tgtEl>
                                        <p:attrNameLst>
                                          <p:attrName>style.color</p:attrName>
                                        </p:attrNameLst>
                                      </p:cBhvr>
                                      <p:to>
                                        <a:srgbClr val="1E3246"/>
                                      </p:to>
                                    </p:animClr>
                                  </p:childTnLst>
                                </p:cTn>
                              </p:par>
                              <p:par>
                                <p:cTn id="16" presetID="3" presetClass="emph" presetSubtype="2" fill="hold" grpId="0" nodeType="withEffect">
                                  <p:stCondLst>
                                    <p:cond delay="0"/>
                                  </p:stCondLst>
                                  <p:childTnLst>
                                    <p:animClr clrSpc="rgb" dir="cw">
                                      <p:cBhvr override="childStyle">
                                        <p:cTn id="17" dur="1000" fill="hold"/>
                                        <p:tgtEl>
                                          <p:spTgt spid="8"/>
                                        </p:tgtEl>
                                        <p:attrNameLst>
                                          <p:attrName>style.color</p:attrName>
                                        </p:attrNameLst>
                                      </p:cBhvr>
                                      <p:to>
                                        <a:srgbClr val="FF0000"/>
                                      </p:to>
                                    </p:animClr>
                                  </p:childTnLst>
                                </p:cTn>
                              </p:par>
                              <p:par>
                                <p:cTn id="18" presetID="42"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par>
                                <p:cTn id="23" presetID="3" presetClass="emph" presetSubtype="2" fill="hold" grpId="1" nodeType="withEffect">
                                  <p:stCondLst>
                                    <p:cond delay="0"/>
                                  </p:stCondLst>
                                  <p:childTnLst>
                                    <p:animClr clrSpc="rgb" dir="cw">
                                      <p:cBhvr override="childStyle">
                                        <p:cTn id="24" dur="1000" fill="hold"/>
                                        <p:tgtEl>
                                          <p:spTgt spid="6"/>
                                        </p:tgtEl>
                                        <p:attrNameLst>
                                          <p:attrName>style.color</p:attrName>
                                        </p:attrNameLst>
                                      </p:cBhvr>
                                      <p:to>
                                        <a:srgbClr val="1E324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p:bldP spid="6" grpId="1"/>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46464">
            <a:alpha val="10000"/>
          </a:srgbClr>
        </a:solidFill>
        <a:effectLst/>
      </p:bgPr>
    </p:bg>
    <p:spTree>
      <p:nvGrpSpPr>
        <p:cNvPr id="1" name=""/>
        <p:cNvGrpSpPr/>
        <p:nvPr/>
      </p:nvGrpSpPr>
      <p:grpSpPr>
        <a:xfrm>
          <a:off x="0" y="0"/>
          <a:ext cx="0" cy="0"/>
          <a:chOff x="0" y="0"/>
          <a:chExt cx="0" cy="0"/>
        </a:xfrm>
      </p:grpSpPr>
      <p:sp>
        <p:nvSpPr>
          <p:cNvPr id="5" name="TextBox 4"/>
          <p:cNvSpPr txBox="1"/>
          <p:nvPr/>
        </p:nvSpPr>
        <p:spPr>
          <a:xfrm>
            <a:off x="4846320" y="1870364"/>
            <a:ext cx="2784764" cy="1446550"/>
          </a:xfrm>
          <a:prstGeom prst="rect">
            <a:avLst/>
          </a:prstGeom>
          <a:noFill/>
        </p:spPr>
        <p:txBody>
          <a:bodyPr wrap="square" rtlCol="0">
            <a:spAutoFit/>
          </a:bodyPr>
          <a:lstStyle/>
          <a:p>
            <a:r>
              <a:rPr lang="en-US" altLang="ko-KR" sz="8800" dirty="0" smtClean="0">
                <a:solidFill>
                  <a:srgbClr val="1E3246"/>
                </a:solidFill>
              </a:rPr>
              <a:t>ALV</a:t>
            </a:r>
            <a:endParaRPr lang="en-US" altLang="ko-KR" sz="8800" dirty="0">
              <a:solidFill>
                <a:srgbClr val="1E3246"/>
              </a:solidFill>
            </a:endParaRPr>
          </a:p>
        </p:txBody>
      </p:sp>
      <p:sp>
        <p:nvSpPr>
          <p:cNvPr id="6" name="TextBox 5"/>
          <p:cNvSpPr txBox="1"/>
          <p:nvPr/>
        </p:nvSpPr>
        <p:spPr>
          <a:xfrm>
            <a:off x="3493424" y="3526675"/>
            <a:ext cx="4736176" cy="584775"/>
          </a:xfrm>
          <a:prstGeom prst="rect">
            <a:avLst/>
          </a:prstGeom>
          <a:noFill/>
        </p:spPr>
        <p:txBody>
          <a:bodyPr wrap="square" rtlCol="0">
            <a:spAutoFit/>
          </a:bodyPr>
          <a:lstStyle/>
          <a:p>
            <a:pPr algn="ctr"/>
            <a:r>
              <a:rPr lang="en-US" altLang="ko-KR" sz="3200" dirty="0" smtClean="0">
                <a:solidFill>
                  <a:srgbClr val="1E3246"/>
                </a:solidFill>
              </a:rPr>
              <a:t>ABAP List Viewer</a:t>
            </a:r>
            <a:endParaRPr lang="ko-KR" altLang="en-US" sz="3200" dirty="0">
              <a:solidFill>
                <a:srgbClr val="1E3246"/>
              </a:solidFill>
            </a:endParaRPr>
          </a:p>
        </p:txBody>
      </p:sp>
    </p:spTree>
    <p:extLst>
      <p:ext uri="{BB962C8B-B14F-4D97-AF65-F5344CB8AC3E}">
        <p14:creationId xmlns:p14="http://schemas.microsoft.com/office/powerpoint/2010/main" val="3065103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46464">
            <a:alpha val="10000"/>
          </a:srgbClr>
        </a:solidFill>
        <a:effectLst/>
      </p:bgPr>
    </p:bg>
    <p:spTree>
      <p:nvGrpSpPr>
        <p:cNvPr id="1" name=""/>
        <p:cNvGrpSpPr/>
        <p:nvPr/>
      </p:nvGrpSpPr>
      <p:grpSpPr>
        <a:xfrm>
          <a:off x="0" y="0"/>
          <a:ext cx="0" cy="0"/>
          <a:chOff x="0" y="0"/>
          <a:chExt cx="0" cy="0"/>
        </a:xfrm>
      </p:grpSpPr>
      <p:sp>
        <p:nvSpPr>
          <p:cNvPr id="5" name="TextBox 4"/>
          <p:cNvSpPr txBox="1"/>
          <p:nvPr/>
        </p:nvSpPr>
        <p:spPr>
          <a:xfrm>
            <a:off x="3606800" y="2225964"/>
            <a:ext cx="5359400" cy="923330"/>
          </a:xfrm>
          <a:prstGeom prst="rect">
            <a:avLst/>
          </a:prstGeom>
          <a:noFill/>
        </p:spPr>
        <p:txBody>
          <a:bodyPr wrap="square" rtlCol="0">
            <a:spAutoFit/>
          </a:bodyPr>
          <a:lstStyle/>
          <a:p>
            <a:r>
              <a:rPr lang="en-US" altLang="ko-KR" sz="5400" dirty="0" smtClean="0">
                <a:solidFill>
                  <a:srgbClr val="1E3246"/>
                </a:solidFill>
              </a:rPr>
              <a:t>ALV REPORT ??</a:t>
            </a:r>
            <a:endParaRPr lang="en-US" altLang="ko-KR" sz="5400" dirty="0">
              <a:solidFill>
                <a:srgbClr val="1E3246"/>
              </a:solidFill>
            </a:endParaRPr>
          </a:p>
        </p:txBody>
      </p:sp>
      <p:sp>
        <p:nvSpPr>
          <p:cNvPr id="4" name="TextBox 3"/>
          <p:cNvSpPr txBox="1"/>
          <p:nvPr/>
        </p:nvSpPr>
        <p:spPr>
          <a:xfrm>
            <a:off x="2432050" y="3724564"/>
            <a:ext cx="7708900" cy="923330"/>
          </a:xfrm>
          <a:prstGeom prst="rect">
            <a:avLst/>
          </a:prstGeom>
          <a:noFill/>
        </p:spPr>
        <p:txBody>
          <a:bodyPr wrap="square" rtlCol="0">
            <a:spAutoFit/>
          </a:bodyPr>
          <a:lstStyle/>
          <a:p>
            <a:r>
              <a:rPr lang="en-US" altLang="ko-KR" sz="5400" dirty="0" smtClean="0">
                <a:solidFill>
                  <a:srgbClr val="1E3246"/>
                </a:solidFill>
              </a:rPr>
              <a:t>ALV </a:t>
            </a:r>
            <a:r>
              <a:rPr lang="ko-KR" altLang="en-US" sz="5400" dirty="0" smtClean="0">
                <a:solidFill>
                  <a:srgbClr val="1E3246"/>
                </a:solidFill>
              </a:rPr>
              <a:t>이전의 </a:t>
            </a:r>
            <a:r>
              <a:rPr lang="en-US" altLang="ko-KR" sz="5400" dirty="0" smtClean="0">
                <a:solidFill>
                  <a:srgbClr val="1E3246"/>
                </a:solidFill>
              </a:rPr>
              <a:t>REPORT ??</a:t>
            </a:r>
            <a:endParaRPr lang="en-US" altLang="ko-KR" sz="5400" dirty="0">
              <a:solidFill>
                <a:srgbClr val="1E3246"/>
              </a:solidFill>
            </a:endParaRPr>
          </a:p>
        </p:txBody>
      </p:sp>
    </p:spTree>
    <p:extLst>
      <p:ext uri="{BB962C8B-B14F-4D97-AF65-F5344CB8AC3E}">
        <p14:creationId xmlns:p14="http://schemas.microsoft.com/office/powerpoint/2010/main" val="104520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46464">
            <a:alpha val="10000"/>
          </a:srgbClr>
        </a:solidFill>
        <a:effectLst/>
      </p:bgPr>
    </p:bg>
    <p:spTree>
      <p:nvGrpSpPr>
        <p:cNvPr id="1" name=""/>
        <p:cNvGrpSpPr/>
        <p:nvPr/>
      </p:nvGrpSpPr>
      <p:grpSpPr>
        <a:xfrm>
          <a:off x="0" y="0"/>
          <a:ext cx="0" cy="0"/>
          <a:chOff x="0" y="0"/>
          <a:chExt cx="0" cy="0"/>
        </a:xfrm>
      </p:grpSpPr>
      <p:sp>
        <p:nvSpPr>
          <p:cNvPr id="6" name="TextBox 5"/>
          <p:cNvSpPr txBox="1"/>
          <p:nvPr/>
        </p:nvSpPr>
        <p:spPr>
          <a:xfrm>
            <a:off x="294968" y="313404"/>
            <a:ext cx="3574003" cy="461665"/>
          </a:xfrm>
          <a:prstGeom prst="rect">
            <a:avLst/>
          </a:prstGeom>
          <a:noFill/>
        </p:spPr>
        <p:txBody>
          <a:bodyPr wrap="square" rtlCol="0">
            <a:spAutoFit/>
          </a:bodyPr>
          <a:lstStyle/>
          <a:p>
            <a:r>
              <a:rPr lang="en-US" altLang="ko-KR" sz="2400" dirty="0" smtClean="0">
                <a:solidFill>
                  <a:srgbClr val="1E3246"/>
                </a:solidFill>
              </a:rPr>
              <a:t>ALV</a:t>
            </a:r>
            <a:r>
              <a:rPr lang="ko-KR" altLang="en-US" sz="2400" dirty="0" smtClean="0">
                <a:solidFill>
                  <a:srgbClr val="1E3246"/>
                </a:solidFill>
              </a:rPr>
              <a:t>이전의 </a:t>
            </a:r>
            <a:r>
              <a:rPr lang="en-US" altLang="ko-KR" sz="2400" dirty="0" smtClean="0">
                <a:solidFill>
                  <a:srgbClr val="1E3246"/>
                </a:solidFill>
              </a:rPr>
              <a:t>Report </a:t>
            </a:r>
            <a:r>
              <a:rPr lang="ko-KR" altLang="en-US" sz="2400" dirty="0" smtClean="0">
                <a:solidFill>
                  <a:srgbClr val="1E3246"/>
                </a:solidFill>
              </a:rPr>
              <a:t>화면</a:t>
            </a:r>
            <a:endParaRPr lang="ko-KR" altLang="en-US" sz="2400" dirty="0">
              <a:solidFill>
                <a:srgbClr val="1E3246"/>
              </a:solidFill>
            </a:endParaRPr>
          </a:p>
        </p:txBody>
      </p:sp>
      <p:pic>
        <p:nvPicPr>
          <p:cNvPr id="2" name="그림 1"/>
          <p:cNvPicPr>
            <a:picLocks noChangeAspect="1"/>
          </p:cNvPicPr>
          <p:nvPr/>
        </p:nvPicPr>
        <p:blipFill>
          <a:blip r:embed="rId2"/>
          <a:stretch>
            <a:fillRect/>
          </a:stretch>
        </p:blipFill>
        <p:spPr>
          <a:xfrm>
            <a:off x="294968" y="847838"/>
            <a:ext cx="8406580" cy="2285891"/>
          </a:xfrm>
          <a:prstGeom prst="rect">
            <a:avLst/>
          </a:prstGeom>
        </p:spPr>
      </p:pic>
      <p:pic>
        <p:nvPicPr>
          <p:cNvPr id="3" name="그림 2"/>
          <p:cNvPicPr>
            <a:picLocks noChangeAspect="1"/>
          </p:cNvPicPr>
          <p:nvPr/>
        </p:nvPicPr>
        <p:blipFill>
          <a:blip r:embed="rId3"/>
          <a:stretch>
            <a:fillRect/>
          </a:stretch>
        </p:blipFill>
        <p:spPr>
          <a:xfrm>
            <a:off x="294968" y="4084932"/>
            <a:ext cx="8406580" cy="2493783"/>
          </a:xfrm>
          <a:prstGeom prst="rect">
            <a:avLst/>
          </a:prstGeom>
        </p:spPr>
      </p:pic>
      <p:sp>
        <p:nvSpPr>
          <p:cNvPr id="7" name="TextBox 6"/>
          <p:cNvSpPr txBox="1"/>
          <p:nvPr/>
        </p:nvSpPr>
        <p:spPr>
          <a:xfrm>
            <a:off x="294967" y="3554441"/>
            <a:ext cx="3574003" cy="461665"/>
          </a:xfrm>
          <a:prstGeom prst="rect">
            <a:avLst/>
          </a:prstGeom>
          <a:noFill/>
        </p:spPr>
        <p:txBody>
          <a:bodyPr wrap="square" rtlCol="0">
            <a:spAutoFit/>
          </a:bodyPr>
          <a:lstStyle/>
          <a:p>
            <a:r>
              <a:rPr lang="en-US" altLang="ko-KR" sz="2400" dirty="0" smtClean="0">
                <a:solidFill>
                  <a:srgbClr val="1E3246"/>
                </a:solidFill>
              </a:rPr>
              <a:t>ALV</a:t>
            </a:r>
            <a:r>
              <a:rPr lang="ko-KR" altLang="en-US" sz="2400" dirty="0">
                <a:solidFill>
                  <a:srgbClr val="1E3246"/>
                </a:solidFill>
              </a:rPr>
              <a:t> </a:t>
            </a:r>
            <a:r>
              <a:rPr lang="en-US" altLang="ko-KR" sz="2400" dirty="0" smtClean="0">
                <a:solidFill>
                  <a:srgbClr val="1E3246"/>
                </a:solidFill>
              </a:rPr>
              <a:t>Report </a:t>
            </a:r>
            <a:r>
              <a:rPr lang="ko-KR" altLang="en-US" sz="2400" dirty="0" smtClean="0">
                <a:solidFill>
                  <a:srgbClr val="1E3246"/>
                </a:solidFill>
              </a:rPr>
              <a:t>화면</a:t>
            </a:r>
            <a:endParaRPr lang="ko-KR" altLang="en-US" sz="2400" dirty="0">
              <a:solidFill>
                <a:srgbClr val="1E3246"/>
              </a:solidFill>
            </a:endParaRPr>
          </a:p>
        </p:txBody>
      </p:sp>
    </p:spTree>
    <p:extLst>
      <p:ext uri="{BB962C8B-B14F-4D97-AF65-F5344CB8AC3E}">
        <p14:creationId xmlns:p14="http://schemas.microsoft.com/office/powerpoint/2010/main" val="381854059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46464">
            <a:alpha val="10000"/>
          </a:srgbClr>
        </a:solidFill>
        <a:effectLst/>
      </p:bgPr>
    </p:bg>
    <p:spTree>
      <p:nvGrpSpPr>
        <p:cNvPr id="1" name=""/>
        <p:cNvGrpSpPr/>
        <p:nvPr/>
      </p:nvGrpSpPr>
      <p:grpSpPr>
        <a:xfrm>
          <a:off x="0" y="0"/>
          <a:ext cx="0" cy="0"/>
          <a:chOff x="0" y="0"/>
          <a:chExt cx="0" cy="0"/>
        </a:xfrm>
      </p:grpSpPr>
      <p:sp>
        <p:nvSpPr>
          <p:cNvPr id="6" name="TextBox 5"/>
          <p:cNvSpPr txBox="1"/>
          <p:nvPr/>
        </p:nvSpPr>
        <p:spPr>
          <a:xfrm>
            <a:off x="294968" y="313404"/>
            <a:ext cx="4237703" cy="461665"/>
          </a:xfrm>
          <a:prstGeom prst="rect">
            <a:avLst/>
          </a:prstGeom>
          <a:noFill/>
        </p:spPr>
        <p:txBody>
          <a:bodyPr wrap="square" rtlCol="0">
            <a:spAutoFit/>
          </a:bodyPr>
          <a:lstStyle/>
          <a:p>
            <a:r>
              <a:rPr lang="en-US" altLang="ko-KR" sz="2400" dirty="0" smtClean="0">
                <a:solidFill>
                  <a:srgbClr val="1E3246"/>
                </a:solidFill>
              </a:rPr>
              <a:t>ALV</a:t>
            </a:r>
            <a:r>
              <a:rPr lang="ko-KR" altLang="en-US" sz="2400" dirty="0" smtClean="0">
                <a:solidFill>
                  <a:srgbClr val="1E3246"/>
                </a:solidFill>
              </a:rPr>
              <a:t>구현을 위한 단계적 학습</a:t>
            </a:r>
            <a:endParaRPr lang="ko-KR" altLang="en-US" sz="2400" dirty="0">
              <a:solidFill>
                <a:srgbClr val="1E3246"/>
              </a:solidFill>
            </a:endParaRPr>
          </a:p>
        </p:txBody>
      </p:sp>
      <p:sp>
        <p:nvSpPr>
          <p:cNvPr id="4" name="모서리가 둥근 직사각형 3"/>
          <p:cNvSpPr/>
          <p:nvPr/>
        </p:nvSpPr>
        <p:spPr>
          <a:xfrm>
            <a:off x="3798734" y="3393359"/>
            <a:ext cx="1467874" cy="1051642"/>
          </a:xfrm>
          <a:prstGeom prst="roundRect">
            <a:avLst/>
          </a:prstGeom>
          <a:noFill/>
          <a:ln w="19050">
            <a:solidFill>
              <a:srgbClr val="1E32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smtClean="0">
                <a:solidFill>
                  <a:srgbClr val="1E3246"/>
                </a:solidFill>
              </a:rPr>
              <a:t>ALV</a:t>
            </a:r>
            <a:endParaRPr lang="ko-KR" altLang="en-US" sz="2400" dirty="0">
              <a:solidFill>
                <a:srgbClr val="1E3246"/>
              </a:solidFill>
            </a:endParaRPr>
          </a:p>
        </p:txBody>
      </p:sp>
      <p:grpSp>
        <p:nvGrpSpPr>
          <p:cNvPr id="52" name="그룹 51"/>
          <p:cNvGrpSpPr/>
          <p:nvPr/>
        </p:nvGrpSpPr>
        <p:grpSpPr>
          <a:xfrm>
            <a:off x="3902671" y="4445001"/>
            <a:ext cx="1260000" cy="2059859"/>
            <a:chOff x="3902671" y="4445001"/>
            <a:chExt cx="1260000" cy="2059859"/>
          </a:xfrm>
        </p:grpSpPr>
        <p:sp>
          <p:nvSpPr>
            <p:cNvPr id="17" name="타원 16"/>
            <p:cNvSpPr/>
            <p:nvPr/>
          </p:nvSpPr>
          <p:spPr>
            <a:xfrm>
              <a:off x="3902671" y="5244860"/>
              <a:ext cx="1260000" cy="1260000"/>
            </a:xfrm>
            <a:prstGeom prst="ellipse">
              <a:avLst/>
            </a:prstGeom>
            <a:noFill/>
            <a:ln w="19050">
              <a:solidFill>
                <a:srgbClr val="1E32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rgbClr val="1E3246"/>
                  </a:solidFill>
                </a:rPr>
                <a:t>문법</a:t>
              </a:r>
              <a:endParaRPr lang="en-US" altLang="ko-KR" dirty="0" smtClean="0">
                <a:solidFill>
                  <a:srgbClr val="1E3246"/>
                </a:solidFill>
              </a:endParaRPr>
            </a:p>
          </p:txBody>
        </p:sp>
        <p:cxnSp>
          <p:nvCxnSpPr>
            <p:cNvPr id="18" name="직선 연결선 17"/>
            <p:cNvCxnSpPr>
              <a:stCxn id="4" idx="2"/>
              <a:endCxn id="17" idx="0"/>
            </p:cNvCxnSpPr>
            <p:nvPr/>
          </p:nvCxnSpPr>
          <p:spPr>
            <a:xfrm>
              <a:off x="4532671" y="4445001"/>
              <a:ext cx="0" cy="799859"/>
            </a:xfrm>
            <a:prstGeom prst="line">
              <a:avLst/>
            </a:prstGeom>
            <a:ln w="19050">
              <a:solidFill>
                <a:srgbClr val="1E3246"/>
              </a:solidFill>
            </a:ln>
          </p:spPr>
          <p:style>
            <a:lnRef idx="1">
              <a:schemeClr val="accent1"/>
            </a:lnRef>
            <a:fillRef idx="0">
              <a:schemeClr val="accent1"/>
            </a:fillRef>
            <a:effectRef idx="0">
              <a:schemeClr val="accent1"/>
            </a:effectRef>
            <a:fontRef idx="minor">
              <a:schemeClr val="tx1"/>
            </a:fontRef>
          </p:style>
        </p:cxnSp>
      </p:grpSp>
      <p:grpSp>
        <p:nvGrpSpPr>
          <p:cNvPr id="49" name="그룹 48"/>
          <p:cNvGrpSpPr/>
          <p:nvPr/>
        </p:nvGrpSpPr>
        <p:grpSpPr>
          <a:xfrm>
            <a:off x="2156402" y="1600200"/>
            <a:ext cx="1725873" cy="1818431"/>
            <a:chOff x="2156402" y="1600200"/>
            <a:chExt cx="1725873" cy="1818431"/>
          </a:xfrm>
        </p:grpSpPr>
        <p:sp>
          <p:nvSpPr>
            <p:cNvPr id="10" name="타원 9"/>
            <p:cNvSpPr/>
            <p:nvPr/>
          </p:nvSpPr>
          <p:spPr>
            <a:xfrm>
              <a:off x="2156402" y="1600200"/>
              <a:ext cx="1260000" cy="1260000"/>
            </a:xfrm>
            <a:prstGeom prst="ellipse">
              <a:avLst/>
            </a:prstGeom>
            <a:noFill/>
            <a:ln w="19050">
              <a:solidFill>
                <a:srgbClr val="1E32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rgbClr val="1E3246"/>
                  </a:solidFill>
                </a:rPr>
                <a:t>DATA</a:t>
              </a:r>
            </a:p>
            <a:p>
              <a:pPr algn="ctr"/>
              <a:r>
                <a:rPr lang="ko-KR" altLang="en-US" dirty="0" smtClean="0">
                  <a:solidFill>
                    <a:srgbClr val="1E3246"/>
                  </a:solidFill>
                </a:rPr>
                <a:t>선언</a:t>
              </a:r>
              <a:endParaRPr lang="ko-KR" altLang="en-US" dirty="0">
                <a:solidFill>
                  <a:srgbClr val="1E3246"/>
                </a:solidFill>
              </a:endParaRPr>
            </a:p>
          </p:txBody>
        </p:sp>
        <p:cxnSp>
          <p:nvCxnSpPr>
            <p:cNvPr id="34" name="직선 연결선 33"/>
            <p:cNvCxnSpPr>
              <a:stCxn id="10" idx="5"/>
            </p:cNvCxnSpPr>
            <p:nvPr/>
          </p:nvCxnSpPr>
          <p:spPr>
            <a:xfrm>
              <a:off x="3231879" y="2675677"/>
              <a:ext cx="650396" cy="742954"/>
            </a:xfrm>
            <a:prstGeom prst="line">
              <a:avLst/>
            </a:prstGeom>
            <a:ln w="19050">
              <a:solidFill>
                <a:srgbClr val="1E3246"/>
              </a:solidFill>
            </a:ln>
          </p:spPr>
          <p:style>
            <a:lnRef idx="1">
              <a:schemeClr val="accent1"/>
            </a:lnRef>
            <a:fillRef idx="0">
              <a:schemeClr val="accent1"/>
            </a:fillRef>
            <a:effectRef idx="0">
              <a:schemeClr val="accent1"/>
            </a:effectRef>
            <a:fontRef idx="minor">
              <a:schemeClr val="tx1"/>
            </a:fontRef>
          </p:style>
        </p:cxnSp>
      </p:grpSp>
      <p:grpSp>
        <p:nvGrpSpPr>
          <p:cNvPr id="51" name="그룹 50"/>
          <p:cNvGrpSpPr/>
          <p:nvPr/>
        </p:nvGrpSpPr>
        <p:grpSpPr>
          <a:xfrm>
            <a:off x="2156402" y="4445001"/>
            <a:ext cx="1757446" cy="1793159"/>
            <a:chOff x="2156402" y="4445001"/>
            <a:chExt cx="1757446" cy="1793159"/>
          </a:xfrm>
        </p:grpSpPr>
        <p:sp>
          <p:nvSpPr>
            <p:cNvPr id="21" name="타원 20"/>
            <p:cNvSpPr/>
            <p:nvPr/>
          </p:nvSpPr>
          <p:spPr>
            <a:xfrm>
              <a:off x="2156402" y="4978160"/>
              <a:ext cx="1260000" cy="1260000"/>
            </a:xfrm>
            <a:prstGeom prst="ellipse">
              <a:avLst/>
            </a:prstGeom>
            <a:noFill/>
            <a:ln w="19050">
              <a:solidFill>
                <a:srgbClr val="1E32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rgbClr val="1E3246"/>
                  </a:solidFill>
                </a:rPr>
                <a:t>OPEN</a:t>
              </a:r>
            </a:p>
            <a:p>
              <a:pPr algn="ctr"/>
              <a:r>
                <a:rPr lang="en-US" altLang="ko-KR" dirty="0" smtClean="0">
                  <a:solidFill>
                    <a:srgbClr val="1E3246"/>
                  </a:solidFill>
                </a:rPr>
                <a:t>SQL</a:t>
              </a:r>
              <a:endParaRPr lang="ko-KR" altLang="en-US" dirty="0">
                <a:solidFill>
                  <a:srgbClr val="1E3246"/>
                </a:solidFill>
              </a:endParaRPr>
            </a:p>
          </p:txBody>
        </p:sp>
        <p:cxnSp>
          <p:nvCxnSpPr>
            <p:cNvPr id="38" name="직선 연결선 37"/>
            <p:cNvCxnSpPr>
              <a:endCxn id="21" idx="7"/>
            </p:cNvCxnSpPr>
            <p:nvPr/>
          </p:nvCxnSpPr>
          <p:spPr>
            <a:xfrm flipH="1">
              <a:off x="3231879" y="4445001"/>
              <a:ext cx="681969" cy="717682"/>
            </a:xfrm>
            <a:prstGeom prst="line">
              <a:avLst/>
            </a:prstGeom>
            <a:ln w="19050">
              <a:solidFill>
                <a:srgbClr val="1E3246"/>
              </a:solidFill>
            </a:ln>
          </p:spPr>
          <p:style>
            <a:lnRef idx="1">
              <a:schemeClr val="accent1"/>
            </a:lnRef>
            <a:fillRef idx="0">
              <a:schemeClr val="accent1"/>
            </a:fillRef>
            <a:effectRef idx="0">
              <a:schemeClr val="accent1"/>
            </a:effectRef>
            <a:fontRef idx="minor">
              <a:schemeClr val="tx1"/>
            </a:fontRef>
          </p:style>
        </p:cxnSp>
      </p:grpSp>
      <p:grpSp>
        <p:nvGrpSpPr>
          <p:cNvPr id="44" name="그룹 43"/>
          <p:cNvGrpSpPr/>
          <p:nvPr/>
        </p:nvGrpSpPr>
        <p:grpSpPr>
          <a:xfrm>
            <a:off x="5162671" y="1600200"/>
            <a:ext cx="1781669" cy="1793159"/>
            <a:chOff x="5162671" y="1600200"/>
            <a:chExt cx="1781669" cy="1793159"/>
          </a:xfrm>
        </p:grpSpPr>
        <p:sp>
          <p:nvSpPr>
            <p:cNvPr id="22" name="타원 21"/>
            <p:cNvSpPr/>
            <p:nvPr/>
          </p:nvSpPr>
          <p:spPr>
            <a:xfrm>
              <a:off x="5648940" y="1600200"/>
              <a:ext cx="1260000" cy="1260000"/>
            </a:xfrm>
            <a:prstGeom prst="ellipse">
              <a:avLst/>
            </a:prstGeom>
            <a:noFill/>
            <a:ln w="19050">
              <a:solidFill>
                <a:srgbClr val="1E32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100" dirty="0" smtClean="0">
                <a:solidFill>
                  <a:srgbClr val="1E3246"/>
                </a:solidFill>
              </a:endParaRPr>
            </a:p>
          </p:txBody>
        </p:sp>
        <p:cxnSp>
          <p:nvCxnSpPr>
            <p:cNvPr id="24" name="직선 연결선 23"/>
            <p:cNvCxnSpPr>
              <a:stCxn id="22" idx="3"/>
            </p:cNvCxnSpPr>
            <p:nvPr/>
          </p:nvCxnSpPr>
          <p:spPr>
            <a:xfrm flipH="1">
              <a:off x="5162671" y="2675677"/>
              <a:ext cx="670792" cy="717682"/>
            </a:xfrm>
            <a:prstGeom prst="line">
              <a:avLst/>
            </a:prstGeom>
            <a:ln w="19050">
              <a:solidFill>
                <a:srgbClr val="1E3246"/>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636240" y="2039766"/>
              <a:ext cx="1308100" cy="369332"/>
            </a:xfrm>
            <a:prstGeom prst="rect">
              <a:avLst/>
            </a:prstGeom>
            <a:noFill/>
          </p:spPr>
          <p:txBody>
            <a:bodyPr wrap="square" rtlCol="0">
              <a:spAutoFit/>
            </a:bodyPr>
            <a:lstStyle/>
            <a:p>
              <a:r>
                <a:rPr lang="en-US" altLang="ko-KR" dirty="0" smtClean="0">
                  <a:solidFill>
                    <a:srgbClr val="1E3246"/>
                  </a:solidFill>
                </a:rPr>
                <a:t>PROGRAM</a:t>
              </a:r>
              <a:endParaRPr lang="ko-KR" altLang="en-US" dirty="0">
                <a:solidFill>
                  <a:srgbClr val="1E3246"/>
                </a:solidFill>
              </a:endParaRPr>
            </a:p>
          </p:txBody>
        </p:sp>
      </p:grpSp>
      <p:grpSp>
        <p:nvGrpSpPr>
          <p:cNvPr id="48" name="그룹 47"/>
          <p:cNvGrpSpPr/>
          <p:nvPr/>
        </p:nvGrpSpPr>
        <p:grpSpPr>
          <a:xfrm>
            <a:off x="3773334" y="1333500"/>
            <a:ext cx="1524000" cy="2059859"/>
            <a:chOff x="3773334" y="1333500"/>
            <a:chExt cx="1524000" cy="2059859"/>
          </a:xfrm>
        </p:grpSpPr>
        <p:sp>
          <p:nvSpPr>
            <p:cNvPr id="5" name="타원 4"/>
            <p:cNvSpPr/>
            <p:nvPr/>
          </p:nvSpPr>
          <p:spPr>
            <a:xfrm>
              <a:off x="3902671" y="1333500"/>
              <a:ext cx="1260000" cy="1260000"/>
            </a:xfrm>
            <a:prstGeom prst="ellipse">
              <a:avLst/>
            </a:prstGeom>
            <a:noFill/>
            <a:ln w="19050">
              <a:solidFill>
                <a:srgbClr val="1E32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2000" dirty="0" smtClean="0">
                <a:solidFill>
                  <a:srgbClr val="1E3246"/>
                </a:solidFill>
              </a:endParaRPr>
            </a:p>
          </p:txBody>
        </p:sp>
        <p:cxnSp>
          <p:nvCxnSpPr>
            <p:cNvPr id="9" name="직선 연결선 8"/>
            <p:cNvCxnSpPr>
              <a:stCxn id="5" idx="4"/>
              <a:endCxn id="4" idx="0"/>
            </p:cNvCxnSpPr>
            <p:nvPr/>
          </p:nvCxnSpPr>
          <p:spPr>
            <a:xfrm>
              <a:off x="4532671" y="2593500"/>
              <a:ext cx="0" cy="799859"/>
            </a:xfrm>
            <a:prstGeom prst="line">
              <a:avLst/>
            </a:prstGeom>
            <a:ln w="19050">
              <a:solidFill>
                <a:srgbClr val="1E3246"/>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773334" y="1596095"/>
              <a:ext cx="1524000" cy="584775"/>
            </a:xfrm>
            <a:prstGeom prst="rect">
              <a:avLst/>
            </a:prstGeom>
            <a:noFill/>
          </p:spPr>
          <p:txBody>
            <a:bodyPr wrap="square" rtlCol="0">
              <a:spAutoFit/>
            </a:bodyPr>
            <a:lstStyle/>
            <a:p>
              <a:pPr algn="ctr"/>
              <a:r>
                <a:rPr lang="en-US" altLang="ko-KR" sz="1600" dirty="0" smtClean="0"/>
                <a:t>ABAP</a:t>
              </a:r>
            </a:p>
            <a:p>
              <a:pPr algn="ctr"/>
              <a:r>
                <a:rPr lang="en-US" altLang="ko-KR" sz="1600" dirty="0" smtClean="0"/>
                <a:t>DICTIONARY</a:t>
              </a:r>
              <a:endParaRPr lang="ko-KR" altLang="en-US" sz="1600" dirty="0"/>
            </a:p>
          </p:txBody>
        </p:sp>
      </p:grpSp>
      <p:grpSp>
        <p:nvGrpSpPr>
          <p:cNvPr id="60" name="그룹 59"/>
          <p:cNvGrpSpPr/>
          <p:nvPr/>
        </p:nvGrpSpPr>
        <p:grpSpPr>
          <a:xfrm>
            <a:off x="5162671" y="4445001"/>
            <a:ext cx="1746269" cy="1793159"/>
            <a:chOff x="5162671" y="4445001"/>
            <a:chExt cx="1746269" cy="1793159"/>
          </a:xfrm>
        </p:grpSpPr>
        <p:sp>
          <p:nvSpPr>
            <p:cNvPr id="23" name="타원 22"/>
            <p:cNvSpPr/>
            <p:nvPr/>
          </p:nvSpPr>
          <p:spPr>
            <a:xfrm>
              <a:off x="5648940" y="4978160"/>
              <a:ext cx="1260000" cy="1260000"/>
            </a:xfrm>
            <a:prstGeom prst="ellipse">
              <a:avLst/>
            </a:prstGeom>
            <a:noFill/>
            <a:ln w="19050">
              <a:solidFill>
                <a:srgbClr val="1E32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smtClean="0">
                <a:solidFill>
                  <a:srgbClr val="1E3246"/>
                </a:solidFill>
              </a:endParaRPr>
            </a:p>
          </p:txBody>
        </p:sp>
        <p:cxnSp>
          <p:nvCxnSpPr>
            <p:cNvPr id="31" name="직선 연결선 30"/>
            <p:cNvCxnSpPr>
              <a:stCxn id="23" idx="1"/>
            </p:cNvCxnSpPr>
            <p:nvPr/>
          </p:nvCxnSpPr>
          <p:spPr>
            <a:xfrm flipH="1" flipV="1">
              <a:off x="5162671" y="4445001"/>
              <a:ext cx="670792" cy="717682"/>
            </a:xfrm>
            <a:prstGeom prst="line">
              <a:avLst/>
            </a:prstGeom>
            <a:ln w="19050">
              <a:solidFill>
                <a:srgbClr val="1E3246"/>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69963" y="5440329"/>
              <a:ext cx="1075477" cy="369332"/>
            </a:xfrm>
            <a:prstGeom prst="rect">
              <a:avLst/>
            </a:prstGeom>
            <a:noFill/>
          </p:spPr>
          <p:txBody>
            <a:bodyPr wrap="square" rtlCol="0">
              <a:spAutoFit/>
            </a:bodyPr>
            <a:lstStyle/>
            <a:p>
              <a:r>
                <a:rPr lang="en-US" altLang="ko-KR" dirty="0" smtClean="0">
                  <a:solidFill>
                    <a:srgbClr val="1E3246"/>
                  </a:solidFill>
                </a:rPr>
                <a:t>ALV</a:t>
              </a:r>
              <a:r>
                <a:rPr lang="ko-KR" altLang="en-US" dirty="0" smtClean="0">
                  <a:solidFill>
                    <a:srgbClr val="1E3246"/>
                  </a:solidFill>
                </a:rPr>
                <a:t>구현</a:t>
              </a:r>
              <a:endParaRPr lang="ko-KR" altLang="en-US" dirty="0">
                <a:solidFill>
                  <a:srgbClr val="1E3246"/>
                </a:solidFill>
              </a:endParaRPr>
            </a:p>
          </p:txBody>
        </p:sp>
      </p:grpSp>
      <p:grpSp>
        <p:nvGrpSpPr>
          <p:cNvPr id="50" name="그룹 49"/>
          <p:cNvGrpSpPr/>
          <p:nvPr/>
        </p:nvGrpSpPr>
        <p:grpSpPr>
          <a:xfrm>
            <a:off x="1697871" y="3289180"/>
            <a:ext cx="2100863" cy="1260000"/>
            <a:chOff x="1697871" y="3289180"/>
            <a:chExt cx="2100863" cy="1260000"/>
          </a:xfrm>
        </p:grpSpPr>
        <p:sp>
          <p:nvSpPr>
            <p:cNvPr id="11" name="타원 10"/>
            <p:cNvSpPr/>
            <p:nvPr/>
          </p:nvSpPr>
          <p:spPr>
            <a:xfrm>
              <a:off x="1697871" y="3289180"/>
              <a:ext cx="1260000" cy="1260000"/>
            </a:xfrm>
            <a:prstGeom prst="ellipse">
              <a:avLst/>
            </a:prstGeom>
            <a:noFill/>
            <a:ln w="19050">
              <a:solidFill>
                <a:srgbClr val="1E32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smtClean="0">
                <a:solidFill>
                  <a:srgbClr val="1E3246"/>
                </a:solidFill>
              </a:endParaRPr>
            </a:p>
          </p:txBody>
        </p:sp>
        <p:cxnSp>
          <p:nvCxnSpPr>
            <p:cNvPr id="12" name="직선 연결선 11"/>
            <p:cNvCxnSpPr>
              <a:stCxn id="11" idx="6"/>
              <a:endCxn id="4" idx="1"/>
            </p:cNvCxnSpPr>
            <p:nvPr/>
          </p:nvCxnSpPr>
          <p:spPr>
            <a:xfrm>
              <a:off x="2957871" y="3919180"/>
              <a:ext cx="840863" cy="0"/>
            </a:xfrm>
            <a:prstGeom prst="line">
              <a:avLst/>
            </a:prstGeom>
            <a:ln w="19050">
              <a:solidFill>
                <a:srgbClr val="1E3246"/>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700571" y="3685331"/>
              <a:ext cx="1257300" cy="646331"/>
            </a:xfrm>
            <a:prstGeom prst="rect">
              <a:avLst/>
            </a:prstGeom>
            <a:noFill/>
          </p:spPr>
          <p:txBody>
            <a:bodyPr wrap="square" rtlCol="0">
              <a:spAutoFit/>
            </a:bodyPr>
            <a:lstStyle/>
            <a:p>
              <a:pPr algn="ctr"/>
              <a:r>
                <a:rPr lang="en-US" altLang="ko-KR" dirty="0" smtClean="0">
                  <a:solidFill>
                    <a:srgbClr val="1E3246"/>
                  </a:solidFill>
                </a:rPr>
                <a:t>INTERNAL</a:t>
              </a:r>
            </a:p>
            <a:p>
              <a:pPr algn="ctr"/>
              <a:r>
                <a:rPr lang="en-US" altLang="ko-KR" dirty="0" smtClean="0">
                  <a:solidFill>
                    <a:srgbClr val="1E3246"/>
                  </a:solidFill>
                </a:rPr>
                <a:t>TABLE</a:t>
              </a:r>
              <a:endParaRPr lang="ko-KR" altLang="en-US" dirty="0">
                <a:solidFill>
                  <a:srgbClr val="1E3246"/>
                </a:solidFill>
              </a:endParaRPr>
            </a:p>
          </p:txBody>
        </p:sp>
      </p:grpSp>
      <p:grpSp>
        <p:nvGrpSpPr>
          <p:cNvPr id="59" name="그룹 58"/>
          <p:cNvGrpSpPr/>
          <p:nvPr/>
        </p:nvGrpSpPr>
        <p:grpSpPr>
          <a:xfrm>
            <a:off x="5266608" y="3237028"/>
            <a:ext cx="6785692" cy="1362952"/>
            <a:chOff x="5266608" y="3237028"/>
            <a:chExt cx="6785692" cy="1362952"/>
          </a:xfrm>
        </p:grpSpPr>
        <p:pic>
          <p:nvPicPr>
            <p:cNvPr id="54" name="그림 53"/>
            <p:cNvPicPr>
              <a:picLocks noChangeAspect="1"/>
            </p:cNvPicPr>
            <p:nvPr/>
          </p:nvPicPr>
          <p:blipFill>
            <a:blip r:embed="rId2"/>
            <a:stretch>
              <a:fillRect/>
            </a:stretch>
          </p:blipFill>
          <p:spPr>
            <a:xfrm>
              <a:off x="7457768" y="3237028"/>
              <a:ext cx="4594532" cy="1362952"/>
            </a:xfrm>
            <a:prstGeom prst="rect">
              <a:avLst/>
            </a:prstGeom>
          </p:spPr>
        </p:pic>
        <p:cxnSp>
          <p:nvCxnSpPr>
            <p:cNvPr id="58" name="직선 화살표 연결선 57"/>
            <p:cNvCxnSpPr>
              <a:stCxn id="4" idx="3"/>
              <a:endCxn id="54" idx="1"/>
            </p:cNvCxnSpPr>
            <p:nvPr/>
          </p:nvCxnSpPr>
          <p:spPr>
            <a:xfrm flipV="1">
              <a:off x="5266608" y="3918504"/>
              <a:ext cx="2191160" cy="676"/>
            </a:xfrm>
            <a:prstGeom prst="straightConnector1">
              <a:avLst/>
            </a:prstGeom>
            <a:ln w="19050">
              <a:solidFill>
                <a:srgbClr val="1E3246"/>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753989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wipe(down)">
                                      <p:cBhvr>
                                        <p:cTn id="14" dur="500"/>
                                        <p:tgtEl>
                                          <p:spTgt spid="4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down)">
                                      <p:cBhvr>
                                        <p:cTn id="19" dur="500"/>
                                        <p:tgtEl>
                                          <p:spTgt spid="4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down)">
                                      <p:cBhvr>
                                        <p:cTn id="24" dur="5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down)">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500"/>
                                        <p:tgtEl>
                                          <p:spTgt spid="5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down)">
                                      <p:cBhvr>
                                        <p:cTn id="39" dur="500"/>
                                        <p:tgtEl>
                                          <p:spTgt spid="5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wipe(down)">
                                      <p:cBhvr>
                                        <p:cTn id="44" dur="500"/>
                                        <p:tgtEl>
                                          <p:spTgt spid="6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wipe(left)">
                                      <p:cBhvr>
                                        <p:cTn id="4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46464">
            <a:alpha val="10000"/>
          </a:srgbClr>
        </a:solidFill>
        <a:effectLst/>
      </p:bgPr>
    </p:bg>
    <p:spTree>
      <p:nvGrpSpPr>
        <p:cNvPr id="1" name=""/>
        <p:cNvGrpSpPr/>
        <p:nvPr/>
      </p:nvGrpSpPr>
      <p:grpSpPr>
        <a:xfrm>
          <a:off x="0" y="0"/>
          <a:ext cx="0" cy="0"/>
          <a:chOff x="0" y="0"/>
          <a:chExt cx="0" cy="0"/>
        </a:xfrm>
      </p:grpSpPr>
      <p:sp>
        <p:nvSpPr>
          <p:cNvPr id="5" name="TextBox 4"/>
          <p:cNvSpPr txBox="1"/>
          <p:nvPr/>
        </p:nvSpPr>
        <p:spPr>
          <a:xfrm>
            <a:off x="442452" y="2991242"/>
            <a:ext cx="11474244" cy="923330"/>
          </a:xfrm>
          <a:prstGeom prst="rect">
            <a:avLst/>
          </a:prstGeom>
          <a:noFill/>
        </p:spPr>
        <p:txBody>
          <a:bodyPr wrap="square" rtlCol="0">
            <a:spAutoFit/>
          </a:bodyPr>
          <a:lstStyle/>
          <a:p>
            <a:r>
              <a:rPr lang="ko-KR" altLang="en-US" sz="5400" dirty="0">
                <a:solidFill>
                  <a:srgbClr val="1E3246"/>
                </a:solidFill>
              </a:rPr>
              <a:t>우리가 </a:t>
            </a:r>
            <a:r>
              <a:rPr lang="en-US" altLang="ko-KR" sz="5400" dirty="0">
                <a:solidFill>
                  <a:srgbClr val="1E3246"/>
                </a:solidFill>
              </a:rPr>
              <a:t>REPORTING</a:t>
            </a:r>
            <a:r>
              <a:rPr lang="ko-KR" altLang="en-US" sz="5400" dirty="0">
                <a:solidFill>
                  <a:srgbClr val="1E3246"/>
                </a:solidFill>
              </a:rPr>
              <a:t>할 화면 </a:t>
            </a:r>
            <a:r>
              <a:rPr lang="en-US" altLang="ko-KR" sz="5400" dirty="0">
                <a:solidFill>
                  <a:srgbClr val="1E3246"/>
                </a:solidFill>
              </a:rPr>
              <a:t>LAYOUT</a:t>
            </a:r>
            <a:endParaRPr lang="ko-KR" altLang="en-US" sz="5400" dirty="0">
              <a:solidFill>
                <a:srgbClr val="1E3246"/>
              </a:solidFill>
            </a:endParaRPr>
          </a:p>
        </p:txBody>
      </p:sp>
    </p:spTree>
    <p:extLst>
      <p:ext uri="{BB962C8B-B14F-4D97-AF65-F5344CB8AC3E}">
        <p14:creationId xmlns:p14="http://schemas.microsoft.com/office/powerpoint/2010/main" val="1680129348"/>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46464">
            <a:alpha val="10000"/>
          </a:srgbClr>
        </a:solidFill>
        <a:effectLst/>
      </p:bgPr>
    </p:bg>
    <p:spTree>
      <p:nvGrpSpPr>
        <p:cNvPr id="1" name=""/>
        <p:cNvGrpSpPr/>
        <p:nvPr/>
      </p:nvGrpSpPr>
      <p:grpSpPr>
        <a:xfrm>
          <a:off x="0" y="0"/>
          <a:ext cx="0" cy="0"/>
          <a:chOff x="0" y="0"/>
          <a:chExt cx="0" cy="0"/>
        </a:xfrm>
      </p:grpSpPr>
      <p:sp>
        <p:nvSpPr>
          <p:cNvPr id="8" name="TextBox 7"/>
          <p:cNvSpPr txBox="1"/>
          <p:nvPr/>
        </p:nvSpPr>
        <p:spPr>
          <a:xfrm>
            <a:off x="294968" y="313404"/>
            <a:ext cx="6205585" cy="461665"/>
          </a:xfrm>
          <a:prstGeom prst="rect">
            <a:avLst/>
          </a:prstGeom>
          <a:noFill/>
        </p:spPr>
        <p:txBody>
          <a:bodyPr wrap="square" rtlCol="0">
            <a:spAutoFit/>
          </a:bodyPr>
          <a:lstStyle/>
          <a:p>
            <a:r>
              <a:rPr lang="ko-KR" altLang="en-US" sz="2400" dirty="0" smtClean="0">
                <a:solidFill>
                  <a:srgbClr val="1E3246"/>
                </a:solidFill>
              </a:rPr>
              <a:t>우리가 </a:t>
            </a:r>
            <a:r>
              <a:rPr lang="en-US" altLang="ko-KR" sz="2400" dirty="0" smtClean="0">
                <a:solidFill>
                  <a:srgbClr val="1E3246"/>
                </a:solidFill>
              </a:rPr>
              <a:t>REPORTING</a:t>
            </a:r>
            <a:r>
              <a:rPr lang="ko-KR" altLang="en-US" sz="2400" dirty="0" smtClean="0">
                <a:solidFill>
                  <a:srgbClr val="1E3246"/>
                </a:solidFill>
              </a:rPr>
              <a:t>할 화면 </a:t>
            </a:r>
            <a:r>
              <a:rPr lang="en-US" altLang="ko-KR" sz="2400" dirty="0" smtClean="0">
                <a:solidFill>
                  <a:srgbClr val="1E3246"/>
                </a:solidFill>
              </a:rPr>
              <a:t>LAYOUT</a:t>
            </a:r>
            <a:endParaRPr lang="ko-KR" altLang="en-US" sz="2400" dirty="0">
              <a:solidFill>
                <a:srgbClr val="1E3246"/>
              </a:solidFill>
            </a:endParaRPr>
          </a:p>
        </p:txBody>
      </p:sp>
      <p:graphicFrame>
        <p:nvGraphicFramePr>
          <p:cNvPr id="4" name="표 3"/>
          <p:cNvGraphicFramePr>
            <a:graphicFrameLocks noGrp="1"/>
          </p:cNvGraphicFramePr>
          <p:nvPr>
            <p:extLst>
              <p:ext uri="{D42A27DB-BD31-4B8C-83A1-F6EECF244321}">
                <p14:modId xmlns:p14="http://schemas.microsoft.com/office/powerpoint/2010/main" val="1135460591"/>
              </p:ext>
            </p:extLst>
          </p:nvPr>
        </p:nvGraphicFramePr>
        <p:xfrm>
          <a:off x="315750" y="3307464"/>
          <a:ext cx="11488322" cy="3188240"/>
        </p:xfrm>
        <a:graphic>
          <a:graphicData uri="http://schemas.openxmlformats.org/drawingml/2006/table">
            <a:tbl>
              <a:tblPr firstRow="1" bandRow="1">
                <a:tableStyleId>{5C22544A-7EE6-4342-B048-85BDC9FD1C3A}</a:tableStyleId>
              </a:tblPr>
              <a:tblGrid>
                <a:gridCol w="1138968"/>
                <a:gridCol w="1577734"/>
                <a:gridCol w="1290166"/>
                <a:gridCol w="1129816"/>
                <a:gridCol w="1103228"/>
                <a:gridCol w="901562"/>
                <a:gridCol w="1459107"/>
                <a:gridCol w="1506557"/>
                <a:gridCol w="1381184"/>
              </a:tblGrid>
              <a:tr h="597440">
                <a:tc>
                  <a:txBody>
                    <a:bodyPr/>
                    <a:lstStyle/>
                    <a:p>
                      <a:pPr algn="ctr" latinLnBrk="1"/>
                      <a:r>
                        <a:rPr lang="ko-KR" altLang="en-US" sz="1600" b="0" dirty="0" smtClean="0"/>
                        <a:t>항공사</a:t>
                      </a:r>
                      <a:r>
                        <a:rPr lang="en-US" altLang="ko-KR" sz="1600" b="0" dirty="0" smtClean="0"/>
                        <a:t>ID</a:t>
                      </a:r>
                    </a:p>
                    <a:p>
                      <a:pPr algn="ctr" latinLnBrk="1"/>
                      <a:r>
                        <a:rPr lang="en-US" altLang="ko-KR" sz="1600" b="0" dirty="0" smtClean="0"/>
                        <a:t>(CARRID)</a:t>
                      </a:r>
                      <a:endParaRPr lang="ko-KR" altLang="en-US" sz="1600" b="0" dirty="0"/>
                    </a:p>
                  </a:txBody>
                  <a:tcPr>
                    <a:solidFill>
                      <a:srgbClr val="1E3246"/>
                    </a:solidFill>
                  </a:tcPr>
                </a:tc>
                <a:tc>
                  <a:txBody>
                    <a:bodyPr/>
                    <a:lstStyle/>
                    <a:p>
                      <a:pPr algn="ctr" latinLnBrk="1"/>
                      <a:r>
                        <a:rPr lang="ko-KR" altLang="en-US" sz="1600" b="0" dirty="0" smtClean="0"/>
                        <a:t>항공사이름</a:t>
                      </a:r>
                      <a:endParaRPr lang="en-US" altLang="ko-KR" sz="1600" b="0" dirty="0" smtClean="0"/>
                    </a:p>
                    <a:p>
                      <a:pPr algn="ctr" latinLnBrk="1"/>
                      <a:r>
                        <a:rPr lang="en-US" altLang="ko-KR" sz="1600" b="0" dirty="0" smtClean="0"/>
                        <a:t>(CARRNAME)</a:t>
                      </a:r>
                      <a:endParaRPr lang="ko-KR" altLang="en-US" sz="1600" b="0" dirty="0"/>
                    </a:p>
                  </a:txBody>
                  <a:tcPr>
                    <a:solidFill>
                      <a:srgbClr val="1E3246"/>
                    </a:solidFill>
                  </a:tcPr>
                </a:tc>
                <a:tc>
                  <a:txBody>
                    <a:bodyPr/>
                    <a:lstStyle/>
                    <a:p>
                      <a:pPr algn="ctr" latinLnBrk="1"/>
                      <a:r>
                        <a:rPr lang="ko-KR" altLang="en-US" sz="1600" b="0" dirty="0" smtClean="0"/>
                        <a:t>홈페이지</a:t>
                      </a:r>
                      <a:endParaRPr lang="en-US" altLang="ko-KR" sz="1600" b="0" dirty="0" smtClean="0"/>
                    </a:p>
                    <a:p>
                      <a:pPr algn="ctr" latinLnBrk="1"/>
                      <a:r>
                        <a:rPr lang="en-US" altLang="ko-KR" sz="1600" b="0" dirty="0" smtClean="0"/>
                        <a:t>(URL)</a:t>
                      </a:r>
                      <a:endParaRPr lang="ko-KR" altLang="en-US" sz="1600" b="0" dirty="0"/>
                    </a:p>
                  </a:txBody>
                  <a:tcPr>
                    <a:solidFill>
                      <a:srgbClr val="1E3246"/>
                    </a:solidFill>
                  </a:tcPr>
                </a:tc>
                <a:tc>
                  <a:txBody>
                    <a:bodyPr/>
                    <a:lstStyle/>
                    <a:p>
                      <a:pPr algn="ctr" latinLnBrk="1"/>
                      <a:r>
                        <a:rPr lang="ko-KR" altLang="en-US" sz="1600" b="0" dirty="0" smtClean="0"/>
                        <a:t>운항</a:t>
                      </a:r>
                      <a:r>
                        <a:rPr lang="en-US" altLang="ko-KR" sz="1600" b="0" dirty="0" smtClean="0"/>
                        <a:t>ID</a:t>
                      </a:r>
                    </a:p>
                    <a:p>
                      <a:pPr algn="ctr" latinLnBrk="1"/>
                      <a:r>
                        <a:rPr lang="en-US" altLang="ko-KR" sz="1600" b="0" dirty="0" smtClean="0"/>
                        <a:t>(CONNID)</a:t>
                      </a:r>
                      <a:endParaRPr lang="ko-KR" altLang="en-US" sz="1600" b="0" dirty="0"/>
                    </a:p>
                  </a:txBody>
                  <a:tcPr>
                    <a:solidFill>
                      <a:srgbClr val="1E3246"/>
                    </a:solidFill>
                  </a:tcPr>
                </a:tc>
                <a:tc>
                  <a:txBody>
                    <a:bodyPr/>
                    <a:lstStyle/>
                    <a:p>
                      <a:pPr algn="ctr" latinLnBrk="1"/>
                      <a:r>
                        <a:rPr lang="ko-KR" altLang="en-US" sz="1600" b="0" dirty="0" smtClean="0"/>
                        <a:t>운항일</a:t>
                      </a:r>
                      <a:endParaRPr lang="en-US" altLang="ko-KR" sz="1600" b="0" dirty="0" smtClean="0"/>
                    </a:p>
                    <a:p>
                      <a:pPr algn="ctr" latinLnBrk="1"/>
                      <a:r>
                        <a:rPr lang="en-US" altLang="ko-KR" sz="1600" b="0" dirty="0" smtClean="0"/>
                        <a:t>(FLDATE)</a:t>
                      </a:r>
                      <a:endParaRPr lang="ko-KR" altLang="en-US" sz="1600" b="0" dirty="0"/>
                    </a:p>
                  </a:txBody>
                  <a:tcPr>
                    <a:solidFill>
                      <a:srgbClr val="1E3246"/>
                    </a:solidFill>
                  </a:tcPr>
                </a:tc>
                <a:tc>
                  <a:txBody>
                    <a:bodyPr/>
                    <a:lstStyle/>
                    <a:p>
                      <a:pPr algn="ctr" latinLnBrk="1"/>
                      <a:r>
                        <a:rPr lang="ko-KR" altLang="en-US" sz="1600" b="0" dirty="0" smtClean="0"/>
                        <a:t>운임</a:t>
                      </a:r>
                      <a:endParaRPr lang="en-US" altLang="ko-KR" sz="1600" b="0" dirty="0" smtClean="0"/>
                    </a:p>
                    <a:p>
                      <a:pPr algn="ctr" latinLnBrk="1"/>
                      <a:r>
                        <a:rPr lang="en-US" altLang="ko-KR" sz="1600" b="0" dirty="0" smtClean="0"/>
                        <a:t>(PRICE)</a:t>
                      </a:r>
                      <a:endParaRPr lang="ko-KR" altLang="en-US" sz="1600" b="0" dirty="0"/>
                    </a:p>
                  </a:txBody>
                  <a:tcPr>
                    <a:solidFill>
                      <a:srgbClr val="1E3246"/>
                    </a:solidFill>
                  </a:tcPr>
                </a:tc>
                <a:tc>
                  <a:txBody>
                    <a:bodyPr/>
                    <a:lstStyle/>
                    <a:p>
                      <a:pPr algn="ctr" latinLnBrk="1"/>
                      <a:r>
                        <a:rPr lang="ko-KR" altLang="en-US" sz="1600" b="0" dirty="0" smtClean="0"/>
                        <a:t>통화키</a:t>
                      </a:r>
                      <a:endParaRPr lang="en-US" altLang="ko-KR" sz="1600" b="0" dirty="0" smtClean="0"/>
                    </a:p>
                    <a:p>
                      <a:pPr algn="ctr" latinLnBrk="1"/>
                      <a:r>
                        <a:rPr lang="en-US" altLang="ko-KR" sz="1600" b="0" dirty="0" smtClean="0"/>
                        <a:t>(CURRENCY)</a:t>
                      </a:r>
                      <a:endParaRPr lang="ko-KR" altLang="en-US" sz="1600" b="0" dirty="0"/>
                    </a:p>
                  </a:txBody>
                  <a:tcPr>
                    <a:solidFill>
                      <a:srgbClr val="1E3246"/>
                    </a:solidFill>
                  </a:tcPr>
                </a:tc>
                <a:tc>
                  <a:txBody>
                    <a:bodyPr/>
                    <a:lstStyle/>
                    <a:p>
                      <a:pPr algn="ctr" latinLnBrk="1"/>
                      <a:r>
                        <a:rPr lang="ko-KR" altLang="en-US" sz="1600" b="0" dirty="0" smtClean="0"/>
                        <a:t>최대좌석</a:t>
                      </a:r>
                      <a:endParaRPr lang="en-US" altLang="ko-KR" sz="1600" b="0" dirty="0" smtClean="0"/>
                    </a:p>
                    <a:p>
                      <a:pPr algn="ctr" latinLnBrk="1"/>
                      <a:r>
                        <a:rPr lang="en-US" altLang="ko-KR" sz="1600" b="0" dirty="0" smtClean="0"/>
                        <a:t>(SEATSMAX)</a:t>
                      </a:r>
                      <a:endParaRPr lang="ko-KR" altLang="en-US" sz="1600" b="0" dirty="0"/>
                    </a:p>
                  </a:txBody>
                  <a:tcPr>
                    <a:solidFill>
                      <a:srgbClr val="1E3246"/>
                    </a:solidFill>
                  </a:tcPr>
                </a:tc>
                <a:tc>
                  <a:txBody>
                    <a:bodyPr/>
                    <a:lstStyle/>
                    <a:p>
                      <a:pPr algn="ctr" latinLnBrk="1"/>
                      <a:r>
                        <a:rPr lang="ko-KR" altLang="en-US" sz="1600" b="0" dirty="0" smtClean="0"/>
                        <a:t>점유좌석</a:t>
                      </a:r>
                      <a:endParaRPr lang="en-US" altLang="ko-KR" sz="1600" b="0" dirty="0" smtClean="0"/>
                    </a:p>
                    <a:p>
                      <a:pPr algn="ctr" latinLnBrk="1"/>
                      <a:r>
                        <a:rPr lang="en-US" altLang="ko-KR" sz="1600" b="0" dirty="0" smtClean="0"/>
                        <a:t>(SEATSOCC)</a:t>
                      </a:r>
                      <a:endParaRPr lang="ko-KR" altLang="en-US" sz="1600" b="0" dirty="0"/>
                    </a:p>
                  </a:txBody>
                  <a:tcPr>
                    <a:solidFill>
                      <a:srgbClr val="1E3246"/>
                    </a:solidFill>
                  </a:tcPr>
                </a:tc>
              </a:tr>
              <a:tr h="370840">
                <a:tc>
                  <a:txBody>
                    <a:bodyPr/>
                    <a:lstStyle/>
                    <a:p>
                      <a:pPr algn="ctr" latinLnBrk="1"/>
                      <a:r>
                        <a:rPr lang="en-US" altLang="ko-KR" sz="1400" b="0" dirty="0" smtClean="0"/>
                        <a:t>AA</a:t>
                      </a:r>
                      <a:endParaRPr lang="ko-KR" altLang="en-US" sz="1400" b="0" dirty="0"/>
                    </a:p>
                  </a:txBody>
                  <a:tcPr>
                    <a:solidFill>
                      <a:schemeClr val="bg1">
                        <a:lumMod val="75000"/>
                      </a:schemeClr>
                    </a:solidFill>
                  </a:tcPr>
                </a:tc>
                <a:tc>
                  <a:txBody>
                    <a:bodyPr/>
                    <a:lstStyle/>
                    <a:p>
                      <a:pPr algn="ctr" latinLnBrk="1"/>
                      <a:r>
                        <a:rPr lang="en-US" altLang="ko-KR" sz="1400" b="0" dirty="0" smtClean="0"/>
                        <a:t>American Airlines</a:t>
                      </a:r>
                      <a:endParaRPr lang="ko-KR" altLang="en-US" sz="1400" b="0" dirty="0"/>
                    </a:p>
                  </a:txBody>
                  <a:tcPr>
                    <a:solidFill>
                      <a:schemeClr val="bg1">
                        <a:lumMod val="75000"/>
                      </a:schemeClr>
                    </a:solidFill>
                  </a:tcPr>
                </a:tc>
                <a:tc>
                  <a:txBody>
                    <a:bodyPr/>
                    <a:lstStyle/>
                    <a:p>
                      <a:pPr algn="ctr" latinLnBrk="1"/>
                      <a:r>
                        <a:rPr lang="en-US" altLang="ko-KR" sz="1400" b="0" dirty="0" smtClean="0"/>
                        <a:t>http://www.</a:t>
                      </a:r>
                    </a:p>
                    <a:p>
                      <a:pPr algn="ctr" latinLnBrk="1"/>
                      <a:r>
                        <a:rPr lang="en-US" altLang="ko-KR" sz="1400" b="0" dirty="0" smtClean="0"/>
                        <a:t>aa.com</a:t>
                      </a:r>
                      <a:endParaRPr lang="ko-KR" altLang="en-US" sz="1400" b="0" dirty="0"/>
                    </a:p>
                  </a:txBody>
                  <a:tcPr>
                    <a:solidFill>
                      <a:schemeClr val="bg1">
                        <a:lumMod val="75000"/>
                      </a:schemeClr>
                    </a:solidFill>
                  </a:tcPr>
                </a:tc>
                <a:tc>
                  <a:txBody>
                    <a:bodyPr/>
                    <a:lstStyle/>
                    <a:p>
                      <a:pPr algn="ctr" latinLnBrk="1"/>
                      <a:r>
                        <a:rPr lang="en-US" altLang="ko-KR" sz="1400" b="0" dirty="0" smtClean="0"/>
                        <a:t>17</a:t>
                      </a:r>
                      <a:endParaRPr lang="ko-KR" altLang="en-US" sz="1400" b="0" dirty="0"/>
                    </a:p>
                  </a:txBody>
                  <a:tcPr>
                    <a:solidFill>
                      <a:schemeClr val="bg1">
                        <a:lumMod val="75000"/>
                      </a:schemeClr>
                    </a:solidFill>
                  </a:tcPr>
                </a:tc>
                <a:tc>
                  <a:txBody>
                    <a:bodyPr/>
                    <a:lstStyle/>
                    <a:p>
                      <a:pPr algn="ctr" latinLnBrk="1"/>
                      <a:r>
                        <a:rPr lang="en-US" altLang="ko-KR" sz="1400" b="0" dirty="0" smtClean="0"/>
                        <a:t>2018.12.21</a:t>
                      </a:r>
                      <a:endParaRPr lang="ko-KR" altLang="en-US" sz="1400" b="0" dirty="0"/>
                    </a:p>
                  </a:txBody>
                  <a:tcPr>
                    <a:solidFill>
                      <a:schemeClr val="bg1">
                        <a:lumMod val="75000"/>
                      </a:schemeClr>
                    </a:solidFill>
                  </a:tcPr>
                </a:tc>
                <a:tc>
                  <a:txBody>
                    <a:bodyPr/>
                    <a:lstStyle/>
                    <a:p>
                      <a:pPr algn="ctr" latinLnBrk="1"/>
                      <a:r>
                        <a:rPr lang="en-US" altLang="ko-KR" sz="1400" b="0" dirty="0" smtClean="0"/>
                        <a:t>422.94</a:t>
                      </a:r>
                      <a:endParaRPr lang="ko-KR" altLang="en-US" sz="1400" b="0" dirty="0"/>
                    </a:p>
                  </a:txBody>
                  <a:tcPr>
                    <a:solidFill>
                      <a:schemeClr val="bg1">
                        <a:lumMod val="75000"/>
                      </a:schemeClr>
                    </a:solidFill>
                  </a:tcPr>
                </a:tc>
                <a:tc>
                  <a:txBody>
                    <a:bodyPr/>
                    <a:lstStyle/>
                    <a:p>
                      <a:pPr algn="ctr" latinLnBrk="1"/>
                      <a:r>
                        <a:rPr lang="en-US" altLang="ko-KR" sz="1400" b="0" dirty="0" smtClean="0"/>
                        <a:t>USD</a:t>
                      </a:r>
                      <a:endParaRPr lang="ko-KR" altLang="en-US" sz="1400" b="0" dirty="0"/>
                    </a:p>
                  </a:txBody>
                  <a:tcPr>
                    <a:solidFill>
                      <a:schemeClr val="bg1">
                        <a:lumMod val="75000"/>
                      </a:schemeClr>
                    </a:solidFill>
                  </a:tcPr>
                </a:tc>
                <a:tc>
                  <a:txBody>
                    <a:bodyPr/>
                    <a:lstStyle/>
                    <a:p>
                      <a:pPr algn="ctr" latinLnBrk="1"/>
                      <a:r>
                        <a:rPr lang="en-US" altLang="ko-KR" sz="1400" b="0" dirty="0" smtClean="0"/>
                        <a:t>385</a:t>
                      </a:r>
                      <a:endParaRPr lang="ko-KR" altLang="en-US" sz="1400" b="0" dirty="0"/>
                    </a:p>
                  </a:txBody>
                  <a:tcPr>
                    <a:solidFill>
                      <a:schemeClr val="bg1">
                        <a:lumMod val="75000"/>
                      </a:schemeClr>
                    </a:solidFill>
                  </a:tcPr>
                </a:tc>
                <a:tc>
                  <a:txBody>
                    <a:bodyPr/>
                    <a:lstStyle/>
                    <a:p>
                      <a:pPr algn="ctr" latinLnBrk="1"/>
                      <a:r>
                        <a:rPr lang="en-US" altLang="ko-KR" sz="1400" b="0" dirty="0" smtClean="0"/>
                        <a:t>375</a:t>
                      </a:r>
                      <a:endParaRPr lang="ko-KR" altLang="en-US" sz="1400" b="0" dirty="0"/>
                    </a:p>
                  </a:txBody>
                  <a:tcPr>
                    <a:solidFill>
                      <a:schemeClr val="bg1">
                        <a:lumMod val="75000"/>
                      </a:schemeClr>
                    </a:solidFill>
                  </a:tcPr>
                </a:tc>
              </a:tr>
              <a:tr h="370840">
                <a:tc>
                  <a:txBody>
                    <a:bodyPr/>
                    <a:lstStyle/>
                    <a:p>
                      <a:pPr algn="ctr" latinLnBrk="1"/>
                      <a:r>
                        <a:rPr lang="en-US" altLang="ko-KR" sz="1400" b="0" dirty="0" smtClean="0"/>
                        <a:t>AA</a:t>
                      </a:r>
                      <a:endParaRPr lang="ko-KR" altLang="en-US" sz="1400" b="0" dirty="0"/>
                    </a:p>
                  </a:txBody>
                  <a:tcPr>
                    <a:solidFill>
                      <a:schemeClr val="bg1">
                        <a:lumMod val="85000"/>
                      </a:schemeClr>
                    </a:solidFill>
                  </a:tcPr>
                </a:tc>
                <a:tc>
                  <a:txBody>
                    <a:bodyPr/>
                    <a:lstStyle/>
                    <a:p>
                      <a:pPr algn="ctr" latinLnBrk="1"/>
                      <a:r>
                        <a:rPr lang="en-US" altLang="ko-KR" sz="1400" b="0" dirty="0" smtClean="0"/>
                        <a:t>American Airlines</a:t>
                      </a:r>
                      <a:endParaRPr lang="ko-KR" altLang="en-US" sz="1400" b="0" dirty="0"/>
                    </a:p>
                  </a:txBody>
                  <a:tcPr>
                    <a:solidFill>
                      <a:schemeClr val="bg1">
                        <a:lumMod val="85000"/>
                      </a:schemeClr>
                    </a:solidFill>
                  </a:tcPr>
                </a:tc>
                <a:tc>
                  <a:txBody>
                    <a:bodyPr/>
                    <a:lstStyle/>
                    <a:p>
                      <a:pPr algn="ctr" latinLnBrk="1"/>
                      <a:r>
                        <a:rPr lang="en-US" altLang="ko-KR" sz="1400" b="0" dirty="0" smtClean="0"/>
                        <a:t>http://www</a:t>
                      </a:r>
                      <a:r>
                        <a:rPr lang="en-US" altLang="ko-KR" sz="1400" b="0" dirty="0" smtClean="0"/>
                        <a:t>.</a:t>
                      </a:r>
                    </a:p>
                    <a:p>
                      <a:pPr algn="ctr" latinLnBrk="1"/>
                      <a:r>
                        <a:rPr lang="en-US" altLang="ko-KR" sz="1400" b="0" dirty="0" smtClean="0"/>
                        <a:t>aa.com</a:t>
                      </a:r>
                      <a:endParaRPr lang="ko-KR" altLang="en-US" sz="1400" b="0" dirty="0"/>
                    </a:p>
                  </a:txBody>
                  <a:tcPr>
                    <a:solidFill>
                      <a:schemeClr val="bg1">
                        <a:lumMod val="85000"/>
                      </a:schemeClr>
                    </a:solidFill>
                  </a:tcPr>
                </a:tc>
                <a:tc>
                  <a:txBody>
                    <a:bodyPr/>
                    <a:lstStyle/>
                    <a:p>
                      <a:pPr algn="ctr" latinLnBrk="1"/>
                      <a:r>
                        <a:rPr lang="en-US" altLang="ko-KR" sz="1400" b="0" dirty="0" smtClean="0"/>
                        <a:t>17</a:t>
                      </a:r>
                      <a:endParaRPr lang="ko-KR" altLang="en-US" sz="1400" b="0" dirty="0"/>
                    </a:p>
                  </a:txBody>
                  <a:tcPr>
                    <a:solidFill>
                      <a:schemeClr val="bg1">
                        <a:lumMod val="85000"/>
                      </a:schemeClr>
                    </a:solidFill>
                  </a:tcPr>
                </a:tc>
                <a:tc>
                  <a:txBody>
                    <a:bodyPr/>
                    <a:lstStyle/>
                    <a:p>
                      <a:pPr algn="ctr" latinLnBrk="1"/>
                      <a:r>
                        <a:rPr lang="en-US" altLang="ko-KR" sz="1400" b="0" dirty="0" smtClean="0"/>
                        <a:t>2018.12.22</a:t>
                      </a:r>
                      <a:endParaRPr lang="ko-KR" altLang="en-US" sz="1400" b="0" dirty="0"/>
                    </a:p>
                  </a:txBody>
                  <a:tcPr>
                    <a:solidFill>
                      <a:schemeClr val="bg1">
                        <a:lumMod val="85000"/>
                      </a:schemeClr>
                    </a:solidFill>
                  </a:tcPr>
                </a:tc>
                <a:tc>
                  <a:txBody>
                    <a:bodyPr/>
                    <a:lstStyle/>
                    <a:p>
                      <a:pPr algn="ctr" latinLnBrk="1"/>
                      <a:r>
                        <a:rPr lang="en-US" altLang="ko-KR" sz="1400" b="0" dirty="0" smtClean="0"/>
                        <a:t>422.94</a:t>
                      </a:r>
                      <a:endParaRPr lang="ko-KR" altLang="en-US" sz="1400" b="0" dirty="0"/>
                    </a:p>
                  </a:txBody>
                  <a:tcPr>
                    <a:solidFill>
                      <a:schemeClr val="bg1">
                        <a:lumMod val="85000"/>
                      </a:schemeClr>
                    </a:solidFill>
                  </a:tcPr>
                </a:tc>
                <a:tc>
                  <a:txBody>
                    <a:bodyPr/>
                    <a:lstStyle/>
                    <a:p>
                      <a:pPr algn="ctr" latinLnBrk="1"/>
                      <a:r>
                        <a:rPr lang="en-US" altLang="ko-KR" sz="1400" b="0" dirty="0" smtClean="0"/>
                        <a:t>USD</a:t>
                      </a:r>
                      <a:endParaRPr lang="ko-KR" altLang="en-US" sz="1400" b="0" dirty="0"/>
                    </a:p>
                  </a:txBody>
                  <a:tcPr>
                    <a:solidFill>
                      <a:schemeClr val="bg1">
                        <a:lumMod val="85000"/>
                      </a:schemeClr>
                    </a:solidFill>
                  </a:tcPr>
                </a:tc>
                <a:tc>
                  <a:txBody>
                    <a:bodyPr/>
                    <a:lstStyle/>
                    <a:p>
                      <a:pPr algn="ctr" latinLnBrk="1"/>
                      <a:r>
                        <a:rPr lang="en-US" altLang="ko-KR" sz="1400" b="0" dirty="0" smtClean="0"/>
                        <a:t>385</a:t>
                      </a:r>
                      <a:endParaRPr lang="ko-KR" altLang="en-US" sz="1400" b="0" dirty="0"/>
                    </a:p>
                  </a:txBody>
                  <a:tcPr>
                    <a:solidFill>
                      <a:schemeClr val="bg1">
                        <a:lumMod val="85000"/>
                      </a:schemeClr>
                    </a:solidFill>
                  </a:tcPr>
                </a:tc>
                <a:tc>
                  <a:txBody>
                    <a:bodyPr/>
                    <a:lstStyle/>
                    <a:p>
                      <a:pPr algn="ctr" latinLnBrk="1"/>
                      <a:r>
                        <a:rPr lang="en-US" altLang="ko-KR" sz="1400" b="0" dirty="0" smtClean="0"/>
                        <a:t>375</a:t>
                      </a:r>
                      <a:endParaRPr lang="ko-KR" altLang="en-US" sz="1400" b="0" dirty="0"/>
                    </a:p>
                  </a:txBody>
                  <a:tcPr>
                    <a:solidFill>
                      <a:schemeClr val="bg1">
                        <a:lumMod val="85000"/>
                      </a:schemeClr>
                    </a:solidFill>
                  </a:tcPr>
                </a:tc>
              </a:tr>
              <a:tr h="370840">
                <a:tc>
                  <a:txBody>
                    <a:bodyPr/>
                    <a:lstStyle/>
                    <a:p>
                      <a:pPr algn="ctr" latinLnBrk="1"/>
                      <a:r>
                        <a:rPr lang="en-US" altLang="ko-KR" sz="1400" b="0" dirty="0" smtClean="0"/>
                        <a:t>AC</a:t>
                      </a:r>
                      <a:endParaRPr lang="ko-KR" altLang="en-US" sz="1400" b="0" dirty="0"/>
                    </a:p>
                  </a:txBody>
                  <a:tcPr>
                    <a:solidFill>
                      <a:schemeClr val="bg1">
                        <a:lumMod val="75000"/>
                      </a:schemeClr>
                    </a:solidFill>
                  </a:tcPr>
                </a:tc>
                <a:tc>
                  <a:txBody>
                    <a:bodyPr/>
                    <a:lstStyle/>
                    <a:p>
                      <a:pPr algn="ctr" latinLnBrk="1"/>
                      <a:r>
                        <a:rPr lang="en-US" altLang="ko-KR" sz="1400" b="0" dirty="0" smtClean="0"/>
                        <a:t>Air Canada</a:t>
                      </a:r>
                      <a:endParaRPr lang="ko-KR" altLang="en-US" sz="1400" b="0" dirty="0"/>
                    </a:p>
                  </a:txBody>
                  <a:tcPr>
                    <a:solidFill>
                      <a:schemeClr val="bg1">
                        <a:lumMod val="75000"/>
                      </a:schemeClr>
                    </a:solidFill>
                  </a:tcPr>
                </a:tc>
                <a:tc>
                  <a:txBody>
                    <a:bodyPr/>
                    <a:lstStyle/>
                    <a:p>
                      <a:pPr algn="ctr" latinLnBrk="1"/>
                      <a:r>
                        <a:rPr lang="en-US" altLang="ko-KR" sz="1400" b="0" dirty="0" smtClean="0"/>
                        <a:t>http://www.</a:t>
                      </a:r>
                    </a:p>
                    <a:p>
                      <a:pPr algn="ctr" latinLnBrk="1"/>
                      <a:r>
                        <a:rPr lang="en-US" altLang="ko-KR" sz="1400" b="0" dirty="0" smtClean="0"/>
                        <a:t>aircanada.ca</a:t>
                      </a:r>
                      <a:endParaRPr lang="ko-KR" altLang="en-US" sz="1400" b="0" dirty="0"/>
                    </a:p>
                  </a:txBody>
                  <a:tcPr>
                    <a:solidFill>
                      <a:schemeClr val="bg1">
                        <a:lumMod val="75000"/>
                      </a:schemeClr>
                    </a:solidFill>
                  </a:tcPr>
                </a:tc>
                <a:tc>
                  <a:txBody>
                    <a:bodyPr/>
                    <a:lstStyle/>
                    <a:p>
                      <a:pPr algn="ctr" latinLnBrk="1"/>
                      <a:r>
                        <a:rPr lang="en-US" altLang="ko-KR" sz="1400" b="0" dirty="0" smtClean="0"/>
                        <a:t>10</a:t>
                      </a:r>
                      <a:endParaRPr lang="ko-KR" altLang="en-US" sz="1400" b="0" dirty="0"/>
                    </a:p>
                  </a:txBody>
                  <a:tcPr>
                    <a:solidFill>
                      <a:schemeClr val="bg1">
                        <a:lumMod val="75000"/>
                      </a:schemeClr>
                    </a:solidFill>
                  </a:tcPr>
                </a:tc>
                <a:tc>
                  <a:txBody>
                    <a:bodyPr/>
                    <a:lstStyle/>
                    <a:p>
                      <a:pPr algn="ctr" latinLnBrk="1"/>
                      <a:r>
                        <a:rPr lang="en-US" altLang="ko-KR" sz="1400" b="0" dirty="0" smtClean="0"/>
                        <a:t>2018.12.21</a:t>
                      </a:r>
                      <a:endParaRPr lang="ko-KR" altLang="en-US" sz="1400" b="0" dirty="0"/>
                    </a:p>
                  </a:txBody>
                  <a:tcPr>
                    <a:solidFill>
                      <a:schemeClr val="bg1">
                        <a:lumMod val="75000"/>
                      </a:schemeClr>
                    </a:solidFill>
                  </a:tcPr>
                </a:tc>
                <a:tc>
                  <a:txBody>
                    <a:bodyPr/>
                    <a:lstStyle/>
                    <a:p>
                      <a:pPr algn="ctr" latinLnBrk="1"/>
                      <a:r>
                        <a:rPr lang="en-US" altLang="ko-KR" sz="1400" b="0" dirty="0" smtClean="0"/>
                        <a:t>400.05</a:t>
                      </a:r>
                      <a:endParaRPr lang="ko-KR" altLang="en-US" sz="1400" b="0" dirty="0"/>
                    </a:p>
                  </a:txBody>
                  <a:tcPr>
                    <a:solidFill>
                      <a:schemeClr val="bg1">
                        <a:lumMod val="75000"/>
                      </a:schemeClr>
                    </a:solidFill>
                  </a:tcPr>
                </a:tc>
                <a:tc>
                  <a:txBody>
                    <a:bodyPr/>
                    <a:lstStyle/>
                    <a:p>
                      <a:pPr algn="ctr" latinLnBrk="1"/>
                      <a:r>
                        <a:rPr lang="en-US" altLang="ko-KR" sz="1400" b="0" dirty="0" smtClean="0"/>
                        <a:t>USD</a:t>
                      </a:r>
                      <a:endParaRPr lang="ko-KR" altLang="en-US" sz="1400" b="0" dirty="0"/>
                    </a:p>
                  </a:txBody>
                  <a:tcPr>
                    <a:solidFill>
                      <a:schemeClr val="bg1">
                        <a:lumMod val="75000"/>
                      </a:schemeClr>
                    </a:solidFill>
                  </a:tcPr>
                </a:tc>
                <a:tc>
                  <a:txBody>
                    <a:bodyPr/>
                    <a:lstStyle/>
                    <a:p>
                      <a:pPr algn="ctr" latinLnBrk="1"/>
                      <a:r>
                        <a:rPr lang="en-US" altLang="ko-KR" sz="1400" b="0" dirty="0" smtClean="0"/>
                        <a:t>350</a:t>
                      </a:r>
                      <a:endParaRPr lang="ko-KR" altLang="en-US" sz="1400" b="0" dirty="0"/>
                    </a:p>
                  </a:txBody>
                  <a:tcPr>
                    <a:solidFill>
                      <a:schemeClr val="bg1">
                        <a:lumMod val="75000"/>
                      </a:schemeClr>
                    </a:solidFill>
                  </a:tcPr>
                </a:tc>
                <a:tc>
                  <a:txBody>
                    <a:bodyPr/>
                    <a:lstStyle/>
                    <a:p>
                      <a:pPr algn="ctr" latinLnBrk="1"/>
                      <a:r>
                        <a:rPr lang="en-US" altLang="ko-KR" sz="1400" b="0" dirty="0" smtClean="0"/>
                        <a:t>330</a:t>
                      </a:r>
                      <a:endParaRPr lang="ko-KR" altLang="en-US" sz="1400" b="0" dirty="0"/>
                    </a:p>
                  </a:txBody>
                  <a:tcPr>
                    <a:solidFill>
                      <a:schemeClr val="bg1">
                        <a:lumMod val="75000"/>
                      </a:schemeClr>
                    </a:solidFill>
                  </a:tcPr>
                </a:tc>
              </a:tr>
              <a:tr h="370840">
                <a:tc>
                  <a:txBody>
                    <a:bodyPr/>
                    <a:lstStyle/>
                    <a:p>
                      <a:pPr algn="ctr" latinLnBrk="1"/>
                      <a:r>
                        <a:rPr lang="en-US" altLang="ko-KR" sz="1400" b="0" dirty="0" smtClean="0"/>
                        <a:t>AC</a:t>
                      </a:r>
                      <a:endParaRPr lang="ko-KR" altLang="en-US" sz="1400" b="0" dirty="0"/>
                    </a:p>
                  </a:txBody>
                  <a:tcPr>
                    <a:solidFill>
                      <a:schemeClr val="bg1">
                        <a:lumMod val="85000"/>
                      </a:schemeClr>
                    </a:solidFill>
                  </a:tcPr>
                </a:tc>
                <a:tc>
                  <a:txBody>
                    <a:bodyPr/>
                    <a:lstStyle/>
                    <a:p>
                      <a:pPr algn="ctr" latinLnBrk="1"/>
                      <a:r>
                        <a:rPr lang="en-US" altLang="ko-KR" sz="1400" b="0" dirty="0" smtClean="0"/>
                        <a:t>Air Canada</a:t>
                      </a:r>
                      <a:endParaRPr lang="ko-KR" altLang="en-US" sz="1400" b="0" dirty="0"/>
                    </a:p>
                  </a:txBody>
                  <a:tcPr>
                    <a:solidFill>
                      <a:schemeClr val="bg1">
                        <a:lumMod val="85000"/>
                      </a:schemeClr>
                    </a:solidFill>
                  </a:tcPr>
                </a:tc>
                <a:tc>
                  <a:txBody>
                    <a:bodyPr/>
                    <a:lstStyle/>
                    <a:p>
                      <a:pPr algn="ctr" latinLnBrk="1"/>
                      <a:r>
                        <a:rPr lang="en-US" altLang="ko-KR" sz="1400" b="0" dirty="0" smtClean="0"/>
                        <a:t>http://www</a:t>
                      </a:r>
                      <a:r>
                        <a:rPr lang="en-US" altLang="ko-KR" sz="1400" b="0" dirty="0" smtClean="0"/>
                        <a:t>.</a:t>
                      </a:r>
                    </a:p>
                    <a:p>
                      <a:pPr algn="ctr" latinLnBrk="1"/>
                      <a:r>
                        <a:rPr lang="en-US" altLang="ko-KR" sz="1400" b="0" dirty="0" smtClean="0"/>
                        <a:t>aircanada.ca</a:t>
                      </a:r>
                      <a:endParaRPr lang="ko-KR" altLang="en-US" sz="1400" b="0" dirty="0"/>
                    </a:p>
                  </a:txBody>
                  <a:tcPr>
                    <a:solidFill>
                      <a:schemeClr val="bg1">
                        <a:lumMod val="85000"/>
                      </a:schemeClr>
                    </a:solidFill>
                  </a:tcPr>
                </a:tc>
                <a:tc>
                  <a:txBody>
                    <a:bodyPr/>
                    <a:lstStyle/>
                    <a:p>
                      <a:pPr algn="ctr" latinLnBrk="1"/>
                      <a:r>
                        <a:rPr lang="en-US" altLang="ko-KR" sz="1400" b="0" dirty="0" smtClean="0"/>
                        <a:t>10</a:t>
                      </a:r>
                      <a:endParaRPr lang="ko-KR" altLang="en-US" sz="1400" b="0" dirty="0"/>
                    </a:p>
                  </a:txBody>
                  <a:tcPr>
                    <a:solidFill>
                      <a:schemeClr val="bg1">
                        <a:lumMod val="85000"/>
                      </a:schemeClr>
                    </a:solidFill>
                  </a:tcPr>
                </a:tc>
                <a:tc>
                  <a:txBody>
                    <a:bodyPr/>
                    <a:lstStyle/>
                    <a:p>
                      <a:pPr algn="ctr" latinLnBrk="1"/>
                      <a:r>
                        <a:rPr lang="en-US" altLang="ko-KR" sz="1400" b="0" dirty="0" smtClean="0"/>
                        <a:t>2018.12.22</a:t>
                      </a:r>
                      <a:endParaRPr lang="ko-KR" altLang="en-US" sz="1400" b="0" dirty="0"/>
                    </a:p>
                  </a:txBody>
                  <a:tcPr>
                    <a:solidFill>
                      <a:schemeClr val="bg1">
                        <a:lumMod val="85000"/>
                      </a:schemeClr>
                    </a:solidFill>
                  </a:tcPr>
                </a:tc>
                <a:tc>
                  <a:txBody>
                    <a:bodyPr/>
                    <a:lstStyle/>
                    <a:p>
                      <a:pPr algn="ctr" latinLnBrk="1"/>
                      <a:r>
                        <a:rPr lang="en-US" altLang="ko-KR" sz="1400" b="0" dirty="0" smtClean="0"/>
                        <a:t>400.05</a:t>
                      </a:r>
                      <a:endParaRPr lang="ko-KR" altLang="en-US" sz="1400" b="0" dirty="0"/>
                    </a:p>
                  </a:txBody>
                  <a:tcPr>
                    <a:solidFill>
                      <a:schemeClr val="bg1">
                        <a:lumMod val="85000"/>
                      </a:schemeClr>
                    </a:solidFill>
                  </a:tcPr>
                </a:tc>
                <a:tc>
                  <a:txBody>
                    <a:bodyPr/>
                    <a:lstStyle/>
                    <a:p>
                      <a:pPr algn="ctr" latinLnBrk="1"/>
                      <a:r>
                        <a:rPr lang="en-US" altLang="ko-KR" sz="1400" b="0" dirty="0" smtClean="0"/>
                        <a:t>USD</a:t>
                      </a:r>
                      <a:endParaRPr lang="ko-KR" altLang="en-US" sz="1400" b="0" dirty="0"/>
                    </a:p>
                  </a:txBody>
                  <a:tcPr>
                    <a:solidFill>
                      <a:schemeClr val="bg1">
                        <a:lumMod val="85000"/>
                      </a:schemeClr>
                    </a:solidFill>
                  </a:tcPr>
                </a:tc>
                <a:tc>
                  <a:txBody>
                    <a:bodyPr/>
                    <a:lstStyle/>
                    <a:p>
                      <a:pPr algn="ctr" latinLnBrk="1"/>
                      <a:r>
                        <a:rPr lang="en-US" altLang="ko-KR" sz="1400" b="0" dirty="0" smtClean="0"/>
                        <a:t>350</a:t>
                      </a:r>
                      <a:endParaRPr lang="ko-KR" altLang="en-US" sz="1400" b="0" dirty="0"/>
                    </a:p>
                  </a:txBody>
                  <a:tcPr>
                    <a:solidFill>
                      <a:schemeClr val="bg1">
                        <a:lumMod val="85000"/>
                      </a:schemeClr>
                    </a:solidFill>
                  </a:tcPr>
                </a:tc>
                <a:tc>
                  <a:txBody>
                    <a:bodyPr/>
                    <a:lstStyle/>
                    <a:p>
                      <a:pPr algn="ctr" latinLnBrk="1"/>
                      <a:r>
                        <a:rPr lang="en-US" altLang="ko-KR" sz="1400" b="0" dirty="0" smtClean="0"/>
                        <a:t>335</a:t>
                      </a:r>
                      <a:endParaRPr lang="ko-KR" altLang="en-US" sz="1400" b="0" dirty="0"/>
                    </a:p>
                  </a:txBody>
                  <a:tcPr>
                    <a:solidFill>
                      <a:schemeClr val="bg1">
                        <a:lumMod val="85000"/>
                      </a:schemeClr>
                    </a:solidFill>
                  </a:tcPr>
                </a:tc>
              </a:tr>
              <a:tr h="370840">
                <a:tc>
                  <a:txBody>
                    <a:bodyPr/>
                    <a:lstStyle/>
                    <a:p>
                      <a:pPr algn="ctr" latinLnBrk="1"/>
                      <a:r>
                        <a:rPr lang="en-US" altLang="ko-KR" sz="1400" b="0" dirty="0" smtClean="0"/>
                        <a:t>AF</a:t>
                      </a:r>
                      <a:endParaRPr lang="ko-KR" altLang="en-US" sz="1400" b="0" dirty="0"/>
                    </a:p>
                  </a:txBody>
                  <a:tcPr>
                    <a:solidFill>
                      <a:schemeClr val="bg1">
                        <a:lumMod val="75000"/>
                      </a:schemeClr>
                    </a:solidFill>
                  </a:tcPr>
                </a:tc>
                <a:tc>
                  <a:txBody>
                    <a:bodyPr/>
                    <a:lstStyle/>
                    <a:p>
                      <a:pPr algn="ctr" latinLnBrk="1"/>
                      <a:r>
                        <a:rPr lang="en-US" altLang="ko-KR" sz="1400" b="0" dirty="0" smtClean="0"/>
                        <a:t>Air France</a:t>
                      </a:r>
                      <a:endParaRPr lang="ko-KR" altLang="en-US" sz="1400" b="0" dirty="0"/>
                    </a:p>
                  </a:txBody>
                  <a:tcPr>
                    <a:solidFill>
                      <a:schemeClr val="bg1">
                        <a:lumMod val="75000"/>
                      </a:schemeClr>
                    </a:solidFill>
                  </a:tcPr>
                </a:tc>
                <a:tc>
                  <a:txBody>
                    <a:bodyPr/>
                    <a:lstStyle/>
                    <a:p>
                      <a:pPr algn="ctr" latinLnBrk="1"/>
                      <a:r>
                        <a:rPr lang="en-US" altLang="ko-KR" sz="1400" b="0" dirty="0" smtClean="0"/>
                        <a:t>http://www.</a:t>
                      </a:r>
                    </a:p>
                    <a:p>
                      <a:pPr algn="ctr" latinLnBrk="1"/>
                      <a:r>
                        <a:rPr lang="en-US" altLang="ko-KR" sz="1400" b="0" dirty="0" smtClean="0"/>
                        <a:t>airfrance.fr</a:t>
                      </a:r>
                      <a:endParaRPr lang="ko-KR" altLang="en-US" sz="1400" b="0" dirty="0"/>
                    </a:p>
                  </a:txBody>
                  <a:tcPr>
                    <a:solidFill>
                      <a:schemeClr val="bg1">
                        <a:lumMod val="75000"/>
                      </a:schemeClr>
                    </a:solidFill>
                  </a:tcPr>
                </a:tc>
                <a:tc>
                  <a:txBody>
                    <a:bodyPr/>
                    <a:lstStyle/>
                    <a:p>
                      <a:pPr algn="ctr" latinLnBrk="1"/>
                      <a:r>
                        <a:rPr lang="en-US" altLang="ko-KR" sz="1400" b="0" dirty="0" smtClean="0"/>
                        <a:t>5</a:t>
                      </a:r>
                      <a:endParaRPr lang="ko-KR" altLang="en-US" sz="1400" b="0" dirty="0"/>
                    </a:p>
                  </a:txBody>
                  <a:tcPr>
                    <a:solidFill>
                      <a:schemeClr val="bg1">
                        <a:lumMod val="75000"/>
                      </a:schemeClr>
                    </a:solidFill>
                  </a:tcPr>
                </a:tc>
                <a:tc>
                  <a:txBody>
                    <a:bodyPr/>
                    <a:lstStyle/>
                    <a:p>
                      <a:pPr algn="ctr" latinLnBrk="1"/>
                      <a:r>
                        <a:rPr lang="en-US" altLang="ko-KR" sz="1400" b="0" dirty="0" smtClean="0"/>
                        <a:t>2018.12.21</a:t>
                      </a:r>
                      <a:endParaRPr lang="ko-KR" altLang="en-US" sz="1400" b="0" dirty="0"/>
                    </a:p>
                  </a:txBody>
                  <a:tcPr>
                    <a:solidFill>
                      <a:schemeClr val="bg1">
                        <a:lumMod val="75000"/>
                      </a:schemeClr>
                    </a:solidFill>
                  </a:tcPr>
                </a:tc>
                <a:tc>
                  <a:txBody>
                    <a:bodyPr/>
                    <a:lstStyle/>
                    <a:p>
                      <a:pPr algn="ctr" latinLnBrk="1"/>
                      <a:r>
                        <a:rPr lang="en-US" altLang="ko-KR" sz="1400" b="0" dirty="0" smtClean="0"/>
                        <a:t>410.55</a:t>
                      </a:r>
                      <a:endParaRPr lang="ko-KR" altLang="en-US" sz="1400" b="0" dirty="0"/>
                    </a:p>
                  </a:txBody>
                  <a:tcPr>
                    <a:solidFill>
                      <a:schemeClr val="bg1">
                        <a:lumMod val="75000"/>
                      </a:schemeClr>
                    </a:solidFill>
                  </a:tcPr>
                </a:tc>
                <a:tc>
                  <a:txBody>
                    <a:bodyPr/>
                    <a:lstStyle/>
                    <a:p>
                      <a:pPr algn="ctr" latinLnBrk="1"/>
                      <a:r>
                        <a:rPr lang="en-US" altLang="ko-KR" sz="1400" b="0" dirty="0" smtClean="0"/>
                        <a:t>USD</a:t>
                      </a:r>
                      <a:endParaRPr lang="ko-KR" altLang="en-US" sz="1400" b="0" dirty="0"/>
                    </a:p>
                  </a:txBody>
                  <a:tcPr>
                    <a:solidFill>
                      <a:schemeClr val="bg1">
                        <a:lumMod val="75000"/>
                      </a:schemeClr>
                    </a:solidFill>
                  </a:tcPr>
                </a:tc>
                <a:tc>
                  <a:txBody>
                    <a:bodyPr/>
                    <a:lstStyle/>
                    <a:p>
                      <a:pPr algn="ctr" latinLnBrk="1"/>
                      <a:r>
                        <a:rPr lang="en-US" altLang="ko-KR" sz="1400" b="0" dirty="0" smtClean="0"/>
                        <a:t>350</a:t>
                      </a:r>
                      <a:endParaRPr lang="ko-KR" altLang="en-US" sz="1400" b="0" dirty="0"/>
                    </a:p>
                  </a:txBody>
                  <a:tcPr>
                    <a:solidFill>
                      <a:schemeClr val="bg1">
                        <a:lumMod val="75000"/>
                      </a:schemeClr>
                    </a:solidFill>
                  </a:tcPr>
                </a:tc>
                <a:tc>
                  <a:txBody>
                    <a:bodyPr/>
                    <a:lstStyle/>
                    <a:p>
                      <a:pPr algn="ctr" latinLnBrk="1"/>
                      <a:r>
                        <a:rPr lang="en-US" altLang="ko-KR" sz="1400" b="0" dirty="0" smtClean="0"/>
                        <a:t>335</a:t>
                      </a:r>
                      <a:endParaRPr lang="ko-KR" altLang="en-US" sz="1400" b="0" dirty="0"/>
                    </a:p>
                  </a:txBody>
                  <a:tcPr>
                    <a:solidFill>
                      <a:schemeClr val="bg1">
                        <a:lumMod val="75000"/>
                      </a:schemeClr>
                    </a:solidFill>
                  </a:tcPr>
                </a:tc>
              </a:tr>
            </a:tbl>
          </a:graphicData>
        </a:graphic>
      </p:graphicFrame>
      <p:grpSp>
        <p:nvGrpSpPr>
          <p:cNvPr id="17" name="그룹 16"/>
          <p:cNvGrpSpPr/>
          <p:nvPr/>
        </p:nvGrpSpPr>
        <p:grpSpPr>
          <a:xfrm>
            <a:off x="2511136" y="1191490"/>
            <a:ext cx="7110849" cy="800100"/>
            <a:chOff x="2511136" y="1191490"/>
            <a:chExt cx="7110849" cy="800100"/>
          </a:xfrm>
        </p:grpSpPr>
        <p:sp>
          <p:nvSpPr>
            <p:cNvPr id="5" name="원통 4"/>
            <p:cNvSpPr/>
            <p:nvPr/>
          </p:nvSpPr>
          <p:spPr>
            <a:xfrm>
              <a:off x="7460676" y="1191490"/>
              <a:ext cx="2161309" cy="800100"/>
            </a:xfrm>
            <a:prstGeom prst="can">
              <a:avLst/>
            </a:prstGeom>
            <a:noFill/>
            <a:ln w="19050">
              <a:solidFill>
                <a:srgbClr val="1E32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1E3246"/>
                  </a:solidFill>
                </a:rPr>
                <a:t>SCARR</a:t>
              </a:r>
              <a:endParaRPr lang="ko-KR" altLang="en-US" dirty="0">
                <a:solidFill>
                  <a:srgbClr val="1E3246"/>
                </a:solidFill>
              </a:endParaRPr>
            </a:p>
          </p:txBody>
        </p:sp>
        <p:sp>
          <p:nvSpPr>
            <p:cNvPr id="10" name="원통 9"/>
            <p:cNvSpPr/>
            <p:nvPr/>
          </p:nvSpPr>
          <p:spPr>
            <a:xfrm>
              <a:off x="2511136" y="1191490"/>
              <a:ext cx="2161309" cy="800100"/>
            </a:xfrm>
            <a:prstGeom prst="can">
              <a:avLst/>
            </a:prstGeom>
            <a:noFill/>
            <a:ln w="19050">
              <a:solidFill>
                <a:srgbClr val="1E32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1E3246"/>
                  </a:solidFill>
                </a:rPr>
                <a:t>SFLIGHT</a:t>
              </a:r>
              <a:endParaRPr lang="ko-KR" altLang="en-US" dirty="0">
                <a:solidFill>
                  <a:srgbClr val="1E3246"/>
                </a:solidFill>
              </a:endParaRPr>
            </a:p>
          </p:txBody>
        </p:sp>
      </p:grpSp>
      <p:grpSp>
        <p:nvGrpSpPr>
          <p:cNvPr id="16" name="그룹 15"/>
          <p:cNvGrpSpPr/>
          <p:nvPr/>
        </p:nvGrpSpPr>
        <p:grpSpPr>
          <a:xfrm>
            <a:off x="3581400" y="1991590"/>
            <a:ext cx="4949540" cy="1315874"/>
            <a:chOff x="3643746" y="1991590"/>
            <a:chExt cx="4949540" cy="1315874"/>
          </a:xfrm>
        </p:grpSpPr>
        <p:cxnSp>
          <p:nvCxnSpPr>
            <p:cNvPr id="12" name="꺾인 연결선 11"/>
            <p:cNvCxnSpPr>
              <a:stCxn id="10" idx="3"/>
              <a:endCxn id="4" idx="0"/>
            </p:cNvCxnSpPr>
            <p:nvPr/>
          </p:nvCxnSpPr>
          <p:spPr>
            <a:xfrm rot="16200000" flipH="1">
              <a:off x="4219869" y="1415467"/>
              <a:ext cx="1315874" cy="2468120"/>
            </a:xfrm>
            <a:prstGeom prst="bentConnector3">
              <a:avLst/>
            </a:prstGeom>
            <a:ln w="19050">
              <a:solidFill>
                <a:srgbClr val="1E324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꺾인 연결선 12"/>
            <p:cNvCxnSpPr>
              <a:stCxn id="5" idx="3"/>
              <a:endCxn id="4" idx="0"/>
            </p:cNvCxnSpPr>
            <p:nvPr/>
          </p:nvCxnSpPr>
          <p:spPr>
            <a:xfrm rot="5400000">
              <a:off x="6694639" y="1408817"/>
              <a:ext cx="1315874" cy="2481420"/>
            </a:xfrm>
            <a:prstGeom prst="bentConnector3">
              <a:avLst>
                <a:gd name="adj1" fmla="val 50000"/>
              </a:avLst>
            </a:prstGeom>
            <a:ln w="19050">
              <a:solidFill>
                <a:srgbClr val="1E3246"/>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375107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2000"/>
                                        <p:tgtEl>
                                          <p:spTgt spid="16"/>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166</Words>
  <Application>Microsoft Office PowerPoint</Application>
  <PresentationFormat>와이드스크린</PresentationFormat>
  <Paragraphs>95</Paragraphs>
  <Slides>7</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7</vt:i4>
      </vt:variant>
    </vt:vector>
  </HeadingPairs>
  <TitlesOfParts>
    <vt:vector size="10" baseType="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HONG SANGKYUN</dc:creator>
  <cp:lastModifiedBy>HONG SANGKYUN</cp:lastModifiedBy>
  <cp:revision>29</cp:revision>
  <dcterms:created xsi:type="dcterms:W3CDTF">2020-08-26T00:46:32Z</dcterms:created>
  <dcterms:modified xsi:type="dcterms:W3CDTF">2020-08-26T06:51:10Z</dcterms:modified>
</cp:coreProperties>
</file>