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05"/>
    <p:restoredTop sz="94650"/>
  </p:normalViewPr>
  <p:slideViewPr>
    <p:cSldViewPr snapToGrid="0" snapToObjects="1">
      <p:cViewPr varScale="1">
        <p:scale>
          <a:sx n="55" d="100"/>
          <a:sy n="55" d="100"/>
        </p:scale>
        <p:origin x="216" y="1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39D72C-CF02-2448-9661-CAFBBA3CA5B0}"/>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endParaRPr kumimoji="1" lang="zh-HK" altLang="en-US"/>
          </a:p>
        </p:txBody>
      </p:sp>
      <p:sp>
        <p:nvSpPr>
          <p:cNvPr id="3" name="副標題 2">
            <a:extLst>
              <a:ext uri="{FF2B5EF4-FFF2-40B4-BE49-F238E27FC236}">
                <a16:creationId xmlns:a16="http://schemas.microsoft.com/office/drawing/2014/main" id="{822AF356-5376-D34C-9572-0D12DF362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endParaRPr kumimoji="1" lang="zh-HK" altLang="en-US"/>
          </a:p>
        </p:txBody>
      </p:sp>
      <p:sp>
        <p:nvSpPr>
          <p:cNvPr id="4" name="日期版面配置區 3">
            <a:extLst>
              <a:ext uri="{FF2B5EF4-FFF2-40B4-BE49-F238E27FC236}">
                <a16:creationId xmlns:a16="http://schemas.microsoft.com/office/drawing/2014/main" id="{0A05F444-0969-C74D-925D-92DD2008131F}"/>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5" name="頁尾版面配置區 4">
            <a:extLst>
              <a:ext uri="{FF2B5EF4-FFF2-40B4-BE49-F238E27FC236}">
                <a16:creationId xmlns:a16="http://schemas.microsoft.com/office/drawing/2014/main" id="{7FC849B8-3B70-6C4A-8D6F-09E513FE5DF3}"/>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33040A44-2C1A-B448-984D-95011F7E4BDE}"/>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12560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444E88-C580-BD45-901D-76DE686DA709}"/>
              </a:ext>
            </a:extLst>
          </p:cNvPr>
          <p:cNvSpPr>
            <a:spLocks noGrp="1"/>
          </p:cNvSpPr>
          <p:nvPr>
            <p:ph type="title"/>
          </p:nvPr>
        </p:nvSpPr>
        <p:spPr/>
        <p:txBody>
          <a:bodyPr/>
          <a:lstStyle/>
          <a:p>
            <a:r>
              <a:rPr kumimoji="1" lang="zh-TW" altLang="en-US"/>
              <a:t>按一下以編輯母片標題樣式</a:t>
            </a:r>
            <a:endParaRPr kumimoji="1" lang="zh-HK" altLang="en-US"/>
          </a:p>
        </p:txBody>
      </p:sp>
      <p:sp>
        <p:nvSpPr>
          <p:cNvPr id="3" name="直排文字版面配置區 2">
            <a:extLst>
              <a:ext uri="{FF2B5EF4-FFF2-40B4-BE49-F238E27FC236}">
                <a16:creationId xmlns:a16="http://schemas.microsoft.com/office/drawing/2014/main" id="{BC958517-96CF-C340-A5D8-AFF5252C2DE1}"/>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日期版面配置區 3">
            <a:extLst>
              <a:ext uri="{FF2B5EF4-FFF2-40B4-BE49-F238E27FC236}">
                <a16:creationId xmlns:a16="http://schemas.microsoft.com/office/drawing/2014/main" id="{B837B22D-5CE4-1A43-9E6A-185A6E94BDC7}"/>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5" name="頁尾版面配置區 4">
            <a:extLst>
              <a:ext uri="{FF2B5EF4-FFF2-40B4-BE49-F238E27FC236}">
                <a16:creationId xmlns:a16="http://schemas.microsoft.com/office/drawing/2014/main" id="{2727CB23-1891-2B46-ACCE-86BF43B716EF}"/>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74017EDA-4BC9-C740-9196-26DE1CC6B21A}"/>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7745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93C1C9C-7FCD-7E4D-A6D8-1EB67C35428E}"/>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endParaRPr kumimoji="1" lang="zh-HK" altLang="en-US"/>
          </a:p>
        </p:txBody>
      </p:sp>
      <p:sp>
        <p:nvSpPr>
          <p:cNvPr id="3" name="直排文字版面配置區 2">
            <a:extLst>
              <a:ext uri="{FF2B5EF4-FFF2-40B4-BE49-F238E27FC236}">
                <a16:creationId xmlns:a16="http://schemas.microsoft.com/office/drawing/2014/main" id="{76235C79-B994-9146-83E1-ED13B71AB340}"/>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日期版面配置區 3">
            <a:extLst>
              <a:ext uri="{FF2B5EF4-FFF2-40B4-BE49-F238E27FC236}">
                <a16:creationId xmlns:a16="http://schemas.microsoft.com/office/drawing/2014/main" id="{0EAC69C4-052C-9D4A-A657-7630013FF13C}"/>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5" name="頁尾版面配置區 4">
            <a:extLst>
              <a:ext uri="{FF2B5EF4-FFF2-40B4-BE49-F238E27FC236}">
                <a16:creationId xmlns:a16="http://schemas.microsoft.com/office/drawing/2014/main" id="{2F32326B-7126-FE4A-9A0F-6F2860D628C6}"/>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0C5CFFDD-76A8-6247-9747-EF471A47FF0C}"/>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422630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BE2800-2CF7-B743-9B51-665D28CCFA02}"/>
              </a:ext>
            </a:extLst>
          </p:cNvPr>
          <p:cNvSpPr>
            <a:spLocks noGrp="1"/>
          </p:cNvSpPr>
          <p:nvPr>
            <p:ph type="title"/>
          </p:nvPr>
        </p:nvSpPr>
        <p:spPr/>
        <p:txBody>
          <a:bodyPr/>
          <a:lstStyle/>
          <a:p>
            <a:r>
              <a:rPr kumimoji="1" lang="zh-TW" altLang="en-US"/>
              <a:t>按一下以編輯母片標題樣式</a:t>
            </a:r>
            <a:endParaRPr kumimoji="1" lang="zh-HK" altLang="en-US"/>
          </a:p>
        </p:txBody>
      </p:sp>
      <p:sp>
        <p:nvSpPr>
          <p:cNvPr id="3" name="內容版面配置區 2">
            <a:extLst>
              <a:ext uri="{FF2B5EF4-FFF2-40B4-BE49-F238E27FC236}">
                <a16:creationId xmlns:a16="http://schemas.microsoft.com/office/drawing/2014/main" id="{84E5853C-3EDB-484D-9150-35CD816BD64C}"/>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日期版面配置區 3">
            <a:extLst>
              <a:ext uri="{FF2B5EF4-FFF2-40B4-BE49-F238E27FC236}">
                <a16:creationId xmlns:a16="http://schemas.microsoft.com/office/drawing/2014/main" id="{EFFDA197-9710-F64D-B63A-69BCB8302F9E}"/>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5" name="頁尾版面配置區 4">
            <a:extLst>
              <a:ext uri="{FF2B5EF4-FFF2-40B4-BE49-F238E27FC236}">
                <a16:creationId xmlns:a16="http://schemas.microsoft.com/office/drawing/2014/main" id="{1E5558AC-1FF0-EA4E-99B8-BBF5603C8404}"/>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0D5E3D2E-B78A-8843-B20B-0A3C66572E6A}"/>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141565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48FB2-0771-DE44-80EF-62FBDC8B5F3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endParaRPr kumimoji="1" lang="zh-HK" altLang="en-US"/>
          </a:p>
        </p:txBody>
      </p:sp>
      <p:sp>
        <p:nvSpPr>
          <p:cNvPr id="3" name="文字版面配置區 2">
            <a:extLst>
              <a:ext uri="{FF2B5EF4-FFF2-40B4-BE49-F238E27FC236}">
                <a16:creationId xmlns:a16="http://schemas.microsoft.com/office/drawing/2014/main" id="{38FFB431-005B-3548-AD96-BF7A42364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74B27BE7-8040-454D-86E4-FDFBACC6D067}"/>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5" name="頁尾版面配置區 4">
            <a:extLst>
              <a:ext uri="{FF2B5EF4-FFF2-40B4-BE49-F238E27FC236}">
                <a16:creationId xmlns:a16="http://schemas.microsoft.com/office/drawing/2014/main" id="{8AB9B87A-316C-054E-9F67-FFA15E099BCC}"/>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D703CB70-C16A-1A40-A02F-83549C7EE00D}"/>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21543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45653-A4C3-4146-A2CF-8CD4E7175B85}"/>
              </a:ext>
            </a:extLst>
          </p:cNvPr>
          <p:cNvSpPr>
            <a:spLocks noGrp="1"/>
          </p:cNvSpPr>
          <p:nvPr>
            <p:ph type="title"/>
          </p:nvPr>
        </p:nvSpPr>
        <p:spPr/>
        <p:txBody>
          <a:bodyPr/>
          <a:lstStyle/>
          <a:p>
            <a:r>
              <a:rPr kumimoji="1" lang="zh-TW" altLang="en-US"/>
              <a:t>按一下以編輯母片標題樣式</a:t>
            </a:r>
            <a:endParaRPr kumimoji="1" lang="zh-HK" altLang="en-US"/>
          </a:p>
        </p:txBody>
      </p:sp>
      <p:sp>
        <p:nvSpPr>
          <p:cNvPr id="3" name="內容版面配置區 2">
            <a:extLst>
              <a:ext uri="{FF2B5EF4-FFF2-40B4-BE49-F238E27FC236}">
                <a16:creationId xmlns:a16="http://schemas.microsoft.com/office/drawing/2014/main" id="{12D73623-B2EE-4F49-AE84-1A9693A9E441}"/>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內容版面配置區 3">
            <a:extLst>
              <a:ext uri="{FF2B5EF4-FFF2-40B4-BE49-F238E27FC236}">
                <a16:creationId xmlns:a16="http://schemas.microsoft.com/office/drawing/2014/main" id="{9235A86B-468E-9D43-A962-C30E8A480076}"/>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5" name="日期版面配置區 4">
            <a:extLst>
              <a:ext uri="{FF2B5EF4-FFF2-40B4-BE49-F238E27FC236}">
                <a16:creationId xmlns:a16="http://schemas.microsoft.com/office/drawing/2014/main" id="{EC0F5F0B-92FB-904A-BC20-A7D7BAA67D8D}"/>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6" name="頁尾版面配置區 5">
            <a:extLst>
              <a:ext uri="{FF2B5EF4-FFF2-40B4-BE49-F238E27FC236}">
                <a16:creationId xmlns:a16="http://schemas.microsoft.com/office/drawing/2014/main" id="{C6AD9C55-839E-0A47-A78E-1060621F90F0}"/>
              </a:ext>
            </a:extLst>
          </p:cNvPr>
          <p:cNvSpPr>
            <a:spLocks noGrp="1"/>
          </p:cNvSpPr>
          <p:nvPr>
            <p:ph type="ftr" sz="quarter" idx="11"/>
          </p:nvPr>
        </p:nvSpPr>
        <p:spPr/>
        <p:txBody>
          <a:bodyPr/>
          <a:lstStyle/>
          <a:p>
            <a:endParaRPr kumimoji="1" lang="zh-HK" altLang="en-US"/>
          </a:p>
        </p:txBody>
      </p:sp>
      <p:sp>
        <p:nvSpPr>
          <p:cNvPr id="7" name="投影片編號版面配置區 6">
            <a:extLst>
              <a:ext uri="{FF2B5EF4-FFF2-40B4-BE49-F238E27FC236}">
                <a16:creationId xmlns:a16="http://schemas.microsoft.com/office/drawing/2014/main" id="{D1C57F59-413B-2247-9E4B-D38E4ECA1AA7}"/>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234556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A3845F-97C8-464B-A8DC-1C82BE8EFF24}"/>
              </a:ext>
            </a:extLst>
          </p:cNvPr>
          <p:cNvSpPr>
            <a:spLocks noGrp="1"/>
          </p:cNvSpPr>
          <p:nvPr>
            <p:ph type="title"/>
          </p:nvPr>
        </p:nvSpPr>
        <p:spPr>
          <a:xfrm>
            <a:off x="839788" y="365125"/>
            <a:ext cx="10515600" cy="1325563"/>
          </a:xfrm>
        </p:spPr>
        <p:txBody>
          <a:bodyPr/>
          <a:lstStyle/>
          <a:p>
            <a:r>
              <a:rPr kumimoji="1" lang="zh-TW" altLang="en-US"/>
              <a:t>按一下以編輯母片標題樣式</a:t>
            </a:r>
            <a:endParaRPr kumimoji="1" lang="zh-HK" altLang="en-US"/>
          </a:p>
        </p:txBody>
      </p:sp>
      <p:sp>
        <p:nvSpPr>
          <p:cNvPr id="3" name="文字版面配置區 2">
            <a:extLst>
              <a:ext uri="{FF2B5EF4-FFF2-40B4-BE49-F238E27FC236}">
                <a16:creationId xmlns:a16="http://schemas.microsoft.com/office/drawing/2014/main" id="{8C529345-D042-2846-A0FB-C2A508332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C10C2670-0B4C-DD42-A85C-6B2A485C6303}"/>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5" name="文字版面配置區 4">
            <a:extLst>
              <a:ext uri="{FF2B5EF4-FFF2-40B4-BE49-F238E27FC236}">
                <a16:creationId xmlns:a16="http://schemas.microsoft.com/office/drawing/2014/main" id="{73B2D816-4D42-3442-AA4F-C38FD2F1C3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E7995F3A-48BC-5A45-8BD3-4345CE3EDB32}"/>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7" name="日期版面配置區 6">
            <a:extLst>
              <a:ext uri="{FF2B5EF4-FFF2-40B4-BE49-F238E27FC236}">
                <a16:creationId xmlns:a16="http://schemas.microsoft.com/office/drawing/2014/main" id="{47510C44-80C3-9240-82CE-45C877EEC46A}"/>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8" name="頁尾版面配置區 7">
            <a:extLst>
              <a:ext uri="{FF2B5EF4-FFF2-40B4-BE49-F238E27FC236}">
                <a16:creationId xmlns:a16="http://schemas.microsoft.com/office/drawing/2014/main" id="{530017D9-CD52-2D48-A216-8403CCC8B355}"/>
              </a:ext>
            </a:extLst>
          </p:cNvPr>
          <p:cNvSpPr>
            <a:spLocks noGrp="1"/>
          </p:cNvSpPr>
          <p:nvPr>
            <p:ph type="ftr" sz="quarter" idx="11"/>
          </p:nvPr>
        </p:nvSpPr>
        <p:spPr/>
        <p:txBody>
          <a:bodyPr/>
          <a:lstStyle/>
          <a:p>
            <a:endParaRPr kumimoji="1" lang="zh-HK" altLang="en-US"/>
          </a:p>
        </p:txBody>
      </p:sp>
      <p:sp>
        <p:nvSpPr>
          <p:cNvPr id="9" name="投影片編號版面配置區 8">
            <a:extLst>
              <a:ext uri="{FF2B5EF4-FFF2-40B4-BE49-F238E27FC236}">
                <a16:creationId xmlns:a16="http://schemas.microsoft.com/office/drawing/2014/main" id="{9E6713B9-9E2C-C34F-89FC-006601644292}"/>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17730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C3884A-C3A8-9A44-AF80-FBE02F892125}"/>
              </a:ext>
            </a:extLst>
          </p:cNvPr>
          <p:cNvSpPr>
            <a:spLocks noGrp="1"/>
          </p:cNvSpPr>
          <p:nvPr>
            <p:ph type="title"/>
          </p:nvPr>
        </p:nvSpPr>
        <p:spPr/>
        <p:txBody>
          <a:bodyPr/>
          <a:lstStyle/>
          <a:p>
            <a:r>
              <a:rPr kumimoji="1" lang="zh-TW" altLang="en-US"/>
              <a:t>按一下以編輯母片標題樣式</a:t>
            </a:r>
            <a:endParaRPr kumimoji="1" lang="zh-HK" altLang="en-US"/>
          </a:p>
        </p:txBody>
      </p:sp>
      <p:sp>
        <p:nvSpPr>
          <p:cNvPr id="3" name="日期版面配置區 2">
            <a:extLst>
              <a:ext uri="{FF2B5EF4-FFF2-40B4-BE49-F238E27FC236}">
                <a16:creationId xmlns:a16="http://schemas.microsoft.com/office/drawing/2014/main" id="{6120B4D7-A369-CC4B-B623-04E36E0FAECA}"/>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4" name="頁尾版面配置區 3">
            <a:extLst>
              <a:ext uri="{FF2B5EF4-FFF2-40B4-BE49-F238E27FC236}">
                <a16:creationId xmlns:a16="http://schemas.microsoft.com/office/drawing/2014/main" id="{9C24FD94-9999-DB42-AB8D-57BA19F45BBE}"/>
              </a:ext>
            </a:extLst>
          </p:cNvPr>
          <p:cNvSpPr>
            <a:spLocks noGrp="1"/>
          </p:cNvSpPr>
          <p:nvPr>
            <p:ph type="ftr" sz="quarter" idx="11"/>
          </p:nvPr>
        </p:nvSpPr>
        <p:spPr/>
        <p:txBody>
          <a:bodyPr/>
          <a:lstStyle/>
          <a:p>
            <a:endParaRPr kumimoji="1" lang="zh-HK" altLang="en-US"/>
          </a:p>
        </p:txBody>
      </p:sp>
      <p:sp>
        <p:nvSpPr>
          <p:cNvPr id="5" name="投影片編號版面配置區 4">
            <a:extLst>
              <a:ext uri="{FF2B5EF4-FFF2-40B4-BE49-F238E27FC236}">
                <a16:creationId xmlns:a16="http://schemas.microsoft.com/office/drawing/2014/main" id="{89483A9D-629C-694C-83E3-02A3BF8FC99D}"/>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253551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04C433F-3F88-1E49-A4F5-977AA6E02147}"/>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3" name="頁尾版面配置區 2">
            <a:extLst>
              <a:ext uri="{FF2B5EF4-FFF2-40B4-BE49-F238E27FC236}">
                <a16:creationId xmlns:a16="http://schemas.microsoft.com/office/drawing/2014/main" id="{63057D46-88AE-B74E-AC2B-BE17B919BE5F}"/>
              </a:ext>
            </a:extLst>
          </p:cNvPr>
          <p:cNvSpPr>
            <a:spLocks noGrp="1"/>
          </p:cNvSpPr>
          <p:nvPr>
            <p:ph type="ftr" sz="quarter" idx="11"/>
          </p:nvPr>
        </p:nvSpPr>
        <p:spPr/>
        <p:txBody>
          <a:bodyPr/>
          <a:lstStyle/>
          <a:p>
            <a:endParaRPr kumimoji="1" lang="zh-HK" altLang="en-US"/>
          </a:p>
        </p:txBody>
      </p:sp>
      <p:sp>
        <p:nvSpPr>
          <p:cNvPr id="4" name="投影片編號版面配置區 3">
            <a:extLst>
              <a:ext uri="{FF2B5EF4-FFF2-40B4-BE49-F238E27FC236}">
                <a16:creationId xmlns:a16="http://schemas.microsoft.com/office/drawing/2014/main" id="{4CE91773-2E53-EF4B-8F80-C483A26EC086}"/>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162198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F48768-FD6F-EC4F-8C6E-577AA2765DF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endParaRPr kumimoji="1" lang="zh-HK" altLang="en-US"/>
          </a:p>
        </p:txBody>
      </p:sp>
      <p:sp>
        <p:nvSpPr>
          <p:cNvPr id="3" name="內容版面配置區 2">
            <a:extLst>
              <a:ext uri="{FF2B5EF4-FFF2-40B4-BE49-F238E27FC236}">
                <a16:creationId xmlns:a16="http://schemas.microsoft.com/office/drawing/2014/main" id="{C78B1511-AAED-1941-A772-628D103C38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文字版面配置區 3">
            <a:extLst>
              <a:ext uri="{FF2B5EF4-FFF2-40B4-BE49-F238E27FC236}">
                <a16:creationId xmlns:a16="http://schemas.microsoft.com/office/drawing/2014/main" id="{D917C8E9-1955-5845-B2CE-DCD59BAF4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64C4686F-E852-6C49-8C20-E6E7E87706E1}"/>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6" name="頁尾版面配置區 5">
            <a:extLst>
              <a:ext uri="{FF2B5EF4-FFF2-40B4-BE49-F238E27FC236}">
                <a16:creationId xmlns:a16="http://schemas.microsoft.com/office/drawing/2014/main" id="{F4BA8AE0-2B5D-EB4E-BEB3-5C0768226470}"/>
              </a:ext>
            </a:extLst>
          </p:cNvPr>
          <p:cNvSpPr>
            <a:spLocks noGrp="1"/>
          </p:cNvSpPr>
          <p:nvPr>
            <p:ph type="ftr" sz="quarter" idx="11"/>
          </p:nvPr>
        </p:nvSpPr>
        <p:spPr/>
        <p:txBody>
          <a:bodyPr/>
          <a:lstStyle/>
          <a:p>
            <a:endParaRPr kumimoji="1" lang="zh-HK" altLang="en-US"/>
          </a:p>
        </p:txBody>
      </p:sp>
      <p:sp>
        <p:nvSpPr>
          <p:cNvPr id="7" name="投影片編號版面配置區 6">
            <a:extLst>
              <a:ext uri="{FF2B5EF4-FFF2-40B4-BE49-F238E27FC236}">
                <a16:creationId xmlns:a16="http://schemas.microsoft.com/office/drawing/2014/main" id="{3C77CD58-DEE7-AC4D-8540-FED171C0880A}"/>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160864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E0A9E-711D-F34F-84CD-F90AB956E9C3}"/>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endParaRPr kumimoji="1" lang="zh-HK" altLang="en-US"/>
          </a:p>
        </p:txBody>
      </p:sp>
      <p:sp>
        <p:nvSpPr>
          <p:cNvPr id="3" name="圖片版面配置區 2">
            <a:extLst>
              <a:ext uri="{FF2B5EF4-FFF2-40B4-BE49-F238E27FC236}">
                <a16:creationId xmlns:a16="http://schemas.microsoft.com/office/drawing/2014/main" id="{0436C3EF-AE83-5942-87E4-EE6FEF709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HK" altLang="en-US"/>
          </a:p>
        </p:txBody>
      </p:sp>
      <p:sp>
        <p:nvSpPr>
          <p:cNvPr id="4" name="文字版面配置區 3">
            <a:extLst>
              <a:ext uri="{FF2B5EF4-FFF2-40B4-BE49-F238E27FC236}">
                <a16:creationId xmlns:a16="http://schemas.microsoft.com/office/drawing/2014/main" id="{FAF1E406-9037-CA44-9D65-37F75C007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868222E-9F25-9D40-9A2A-07C791B6E053}"/>
              </a:ext>
            </a:extLst>
          </p:cNvPr>
          <p:cNvSpPr>
            <a:spLocks noGrp="1"/>
          </p:cNvSpPr>
          <p:nvPr>
            <p:ph type="dt" sz="half" idx="10"/>
          </p:nvPr>
        </p:nvSpPr>
        <p:spPr/>
        <p:txBody>
          <a:bodyPr/>
          <a:lstStyle/>
          <a:p>
            <a:fld id="{072A6994-1CA9-1A4C-B66A-9FC7398ED125}" type="datetimeFigureOut">
              <a:rPr kumimoji="1" lang="zh-HK" altLang="en-US" smtClean="0"/>
              <a:t>29/11/20</a:t>
            </a:fld>
            <a:endParaRPr kumimoji="1" lang="zh-HK" altLang="en-US"/>
          </a:p>
        </p:txBody>
      </p:sp>
      <p:sp>
        <p:nvSpPr>
          <p:cNvPr id="6" name="頁尾版面配置區 5">
            <a:extLst>
              <a:ext uri="{FF2B5EF4-FFF2-40B4-BE49-F238E27FC236}">
                <a16:creationId xmlns:a16="http://schemas.microsoft.com/office/drawing/2014/main" id="{D9E59643-C183-C049-895F-EC6421B62BDC}"/>
              </a:ext>
            </a:extLst>
          </p:cNvPr>
          <p:cNvSpPr>
            <a:spLocks noGrp="1"/>
          </p:cNvSpPr>
          <p:nvPr>
            <p:ph type="ftr" sz="quarter" idx="11"/>
          </p:nvPr>
        </p:nvSpPr>
        <p:spPr/>
        <p:txBody>
          <a:bodyPr/>
          <a:lstStyle/>
          <a:p>
            <a:endParaRPr kumimoji="1" lang="zh-HK" altLang="en-US"/>
          </a:p>
        </p:txBody>
      </p:sp>
      <p:sp>
        <p:nvSpPr>
          <p:cNvPr id="7" name="投影片編號版面配置區 6">
            <a:extLst>
              <a:ext uri="{FF2B5EF4-FFF2-40B4-BE49-F238E27FC236}">
                <a16:creationId xmlns:a16="http://schemas.microsoft.com/office/drawing/2014/main" id="{76DA4DD4-FDDE-1A43-BE2D-803694E6EC38}"/>
              </a:ext>
            </a:extLst>
          </p:cNvPr>
          <p:cNvSpPr>
            <a:spLocks noGrp="1"/>
          </p:cNvSpPr>
          <p:nvPr>
            <p:ph type="sldNum" sz="quarter" idx="12"/>
          </p:nvPr>
        </p:nvSpPr>
        <p:spPr/>
        <p:txBody>
          <a:body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183693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27A23C5-311C-0843-808D-7A3F40122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endParaRPr kumimoji="1" lang="zh-HK" altLang="en-US"/>
          </a:p>
        </p:txBody>
      </p:sp>
      <p:sp>
        <p:nvSpPr>
          <p:cNvPr id="3" name="文字版面配置區 2">
            <a:extLst>
              <a:ext uri="{FF2B5EF4-FFF2-40B4-BE49-F238E27FC236}">
                <a16:creationId xmlns:a16="http://schemas.microsoft.com/office/drawing/2014/main" id="{F329B73E-3F23-C545-8CA0-2BFAE4A13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日期版面配置區 3">
            <a:extLst>
              <a:ext uri="{FF2B5EF4-FFF2-40B4-BE49-F238E27FC236}">
                <a16:creationId xmlns:a16="http://schemas.microsoft.com/office/drawing/2014/main" id="{C950B0D4-7263-2146-A76F-1BB9B7837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A6994-1CA9-1A4C-B66A-9FC7398ED125}" type="datetimeFigureOut">
              <a:rPr kumimoji="1" lang="zh-HK" altLang="en-US" smtClean="0"/>
              <a:t>29/11/20</a:t>
            </a:fld>
            <a:endParaRPr kumimoji="1" lang="zh-HK" altLang="en-US"/>
          </a:p>
        </p:txBody>
      </p:sp>
      <p:sp>
        <p:nvSpPr>
          <p:cNvPr id="5" name="頁尾版面配置區 4">
            <a:extLst>
              <a:ext uri="{FF2B5EF4-FFF2-40B4-BE49-F238E27FC236}">
                <a16:creationId xmlns:a16="http://schemas.microsoft.com/office/drawing/2014/main" id="{3632D47D-DE59-134F-BF03-544EE698E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HK" altLang="en-US"/>
          </a:p>
        </p:txBody>
      </p:sp>
      <p:sp>
        <p:nvSpPr>
          <p:cNvPr id="6" name="投影片編號版面配置區 5">
            <a:extLst>
              <a:ext uri="{FF2B5EF4-FFF2-40B4-BE49-F238E27FC236}">
                <a16:creationId xmlns:a16="http://schemas.microsoft.com/office/drawing/2014/main" id="{859C861F-09A4-F14D-B13A-41EEB4AF0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D4A7-3B90-CD4B-B724-4A84BF667E1B}" type="slidenum">
              <a:rPr kumimoji="1" lang="zh-HK" altLang="en-US" smtClean="0"/>
              <a:t>‹#›</a:t>
            </a:fld>
            <a:endParaRPr kumimoji="1" lang="zh-HK" altLang="en-US"/>
          </a:p>
        </p:txBody>
      </p:sp>
    </p:spTree>
    <p:extLst>
      <p:ext uri="{BB962C8B-B14F-4D97-AF65-F5344CB8AC3E}">
        <p14:creationId xmlns:p14="http://schemas.microsoft.com/office/powerpoint/2010/main" val="3026091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s://miro.medium.com/max/2418/1*-yROXXb7bRtmOMIk70u2XA.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var/folders/p2/s39ldnh53_16mbdjc04tjcbh0000gn/T/com.microsoft.Word/WebArchiveCopyPasteTempFiles/1*rzMOykFPmecX2mzZ94v-5A.png"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file:////var/folders/p2/s39ldnh53_16mbdjc04tjcbh0000gn/T/com.microsoft.Word/WebArchiveCopyPasteTempFiles/1*ZVZnQ-Z36Wctr5r2mr5J7A.png"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6261595-B95A-2247-BA02-4220C1F7B9B4}"/>
              </a:ext>
            </a:extLst>
          </p:cNvPr>
          <p:cNvSpPr>
            <a:spLocks noGrp="1"/>
          </p:cNvSpPr>
          <p:nvPr>
            <p:ph type="ctrTitle"/>
          </p:nvPr>
        </p:nvSpPr>
        <p:spPr>
          <a:xfrm>
            <a:off x="1524000" y="1122362"/>
            <a:ext cx="9144000" cy="2840037"/>
          </a:xfrm>
        </p:spPr>
        <p:txBody>
          <a:bodyPr>
            <a:normAutofit/>
          </a:bodyPr>
          <a:lstStyle/>
          <a:p>
            <a:r>
              <a:rPr kumimoji="1" lang="en-US" altLang="zh-HK" sz="5800"/>
              <a:t>Coursera Capstone</a:t>
            </a:r>
            <a:endParaRPr kumimoji="1" lang="zh-HK" altLang="en-US" sz="5800"/>
          </a:p>
        </p:txBody>
      </p:sp>
      <p:sp>
        <p:nvSpPr>
          <p:cNvPr id="3" name="副標題 2">
            <a:extLst>
              <a:ext uri="{FF2B5EF4-FFF2-40B4-BE49-F238E27FC236}">
                <a16:creationId xmlns:a16="http://schemas.microsoft.com/office/drawing/2014/main" id="{EDCECE85-96B9-6F40-B85A-000BE126B5A2}"/>
              </a:ext>
            </a:extLst>
          </p:cNvPr>
          <p:cNvSpPr>
            <a:spLocks noGrp="1"/>
          </p:cNvSpPr>
          <p:nvPr>
            <p:ph type="subTitle" idx="1"/>
          </p:nvPr>
        </p:nvSpPr>
        <p:spPr>
          <a:xfrm>
            <a:off x="1524000" y="4256436"/>
            <a:ext cx="9144000" cy="1600818"/>
          </a:xfrm>
        </p:spPr>
        <p:txBody>
          <a:bodyPr>
            <a:normAutofit/>
          </a:bodyPr>
          <a:lstStyle/>
          <a:p>
            <a:r>
              <a:rPr lang="en-US" altLang="zh-HK">
                <a:solidFill>
                  <a:schemeClr val="accent1">
                    <a:lumMod val="60000"/>
                    <a:lumOff val="40000"/>
                  </a:schemeClr>
                </a:solidFill>
              </a:rPr>
              <a:t>For Applied Science</a:t>
            </a:r>
            <a:endParaRPr kumimoji="1" lang="zh-HK" altLang="en-US">
              <a:solidFill>
                <a:schemeClr val="accent1">
                  <a:lumMod val="60000"/>
                  <a:lumOff val="40000"/>
                </a:schemeClr>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401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53DA32-3434-0245-A616-6102A99F635C}"/>
              </a:ext>
            </a:extLst>
          </p:cNvPr>
          <p:cNvSpPr>
            <a:spLocks noGrp="1"/>
          </p:cNvSpPr>
          <p:nvPr>
            <p:ph type="title"/>
          </p:nvPr>
        </p:nvSpPr>
        <p:spPr>
          <a:xfrm>
            <a:off x="804673" y="1445494"/>
            <a:ext cx="3616856" cy="4376572"/>
          </a:xfrm>
        </p:spPr>
        <p:txBody>
          <a:bodyPr anchor="ctr">
            <a:normAutofit/>
          </a:bodyPr>
          <a:lstStyle/>
          <a:p>
            <a:r>
              <a:rPr lang="en-US" altLang="zh-HK" sz="3000" b="1"/>
              <a:t>Introduction/Business Problem</a:t>
            </a:r>
            <a:endParaRPr kumimoji="1" lang="zh-HK" altLang="en-US" sz="3000"/>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19DE2BCC-B854-EE44-A465-28F2003CC8DD}"/>
              </a:ext>
            </a:extLst>
          </p:cNvPr>
          <p:cNvSpPr>
            <a:spLocks noGrp="1"/>
          </p:cNvSpPr>
          <p:nvPr>
            <p:ph idx="1"/>
          </p:nvPr>
        </p:nvSpPr>
        <p:spPr>
          <a:xfrm>
            <a:off x="6096000" y="1399032"/>
            <a:ext cx="5501834" cy="4471416"/>
          </a:xfrm>
        </p:spPr>
        <p:txBody>
          <a:bodyPr anchor="ctr">
            <a:normAutofit/>
          </a:bodyPr>
          <a:lstStyle/>
          <a:p>
            <a:r>
              <a:rPr lang="en-US" altLang="zh-HK" sz="2200" dirty="0">
                <a:solidFill>
                  <a:schemeClr val="bg1"/>
                </a:solidFill>
              </a:rPr>
              <a:t>Using the collisions data provided by Coursera for the final capstone course, I wanted to look into the severity of car accidents that are due to bad weather conditions. How many car accidents are caused due to bad weather conditions? This data will bring awareness to people to drive extra cautiously during bad weather!</a:t>
            </a:r>
            <a:endParaRPr lang="zh-TW" altLang="zh-HK" sz="2200" dirty="0">
              <a:solidFill>
                <a:schemeClr val="bg1"/>
              </a:solidFill>
            </a:endParaRPr>
          </a:p>
          <a:p>
            <a:pPr marL="0" indent="0">
              <a:buNone/>
            </a:pPr>
            <a:endParaRPr lang="zh-TW" altLang="zh-HK" sz="2200" dirty="0">
              <a:solidFill>
                <a:schemeClr val="bg1"/>
              </a:solidFill>
            </a:endParaRPr>
          </a:p>
        </p:txBody>
      </p:sp>
    </p:spTree>
    <p:extLst>
      <p:ext uri="{BB962C8B-B14F-4D97-AF65-F5344CB8AC3E}">
        <p14:creationId xmlns:p14="http://schemas.microsoft.com/office/powerpoint/2010/main" val="10393822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77F1A57B-758E-B64E-B82D-EDE2FA4783DD}"/>
              </a:ext>
            </a:extLst>
          </p:cNvPr>
          <p:cNvSpPr>
            <a:spLocks noGrp="1"/>
          </p:cNvSpPr>
          <p:nvPr>
            <p:ph type="title"/>
          </p:nvPr>
        </p:nvSpPr>
        <p:spPr>
          <a:xfrm>
            <a:off x="804671" y="640263"/>
            <a:ext cx="3284331" cy="5254510"/>
          </a:xfrm>
        </p:spPr>
        <p:txBody>
          <a:bodyPr>
            <a:normAutofit/>
          </a:bodyPr>
          <a:lstStyle/>
          <a:p>
            <a:r>
              <a:rPr lang="en-US" altLang="zh-HK" b="1" dirty="0"/>
              <a:t>Data</a:t>
            </a:r>
            <a:r>
              <a:rPr lang="zh-TW" altLang="zh-HK" dirty="0">
                <a:effectLst/>
              </a:rPr>
              <a:t> </a:t>
            </a:r>
            <a:endParaRPr kumimoji="1" lang="zh-HK" altLang="en-US" dirty="0"/>
          </a:p>
        </p:txBody>
      </p:sp>
      <p:sp>
        <p:nvSpPr>
          <p:cNvPr id="3" name="內容版面配置區 2">
            <a:extLst>
              <a:ext uri="{FF2B5EF4-FFF2-40B4-BE49-F238E27FC236}">
                <a16:creationId xmlns:a16="http://schemas.microsoft.com/office/drawing/2014/main" id="{41AD8F8B-1298-6748-B8EA-B76164CFCB9F}"/>
              </a:ext>
            </a:extLst>
          </p:cNvPr>
          <p:cNvSpPr>
            <a:spLocks noGrp="1"/>
          </p:cNvSpPr>
          <p:nvPr>
            <p:ph idx="1"/>
          </p:nvPr>
        </p:nvSpPr>
        <p:spPr>
          <a:xfrm>
            <a:off x="5358384" y="640263"/>
            <a:ext cx="6028944" cy="5254510"/>
          </a:xfrm>
        </p:spPr>
        <p:txBody>
          <a:bodyPr anchor="ctr">
            <a:normAutofit/>
          </a:bodyPr>
          <a:lstStyle/>
          <a:p>
            <a:r>
              <a:rPr lang="en-US" altLang="zh-HK" sz="2200">
                <a:solidFill>
                  <a:schemeClr val="bg1"/>
                </a:solidFill>
              </a:rPr>
              <a:t>Using the data provided by Coursera on Collisions, I will investigate the connection between severity of car accidents and weather conditions. This data provides collisions from 2004 to the present in Seattle.</a:t>
            </a:r>
            <a:endParaRPr lang="zh-TW" altLang="zh-HK" sz="2200">
              <a:solidFill>
                <a:schemeClr val="bg1"/>
              </a:solidFill>
            </a:endParaRPr>
          </a:p>
          <a:p>
            <a:pPr marL="0" indent="0">
              <a:buNone/>
            </a:pPr>
            <a:endParaRPr kumimoji="1" lang="zh-HK" altLang="en-US" sz="2200">
              <a:solidFill>
                <a:schemeClr val="bg1"/>
              </a:solidFill>
            </a:endParaRPr>
          </a:p>
        </p:txBody>
      </p:sp>
    </p:spTree>
    <p:extLst>
      <p:ext uri="{BB962C8B-B14F-4D97-AF65-F5344CB8AC3E}">
        <p14:creationId xmlns:p14="http://schemas.microsoft.com/office/powerpoint/2010/main" val="15868423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1">
              <a:lumMod val="50000"/>
            </a:schemeClr>
          </a:fgClr>
          <a:bgClr>
            <a:schemeClr val="bg1"/>
          </a:bgClr>
        </a:patt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3288548-27C7-6F41-9C59-B498824BF5B5}"/>
              </a:ext>
            </a:extLst>
          </p:cNvPr>
          <p:cNvSpPr>
            <a:spLocks noGrp="1"/>
          </p:cNvSpPr>
          <p:nvPr>
            <p:ph type="title"/>
          </p:nvPr>
        </p:nvSpPr>
        <p:spPr>
          <a:xfrm>
            <a:off x="838200" y="365125"/>
            <a:ext cx="10515600" cy="1306443"/>
          </a:xfrm>
        </p:spPr>
        <p:txBody>
          <a:bodyPr>
            <a:normAutofit/>
          </a:bodyPr>
          <a:lstStyle/>
          <a:p>
            <a:r>
              <a:rPr lang="en-US" altLang="zh-HK" sz="4000" b="1" dirty="0"/>
              <a:t>Methodology</a:t>
            </a:r>
            <a:endParaRPr kumimoji="1" lang="zh-HK" altLang="en-US" sz="4000" dirty="0"/>
          </a:p>
        </p:txBody>
      </p:sp>
      <p:sp>
        <p:nvSpPr>
          <p:cNvPr id="3" name="內容版面配置區 2">
            <a:extLst>
              <a:ext uri="{FF2B5EF4-FFF2-40B4-BE49-F238E27FC236}">
                <a16:creationId xmlns:a16="http://schemas.microsoft.com/office/drawing/2014/main" id="{D5833FEB-C728-9E4B-8A86-A5180CC454E1}"/>
              </a:ext>
            </a:extLst>
          </p:cNvPr>
          <p:cNvSpPr>
            <a:spLocks noGrp="1"/>
          </p:cNvSpPr>
          <p:nvPr>
            <p:ph idx="1"/>
          </p:nvPr>
        </p:nvSpPr>
        <p:spPr>
          <a:xfrm>
            <a:off x="838200" y="1825625"/>
            <a:ext cx="4152774" cy="4303464"/>
          </a:xfrm>
        </p:spPr>
        <p:txBody>
          <a:bodyPr>
            <a:normAutofit/>
          </a:bodyPr>
          <a:lstStyle/>
          <a:p>
            <a:pPr marL="0" indent="0">
              <a:buNone/>
            </a:pPr>
            <a:endParaRPr lang="zh-TW" altLang="zh-HK" sz="2000"/>
          </a:p>
          <a:p>
            <a:r>
              <a:rPr lang="en-US" altLang="zh-HK" sz="2000"/>
              <a:t>First, I had to read the data from the provided csv file. Then, I used df.dtypes to see what type of data are the columns in the file. To investigate the connection between car accidents and weather conditions, I chose to focus on SEVERITYCODE (int), SEVERITYDESC (object), WEATHER (object), and ROADCOND (object)</a:t>
            </a:r>
            <a:r>
              <a:rPr lang="zh-TW" altLang="zh-HK" sz="2000">
                <a:effectLst/>
              </a:rPr>
              <a:t> </a:t>
            </a:r>
            <a:endParaRPr kumimoji="1" lang="zh-HK" altLang="en-US" sz="2000"/>
          </a:p>
        </p:txBody>
      </p:sp>
      <p:pic>
        <p:nvPicPr>
          <p:cNvPr id="1025" name="圖片 1" descr="Image for post">
            <a:extLst>
              <a:ext uri="{FF2B5EF4-FFF2-40B4-BE49-F238E27FC236}">
                <a16:creationId xmlns:a16="http://schemas.microsoft.com/office/drawing/2014/main" id="{7402A50C-60D7-B147-870A-AD6B57536953}"/>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r="5433"/>
          <a:stretch>
            <a:fillRect/>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8671E297-431B-EE43-924C-456E44EE8D42}"/>
              </a:ext>
            </a:extLst>
          </p:cNvPr>
          <p:cNvSpPr>
            <a:spLocks noChangeArrowheads="1"/>
          </p:cNvSpPr>
          <p:nvPr/>
        </p:nvSpPr>
        <p:spPr bwMode="auto">
          <a:xfrm>
            <a:off x="3493477" y="284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spTree>
    <p:extLst>
      <p:ext uri="{BB962C8B-B14F-4D97-AF65-F5344CB8AC3E}">
        <p14:creationId xmlns:p14="http://schemas.microsoft.com/office/powerpoint/2010/main" val="377864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FD587ED0-D4BC-E14A-8509-54238A9324FB}"/>
              </a:ext>
            </a:extLst>
          </p:cNvPr>
          <p:cNvSpPr>
            <a:spLocks noGrp="1"/>
          </p:cNvSpPr>
          <p:nvPr>
            <p:ph type="title"/>
          </p:nvPr>
        </p:nvSpPr>
        <p:spPr>
          <a:xfrm>
            <a:off x="649270" y="506727"/>
            <a:ext cx="3885141" cy="1526741"/>
          </a:xfrm>
        </p:spPr>
        <p:txBody>
          <a:bodyPr>
            <a:normAutofit/>
          </a:bodyPr>
          <a:lstStyle/>
          <a:p>
            <a:pPr algn="r"/>
            <a:r>
              <a:rPr lang="en-US" altLang="zh-HK" sz="3000" b="1">
                <a:solidFill>
                  <a:schemeClr val="bg1"/>
                </a:solidFill>
              </a:rPr>
              <a:t>Methodology</a:t>
            </a:r>
            <a:endParaRPr kumimoji="1" lang="zh-HK" altLang="en-US" sz="3000">
              <a:solidFill>
                <a:schemeClr val="bg1"/>
              </a:solidFill>
            </a:endParaRPr>
          </a:p>
        </p:txBody>
      </p:sp>
      <p:cxnSp>
        <p:nvCxnSpPr>
          <p:cNvPr id="2055" name="Straight Connector 7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529754AA-04A3-A54F-9934-43511B21EE6C}"/>
              </a:ext>
            </a:extLst>
          </p:cNvPr>
          <p:cNvSpPr>
            <a:spLocks noGrp="1"/>
          </p:cNvSpPr>
          <p:nvPr>
            <p:ph idx="1"/>
          </p:nvPr>
        </p:nvSpPr>
        <p:spPr>
          <a:xfrm>
            <a:off x="4945336" y="506727"/>
            <a:ext cx="6609921" cy="1526741"/>
          </a:xfrm>
        </p:spPr>
        <p:txBody>
          <a:bodyPr anchor="ctr">
            <a:normAutofit/>
          </a:bodyPr>
          <a:lstStyle/>
          <a:p>
            <a:r>
              <a:rPr lang="en-US" altLang="zh-HK" sz="1300" dirty="0">
                <a:solidFill>
                  <a:schemeClr val="bg1"/>
                </a:solidFill>
              </a:rPr>
              <a:t>I ran a value count on WEATHER to see which weather condition had the most accidents. I also ran a value count on ROADCOND to see which type of roads had more accidents.</a:t>
            </a:r>
            <a:endParaRPr lang="zh-TW" altLang="zh-HK" sz="1300" dirty="0">
              <a:solidFill>
                <a:schemeClr val="bg1"/>
              </a:solidFill>
            </a:endParaRPr>
          </a:p>
          <a:p>
            <a:r>
              <a:rPr lang="en-US" altLang="zh-HK" sz="1300" dirty="0">
                <a:solidFill>
                  <a:schemeClr val="bg1"/>
                </a:solidFill>
              </a:rPr>
              <a:t>Results:</a:t>
            </a:r>
            <a:r>
              <a:rPr lang="zh-TW" altLang="zh-HK" sz="1300" dirty="0">
                <a:solidFill>
                  <a:schemeClr val="bg1"/>
                </a:solidFill>
                <a:effectLst/>
              </a:rPr>
              <a:t> </a:t>
            </a:r>
            <a:r>
              <a:rPr lang="en-US" altLang="zh-TW" sz="1300" dirty="0">
                <a:solidFill>
                  <a:schemeClr val="bg1"/>
                </a:solidFill>
                <a:effectLst/>
              </a:rPr>
              <a:t>Clear weather condition had the most incidents of collisions. Dry road conditions had the most incidents of collisions.</a:t>
            </a:r>
          </a:p>
          <a:p>
            <a:r>
              <a:rPr lang="en-US" altLang="zh-TW" sz="1300" dirty="0">
                <a:solidFill>
                  <a:schemeClr val="bg1"/>
                </a:solidFill>
                <a:effectLst/>
              </a:rPr>
              <a:t>A new </a:t>
            </a:r>
            <a:r>
              <a:rPr lang="en-US" altLang="zh-TW" sz="1300" dirty="0" err="1">
                <a:solidFill>
                  <a:schemeClr val="bg1"/>
                </a:solidFill>
                <a:effectLst/>
              </a:rPr>
              <a:t>dataframe</a:t>
            </a:r>
            <a:r>
              <a:rPr lang="en-US" altLang="zh-TW" sz="1300" dirty="0">
                <a:solidFill>
                  <a:schemeClr val="bg1"/>
                </a:solidFill>
                <a:effectLst/>
              </a:rPr>
              <a:t> table was created just to show the focused columns.</a:t>
            </a:r>
          </a:p>
          <a:p>
            <a:endParaRPr kumimoji="1" lang="zh-HK" altLang="en-US" sz="1300" dirty="0">
              <a:solidFill>
                <a:schemeClr val="bg1"/>
              </a:solidFill>
            </a:endParaRPr>
          </a:p>
        </p:txBody>
      </p:sp>
      <p:pic>
        <p:nvPicPr>
          <p:cNvPr id="2051" name="圖片 3" descr="Image for post">
            <a:extLst>
              <a:ext uri="{FF2B5EF4-FFF2-40B4-BE49-F238E27FC236}">
                <a16:creationId xmlns:a16="http://schemas.microsoft.com/office/drawing/2014/main" id="{5781BD00-726E-4842-B930-F4059FBAE65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599080" y="2523915"/>
            <a:ext cx="5147935" cy="374904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圖片 2" descr="Image for post">
            <a:extLst>
              <a:ext uri="{FF2B5EF4-FFF2-40B4-BE49-F238E27FC236}">
                <a16:creationId xmlns:a16="http://schemas.microsoft.com/office/drawing/2014/main" id="{59F4F120-2686-6049-9E80-B645A5D70614}"/>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tretch>
            <a:fillRect/>
          </a:stretch>
        </p:blipFill>
        <p:spPr bwMode="auto">
          <a:xfrm>
            <a:off x="6650167" y="2527997"/>
            <a:ext cx="4750092" cy="37490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753355B8-9374-8942-ACA2-8FA3C9B822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sp>
        <p:nvSpPr>
          <p:cNvPr id="5" name="Rectangle 4">
            <a:extLst>
              <a:ext uri="{FF2B5EF4-FFF2-40B4-BE49-F238E27FC236}">
                <a16:creationId xmlns:a16="http://schemas.microsoft.com/office/drawing/2014/main" id="{67F282CD-98D0-E044-96E1-AFD7A4FC01DE}"/>
              </a:ext>
            </a:extLst>
          </p:cNvPr>
          <p:cNvSpPr>
            <a:spLocks noChangeArrowheads="1"/>
          </p:cNvSpPr>
          <p:nvPr/>
        </p:nvSpPr>
        <p:spPr bwMode="auto">
          <a:xfrm>
            <a:off x="5163038" y="2197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spTree>
    <p:extLst>
      <p:ext uri="{BB962C8B-B14F-4D97-AF65-F5344CB8AC3E}">
        <p14:creationId xmlns:p14="http://schemas.microsoft.com/office/powerpoint/2010/main" val="240546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B9186750-A9FC-6B45-9C6C-F57F3DF87CB0}"/>
              </a:ext>
            </a:extLst>
          </p:cNvPr>
          <p:cNvSpPr>
            <a:spLocks noGrp="1"/>
          </p:cNvSpPr>
          <p:nvPr>
            <p:ph type="title"/>
          </p:nvPr>
        </p:nvSpPr>
        <p:spPr>
          <a:xfrm>
            <a:off x="2311147" y="365760"/>
            <a:ext cx="7569706" cy="1288238"/>
          </a:xfrm>
        </p:spPr>
        <p:txBody>
          <a:bodyPr anchor="ctr">
            <a:normAutofit/>
          </a:bodyPr>
          <a:lstStyle/>
          <a:p>
            <a:pPr algn="ctr"/>
            <a:r>
              <a:rPr lang="en-US" altLang="zh-HK" b="1" dirty="0"/>
              <a:t>Conclusion</a:t>
            </a:r>
            <a:endParaRPr kumimoji="1" lang="zh-HK" altLang="en-US"/>
          </a:p>
        </p:txBody>
      </p:sp>
      <p:sp>
        <p:nvSpPr>
          <p:cNvPr id="3" name="內容版面配置區 2">
            <a:extLst>
              <a:ext uri="{FF2B5EF4-FFF2-40B4-BE49-F238E27FC236}">
                <a16:creationId xmlns:a16="http://schemas.microsoft.com/office/drawing/2014/main" id="{A7C759A6-2758-644A-ACD6-A9CA57ADEDAD}"/>
              </a:ext>
            </a:extLst>
          </p:cNvPr>
          <p:cNvSpPr>
            <a:spLocks noGrp="1"/>
          </p:cNvSpPr>
          <p:nvPr>
            <p:ph idx="1"/>
          </p:nvPr>
        </p:nvSpPr>
        <p:spPr>
          <a:xfrm>
            <a:off x="2165569" y="1956816"/>
            <a:ext cx="7860863" cy="4024884"/>
          </a:xfrm>
        </p:spPr>
        <p:txBody>
          <a:bodyPr anchor="t">
            <a:normAutofit/>
          </a:bodyPr>
          <a:lstStyle/>
          <a:p>
            <a:r>
              <a:rPr lang="en-US" altLang="zh-HK" sz="2200" dirty="0"/>
              <a:t>According to this data on collisions in Seattle from 2004 to the present, I do not see any relationship between bad weather conditions and wet road conditions that affected collisions. From the data, we see that there were a lot more collisions that happened on dry roads and also clear weather conditions. There are actually much less collisions that happen when weather and road conditions are not that great. This does not really surprise me since drivers tend to be more careful while driving when conditions are bad. The data shows that drivers are more likely to have a collision when weather conditions are good and roads are dry. This can be because the drivers are less careful in their driving during good conditions.</a:t>
            </a:r>
            <a:endParaRPr lang="zh-TW" altLang="zh-HK" sz="2200" dirty="0"/>
          </a:p>
          <a:p>
            <a:endParaRPr kumimoji="1" lang="zh-HK" altLang="en-US" sz="2200" dirty="0"/>
          </a:p>
        </p:txBody>
      </p:sp>
    </p:spTree>
    <p:extLst>
      <p:ext uri="{BB962C8B-B14F-4D97-AF65-F5344CB8AC3E}">
        <p14:creationId xmlns:p14="http://schemas.microsoft.com/office/powerpoint/2010/main" val="14098738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Words>
  <Application>Microsoft Macintosh PowerPoint</Application>
  <PresentationFormat>寬螢幕</PresentationFormat>
  <Paragraphs>15</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Arial</vt:lpstr>
      <vt:lpstr>Calibri</vt:lpstr>
      <vt:lpstr>Calibri Light</vt:lpstr>
      <vt:lpstr>Office 佈景主題</vt:lpstr>
      <vt:lpstr>Coursera Capstone</vt:lpstr>
      <vt:lpstr>Introduction/Business Problem</vt:lpstr>
      <vt:lpstr>Data </vt:lpstr>
      <vt:lpstr>Methodology</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CHONG Wing Nam</dc:creator>
  <cp:lastModifiedBy>CHONG Wing Nam</cp:lastModifiedBy>
  <cp:revision>1</cp:revision>
  <dcterms:created xsi:type="dcterms:W3CDTF">2020-11-29T05:07:21Z</dcterms:created>
  <dcterms:modified xsi:type="dcterms:W3CDTF">2020-11-29T05:07:53Z</dcterms:modified>
</cp:coreProperties>
</file>