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둥근펜" charset="1" panose="020B0500000000000000"/>
      <p:regular r:id="rId24"/>
    </p:embeddedFont>
    <p:embeddedFont>
      <p:font typeface="Abril Fatface" charset="1" panose="02000503000000020003"/>
      <p:regular r:id="rId25"/>
    </p:embeddedFont>
    <p:embeddedFont>
      <p:font typeface="JASO Sans Bold" charset="1" panose="020E0002060000000900"/>
      <p:regular r:id="rId26"/>
    </p:embeddedFont>
    <p:embeddedFont>
      <p:font typeface="JASO Sans" charset="1" panose="020E0002060000000900"/>
      <p:regular r:id="rId28"/>
    </p:embeddedFont>
    <p:embeddedFont>
      <p:font typeface="Poppins Medium" charset="1" panose="00000600000000000000"/>
      <p:regular r:id="rId30"/>
    </p:embeddedFont>
    <p:embeddedFont>
      <p:font typeface="둥근펜 Bold" charset="1" panose="020B0500000000000000"/>
      <p:regular r:id="rId33"/>
    </p:embeddedFont>
    <p:embeddedFont>
      <p:font typeface="Poppins Semi-Bold" charset="1" panose="000007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4.xml" Type="http://schemas.openxmlformats.org/officeDocument/2006/relationships/notesSlide"/><Relationship Id="rId32" Target="notesSlides/notesSlide5.xml" Type="http://schemas.openxmlformats.org/officeDocument/2006/relationships/notes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notesSlides/notesSlide6.xml" Type="http://schemas.openxmlformats.org/officeDocument/2006/relationships/notesSlide"/><Relationship Id="rId36" Target="notesSlides/notesSlide7.xml" Type="http://schemas.openxmlformats.org/officeDocument/2006/relationships/notesSlide"/><Relationship Id="rId37" Target="notesSlides/notesSlide8.xml" Type="http://schemas.openxmlformats.org/officeDocument/2006/relationships/notesSlide"/><Relationship Id="rId38" Target="notesSlides/notesSlide9.xml" Type="http://schemas.openxmlformats.org/officeDocument/2006/relationships/notesSlide"/><Relationship Id="rId39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1.xml" Type="http://schemas.openxmlformats.org/officeDocument/2006/relationships/notesSlide"/><Relationship Id="rId41" Target="notesSlides/notesSlide12.xml" Type="http://schemas.openxmlformats.org/officeDocument/2006/relationships/notesSlide"/><Relationship Id="rId42" Target="notesSlides/notesSlide13.xml" Type="http://schemas.openxmlformats.org/officeDocument/2006/relationships/notesSlide"/><Relationship Id="rId43" Target="notesSlides/notesSlide14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안녕하세요! 오늘 '핸즈온 LLM' 1장의 내용을 바탕으로 '대규모 언어 모델의 세계'에 대해 소개해 드릴 박중영입니다. 이 시간에는 언어 AI의 기본 개념부터 최신 동향, 그리고 우리가 직접 LLM을 다루는 방법까지 알아보겠습니다.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LLM은 왜 이렇게 각광받을까요? 활용 분야가 무궁무진하기 때문입니다.</a:t>
            </a:r>
          </a:p>
          <a:p>
            <a:r>
              <a:rPr lang="en-US"/>
              <a:t/>
            </a:r>
          </a:p>
          <a:p>
            <a:r>
              <a:rPr lang="en-US"/>
              <a:t>- **텍스트 분류**: 고객 리뷰가 긍정적인지 부정적인지 자동으로 판단할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**클러스터링**: 수많은 문의사항 속에서 자주 발생하는 주제를 찾아낼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**시맨틱 검색 및 RAG**: 단순 키워드 검색을 넘어, 의미 기반으로 문서를 찾고 그 내용을 바탕으로 답변을 생성할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**챗봇 구축**: 외부 도구나 최신 정보를 활용하여 똑똑한 대화형 시스템을 만들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**멀티모달 작업**: 이미지나 소리 같은 다른 유형의 데이터를 이해하고, '이 사진으로 요리 레시피를 만들어 줘'와 같은 복합적인 작업도 가능합니다.</a:t>
            </a:r>
          </a:p>
          <a:p>
            <a:r>
              <a:rPr lang="en-US"/>
              <a:t>    </a:t>
            </a:r>
          </a:p>
          <a:p>
            <a:r>
              <a:rPr lang="en-US"/>
              <a:t>- 물론, 동화책을 쓰거나 롤플레잉 게임을 하는 등 **창의적인 작업**에도 훌륭하게 활용될 수 있습니다.</a:t>
            </a:r>
          </a:p>
          <a:p>
            <a:r>
              <a:rPr lang="en-US"/>
              <a:t>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하지만 강력한 기술에는 큰 책임이 따릅니다. LLM을 사용할 때 우리는 몇 가지를 반드시 고려해야 합니다.</a:t>
            </a:r>
          </a:p>
          <a:p>
            <a:r>
              <a:rPr lang="en-US"/>
              <a:t/>
            </a:r>
          </a:p>
          <a:p>
            <a:r>
              <a:rPr lang="en-US"/>
              <a:t>- **편향과 공정성**: LLM은 훈련 데이터에 존재하는 편견을 그대로 학습하고, 심지어 증폭시킬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**투명성과 책임성**: LLM이 너무 사람처럼 말해서 진짜 사람과 구분이 어려울 수 있고, 사람의 감독 없이 사용될 경우 의료나 금융 분야에서 심각한 문제를 일으킬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**유해 콘텐츠**: 가짜 뉴스나 유해한 정보를 생성할 위험이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**지적 재산권**: LLM이 만든 창작물의 저작권은 누구에게 있으며, 훈련 데이터에 저작권이 있는 자료가 사용되지는 않았는지 등의 문제가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**규제**: EU의 AI 법(AI Act)처럼 각국 정부도 LLM 개발과 배포를 규제하려는 움직임을 보이고 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"LLM을 다루려면 엄청 비싼 컴퓨터가 필요하지 않나요?" 라고 생각하실 수 있습니다.</a:t>
            </a:r>
          </a:p>
          <a:p>
            <a:r>
              <a:rPr lang="en-US"/>
              <a:t/>
            </a:r>
          </a:p>
          <a:p>
            <a:r>
              <a:rPr lang="en-US"/>
              <a:t>- 맞습니다. LLM 훈련과 실행에는 **고성능 GPU**, 특히 **VRAM**이라는 비디오 메모리가 많이 필요합니다. Llama 2 같은 모델을 훈련하는 데는 수십억 원이 들기도 하죠. 그래서 'GPU 거지'라는 웃픈 신조어까지 생겼습니다.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**하지만 걱정 마세요!** 이 책은 바로 **'GPU 거지'를 위한 책**입니다. 모든 예제는 **구글 코랩(Colab)의 무료 버전**에서도 충분히 실행할 수 있도록 설계되었습니다. 비싼 장비 없이도 LLM의 세계에 입문할 수 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LLM을 사용하는 방법은 크게 두 가지입니다.</a:t>
            </a:r>
          </a:p>
          <a:p>
            <a:r>
              <a:rPr lang="en-US"/>
              <a:t/>
            </a:r>
          </a:p>
          <a:p>
            <a:r>
              <a:rPr lang="en-US"/>
              <a:t>- **비공개 모델 (Closed Source)**: OpenAI의 GPT-4나 Anthropic의 Claude처럼 모델의 내부 구조나 가중치가 공개되지 않은 모델입니다. 우리는 API를 통해 이 모델들을 사용하며, 복잡한 인프라 걱정 없이 최고의 성능을 경험할 수 있습니다. 다만 비용이 비싸고, 우리 데이터를 외부로 보내야 한다는 단점이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**오픈 모델 (Open Models)**: Meta의 Llama나 Mistral처럼 모델의 모든 것이 공개된 경우입니다. 강력한 하드웨어만 있다면 모델을 직접 다운로드해서 내 컴퓨터에서 실행하고, 원하는 대로 미세 튜닝도 할 수 있습니다. **완전한 제어권과 투명성**이 가장 큰 장점이며, 이 책에서는 주로 오픈 모델을 다룰 예정입니다.</a:t>
            </a:r>
          </a:p>
          <a:p>
            <a:r>
              <a:rPr lang="en-US"/>
              <a:t>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자, 이제 이론은 충분합니다! 직접 텍스트를 생성해 볼까요?</a:t>
            </a:r>
          </a:p>
          <a:p>
            <a:r>
              <a:rPr lang="en-US"/>
              <a:t/>
            </a:r>
          </a:p>
          <a:p>
            <a:r>
              <a:rPr lang="en-US"/>
              <a:t>- **허깅 페이스 허브(Hugging Face Hub)**는 LLM의 놀이터와 같은 곳입니다. 여기서 수많은 모델을 찾아보고 다운로드할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이 책에서는 주로 **'Phi-3-mini'** 라는 모델을 사용할 겁니다. 이 모델은 38억 파라미터로 비교적 작지만 성능이 뛰어나고, 상업적으로도 자유롭게 사용할 수 있다는 큰 장점이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텍스트 생성 과정은 간단합니다. **1) 모델을 로드하고, 2) 텍스트를 토큰으로 변환하는 토크나이저를 로드한 뒤, 3) 모델에 토큰화된 입력을 전달**하면 끝입니다.</a:t>
            </a:r>
          </a:p>
          <a:p>
            <a:r>
              <a:rPr lang="en-US"/>
              <a:t>    </a:t>
            </a:r>
          </a:p>
          <a:p>
            <a:r>
              <a:rPr lang="en-US"/>
              <a:t/>
            </a:r>
          </a:p>
          <a:p>
            <a:r>
              <a:rPr lang="en-US"/>
              <a:t>2장에서는 텍스트를 숫자로 바꾸는 '토큰화'와 '임베딩'에 대해 더 깊이 알아보고, 3장에서는 트랜스포머 아키텍처의 내부 동작 원리를 파헤쳐 볼 예정입니다.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먼저 **언어 AI**가 무엇인지부터 짚고 넘어가겠습니다.</a:t>
            </a:r>
          </a:p>
          <a:p>
            <a:r>
              <a:rPr lang="en-US"/>
              <a:t/>
            </a:r>
          </a:p>
          <a:p>
            <a:r>
              <a:rPr lang="en-US"/>
              <a:t>- **인공지능, 즉 AI**는 많이 들어보셨을 겁니다. 음성을 인식하고, 언어를 번역하는 등 **인간의 지능적인 작업을 흉내 내는 컴퓨터 시스템**을 말합니다.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**언어 AI**는 그중에서도 **인간의 언어를 이해하고, 처리하며, 새로운 문장을 만들어내는 기술**에 초점을 맞춘 분야입니다. 흔히 자연어 처리, NLP라고도 불리죠. 이 책에서는 LLM뿐만 아니라 검색 시스템처럼 언어 AI 분야에 큰 영향을 미친 기술까지 포괄하는 넓은 의미로 '언어 AI'라는 용어를 사용합니다.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언어 AI는 어떻게 발전해 왔을까요? 그 여정을 짧게 따라가 보겠습니다.</a:t>
            </a:r>
          </a:p>
          <a:p>
            <a:r>
              <a:rPr lang="en-US"/>
              <a:t/>
            </a:r>
          </a:p>
          <a:p>
            <a:r>
              <a:rPr lang="en-US"/>
              <a:t>- 초창기에는 **BoW(Bag-of-Words)**, 즉 '단어 가방'이라는 기법이 있었습니다. 텍스트를 단어 주머니처럼 보고, 어떤 단어가 몇 번 나왔는지만 세는 아주 간단한 방식이었죠. 하지만 이 방법은 문장의 의미나 순서를 전혀 고려하지 못하는 명확한 한계가 있었습니다.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- 2013년, **word2vec**이 등장하며 큰 변화가 시작됩니다. 이는 단어를 **의미를 담은 벡터, 즉 숫자의 배열로 표현**하는 첫 시도였습니다. 신경망을 통해 문장에서 다음에 올 단어를 예측하며 단어 간의 관계를 학습했죠. 덕분에 '왕'에서 '남자'를 빼고 '여자'를 더하면 '여왕'이 나온다는 식의 의미적 연산이 가능해졌습니다.</a:t>
            </a:r>
          </a:p>
          <a:p>
            <a:r>
              <a:rPr lang="en-US"/>
              <a:t/>
            </a:r>
          </a:p>
          <a:p>
            <a:r>
              <a:rPr lang="en-US"/>
              <a:t>그리고 언어 AI의 역사를 바꾼 게임 체인저가 등장합니다.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바로 **어텐션(Attention) 메커니즘**과 **트랜스포머(Transformer)**입니다. "사과가 맛있다"와 "스티브 잡스의 사과"에서 '사과'의 의미가 다른 것처럼, 문맥에 따라 단어의 의미가 달라지는 문제를 해결하기 위해 '어텐션' 개념이 도입되었습니다.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- 2017년, 구글의 "Attention Is All You Need"라는 전설적인 논문에서 **트랜스포머**가 발표됩니다. 이 모델은 오직 어텐션 메커니즘만으로 문장 전체를 한 번에 처리하여 **훈련 속도를 획기적으로 높였습니다.** 현재 우리가 사용하는 대부분의 LLM이 바로 이 트랜스포머 구조를 기반으로 하고 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트랜스포머를 기반으로 두 개의 거대한 모델 흐름이 만들어집니다.</a:t>
            </a:r>
          </a:p>
          <a:p>
            <a:r>
              <a:rPr lang="en-US"/>
              <a:t/>
            </a:r>
          </a:p>
          <a:p>
            <a:r>
              <a:rPr lang="en-US"/>
              <a:t>- 하나는 **BERT**입니다. BERT는 문장의 빈칸을 맞추는 훈련을 통해 **문맥을 정확하게 이해하는 데 초점**을 맞춘 '표현 모델'입니다. 주로 텍스트를 분류하거나 의미를 분석하는 데 탁월한 성능을 보입니다.</a:t>
            </a:r>
          </a:p>
          <a:p>
            <a:r>
              <a:rPr lang="en-US"/>
              <a:t>    </a:t>
            </a:r>
          </a:p>
          <a:p>
            <a:r>
              <a:rPr lang="en-US"/>
              <a:t>- 다른 하나는 우리에게 익숙한 **GPT**입니다. GPT는 다음에 올 단어를 예측하며 **새로운 텍스트를 생성하는 데 특화**된 '생성 모델'입니다. GPT-1부터 GPT-3를 거치며 모델의 크기(파라미터)가 폭발적으로 증가했고, 단순한 텍스트 완성을 넘어 질문에 답하는 '챗봇'의 형태로 발전했습니다.</a:t>
            </a:r>
          </a:p>
          <a:p>
            <a:r>
              <a:rPr lang="en-US"/>
              <a:t>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그리고 2023년, 생성 AI는 전성기를 맞이합니다.</a:t>
            </a:r>
          </a:p>
          <a:p>
            <a:r>
              <a:rPr lang="en-US"/>
              <a:t/>
            </a:r>
          </a:p>
          <a:p>
            <a:r>
              <a:rPr lang="en-US"/>
              <a:t>- **ChatGPT**가 출시되면서 AI 분야에 혁명을 일으켰습니다. 단 5일 만에 100만 명, 두 달 만에 1억 명의 사용자를 모으며 대중화에 성공했죠.</a:t>
            </a:r>
          </a:p>
          <a:p>
            <a:r>
              <a:rPr lang="en-US"/>
              <a:t>    </a:t>
            </a:r>
          </a:p>
          <a:p>
            <a:r>
              <a:rPr lang="en-US"/>
              <a:t>- 이후 Llama, Mistral 등 수많은 오픈 소스 및 독점 LLM들이 놀라운 속도로 공개되었습니다. Mamba와 같은 새로운 아키텍처도 등장하며 트랜스포머의 아성에 도전하고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이때부터 특정 작업을 위해 미세 튜닝될 수 있는 기본 모델을 **파운데이션 모델**이라고 부르기 시작했습니다.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그렇다면 우리가 말하는 **'대규모 언어 모델(LLM)'**은 정확히 무엇일까요?</a:t>
            </a:r>
          </a:p>
          <a:p>
            <a:r>
              <a:rPr lang="en-US"/>
              <a:t/>
            </a:r>
          </a:p>
          <a:p>
            <a:r>
              <a:rPr lang="en-US"/>
              <a:t>- 보통은</a:t>
            </a:r>
          </a:p>
          <a:p>
            <a:r>
              <a:rPr lang="en-US"/>
              <a:t>    - 주로 디코더 기반의 대규모 생성 모델**을 '대규모 언어 모델(Large Language Model, LLM)이라고 하죠 GPT처럼 텍스트를 생성하는 아주 큰 모델을 LLM이라고 생각하는 경향이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하지만 '대규모'라는 기준은 사실 매우 상대적입니다. 지금의 대규모 모델도 몇 년 뒤에는 소규모로 여겨질 수 있죠.</a:t>
            </a:r>
          </a:p>
          <a:p>
            <a:r>
              <a:rPr lang="en-US"/>
              <a:t>    </a:t>
            </a:r>
          </a:p>
          <a:p>
            <a:r>
              <a:rPr lang="en-US"/>
              <a:t>- 그래서 이 책에서는 범위를 넓혀, **텍스트를 직접 생성하지 않는 BERT 같은 표현 모델이나, 심지어 개인 컴퓨터에서 실행할 수 있는 작은 임베딩 모델까지도 '대규모 언어 모델'의 범주에 포함**해서 다룹니다.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LLM은 어떻게 똑똑해질까요? 훈련 방식은 크게 두 단계로 나뉩니다.</a:t>
            </a:r>
          </a:p>
          <a:p>
            <a:r>
              <a:rPr lang="en-US"/>
              <a:t/>
            </a:r>
          </a:p>
          <a:p>
            <a:r>
              <a:rPr lang="en-US"/>
              <a:t>1. **사전 훈련 (Pre-training)**: 가장 많은 시간과 자원이 투입되는 단계입니다. 인터넷의 방대한 텍스트를 학습하며 문법, 상식, 언어 패턴 등을 익힙니다. 이렇게 만들어진 모델을 **'베이스 모델'** 또는 **'파운데이션 모델'**이라고 부릅니다. 하지만 이 상태의 모델은 아직 특정 지시를 잘 따르지는 못합니다.</a:t>
            </a:r>
          </a:p>
          <a:p>
            <a:r>
              <a:rPr lang="en-US"/>
              <a:t>    </a:t>
            </a:r>
          </a:p>
          <a:p>
            <a:r>
              <a:rPr lang="en-US"/>
              <a:t>2. **미세 튜닝 (Fine-tuning)**: 사전 훈련된 베이스 모델을 특정 작업(예: 고객 리뷰 분석, 법률 문서 요약)에 맞게 추가로 훈련하는 과정입니다. 이를 통해 LLM은 우리가 원하는 구체적인 작업을 수행할 수 있게 됩니다. 사전 훈련보다 훨씬 적은 자원으로 가능해 매우 효율적입니다.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LLM은 왜 이렇게 각광받을까요? 활용 분야가 무궁무진하기 때문입니다.</a:t>
            </a:r>
          </a:p>
          <a:p>
            <a:r>
              <a:rPr lang="en-US"/>
              <a:t/>
            </a:r>
          </a:p>
          <a:p>
            <a:r>
              <a:rPr lang="en-US"/>
              <a:t>- **텍스트 분류**: 고객 리뷰가 긍정적인지 부정적인지 자동으로 판단할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**클러스터링**: 수많은 문의사항 속에서 자주 발생하는 주제를 찾아낼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**시맨틱 검색 및 RAG**: 단순 키워드 검색을 넘어, 의미 기반으로 문서를 찾고 그 내용을 바탕으로 답변을 생성할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**챗봇 구축**: 외부 도구나 최신 정보를 활용하여 똑똑한 대화형 시스템을 만들 수 있습니다.</a:t>
            </a:r>
          </a:p>
          <a:p>
            <a:r>
              <a:rPr lang="en-US"/>
              <a:t>    </a:t>
            </a:r>
          </a:p>
          <a:p>
            <a:r>
              <a:rPr lang="en-US"/>
              <a:t>- **멀티모달 작업**: 이미지나 소리 같은 다른 유형의 데이터를 이해하고, '이 사진으로 요리 레시피를 만들어 줘'와 같은 복합적인 작업도 가능합니다.</a:t>
            </a:r>
          </a:p>
          <a:p>
            <a:r>
              <a:rPr lang="en-US"/>
              <a:t>    </a:t>
            </a:r>
          </a:p>
          <a:p>
            <a:r>
              <a:rPr lang="en-US"/>
              <a:t>- 물론, 동화책을 쓰거나 롤플레잉 게임을 하는 등 **창의적인 작업**에도 훌륭하게 활용될 수 있습니다.</a:t>
            </a:r>
          </a:p>
          <a:p>
            <a:r>
              <a:rPr lang="en-US"/>
              <a:t>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7.jpe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00663" y="1009650"/>
            <a:ext cx="17086674" cy="0"/>
          </a:xfrm>
          <a:prstGeom prst="line">
            <a:avLst/>
          </a:prstGeom>
          <a:ln cap="rnd" w="19050">
            <a:solidFill>
              <a:srgbClr val="C7B7A3">
                <a:alpha val="9098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-18144">
            <a:off x="4951660" y="3295169"/>
            <a:ext cx="8385635" cy="133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5"/>
              </a:lnSpc>
              <a:spcBef>
                <a:spcPct val="0"/>
              </a:spcBef>
            </a:pPr>
            <a:r>
              <a:rPr lang="en-US" sz="9995" spc="-309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O’REILLY</a:t>
            </a:r>
          </a:p>
        </p:txBody>
      </p:sp>
      <p:sp>
        <p:nvSpPr>
          <p:cNvPr name="TextBox 4" id="4"/>
          <p:cNvSpPr txBox="true"/>
          <p:nvPr/>
        </p:nvSpPr>
        <p:spPr>
          <a:xfrm rot="-18144">
            <a:off x="3676721" y="4514404"/>
            <a:ext cx="10935890" cy="172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02"/>
              </a:lnSpc>
            </a:pPr>
            <a:r>
              <a:rPr lang="en-US" sz="12747" spc="-89">
                <a:solidFill>
                  <a:srgbClr val="561C24"/>
                </a:solidFill>
                <a:latin typeface="Abril Fatface"/>
                <a:ea typeface="Abril Fatface"/>
                <a:cs typeface="Abril Fatface"/>
                <a:sym typeface="Abril Fatface"/>
              </a:rPr>
              <a:t>핸즈온 LLM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86873" y="6263381"/>
            <a:ext cx="7314254" cy="44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3"/>
              </a:lnSpc>
            </a:pPr>
            <a:r>
              <a:rPr lang="en-US" b="true" sz="2450" spc="-100">
                <a:solidFill>
                  <a:srgbClr val="57564F"/>
                </a:solidFill>
                <a:latin typeface="JASO Sans Bold"/>
                <a:ea typeface="JASO Sans Bold"/>
                <a:cs typeface="JASO Sans Bold"/>
                <a:sym typeface="JASO Sans Bold"/>
              </a:rPr>
              <a:t>1장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2176" y="338978"/>
            <a:ext cx="2221276" cy="397004"/>
          </a:xfrm>
          <a:custGeom>
            <a:avLst/>
            <a:gdLst/>
            <a:ahLst/>
            <a:cxnLst/>
            <a:rect r="r" b="b" t="t" l="l"/>
            <a:pathLst>
              <a:path h="397004" w="2221276">
                <a:moveTo>
                  <a:pt x="0" y="0"/>
                </a:moveTo>
                <a:lnTo>
                  <a:pt x="2221276" y="0"/>
                </a:lnTo>
                <a:lnTo>
                  <a:pt x="2221276" y="397005"/>
                </a:lnTo>
                <a:lnTo>
                  <a:pt x="0" y="397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5845" r="-708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38481" y="79251"/>
            <a:ext cx="1313791" cy="764220"/>
          </a:xfrm>
          <a:custGeom>
            <a:avLst/>
            <a:gdLst/>
            <a:ahLst/>
            <a:cxnLst/>
            <a:rect r="r" b="b" t="t" l="l"/>
            <a:pathLst>
              <a:path h="764220" w="1313791">
                <a:moveTo>
                  <a:pt x="0" y="0"/>
                </a:moveTo>
                <a:lnTo>
                  <a:pt x="1313790" y="0"/>
                </a:lnTo>
                <a:lnTo>
                  <a:pt x="1313790" y="764220"/>
                </a:lnTo>
                <a:lnTo>
                  <a:pt x="0" y="7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5" t="-1292" r="0" b="-33004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43226" y="3369959"/>
            <a:ext cx="7499679" cy="2797331"/>
            <a:chOff x="0" y="0"/>
            <a:chExt cx="2265826" cy="8451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43226" y="6392748"/>
            <a:ext cx="7499679" cy="2797331"/>
            <a:chOff x="0" y="0"/>
            <a:chExt cx="2265826" cy="8451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45095" y="3369959"/>
            <a:ext cx="7499679" cy="2797331"/>
            <a:chOff x="0" y="0"/>
            <a:chExt cx="2265826" cy="8451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245095" y="6392748"/>
            <a:ext cx="7499679" cy="2797331"/>
            <a:chOff x="0" y="0"/>
            <a:chExt cx="2265826" cy="8451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361032" y="7158455"/>
            <a:ext cx="1374131" cy="1265918"/>
          </a:xfrm>
          <a:custGeom>
            <a:avLst/>
            <a:gdLst/>
            <a:ahLst/>
            <a:cxnLst/>
            <a:rect r="r" b="b" t="t" l="l"/>
            <a:pathLst>
              <a:path h="1265918" w="1374131">
                <a:moveTo>
                  <a:pt x="0" y="0"/>
                </a:moveTo>
                <a:lnTo>
                  <a:pt x="1374132" y="0"/>
                </a:lnTo>
                <a:lnTo>
                  <a:pt x="1374132" y="1265918"/>
                </a:lnTo>
                <a:lnTo>
                  <a:pt x="0" y="1265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15782" y="4027202"/>
            <a:ext cx="1296888" cy="1379668"/>
          </a:xfrm>
          <a:custGeom>
            <a:avLst/>
            <a:gdLst/>
            <a:ahLst/>
            <a:cxnLst/>
            <a:rect r="r" b="b" t="t" l="l"/>
            <a:pathLst>
              <a:path h="1379668" w="1296888">
                <a:moveTo>
                  <a:pt x="0" y="0"/>
                </a:moveTo>
                <a:lnTo>
                  <a:pt x="1296888" y="0"/>
                </a:lnTo>
                <a:lnTo>
                  <a:pt x="1296888" y="1379669"/>
                </a:lnTo>
                <a:lnTo>
                  <a:pt x="0" y="13796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956174" y="6967650"/>
            <a:ext cx="1587585" cy="1432795"/>
          </a:xfrm>
          <a:custGeom>
            <a:avLst/>
            <a:gdLst/>
            <a:ahLst/>
            <a:cxnLst/>
            <a:rect r="r" b="b" t="t" l="l"/>
            <a:pathLst>
              <a:path h="1432795" w="1587585">
                <a:moveTo>
                  <a:pt x="0" y="0"/>
                </a:moveTo>
                <a:lnTo>
                  <a:pt x="1587585" y="0"/>
                </a:lnTo>
                <a:lnTo>
                  <a:pt x="1587585" y="1432796"/>
                </a:lnTo>
                <a:lnTo>
                  <a:pt x="0" y="14327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851711" y="4036802"/>
            <a:ext cx="1463646" cy="1463646"/>
          </a:xfrm>
          <a:custGeom>
            <a:avLst/>
            <a:gdLst/>
            <a:ahLst/>
            <a:cxnLst/>
            <a:rect r="r" b="b" t="t" l="l"/>
            <a:pathLst>
              <a:path h="1463646" w="1463646">
                <a:moveTo>
                  <a:pt x="0" y="0"/>
                </a:moveTo>
                <a:lnTo>
                  <a:pt x="1463647" y="0"/>
                </a:lnTo>
                <a:lnTo>
                  <a:pt x="1463647" y="1463646"/>
                </a:lnTo>
                <a:lnTo>
                  <a:pt x="0" y="1463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주요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사용 사례 및 기술</a:t>
            </a:r>
          </a:p>
        </p:txBody>
      </p:sp>
      <p:sp>
        <p:nvSpPr>
          <p:cNvPr name="TextBox 23" id="23"/>
          <p:cNvSpPr txBox="true"/>
          <p:nvPr/>
        </p:nvSpPr>
        <p:spPr>
          <a:xfrm rot="-18144">
            <a:off x="5667856" y="1142292"/>
            <a:ext cx="6952841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LLM, 왜 유용한가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22295" y="3963911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텍스트 분류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22295" y="6986700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시맨틱 검색 및 RAG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24164" y="3963911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텍스트 클러스터링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24164" y="6986700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챗봇 구축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22295" y="4920461"/>
            <a:ext cx="414652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고객 리뷰의 긍정/부정 식별 (지도 학습)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22295" y="7943250"/>
            <a:ext cx="414652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관련 문서 검색 및 조사, 외부 정보 활용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24164" y="4758536"/>
            <a:ext cx="4114078" cy="6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이슈 티켓에서 자주 발생하는 주제 찾기 (비지도 학습)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20234" y="7781325"/>
            <a:ext cx="3999512" cy="6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도구 및 문서와 같은 외부 자원을 활용하여 복잡한 시스템 구현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5495255" y="4787111"/>
            <a:ext cx="7499679" cy="2797331"/>
            <a:chOff x="0" y="0"/>
            <a:chExt cx="2265826" cy="84513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F3F2EF"/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8374324" y="5381063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멀티모달 작업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370395" y="6175687"/>
            <a:ext cx="3999512" cy="6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이미지 기반으로 요리 레시피 작성 등 다른 유형의 입력(비전) 적용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6334710" y="5588203"/>
            <a:ext cx="1349885" cy="1164275"/>
          </a:xfrm>
          <a:custGeom>
            <a:avLst/>
            <a:gdLst/>
            <a:ahLst/>
            <a:cxnLst/>
            <a:rect r="r" b="b" t="t" l="l"/>
            <a:pathLst>
              <a:path h="1164275" w="1349885">
                <a:moveTo>
                  <a:pt x="0" y="0"/>
                </a:moveTo>
                <a:lnTo>
                  <a:pt x="1349885" y="0"/>
                </a:lnTo>
                <a:lnTo>
                  <a:pt x="1349885" y="1164276"/>
                </a:lnTo>
                <a:lnTo>
                  <a:pt x="0" y="11642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사회적, 윤리적 의미</a:t>
            </a:r>
          </a:p>
        </p:txBody>
      </p:sp>
      <p:sp>
        <p:nvSpPr>
          <p:cNvPr name="TextBox 6" id="6"/>
          <p:cNvSpPr txBox="true"/>
          <p:nvPr/>
        </p:nvSpPr>
        <p:spPr>
          <a:xfrm rot="-18144">
            <a:off x="5094758" y="1154842"/>
            <a:ext cx="8099037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책임 있는 LLM 개발과 사용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7773891" y="3379484"/>
            <a:ext cx="0" cy="5810595"/>
          </a:xfrm>
          <a:prstGeom prst="line">
            <a:avLst/>
          </a:prstGeom>
          <a:ln cap="flat" w="9525">
            <a:solidFill>
              <a:srgbClr val="561C24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962102" y="4156486"/>
            <a:ext cx="804650" cy="674900"/>
          </a:xfrm>
          <a:custGeom>
            <a:avLst/>
            <a:gdLst/>
            <a:ahLst/>
            <a:cxnLst/>
            <a:rect r="r" b="b" t="t" l="l"/>
            <a:pathLst>
              <a:path h="674900" w="804650">
                <a:moveTo>
                  <a:pt x="0" y="0"/>
                </a:moveTo>
                <a:lnTo>
                  <a:pt x="804650" y="0"/>
                </a:lnTo>
                <a:lnTo>
                  <a:pt x="804650" y="674900"/>
                </a:lnTo>
                <a:lnTo>
                  <a:pt x="0" y="674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18144">
            <a:off x="871098" y="5160740"/>
            <a:ext cx="6545436" cy="164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5"/>
              </a:lnSpc>
            </a:pPr>
            <a:r>
              <a:rPr lang="en-US" sz="5389" spc="16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강력한 기술에는 </a:t>
            </a:r>
          </a:p>
          <a:p>
            <a:pPr algn="l" marL="0" indent="0" lvl="0">
              <a:lnSpc>
                <a:spcPts val="6575"/>
              </a:lnSpc>
            </a:pPr>
            <a:r>
              <a:rPr lang="en-US" b="true" sz="5389" spc="16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큰 책임이 따름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83894" y="2890710"/>
            <a:ext cx="9175406" cy="636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b="true" sz="2649" spc="-92">
                <a:solidFill>
                  <a:srgbClr val="561C24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편향과 공정성 </a:t>
            </a: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: LLM은 대규모 훈련 데이터에 포함된 편향을 학습하고 재현하며 증폭시킬 수 있음. 훈련 데이터가 잘 공유되지 않아 어떤 편향이 내재하는지 알기 어려움.</a:t>
            </a: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b="true" sz="2649" spc="-92">
                <a:solidFill>
                  <a:srgbClr val="561C24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투명성과 책임성</a:t>
            </a: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: LLM이 사람처럼 대화할 수 있어 사람과의</a:t>
            </a: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구분이 어려움. 사람의 감독 없는 LLM 사용은 의도치 않은 결과를 초래할 수 있음 (예: 의료 분야 규제).</a:t>
            </a: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b="true" sz="2649" spc="-92">
                <a:solidFill>
                  <a:srgbClr val="561C24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유해 콘텐츠 생성</a:t>
            </a: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: 잘못된 텍스트, 가짜 뉴스, 오해의 소지가 있는 정보 등을 생성할 가능성.</a:t>
            </a: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b="true" sz="2649" spc="-92">
                <a:solidFill>
                  <a:srgbClr val="561C24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지적</a:t>
            </a:r>
            <a:r>
              <a:rPr lang="en-US" b="true" sz="2649" spc="-92">
                <a:solidFill>
                  <a:srgbClr val="561C24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 재산권</a:t>
            </a: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: LLM 출력의 소유권 및 훈련 데이터에 저작권 있는 자료 사용 여부 문제.</a:t>
            </a: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b="true" sz="2649" spc="-92">
                <a:solidFill>
                  <a:srgbClr val="561C24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규제</a:t>
            </a: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: EU 인공지능법(EU AI Act)과 같이 LLM 개발 및 배포를 규제하는 움직임이 시작됨.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GPU 거지</a:t>
            </a:r>
          </a:p>
        </p:txBody>
      </p:sp>
      <p:sp>
        <p:nvSpPr>
          <p:cNvPr name="TextBox 6" id="6"/>
          <p:cNvSpPr txBox="true"/>
          <p:nvPr/>
        </p:nvSpPr>
        <p:spPr>
          <a:xfrm rot="-18144">
            <a:off x="4615213" y="1070595"/>
            <a:ext cx="9058127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자원이 부족해도 괜찮습니다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7773891" y="3379484"/>
            <a:ext cx="0" cy="5810595"/>
          </a:xfrm>
          <a:prstGeom prst="line">
            <a:avLst/>
          </a:prstGeom>
          <a:ln cap="flat" w="9525">
            <a:solidFill>
              <a:srgbClr val="561C24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843983" y="4134439"/>
            <a:ext cx="804650" cy="674900"/>
          </a:xfrm>
          <a:custGeom>
            <a:avLst/>
            <a:gdLst/>
            <a:ahLst/>
            <a:cxnLst/>
            <a:rect r="r" b="b" t="t" l="l"/>
            <a:pathLst>
              <a:path h="674900" w="804650">
                <a:moveTo>
                  <a:pt x="0" y="0"/>
                </a:moveTo>
                <a:lnTo>
                  <a:pt x="804650" y="0"/>
                </a:lnTo>
                <a:lnTo>
                  <a:pt x="804650" y="674900"/>
                </a:lnTo>
                <a:lnTo>
                  <a:pt x="0" y="674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18144">
            <a:off x="1755166" y="5138687"/>
            <a:ext cx="6545436" cy="247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5"/>
              </a:lnSpc>
            </a:pPr>
            <a:r>
              <a:rPr lang="en-US" sz="5389" spc="16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LLM을 다루려면</a:t>
            </a:r>
          </a:p>
          <a:p>
            <a:pPr algn="l">
              <a:lnSpc>
                <a:spcPts val="6575"/>
              </a:lnSpc>
            </a:pPr>
            <a:r>
              <a:rPr lang="en-US" sz="5389" spc="16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비싼 컴퓨터가 </a:t>
            </a:r>
          </a:p>
          <a:p>
            <a:pPr algn="l" marL="0" indent="0" lvl="0">
              <a:lnSpc>
                <a:spcPts val="6575"/>
              </a:lnSpc>
            </a:pPr>
            <a:r>
              <a:rPr lang="en-US" b="true" sz="5389" spc="16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필요한가요?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21554" y="3759744"/>
            <a:ext cx="8954936" cy="476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생성 모델 실행에는 일반적으로 GPU(그래픽 카드)가 많이 필요하며, 특히 VRAM의 양이 중요</a:t>
            </a:r>
          </a:p>
          <a:p>
            <a:pPr algn="l">
              <a:lnSpc>
                <a:spcPts val="4266"/>
              </a:lnSpc>
            </a:pPr>
          </a:p>
          <a:p>
            <a:pPr algn="l">
              <a:lnSpc>
                <a:spcPts val="4266"/>
              </a:lnSpc>
            </a:pPr>
            <a:r>
              <a:rPr lang="en-US" sz="2649" spc="-92" b="true">
                <a:solidFill>
                  <a:srgbClr val="561C24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이 책의 접근 방식</a:t>
            </a: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GPU 거지를 위한 책 : 비싼 GPU 없이도 실행할 수 있는 모델을 사용.</a:t>
            </a: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sz="2649" spc="-92">
                <a:solidFill>
                  <a:srgbClr val="561C24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모든 예제는 구글 코랩(Google Colab)의 무료 인스턴스(16GB VRAM을 가진 T4 GPU)에서 실행할 수 있도록 작성. 이는 이 책에서 필요한 최소 VRAM 용량에 해당.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78053" y="2064039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LLM을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사용하는 방법</a:t>
            </a:r>
          </a:p>
        </p:txBody>
      </p:sp>
      <p:sp>
        <p:nvSpPr>
          <p:cNvPr name="TextBox 6" id="6"/>
          <p:cNvSpPr txBox="true"/>
          <p:nvPr/>
        </p:nvSpPr>
        <p:spPr>
          <a:xfrm rot="-18144">
            <a:off x="3198595" y="1141546"/>
            <a:ext cx="11891362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LLM 인터페이스: 오픈 소스 vs. 비공개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475173" y="3379484"/>
            <a:ext cx="7486876" cy="5810595"/>
            <a:chOff x="0" y="0"/>
            <a:chExt cx="1971852" cy="15303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852" cy="1530363"/>
            </a:xfrm>
            <a:custGeom>
              <a:avLst/>
              <a:gdLst/>
              <a:ahLst/>
              <a:cxnLst/>
              <a:rect r="r" b="b" t="t" l="l"/>
              <a:pathLst>
                <a:path h="1530363" w="1971852">
                  <a:moveTo>
                    <a:pt x="20681" y="0"/>
                  </a:moveTo>
                  <a:lnTo>
                    <a:pt x="1951171" y="0"/>
                  </a:lnTo>
                  <a:cubicBezTo>
                    <a:pt x="1962593" y="0"/>
                    <a:pt x="1971852" y="9259"/>
                    <a:pt x="1971852" y="20681"/>
                  </a:cubicBezTo>
                  <a:lnTo>
                    <a:pt x="1971852" y="1509681"/>
                  </a:lnTo>
                  <a:cubicBezTo>
                    <a:pt x="1971852" y="1515166"/>
                    <a:pt x="1969673" y="1520427"/>
                    <a:pt x="1965795" y="1524305"/>
                  </a:cubicBezTo>
                  <a:cubicBezTo>
                    <a:pt x="1961916" y="1528184"/>
                    <a:pt x="1956656" y="1530363"/>
                    <a:pt x="1951171" y="1530363"/>
                  </a:cubicBezTo>
                  <a:lnTo>
                    <a:pt x="20681" y="1530363"/>
                  </a:lnTo>
                  <a:cubicBezTo>
                    <a:pt x="15196" y="1530363"/>
                    <a:pt x="9936" y="1528184"/>
                    <a:pt x="6057" y="1524305"/>
                  </a:cubicBezTo>
                  <a:cubicBezTo>
                    <a:pt x="2179" y="1520427"/>
                    <a:pt x="0" y="1515166"/>
                    <a:pt x="0" y="1509681"/>
                  </a:cubicBezTo>
                  <a:lnTo>
                    <a:pt x="0" y="20681"/>
                  </a:lnTo>
                  <a:cubicBezTo>
                    <a:pt x="0" y="15196"/>
                    <a:pt x="2179" y="9936"/>
                    <a:pt x="6057" y="6057"/>
                  </a:cubicBezTo>
                  <a:cubicBezTo>
                    <a:pt x="9936" y="2179"/>
                    <a:pt x="15196" y="0"/>
                    <a:pt x="206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71852" cy="1577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5354" y="3379484"/>
            <a:ext cx="7363126" cy="5810595"/>
            <a:chOff x="0" y="0"/>
            <a:chExt cx="1939260" cy="15303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39260" cy="1530363"/>
            </a:xfrm>
            <a:custGeom>
              <a:avLst/>
              <a:gdLst/>
              <a:ahLst/>
              <a:cxnLst/>
              <a:rect r="r" b="b" t="t" l="l"/>
              <a:pathLst>
                <a:path h="1530363" w="1939260">
                  <a:moveTo>
                    <a:pt x="21029" y="0"/>
                  </a:moveTo>
                  <a:lnTo>
                    <a:pt x="1918231" y="0"/>
                  </a:lnTo>
                  <a:cubicBezTo>
                    <a:pt x="1923808" y="0"/>
                    <a:pt x="1929157" y="2216"/>
                    <a:pt x="1933100" y="6159"/>
                  </a:cubicBezTo>
                  <a:cubicBezTo>
                    <a:pt x="1937044" y="10103"/>
                    <a:pt x="1939260" y="15452"/>
                    <a:pt x="1939260" y="21029"/>
                  </a:cubicBezTo>
                  <a:lnTo>
                    <a:pt x="1939260" y="1509334"/>
                  </a:lnTo>
                  <a:cubicBezTo>
                    <a:pt x="1939260" y="1514911"/>
                    <a:pt x="1937044" y="1520260"/>
                    <a:pt x="1933100" y="1524203"/>
                  </a:cubicBezTo>
                  <a:cubicBezTo>
                    <a:pt x="1929157" y="1528147"/>
                    <a:pt x="1923808" y="1530363"/>
                    <a:pt x="1918231" y="1530363"/>
                  </a:cubicBezTo>
                  <a:lnTo>
                    <a:pt x="21029" y="1530363"/>
                  </a:lnTo>
                  <a:cubicBezTo>
                    <a:pt x="15452" y="1530363"/>
                    <a:pt x="10103" y="1528147"/>
                    <a:pt x="6159" y="1524203"/>
                  </a:cubicBezTo>
                  <a:cubicBezTo>
                    <a:pt x="2216" y="1520260"/>
                    <a:pt x="0" y="1514911"/>
                    <a:pt x="0" y="1509334"/>
                  </a:cubicBezTo>
                  <a:lnTo>
                    <a:pt x="0" y="21029"/>
                  </a:lnTo>
                  <a:cubicBezTo>
                    <a:pt x="0" y="15452"/>
                    <a:pt x="2216" y="10103"/>
                    <a:pt x="6159" y="6159"/>
                  </a:cubicBezTo>
                  <a:cubicBezTo>
                    <a:pt x="10103" y="2216"/>
                    <a:pt x="15452" y="0"/>
                    <a:pt x="21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39260" cy="1577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14502" y="5776036"/>
            <a:ext cx="6608219" cy="243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6"/>
              </a:lnSpc>
            </a:pPr>
            <a:r>
              <a:rPr lang="en-US" sz="2150" spc="-75" b="true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가중치와 구조가 대중에게 공개되지 않음</a:t>
            </a:r>
          </a:p>
          <a:p>
            <a:pPr algn="l">
              <a:lnSpc>
                <a:spcPts val="3246"/>
              </a:lnSpc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공급자가 모델 호스팅 및 실행을 관리하여 사용자에게 고성능 GPU가 불필요</a:t>
            </a:r>
          </a:p>
          <a:p>
            <a:pPr algn="l">
              <a:lnSpc>
                <a:spcPts val="3246"/>
              </a:lnSpc>
            </a:pP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장점 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: 뛰어난 성능, 낮은 진입 장벽.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단점 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: 높은 서비스 비용, 미세 튜닝 불가, 데이터 공유 필요.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11722" y="5571248"/>
            <a:ext cx="6890390" cy="284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6"/>
              </a:lnSpc>
            </a:pPr>
            <a:r>
              <a:rPr lang="en-US" sz="2150" spc="-75" b="true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가중치와 구조가 대중에게 공개됨</a:t>
            </a:r>
          </a:p>
          <a:p>
            <a:pPr algn="l">
              <a:lnSpc>
                <a:spcPts val="3246"/>
              </a:lnSpc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강력한 GPU가 있다면 로컬 컴퓨터에서 모델을 직접 다운로드하여 사용 가능</a:t>
            </a:r>
          </a:p>
          <a:p>
            <a:pPr algn="l">
              <a:lnSpc>
                <a:spcPts val="3246"/>
              </a:lnSpc>
            </a:pP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장점 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: 완전한 제어, 미세 튜닝 가능, 투명성, 허깅 페이스와 같은 커뮤니티의 지원.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단점 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: 강력한 하드웨어 및 설정 지식 필요.</a:t>
            </a:r>
          </a:p>
        </p:txBody>
      </p:sp>
      <p:sp>
        <p:nvSpPr>
          <p:cNvPr name="TextBox 16" id="16"/>
          <p:cNvSpPr txBox="true"/>
          <p:nvPr/>
        </p:nvSpPr>
        <p:spPr>
          <a:xfrm rot="-18144">
            <a:off x="2112132" y="4368120"/>
            <a:ext cx="6213008" cy="61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4"/>
              </a:lnSpc>
            </a:pPr>
            <a:r>
              <a:rPr lang="en-US" b="true" sz="4130" spc="-9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독점 및 비공개 모델</a:t>
            </a:r>
          </a:p>
        </p:txBody>
      </p:sp>
      <p:sp>
        <p:nvSpPr>
          <p:cNvPr name="TextBox 17" id="17"/>
          <p:cNvSpPr txBox="true"/>
          <p:nvPr/>
        </p:nvSpPr>
        <p:spPr>
          <a:xfrm rot="-18144">
            <a:off x="9735542" y="4381730"/>
            <a:ext cx="6434466" cy="61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4"/>
              </a:lnSpc>
            </a:pPr>
            <a:r>
              <a:rPr lang="en-US" b="true" sz="4130" spc="-9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오픈 모델</a:t>
            </a:r>
          </a:p>
        </p:txBody>
      </p:sp>
      <p:sp>
        <p:nvSpPr>
          <p:cNvPr name="TextBox 18" id="18"/>
          <p:cNvSpPr txBox="true"/>
          <p:nvPr/>
        </p:nvSpPr>
        <p:spPr>
          <a:xfrm rot="-18144">
            <a:off x="2111336" y="3954678"/>
            <a:ext cx="4414020" cy="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98"/>
              </a:lnSpc>
            </a:pPr>
            <a:r>
              <a:rPr lang="en-US" b="true" sz="2057" spc="-14">
                <a:solidFill>
                  <a:srgbClr val="C7B7A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Closed Source Models</a:t>
            </a:r>
          </a:p>
        </p:txBody>
      </p:sp>
      <p:sp>
        <p:nvSpPr>
          <p:cNvPr name="TextBox 19" id="19"/>
          <p:cNvSpPr txBox="true"/>
          <p:nvPr/>
        </p:nvSpPr>
        <p:spPr>
          <a:xfrm rot="-18144">
            <a:off x="9734764" y="3960903"/>
            <a:ext cx="2055022" cy="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98"/>
              </a:lnSpc>
            </a:pPr>
            <a:r>
              <a:rPr lang="en-US" b="true" sz="2057" spc="-14">
                <a:solidFill>
                  <a:srgbClr val="C7B7A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Open Models</a:t>
            </a:r>
          </a:p>
        </p:txBody>
      </p:sp>
      <p:sp>
        <p:nvSpPr>
          <p:cNvPr name="AutoShape 20" id="20"/>
          <p:cNvSpPr/>
          <p:nvPr/>
        </p:nvSpPr>
        <p:spPr>
          <a:xfrm>
            <a:off x="2110514" y="5204629"/>
            <a:ext cx="6219412" cy="0"/>
          </a:xfrm>
          <a:prstGeom prst="line">
            <a:avLst/>
          </a:prstGeom>
          <a:ln cap="flat" w="19050">
            <a:solidFill>
              <a:srgbClr val="C7B7A3">
                <a:alpha val="48627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9730621" y="5218823"/>
            <a:ext cx="6440953" cy="0"/>
          </a:xfrm>
          <a:prstGeom prst="line">
            <a:avLst/>
          </a:prstGeom>
          <a:ln cap="flat" w="19050">
            <a:solidFill>
              <a:srgbClr val="C7B7A3">
                <a:alpha val="48627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43226" y="3379484"/>
            <a:ext cx="4733025" cy="3409896"/>
            <a:chOff x="0" y="0"/>
            <a:chExt cx="722142" cy="5202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2142" cy="520265"/>
            </a:xfrm>
            <a:custGeom>
              <a:avLst/>
              <a:gdLst/>
              <a:ahLst/>
              <a:cxnLst/>
              <a:rect r="r" b="b" t="t" l="l"/>
              <a:pathLst>
                <a:path h="520265" w="722142">
                  <a:moveTo>
                    <a:pt x="32714" y="0"/>
                  </a:moveTo>
                  <a:lnTo>
                    <a:pt x="689427" y="0"/>
                  </a:lnTo>
                  <a:cubicBezTo>
                    <a:pt x="707495" y="0"/>
                    <a:pt x="722142" y="14647"/>
                    <a:pt x="722142" y="32714"/>
                  </a:cubicBezTo>
                  <a:lnTo>
                    <a:pt x="722142" y="487551"/>
                  </a:lnTo>
                  <a:cubicBezTo>
                    <a:pt x="722142" y="496227"/>
                    <a:pt x="718695" y="504548"/>
                    <a:pt x="712560" y="510684"/>
                  </a:cubicBezTo>
                  <a:cubicBezTo>
                    <a:pt x="706425" y="516819"/>
                    <a:pt x="698104" y="520265"/>
                    <a:pt x="689427" y="520265"/>
                  </a:cubicBezTo>
                  <a:lnTo>
                    <a:pt x="32714" y="520265"/>
                  </a:lnTo>
                  <a:cubicBezTo>
                    <a:pt x="14647" y="520265"/>
                    <a:pt x="0" y="505619"/>
                    <a:pt x="0" y="487551"/>
                  </a:cubicBezTo>
                  <a:lnTo>
                    <a:pt x="0" y="32714"/>
                  </a:lnTo>
                  <a:cubicBezTo>
                    <a:pt x="0" y="14647"/>
                    <a:pt x="14647" y="0"/>
                    <a:pt x="32714" y="0"/>
                  </a:cubicBezTo>
                  <a:close/>
                </a:path>
              </a:pathLst>
            </a:custGeom>
            <a:blipFill>
              <a:blip r:embed="rId3"/>
              <a:stretch>
                <a:fillRect l="-4067" t="0" r="-4067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775791" y="3379484"/>
            <a:ext cx="4733025" cy="3409896"/>
            <a:chOff x="0" y="0"/>
            <a:chExt cx="722142" cy="5202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2142" cy="520265"/>
            </a:xfrm>
            <a:custGeom>
              <a:avLst/>
              <a:gdLst/>
              <a:ahLst/>
              <a:cxnLst/>
              <a:rect r="r" b="b" t="t" l="l"/>
              <a:pathLst>
                <a:path h="520265" w="722142">
                  <a:moveTo>
                    <a:pt x="32714" y="0"/>
                  </a:moveTo>
                  <a:lnTo>
                    <a:pt x="689427" y="0"/>
                  </a:lnTo>
                  <a:cubicBezTo>
                    <a:pt x="707495" y="0"/>
                    <a:pt x="722142" y="14647"/>
                    <a:pt x="722142" y="32714"/>
                  </a:cubicBezTo>
                  <a:lnTo>
                    <a:pt x="722142" y="487551"/>
                  </a:lnTo>
                  <a:cubicBezTo>
                    <a:pt x="722142" y="496227"/>
                    <a:pt x="718695" y="504548"/>
                    <a:pt x="712560" y="510684"/>
                  </a:cubicBezTo>
                  <a:cubicBezTo>
                    <a:pt x="706425" y="516819"/>
                    <a:pt x="698104" y="520265"/>
                    <a:pt x="689427" y="520265"/>
                  </a:cubicBezTo>
                  <a:lnTo>
                    <a:pt x="32714" y="520265"/>
                  </a:lnTo>
                  <a:cubicBezTo>
                    <a:pt x="14647" y="520265"/>
                    <a:pt x="0" y="505619"/>
                    <a:pt x="0" y="487551"/>
                  </a:cubicBezTo>
                  <a:lnTo>
                    <a:pt x="0" y="32714"/>
                  </a:lnTo>
                  <a:cubicBezTo>
                    <a:pt x="0" y="14647"/>
                    <a:pt x="14647" y="0"/>
                    <a:pt x="32714" y="0"/>
                  </a:cubicBezTo>
                  <a:close/>
                </a:path>
              </a:pathLst>
            </a:custGeom>
            <a:blipFill>
              <a:blip r:embed="rId4"/>
              <a:stretch>
                <a:fillRect l="-22044" t="0" r="-22044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2011749" y="3379484"/>
            <a:ext cx="4733025" cy="3409896"/>
            <a:chOff x="0" y="0"/>
            <a:chExt cx="722142" cy="5202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22142" cy="520265"/>
            </a:xfrm>
            <a:custGeom>
              <a:avLst/>
              <a:gdLst/>
              <a:ahLst/>
              <a:cxnLst/>
              <a:rect r="r" b="b" t="t" l="l"/>
              <a:pathLst>
                <a:path h="520265" w="722142">
                  <a:moveTo>
                    <a:pt x="32714" y="0"/>
                  </a:moveTo>
                  <a:lnTo>
                    <a:pt x="689427" y="0"/>
                  </a:lnTo>
                  <a:cubicBezTo>
                    <a:pt x="707495" y="0"/>
                    <a:pt x="722142" y="14647"/>
                    <a:pt x="722142" y="32714"/>
                  </a:cubicBezTo>
                  <a:lnTo>
                    <a:pt x="722142" y="487551"/>
                  </a:lnTo>
                  <a:cubicBezTo>
                    <a:pt x="722142" y="496227"/>
                    <a:pt x="718695" y="504548"/>
                    <a:pt x="712560" y="510684"/>
                  </a:cubicBezTo>
                  <a:cubicBezTo>
                    <a:pt x="706425" y="516819"/>
                    <a:pt x="698104" y="520265"/>
                    <a:pt x="689427" y="520265"/>
                  </a:cubicBezTo>
                  <a:lnTo>
                    <a:pt x="32714" y="520265"/>
                  </a:lnTo>
                  <a:cubicBezTo>
                    <a:pt x="14647" y="520265"/>
                    <a:pt x="0" y="505619"/>
                    <a:pt x="0" y="487551"/>
                  </a:cubicBezTo>
                  <a:lnTo>
                    <a:pt x="0" y="32714"/>
                  </a:lnTo>
                  <a:cubicBezTo>
                    <a:pt x="0" y="14647"/>
                    <a:pt x="14647" y="0"/>
                    <a:pt x="32714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73156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>
            <a:off x="1543226" y="7908094"/>
            <a:ext cx="4717255" cy="0"/>
          </a:xfrm>
          <a:prstGeom prst="line">
            <a:avLst/>
          </a:prstGeom>
          <a:ln cap="flat" w="9525">
            <a:solidFill>
              <a:srgbClr val="C7B7A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6775791" y="7908094"/>
            <a:ext cx="4717255" cy="0"/>
          </a:xfrm>
          <a:prstGeom prst="line">
            <a:avLst/>
          </a:prstGeom>
          <a:ln cap="flat" w="9525">
            <a:solidFill>
              <a:srgbClr val="C7B7A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2004116" y="7908094"/>
            <a:ext cx="4717255" cy="0"/>
          </a:xfrm>
          <a:prstGeom prst="line">
            <a:avLst/>
          </a:prstGeom>
          <a:ln cap="flat" w="9525">
            <a:solidFill>
              <a:srgbClr val="C7B7A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실습진행</a:t>
            </a:r>
          </a:p>
        </p:txBody>
      </p:sp>
      <p:sp>
        <p:nvSpPr>
          <p:cNvPr name="TextBox 16" id="16"/>
          <p:cNvSpPr txBox="true"/>
          <p:nvPr/>
        </p:nvSpPr>
        <p:spPr>
          <a:xfrm rot="-18144">
            <a:off x="5067083" y="1154988"/>
            <a:ext cx="8154386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첫 번째 텍스트 생성하기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3226" y="7187247"/>
            <a:ext cx="4733025" cy="487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b="true" sz="3337" spc="-4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허깅 페이스 허브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75791" y="7187247"/>
            <a:ext cx="4733025" cy="487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b="true" sz="3337" spc="-4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Phi-3-mini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04116" y="7187247"/>
            <a:ext cx="4733025" cy="487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b="true" sz="3337" spc="-4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텍스트 생성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58996" y="8130839"/>
            <a:ext cx="470148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20"/>
              </a:lnSpc>
              <a:spcBef>
                <a:spcPct val="0"/>
              </a:spcBef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LLM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의 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놀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터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91561" y="8130839"/>
            <a:ext cx="470148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2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비교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적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작고(38억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파라미터)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성능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높음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750669" y="7962265"/>
            <a:ext cx="5255184" cy="129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1. 생성 모델 자체 로드</a:t>
            </a:r>
          </a:p>
          <a:p>
            <a:pPr algn="ctr" marL="0" indent="0" lvl="0">
              <a:lnSpc>
                <a:spcPts val="2620"/>
              </a:lnSpc>
              <a:spcBef>
                <a:spcPct val="0"/>
              </a:spcBef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2. </a:t>
            </a: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모델이 사용하는 토크나이저로드</a:t>
            </a:r>
          </a:p>
          <a:p>
            <a:pPr algn="ctr" marL="0" indent="0" lvl="0">
              <a:lnSpc>
                <a:spcPts val="262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3. 토크나이저는 주입하기 전에 토큰으로 분할</a:t>
            </a:r>
          </a:p>
          <a:p>
            <a:pPr algn="ctr">
              <a:lnSpc>
                <a:spcPts val="262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4. 모델에 토큰화된 입력을 전달하여 텍스트 생성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00663" y="1009650"/>
            <a:ext cx="17086674" cy="0"/>
          </a:xfrm>
          <a:prstGeom prst="line">
            <a:avLst/>
          </a:prstGeom>
          <a:ln cap="rnd" w="19050">
            <a:solidFill>
              <a:srgbClr val="C7B7A3">
                <a:alpha val="9098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12176" y="338978"/>
            <a:ext cx="2221276" cy="397004"/>
          </a:xfrm>
          <a:custGeom>
            <a:avLst/>
            <a:gdLst/>
            <a:ahLst/>
            <a:cxnLst/>
            <a:rect r="r" b="b" t="t" l="l"/>
            <a:pathLst>
              <a:path h="397004" w="2221276">
                <a:moveTo>
                  <a:pt x="0" y="0"/>
                </a:moveTo>
                <a:lnTo>
                  <a:pt x="2221276" y="0"/>
                </a:lnTo>
                <a:lnTo>
                  <a:pt x="2221276" y="397005"/>
                </a:lnTo>
                <a:lnTo>
                  <a:pt x="0" y="3970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5845" r="-708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18144">
            <a:off x="4951660" y="4776946"/>
            <a:ext cx="8385635" cy="133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5"/>
              </a:lnSpc>
              <a:spcBef>
                <a:spcPct val="0"/>
              </a:spcBef>
            </a:pPr>
            <a:r>
              <a:rPr lang="en-US" b="true" sz="9995" spc="-309">
                <a:solidFill>
                  <a:srgbClr val="F3F2EF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감사합니다.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38481" y="79251"/>
            <a:ext cx="1313791" cy="764220"/>
          </a:xfrm>
          <a:custGeom>
            <a:avLst/>
            <a:gdLst/>
            <a:ahLst/>
            <a:cxnLst/>
            <a:rect r="r" b="b" t="t" l="l"/>
            <a:pathLst>
              <a:path h="764220" w="1313791">
                <a:moveTo>
                  <a:pt x="0" y="0"/>
                </a:moveTo>
                <a:lnTo>
                  <a:pt x="1313790" y="0"/>
                </a:lnTo>
                <a:lnTo>
                  <a:pt x="1313790" y="764220"/>
                </a:lnTo>
                <a:lnTo>
                  <a:pt x="0" y="764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5" t="-1292" r="0" b="-3300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00663" y="1009650"/>
            <a:ext cx="17086674" cy="0"/>
          </a:xfrm>
          <a:prstGeom prst="line">
            <a:avLst/>
          </a:prstGeom>
          <a:ln cap="rnd" w="19050">
            <a:solidFill>
              <a:srgbClr val="C7B7A3">
                <a:alpha val="9098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-18144">
            <a:off x="3882017" y="4510681"/>
            <a:ext cx="10666633" cy="1208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9"/>
              </a:lnSpc>
            </a:pPr>
            <a:r>
              <a:rPr lang="en-US" sz="7616" spc="-236">
                <a:solidFill>
                  <a:srgbClr val="F3F2EF"/>
                </a:solidFill>
                <a:latin typeface="둥근펜"/>
                <a:ea typeface="둥근펜"/>
                <a:cs typeface="둥근펜"/>
                <a:sym typeface="둥근펜"/>
              </a:rPr>
              <a:t>언어 AI란?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36235" y="7719607"/>
            <a:ext cx="10815529" cy="34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sz="1899" spc="-32">
                <a:solidFill>
                  <a:srgbClr val="F3F2EF">
                    <a:alpha val="49804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인간</a:t>
            </a:r>
            <a:r>
              <a:rPr lang="en-US" sz="1899" spc="-32">
                <a:solidFill>
                  <a:srgbClr val="F3F2EF">
                    <a:alpha val="49804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지능에 가까운 작업을 수행하는 컴퓨터 시스템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12176" y="338978"/>
            <a:ext cx="2221276" cy="397004"/>
          </a:xfrm>
          <a:custGeom>
            <a:avLst/>
            <a:gdLst/>
            <a:ahLst/>
            <a:cxnLst/>
            <a:rect r="r" b="b" t="t" l="l"/>
            <a:pathLst>
              <a:path h="397004" w="2221276">
                <a:moveTo>
                  <a:pt x="0" y="0"/>
                </a:moveTo>
                <a:lnTo>
                  <a:pt x="2221276" y="0"/>
                </a:lnTo>
                <a:lnTo>
                  <a:pt x="2221276" y="397005"/>
                </a:lnTo>
                <a:lnTo>
                  <a:pt x="0" y="397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5845" r="-70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38481" y="79251"/>
            <a:ext cx="1313791" cy="764220"/>
          </a:xfrm>
          <a:custGeom>
            <a:avLst/>
            <a:gdLst/>
            <a:ahLst/>
            <a:cxnLst/>
            <a:rect r="r" b="b" t="t" l="l"/>
            <a:pathLst>
              <a:path h="764220" w="1313791">
                <a:moveTo>
                  <a:pt x="0" y="0"/>
                </a:moveTo>
                <a:lnTo>
                  <a:pt x="1313790" y="0"/>
                </a:lnTo>
                <a:lnTo>
                  <a:pt x="1313790" y="764220"/>
                </a:lnTo>
                <a:lnTo>
                  <a:pt x="0" y="7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5" t="-1292" r="0" b="-3300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2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00663" y="1009650"/>
            <a:ext cx="17086674" cy="0"/>
          </a:xfrm>
          <a:prstGeom prst="line">
            <a:avLst/>
          </a:prstGeom>
          <a:ln cap="rnd" w="19050">
            <a:solidFill>
              <a:srgbClr val="C7B7A3">
                <a:alpha val="9098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-18144">
            <a:off x="3793015" y="1635698"/>
            <a:ext cx="10702624" cy="8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98"/>
              </a:lnSpc>
            </a:pPr>
            <a:r>
              <a:rPr lang="en-US" sz="6665" spc="-46">
                <a:solidFill>
                  <a:srgbClr val="561C24"/>
                </a:solidFill>
                <a:latin typeface="Abril Fatface"/>
                <a:ea typeface="Abril Fatface"/>
                <a:cs typeface="Abril Fatface"/>
                <a:sym typeface="Abril Fatface"/>
              </a:rPr>
              <a:t>언어 AI의 최근 역사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3605" y="5274509"/>
            <a:ext cx="4543751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550" spc="-40">
                <a:solidFill>
                  <a:srgbClr val="222222">
                    <a:alpha val="53725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비구조적인 텍스트를 수치 표현(벡터)으로 변환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3605" y="7968969"/>
            <a:ext cx="4543751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550" spc="-40">
                <a:solidFill>
                  <a:srgbClr val="222222">
                    <a:alpha val="53725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RNN을 제거하고 어텐션 메커니즘만으로 구성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98433" y="5274509"/>
            <a:ext cx="4543751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550" spc="-40">
                <a:solidFill>
                  <a:srgbClr val="222222">
                    <a:alpha val="53725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텍스트의 의미를 포착하는 임베딩(벡터 표현)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98433" y="7968969"/>
            <a:ext cx="454375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550" spc="-40">
                <a:solidFill>
                  <a:srgbClr val="222222">
                    <a:alpha val="53725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마스크드 언어 모델링(MLM) 기법으로 사전 훈련되어 정확한 문맥 표현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53261" y="5274509"/>
            <a:ext cx="4543751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550" spc="-40">
                <a:solidFill>
                  <a:srgbClr val="222222">
                    <a:alpha val="53725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순환 신경망(RNN)에서 입력 시퀀스의 특정 부분에 주의를 기울여 문맥 정보를 통합하는 방식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53261" y="7968969"/>
            <a:ext cx="4543751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sz="1550" spc="-40">
                <a:solidFill>
                  <a:srgbClr val="222222">
                    <a:alpha val="53725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2018년에 소개된 디코더 기반 구조로, 텍스트 생성에 초점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588032" y="3846055"/>
            <a:ext cx="654898" cy="611201"/>
            <a:chOff x="0" y="0"/>
            <a:chExt cx="189692" cy="1770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9692" cy="177035"/>
            </a:xfrm>
            <a:custGeom>
              <a:avLst/>
              <a:gdLst/>
              <a:ahLst/>
              <a:cxnLst/>
              <a:rect r="r" b="b" t="t" l="l"/>
              <a:pathLst>
                <a:path h="177035" w="189692">
                  <a:moveTo>
                    <a:pt x="88518" y="0"/>
                  </a:moveTo>
                  <a:lnTo>
                    <a:pt x="101174" y="0"/>
                  </a:lnTo>
                  <a:cubicBezTo>
                    <a:pt x="150061" y="0"/>
                    <a:pt x="189692" y="39631"/>
                    <a:pt x="189692" y="88518"/>
                  </a:cubicBezTo>
                  <a:lnTo>
                    <a:pt x="189692" y="88518"/>
                  </a:lnTo>
                  <a:cubicBezTo>
                    <a:pt x="189692" y="111994"/>
                    <a:pt x="180366" y="134509"/>
                    <a:pt x="163766" y="151109"/>
                  </a:cubicBezTo>
                  <a:cubicBezTo>
                    <a:pt x="147165" y="167709"/>
                    <a:pt x="124651" y="177035"/>
                    <a:pt x="101174" y="177035"/>
                  </a:cubicBezTo>
                  <a:lnTo>
                    <a:pt x="88518" y="177035"/>
                  </a:lnTo>
                  <a:cubicBezTo>
                    <a:pt x="65041" y="177035"/>
                    <a:pt x="42526" y="167709"/>
                    <a:pt x="25926" y="151109"/>
                  </a:cubicBezTo>
                  <a:cubicBezTo>
                    <a:pt x="9326" y="134509"/>
                    <a:pt x="0" y="111994"/>
                    <a:pt x="0" y="88518"/>
                  </a:cubicBezTo>
                  <a:lnTo>
                    <a:pt x="0" y="88518"/>
                  </a:lnTo>
                  <a:cubicBezTo>
                    <a:pt x="0" y="65041"/>
                    <a:pt x="9326" y="42526"/>
                    <a:pt x="25926" y="25926"/>
                  </a:cubicBezTo>
                  <a:cubicBezTo>
                    <a:pt x="42526" y="9326"/>
                    <a:pt x="65041" y="0"/>
                    <a:pt x="88518" y="0"/>
                  </a:cubicBezTo>
                  <a:close/>
                </a:path>
              </a:pathLst>
            </a:custGeom>
            <a:solidFill>
              <a:srgbClr val="C7B7A3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89692" cy="22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78507" y="6531853"/>
            <a:ext cx="654898" cy="611201"/>
            <a:chOff x="0" y="0"/>
            <a:chExt cx="189692" cy="1770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9692" cy="177035"/>
            </a:xfrm>
            <a:custGeom>
              <a:avLst/>
              <a:gdLst/>
              <a:ahLst/>
              <a:cxnLst/>
              <a:rect r="r" b="b" t="t" l="l"/>
              <a:pathLst>
                <a:path h="177035" w="189692">
                  <a:moveTo>
                    <a:pt x="88518" y="0"/>
                  </a:moveTo>
                  <a:lnTo>
                    <a:pt x="101174" y="0"/>
                  </a:lnTo>
                  <a:cubicBezTo>
                    <a:pt x="150061" y="0"/>
                    <a:pt x="189692" y="39631"/>
                    <a:pt x="189692" y="88518"/>
                  </a:cubicBezTo>
                  <a:lnTo>
                    <a:pt x="189692" y="88518"/>
                  </a:lnTo>
                  <a:cubicBezTo>
                    <a:pt x="189692" y="111994"/>
                    <a:pt x="180366" y="134509"/>
                    <a:pt x="163766" y="151109"/>
                  </a:cubicBezTo>
                  <a:cubicBezTo>
                    <a:pt x="147165" y="167709"/>
                    <a:pt x="124651" y="177035"/>
                    <a:pt x="101174" y="177035"/>
                  </a:cubicBezTo>
                  <a:lnTo>
                    <a:pt x="88518" y="177035"/>
                  </a:lnTo>
                  <a:cubicBezTo>
                    <a:pt x="65041" y="177035"/>
                    <a:pt x="42526" y="167709"/>
                    <a:pt x="25926" y="151109"/>
                  </a:cubicBezTo>
                  <a:cubicBezTo>
                    <a:pt x="9326" y="134509"/>
                    <a:pt x="0" y="111994"/>
                    <a:pt x="0" y="88518"/>
                  </a:cubicBezTo>
                  <a:lnTo>
                    <a:pt x="0" y="88518"/>
                  </a:lnTo>
                  <a:cubicBezTo>
                    <a:pt x="0" y="65041"/>
                    <a:pt x="9326" y="42526"/>
                    <a:pt x="25926" y="25926"/>
                  </a:cubicBezTo>
                  <a:cubicBezTo>
                    <a:pt x="42526" y="9326"/>
                    <a:pt x="65041" y="0"/>
                    <a:pt x="88518" y="0"/>
                  </a:cubicBezTo>
                  <a:close/>
                </a:path>
              </a:pathLst>
            </a:custGeom>
            <a:solidFill>
              <a:srgbClr val="C7B7A3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89692" cy="22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732365" y="3846055"/>
            <a:ext cx="654898" cy="611201"/>
            <a:chOff x="0" y="0"/>
            <a:chExt cx="189692" cy="17703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9692" cy="177035"/>
            </a:xfrm>
            <a:custGeom>
              <a:avLst/>
              <a:gdLst/>
              <a:ahLst/>
              <a:cxnLst/>
              <a:rect r="r" b="b" t="t" l="l"/>
              <a:pathLst>
                <a:path h="177035" w="189692">
                  <a:moveTo>
                    <a:pt x="88518" y="0"/>
                  </a:moveTo>
                  <a:lnTo>
                    <a:pt x="101174" y="0"/>
                  </a:lnTo>
                  <a:cubicBezTo>
                    <a:pt x="150061" y="0"/>
                    <a:pt x="189692" y="39631"/>
                    <a:pt x="189692" y="88518"/>
                  </a:cubicBezTo>
                  <a:lnTo>
                    <a:pt x="189692" y="88518"/>
                  </a:lnTo>
                  <a:cubicBezTo>
                    <a:pt x="189692" y="111994"/>
                    <a:pt x="180366" y="134509"/>
                    <a:pt x="163766" y="151109"/>
                  </a:cubicBezTo>
                  <a:cubicBezTo>
                    <a:pt x="147165" y="167709"/>
                    <a:pt x="124651" y="177035"/>
                    <a:pt x="101174" y="177035"/>
                  </a:cubicBezTo>
                  <a:lnTo>
                    <a:pt x="88518" y="177035"/>
                  </a:lnTo>
                  <a:cubicBezTo>
                    <a:pt x="65041" y="177035"/>
                    <a:pt x="42526" y="167709"/>
                    <a:pt x="25926" y="151109"/>
                  </a:cubicBezTo>
                  <a:cubicBezTo>
                    <a:pt x="9326" y="134509"/>
                    <a:pt x="0" y="111994"/>
                    <a:pt x="0" y="88518"/>
                  </a:cubicBezTo>
                  <a:lnTo>
                    <a:pt x="0" y="88518"/>
                  </a:lnTo>
                  <a:cubicBezTo>
                    <a:pt x="0" y="65041"/>
                    <a:pt x="9326" y="42526"/>
                    <a:pt x="25926" y="25926"/>
                  </a:cubicBezTo>
                  <a:cubicBezTo>
                    <a:pt x="42526" y="9326"/>
                    <a:pt x="65041" y="0"/>
                    <a:pt x="88518" y="0"/>
                  </a:cubicBezTo>
                  <a:close/>
                </a:path>
              </a:pathLst>
            </a:custGeom>
            <a:solidFill>
              <a:srgbClr val="C7B7A3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89692" cy="22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732365" y="6531853"/>
            <a:ext cx="654898" cy="611201"/>
            <a:chOff x="0" y="0"/>
            <a:chExt cx="189692" cy="1770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9692" cy="177035"/>
            </a:xfrm>
            <a:custGeom>
              <a:avLst/>
              <a:gdLst/>
              <a:ahLst/>
              <a:cxnLst/>
              <a:rect r="r" b="b" t="t" l="l"/>
              <a:pathLst>
                <a:path h="177035" w="189692">
                  <a:moveTo>
                    <a:pt x="88518" y="0"/>
                  </a:moveTo>
                  <a:lnTo>
                    <a:pt x="101174" y="0"/>
                  </a:lnTo>
                  <a:cubicBezTo>
                    <a:pt x="150061" y="0"/>
                    <a:pt x="189692" y="39631"/>
                    <a:pt x="189692" y="88518"/>
                  </a:cubicBezTo>
                  <a:lnTo>
                    <a:pt x="189692" y="88518"/>
                  </a:lnTo>
                  <a:cubicBezTo>
                    <a:pt x="189692" y="111994"/>
                    <a:pt x="180366" y="134509"/>
                    <a:pt x="163766" y="151109"/>
                  </a:cubicBezTo>
                  <a:cubicBezTo>
                    <a:pt x="147165" y="167709"/>
                    <a:pt x="124651" y="177035"/>
                    <a:pt x="101174" y="177035"/>
                  </a:cubicBezTo>
                  <a:lnTo>
                    <a:pt x="88518" y="177035"/>
                  </a:lnTo>
                  <a:cubicBezTo>
                    <a:pt x="65041" y="177035"/>
                    <a:pt x="42526" y="167709"/>
                    <a:pt x="25926" y="151109"/>
                  </a:cubicBezTo>
                  <a:cubicBezTo>
                    <a:pt x="9326" y="134509"/>
                    <a:pt x="0" y="111994"/>
                    <a:pt x="0" y="88518"/>
                  </a:cubicBezTo>
                  <a:lnTo>
                    <a:pt x="0" y="88518"/>
                  </a:lnTo>
                  <a:cubicBezTo>
                    <a:pt x="0" y="65041"/>
                    <a:pt x="9326" y="42526"/>
                    <a:pt x="25926" y="25926"/>
                  </a:cubicBezTo>
                  <a:cubicBezTo>
                    <a:pt x="42526" y="9326"/>
                    <a:pt x="65041" y="0"/>
                    <a:pt x="88518" y="0"/>
                  </a:cubicBezTo>
                  <a:close/>
                </a:path>
              </a:pathLst>
            </a:custGeom>
            <a:solidFill>
              <a:srgbClr val="C7B7A3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89692" cy="22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897688" y="3846055"/>
            <a:ext cx="654898" cy="611201"/>
            <a:chOff x="0" y="0"/>
            <a:chExt cx="189692" cy="1770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9692" cy="177035"/>
            </a:xfrm>
            <a:custGeom>
              <a:avLst/>
              <a:gdLst/>
              <a:ahLst/>
              <a:cxnLst/>
              <a:rect r="r" b="b" t="t" l="l"/>
              <a:pathLst>
                <a:path h="177035" w="189692">
                  <a:moveTo>
                    <a:pt x="88518" y="0"/>
                  </a:moveTo>
                  <a:lnTo>
                    <a:pt x="101174" y="0"/>
                  </a:lnTo>
                  <a:cubicBezTo>
                    <a:pt x="150061" y="0"/>
                    <a:pt x="189692" y="39631"/>
                    <a:pt x="189692" y="88518"/>
                  </a:cubicBezTo>
                  <a:lnTo>
                    <a:pt x="189692" y="88518"/>
                  </a:lnTo>
                  <a:cubicBezTo>
                    <a:pt x="189692" y="111994"/>
                    <a:pt x="180366" y="134509"/>
                    <a:pt x="163766" y="151109"/>
                  </a:cubicBezTo>
                  <a:cubicBezTo>
                    <a:pt x="147165" y="167709"/>
                    <a:pt x="124651" y="177035"/>
                    <a:pt x="101174" y="177035"/>
                  </a:cubicBezTo>
                  <a:lnTo>
                    <a:pt x="88518" y="177035"/>
                  </a:lnTo>
                  <a:cubicBezTo>
                    <a:pt x="65041" y="177035"/>
                    <a:pt x="42526" y="167709"/>
                    <a:pt x="25926" y="151109"/>
                  </a:cubicBezTo>
                  <a:cubicBezTo>
                    <a:pt x="9326" y="134509"/>
                    <a:pt x="0" y="111994"/>
                    <a:pt x="0" y="88518"/>
                  </a:cubicBezTo>
                  <a:lnTo>
                    <a:pt x="0" y="88518"/>
                  </a:lnTo>
                  <a:cubicBezTo>
                    <a:pt x="0" y="65041"/>
                    <a:pt x="9326" y="42526"/>
                    <a:pt x="25926" y="25926"/>
                  </a:cubicBezTo>
                  <a:cubicBezTo>
                    <a:pt x="42526" y="9326"/>
                    <a:pt x="65041" y="0"/>
                    <a:pt x="88518" y="0"/>
                  </a:cubicBezTo>
                  <a:close/>
                </a:path>
              </a:pathLst>
            </a:custGeom>
            <a:solidFill>
              <a:srgbClr val="C7B7A3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89692" cy="22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888163" y="6531853"/>
            <a:ext cx="654898" cy="611201"/>
            <a:chOff x="0" y="0"/>
            <a:chExt cx="189692" cy="17703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9692" cy="177035"/>
            </a:xfrm>
            <a:custGeom>
              <a:avLst/>
              <a:gdLst/>
              <a:ahLst/>
              <a:cxnLst/>
              <a:rect r="r" b="b" t="t" l="l"/>
              <a:pathLst>
                <a:path h="177035" w="189692">
                  <a:moveTo>
                    <a:pt x="88518" y="0"/>
                  </a:moveTo>
                  <a:lnTo>
                    <a:pt x="101174" y="0"/>
                  </a:lnTo>
                  <a:cubicBezTo>
                    <a:pt x="150061" y="0"/>
                    <a:pt x="189692" y="39631"/>
                    <a:pt x="189692" y="88518"/>
                  </a:cubicBezTo>
                  <a:lnTo>
                    <a:pt x="189692" y="88518"/>
                  </a:lnTo>
                  <a:cubicBezTo>
                    <a:pt x="189692" y="111994"/>
                    <a:pt x="180366" y="134509"/>
                    <a:pt x="163766" y="151109"/>
                  </a:cubicBezTo>
                  <a:cubicBezTo>
                    <a:pt x="147165" y="167709"/>
                    <a:pt x="124651" y="177035"/>
                    <a:pt x="101174" y="177035"/>
                  </a:cubicBezTo>
                  <a:lnTo>
                    <a:pt x="88518" y="177035"/>
                  </a:lnTo>
                  <a:cubicBezTo>
                    <a:pt x="65041" y="177035"/>
                    <a:pt x="42526" y="167709"/>
                    <a:pt x="25926" y="151109"/>
                  </a:cubicBezTo>
                  <a:cubicBezTo>
                    <a:pt x="9326" y="134509"/>
                    <a:pt x="0" y="111994"/>
                    <a:pt x="0" y="88518"/>
                  </a:cubicBezTo>
                  <a:lnTo>
                    <a:pt x="0" y="88518"/>
                  </a:lnTo>
                  <a:cubicBezTo>
                    <a:pt x="0" y="65041"/>
                    <a:pt x="9326" y="42526"/>
                    <a:pt x="25926" y="25926"/>
                  </a:cubicBezTo>
                  <a:cubicBezTo>
                    <a:pt x="42526" y="9326"/>
                    <a:pt x="65041" y="0"/>
                    <a:pt x="88518" y="0"/>
                  </a:cubicBezTo>
                  <a:close/>
                </a:path>
              </a:pathLst>
            </a:custGeom>
            <a:solidFill>
              <a:srgbClr val="C7B7A3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89692" cy="22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503184" y="4046990"/>
            <a:ext cx="805543" cy="22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b="true" sz="1696" spc="28">
                <a:solidFill>
                  <a:srgbClr val="F3F2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503184" y="6741449"/>
            <a:ext cx="805543" cy="22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b="true" sz="1696" spc="28">
                <a:solidFill>
                  <a:srgbClr val="F3F2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658012" y="4046990"/>
            <a:ext cx="805543" cy="22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b="true" sz="1696" spc="28">
                <a:solidFill>
                  <a:srgbClr val="F3F2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658012" y="6741449"/>
            <a:ext cx="805543" cy="22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b="true" sz="1696" spc="28">
                <a:solidFill>
                  <a:srgbClr val="F3F2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812840" y="4046990"/>
            <a:ext cx="805543" cy="22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b="true" sz="1696" spc="28">
                <a:solidFill>
                  <a:srgbClr val="F3F2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812840" y="6741449"/>
            <a:ext cx="805543" cy="22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b="true" sz="1696" spc="28">
                <a:solidFill>
                  <a:srgbClr val="F3F2E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06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40473" y="4673080"/>
            <a:ext cx="4350015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b="true" sz="2700" spc="-70">
                <a:solidFill>
                  <a:srgbClr val="222222"/>
                </a:solidFill>
                <a:latin typeface="JASO Sans Bold"/>
                <a:ea typeface="JASO Sans Bold"/>
                <a:cs typeface="JASO Sans Bold"/>
                <a:sym typeface="JASO Sans Bold"/>
              </a:rPr>
              <a:t>BoW (Bag-of-Words)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99170" y="7367539"/>
            <a:ext cx="3832621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b="true" sz="2700" spc="-70">
                <a:solidFill>
                  <a:srgbClr val="222222"/>
                </a:solidFill>
                <a:latin typeface="JASO Sans Bold"/>
                <a:ea typeface="JASO Sans Bold"/>
                <a:cs typeface="JASO Sans Bold"/>
                <a:sym typeface="JASO Sans Bold"/>
              </a:rPr>
              <a:t>트랜스포머(Transformer)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908236" y="4673080"/>
            <a:ext cx="4324146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b="true" sz="2700" spc="-70">
                <a:solidFill>
                  <a:srgbClr val="222222"/>
                </a:solidFill>
                <a:latin typeface="JASO Sans Bold"/>
                <a:ea typeface="JASO Sans Bold"/>
                <a:cs typeface="JASO Sans Bold"/>
                <a:sym typeface="JASO Sans Bold"/>
              </a:rPr>
              <a:t>word2vec(밀집 벡터 임베딩)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153998" y="7367539"/>
            <a:ext cx="3832621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b="true" sz="2700" spc="-70">
                <a:solidFill>
                  <a:srgbClr val="222222"/>
                </a:solidFill>
                <a:latin typeface="JASO Sans Bold"/>
                <a:ea typeface="JASO Sans Bold"/>
                <a:cs typeface="JASO Sans Bold"/>
                <a:sym typeface="JASO Sans Bold"/>
              </a:rPr>
              <a:t>BERT (인코더 기반 모델)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805879" y="4673080"/>
            <a:ext cx="4838516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b="true" sz="2700" spc="-70">
                <a:solidFill>
                  <a:srgbClr val="222222"/>
                </a:solidFill>
                <a:latin typeface="JASO Sans Bold"/>
                <a:ea typeface="JASO Sans Bold"/>
                <a:cs typeface="JASO Sans Bold"/>
                <a:sym typeface="JASO Sans Bold"/>
              </a:rPr>
              <a:t>어텐션(Attention) 메커니즘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308826" y="7367539"/>
            <a:ext cx="3832621" cy="39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b="true" sz="2700" spc="-70">
                <a:solidFill>
                  <a:srgbClr val="222222"/>
                </a:solidFill>
                <a:latin typeface="JASO Sans Bold"/>
                <a:ea typeface="JASO Sans Bold"/>
                <a:cs typeface="JASO Sans Bold"/>
                <a:sym typeface="JASO Sans Bold"/>
              </a:rPr>
              <a:t>GPT (생성 모델)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312176" y="338978"/>
            <a:ext cx="2221276" cy="397004"/>
          </a:xfrm>
          <a:custGeom>
            <a:avLst/>
            <a:gdLst/>
            <a:ahLst/>
            <a:cxnLst/>
            <a:rect r="r" b="b" t="t" l="l"/>
            <a:pathLst>
              <a:path h="397004" w="2221276">
                <a:moveTo>
                  <a:pt x="0" y="0"/>
                </a:moveTo>
                <a:lnTo>
                  <a:pt x="2221276" y="0"/>
                </a:lnTo>
                <a:lnTo>
                  <a:pt x="2221276" y="397005"/>
                </a:lnTo>
                <a:lnTo>
                  <a:pt x="0" y="397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5845" r="-7086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6738481" y="79251"/>
            <a:ext cx="1313791" cy="764220"/>
          </a:xfrm>
          <a:custGeom>
            <a:avLst/>
            <a:gdLst/>
            <a:ahLst/>
            <a:cxnLst/>
            <a:rect r="r" b="b" t="t" l="l"/>
            <a:pathLst>
              <a:path h="764220" w="1313791">
                <a:moveTo>
                  <a:pt x="0" y="0"/>
                </a:moveTo>
                <a:lnTo>
                  <a:pt x="1313790" y="0"/>
                </a:lnTo>
                <a:lnTo>
                  <a:pt x="1313790" y="764220"/>
                </a:lnTo>
                <a:lnTo>
                  <a:pt x="0" y="7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5" t="-1292" r="0" b="-3300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언어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AI의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최근 역사</a:t>
            </a:r>
          </a:p>
        </p:txBody>
      </p:sp>
      <p:sp>
        <p:nvSpPr>
          <p:cNvPr name="TextBox 6" id="6"/>
          <p:cNvSpPr txBox="true"/>
          <p:nvPr/>
        </p:nvSpPr>
        <p:spPr>
          <a:xfrm rot="-18144">
            <a:off x="5667856" y="1151817"/>
            <a:ext cx="6952841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트랜스포머의 등장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543226" y="3013106"/>
            <a:ext cx="15201548" cy="134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</a:pPr>
            <a:r>
              <a:rPr lang="en-US" sz="2250" spc="-78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어텐션(Attention) 메커니즘</a:t>
            </a:r>
          </a:p>
          <a:p>
            <a:pPr algn="ctr">
              <a:lnSpc>
                <a:spcPts val="3622"/>
              </a:lnSpc>
            </a:pPr>
            <a:r>
              <a:rPr lang="en-US" sz="2250" spc="-78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   - 문맥에 따라 단어의 의미가 달라지는 문제를 해결하기 위해 도입. </a:t>
            </a:r>
          </a:p>
          <a:p>
            <a:pPr algn="ctr">
              <a:lnSpc>
                <a:spcPts val="3622"/>
              </a:lnSpc>
            </a:pPr>
            <a:r>
              <a:rPr lang="en-US" sz="2250" spc="-78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- 순환 신경망(RNN)에서 입력 시퀀스의 특정 부분에 주의를 기울여 문맥 정보를 통합하는 방식.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43226" y="4648549"/>
            <a:ext cx="15201548" cy="1318627"/>
            <a:chOff x="0" y="0"/>
            <a:chExt cx="4003700" cy="3472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03700" cy="347293"/>
            </a:xfrm>
            <a:custGeom>
              <a:avLst/>
              <a:gdLst/>
              <a:ahLst/>
              <a:cxnLst/>
              <a:rect r="r" b="b" t="t" l="l"/>
              <a:pathLst>
                <a:path h="347293" w="4003700">
                  <a:moveTo>
                    <a:pt x="10186" y="0"/>
                  </a:moveTo>
                  <a:lnTo>
                    <a:pt x="3993514" y="0"/>
                  </a:lnTo>
                  <a:cubicBezTo>
                    <a:pt x="3996215" y="0"/>
                    <a:pt x="3998806" y="1073"/>
                    <a:pt x="4000717" y="2983"/>
                  </a:cubicBezTo>
                  <a:cubicBezTo>
                    <a:pt x="4002627" y="4894"/>
                    <a:pt x="4003700" y="7484"/>
                    <a:pt x="4003700" y="10186"/>
                  </a:cubicBezTo>
                  <a:lnTo>
                    <a:pt x="4003700" y="337107"/>
                  </a:lnTo>
                  <a:cubicBezTo>
                    <a:pt x="4003700" y="339808"/>
                    <a:pt x="4002627" y="342399"/>
                    <a:pt x="4000717" y="344309"/>
                  </a:cubicBezTo>
                  <a:cubicBezTo>
                    <a:pt x="3998806" y="346219"/>
                    <a:pt x="3996215" y="347293"/>
                    <a:pt x="3993514" y="347293"/>
                  </a:cubicBezTo>
                  <a:lnTo>
                    <a:pt x="10186" y="347293"/>
                  </a:lnTo>
                  <a:cubicBezTo>
                    <a:pt x="7484" y="347293"/>
                    <a:pt x="4894" y="346219"/>
                    <a:pt x="2983" y="344309"/>
                  </a:cubicBezTo>
                  <a:cubicBezTo>
                    <a:pt x="1073" y="342399"/>
                    <a:pt x="0" y="339808"/>
                    <a:pt x="0" y="337107"/>
                  </a:cubicBezTo>
                  <a:lnTo>
                    <a:pt x="0" y="10186"/>
                  </a:lnTo>
                  <a:cubicBezTo>
                    <a:pt x="0" y="7484"/>
                    <a:pt x="1073" y="4894"/>
                    <a:pt x="2983" y="2983"/>
                  </a:cubicBezTo>
                  <a:cubicBezTo>
                    <a:pt x="4894" y="1073"/>
                    <a:pt x="7484" y="0"/>
                    <a:pt x="10186" y="0"/>
                  </a:cubicBezTo>
                  <a:close/>
                </a:path>
              </a:pathLst>
            </a:custGeom>
            <a:solidFill>
              <a:srgbClr val="C7B7A3">
                <a:alpha val="3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003700" cy="394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43226" y="6182506"/>
            <a:ext cx="15201548" cy="1318627"/>
            <a:chOff x="0" y="0"/>
            <a:chExt cx="4003700" cy="3472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03700" cy="347293"/>
            </a:xfrm>
            <a:custGeom>
              <a:avLst/>
              <a:gdLst/>
              <a:ahLst/>
              <a:cxnLst/>
              <a:rect r="r" b="b" t="t" l="l"/>
              <a:pathLst>
                <a:path h="347293" w="4003700">
                  <a:moveTo>
                    <a:pt x="10186" y="0"/>
                  </a:moveTo>
                  <a:lnTo>
                    <a:pt x="3993514" y="0"/>
                  </a:lnTo>
                  <a:cubicBezTo>
                    <a:pt x="3996215" y="0"/>
                    <a:pt x="3998806" y="1073"/>
                    <a:pt x="4000717" y="2983"/>
                  </a:cubicBezTo>
                  <a:cubicBezTo>
                    <a:pt x="4002627" y="4894"/>
                    <a:pt x="4003700" y="7484"/>
                    <a:pt x="4003700" y="10186"/>
                  </a:cubicBezTo>
                  <a:lnTo>
                    <a:pt x="4003700" y="337107"/>
                  </a:lnTo>
                  <a:cubicBezTo>
                    <a:pt x="4003700" y="339808"/>
                    <a:pt x="4002627" y="342399"/>
                    <a:pt x="4000717" y="344309"/>
                  </a:cubicBezTo>
                  <a:cubicBezTo>
                    <a:pt x="3998806" y="346219"/>
                    <a:pt x="3996215" y="347293"/>
                    <a:pt x="3993514" y="347293"/>
                  </a:cubicBezTo>
                  <a:lnTo>
                    <a:pt x="10186" y="347293"/>
                  </a:lnTo>
                  <a:cubicBezTo>
                    <a:pt x="7484" y="347293"/>
                    <a:pt x="4894" y="346219"/>
                    <a:pt x="2983" y="344309"/>
                  </a:cubicBezTo>
                  <a:cubicBezTo>
                    <a:pt x="1073" y="342399"/>
                    <a:pt x="0" y="339808"/>
                    <a:pt x="0" y="337107"/>
                  </a:cubicBezTo>
                  <a:lnTo>
                    <a:pt x="0" y="10186"/>
                  </a:lnTo>
                  <a:cubicBezTo>
                    <a:pt x="0" y="7484"/>
                    <a:pt x="1073" y="4894"/>
                    <a:pt x="2983" y="2983"/>
                  </a:cubicBezTo>
                  <a:cubicBezTo>
                    <a:pt x="4894" y="1073"/>
                    <a:pt x="7484" y="0"/>
                    <a:pt x="10186" y="0"/>
                  </a:cubicBezTo>
                  <a:close/>
                </a:path>
              </a:pathLst>
            </a:custGeom>
            <a:solidFill>
              <a:srgbClr val="C7B7A3">
                <a:alpha val="3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003700" cy="394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3226" y="7720207"/>
            <a:ext cx="15201548" cy="1318627"/>
            <a:chOff x="0" y="0"/>
            <a:chExt cx="4003700" cy="3472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03700" cy="347293"/>
            </a:xfrm>
            <a:custGeom>
              <a:avLst/>
              <a:gdLst/>
              <a:ahLst/>
              <a:cxnLst/>
              <a:rect r="r" b="b" t="t" l="l"/>
              <a:pathLst>
                <a:path h="347293" w="4003700">
                  <a:moveTo>
                    <a:pt x="10186" y="0"/>
                  </a:moveTo>
                  <a:lnTo>
                    <a:pt x="3993514" y="0"/>
                  </a:lnTo>
                  <a:cubicBezTo>
                    <a:pt x="3996215" y="0"/>
                    <a:pt x="3998806" y="1073"/>
                    <a:pt x="4000717" y="2983"/>
                  </a:cubicBezTo>
                  <a:cubicBezTo>
                    <a:pt x="4002627" y="4894"/>
                    <a:pt x="4003700" y="7484"/>
                    <a:pt x="4003700" y="10186"/>
                  </a:cubicBezTo>
                  <a:lnTo>
                    <a:pt x="4003700" y="337107"/>
                  </a:lnTo>
                  <a:cubicBezTo>
                    <a:pt x="4003700" y="339808"/>
                    <a:pt x="4002627" y="342399"/>
                    <a:pt x="4000717" y="344309"/>
                  </a:cubicBezTo>
                  <a:cubicBezTo>
                    <a:pt x="3998806" y="346219"/>
                    <a:pt x="3996215" y="347293"/>
                    <a:pt x="3993514" y="347293"/>
                  </a:cubicBezTo>
                  <a:lnTo>
                    <a:pt x="10186" y="347293"/>
                  </a:lnTo>
                  <a:cubicBezTo>
                    <a:pt x="7484" y="347293"/>
                    <a:pt x="4894" y="346219"/>
                    <a:pt x="2983" y="344309"/>
                  </a:cubicBezTo>
                  <a:cubicBezTo>
                    <a:pt x="1073" y="342399"/>
                    <a:pt x="0" y="339808"/>
                    <a:pt x="0" y="337107"/>
                  </a:cubicBezTo>
                  <a:lnTo>
                    <a:pt x="0" y="10186"/>
                  </a:lnTo>
                  <a:cubicBezTo>
                    <a:pt x="0" y="7484"/>
                    <a:pt x="1073" y="4894"/>
                    <a:pt x="2983" y="2983"/>
                  </a:cubicBezTo>
                  <a:cubicBezTo>
                    <a:pt x="4894" y="1073"/>
                    <a:pt x="7484" y="0"/>
                    <a:pt x="10186" y="0"/>
                  </a:cubicBezTo>
                  <a:close/>
                </a:path>
              </a:pathLst>
            </a:custGeom>
            <a:solidFill>
              <a:srgbClr val="C7B7A3">
                <a:alpha val="34902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4003700" cy="394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482556" y="5054792"/>
            <a:ext cx="11935017" cy="47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RNN을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 제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거하고 어텐션 메커니즘만으로 구성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82556" y="6588750"/>
            <a:ext cx="11935017" cy="47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훈련 속도를 크게 높일 수 있는 병렬 훈련이 가능하게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 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함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82556" y="8126451"/>
            <a:ext cx="12904501" cy="47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셀프 어텐션을 통해 시퀀스 내 모든 부분에 주의를 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기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울여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 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한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 </a:t>
            </a:r>
            <a:r>
              <a:rPr lang="en-US" sz="3300" spc="-56">
                <a:solidFill>
                  <a:srgbClr val="222222"/>
                </a:solidFill>
                <a:latin typeface="JASO Sans"/>
                <a:ea typeface="JASO Sans"/>
                <a:cs typeface="JASO Sans"/>
                <a:sym typeface="JASO Sans"/>
              </a:rPr>
              <a:t>번에 처리 가능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2120162" y="5173104"/>
            <a:ext cx="188625" cy="184381"/>
          </a:xfrm>
          <a:custGeom>
            <a:avLst/>
            <a:gdLst/>
            <a:ahLst/>
            <a:cxnLst/>
            <a:rect r="r" b="b" t="t" l="l"/>
            <a:pathLst>
              <a:path h="184381" w="188625">
                <a:moveTo>
                  <a:pt x="0" y="0"/>
                </a:moveTo>
                <a:lnTo>
                  <a:pt x="188625" y="0"/>
                </a:lnTo>
                <a:lnTo>
                  <a:pt x="188625" y="184381"/>
                </a:lnTo>
                <a:lnTo>
                  <a:pt x="0" y="1843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120162" y="6726111"/>
            <a:ext cx="188625" cy="184381"/>
          </a:xfrm>
          <a:custGeom>
            <a:avLst/>
            <a:gdLst/>
            <a:ahLst/>
            <a:cxnLst/>
            <a:rect r="r" b="b" t="t" l="l"/>
            <a:pathLst>
              <a:path h="184381" w="188625">
                <a:moveTo>
                  <a:pt x="0" y="0"/>
                </a:moveTo>
                <a:lnTo>
                  <a:pt x="188625" y="0"/>
                </a:lnTo>
                <a:lnTo>
                  <a:pt x="188625" y="184382"/>
                </a:lnTo>
                <a:lnTo>
                  <a:pt x="0" y="184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20162" y="8263132"/>
            <a:ext cx="188625" cy="184381"/>
          </a:xfrm>
          <a:custGeom>
            <a:avLst/>
            <a:gdLst/>
            <a:ahLst/>
            <a:cxnLst/>
            <a:rect r="r" b="b" t="t" l="l"/>
            <a:pathLst>
              <a:path h="184381" w="188625">
                <a:moveTo>
                  <a:pt x="0" y="0"/>
                </a:moveTo>
                <a:lnTo>
                  <a:pt x="188625" y="0"/>
                </a:lnTo>
                <a:lnTo>
                  <a:pt x="188625" y="184382"/>
                </a:lnTo>
                <a:lnTo>
                  <a:pt x="0" y="184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78053" y="2064039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언어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AI의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최근 역사</a:t>
            </a:r>
          </a:p>
        </p:txBody>
      </p:sp>
      <p:sp>
        <p:nvSpPr>
          <p:cNvPr name="TextBox 6" id="6"/>
          <p:cNvSpPr txBox="true"/>
          <p:nvPr/>
        </p:nvSpPr>
        <p:spPr>
          <a:xfrm rot="-18144">
            <a:off x="5667856" y="1142292"/>
            <a:ext cx="6952841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BERT와 GPT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46912" y="3379484"/>
            <a:ext cx="7486876" cy="5810595"/>
            <a:chOff x="0" y="0"/>
            <a:chExt cx="1971852" cy="15303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852" cy="1530363"/>
            </a:xfrm>
            <a:custGeom>
              <a:avLst/>
              <a:gdLst/>
              <a:ahLst/>
              <a:cxnLst/>
              <a:rect r="r" b="b" t="t" l="l"/>
              <a:pathLst>
                <a:path h="1530363" w="1971852">
                  <a:moveTo>
                    <a:pt x="20681" y="0"/>
                  </a:moveTo>
                  <a:lnTo>
                    <a:pt x="1951171" y="0"/>
                  </a:lnTo>
                  <a:cubicBezTo>
                    <a:pt x="1962593" y="0"/>
                    <a:pt x="1971852" y="9259"/>
                    <a:pt x="1971852" y="20681"/>
                  </a:cubicBezTo>
                  <a:lnTo>
                    <a:pt x="1971852" y="1509681"/>
                  </a:lnTo>
                  <a:cubicBezTo>
                    <a:pt x="1971852" y="1515166"/>
                    <a:pt x="1969673" y="1520427"/>
                    <a:pt x="1965795" y="1524305"/>
                  </a:cubicBezTo>
                  <a:cubicBezTo>
                    <a:pt x="1961916" y="1528184"/>
                    <a:pt x="1956656" y="1530363"/>
                    <a:pt x="1951171" y="1530363"/>
                  </a:cubicBezTo>
                  <a:lnTo>
                    <a:pt x="20681" y="1530363"/>
                  </a:lnTo>
                  <a:cubicBezTo>
                    <a:pt x="15196" y="1530363"/>
                    <a:pt x="9936" y="1528184"/>
                    <a:pt x="6057" y="1524305"/>
                  </a:cubicBezTo>
                  <a:cubicBezTo>
                    <a:pt x="2179" y="1520427"/>
                    <a:pt x="0" y="1515166"/>
                    <a:pt x="0" y="1509681"/>
                  </a:cubicBezTo>
                  <a:lnTo>
                    <a:pt x="0" y="20681"/>
                  </a:lnTo>
                  <a:cubicBezTo>
                    <a:pt x="0" y="15196"/>
                    <a:pt x="2179" y="9936"/>
                    <a:pt x="6057" y="6057"/>
                  </a:cubicBezTo>
                  <a:cubicBezTo>
                    <a:pt x="9936" y="2179"/>
                    <a:pt x="15196" y="0"/>
                    <a:pt x="206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71852" cy="1577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5354" y="3379484"/>
            <a:ext cx="7363126" cy="5810595"/>
            <a:chOff x="0" y="0"/>
            <a:chExt cx="1939260" cy="15303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39260" cy="1530363"/>
            </a:xfrm>
            <a:custGeom>
              <a:avLst/>
              <a:gdLst/>
              <a:ahLst/>
              <a:cxnLst/>
              <a:rect r="r" b="b" t="t" l="l"/>
              <a:pathLst>
                <a:path h="1530363" w="1939260">
                  <a:moveTo>
                    <a:pt x="21029" y="0"/>
                  </a:moveTo>
                  <a:lnTo>
                    <a:pt x="1918231" y="0"/>
                  </a:lnTo>
                  <a:cubicBezTo>
                    <a:pt x="1923808" y="0"/>
                    <a:pt x="1929157" y="2216"/>
                    <a:pt x="1933100" y="6159"/>
                  </a:cubicBezTo>
                  <a:cubicBezTo>
                    <a:pt x="1937044" y="10103"/>
                    <a:pt x="1939260" y="15452"/>
                    <a:pt x="1939260" y="21029"/>
                  </a:cubicBezTo>
                  <a:lnTo>
                    <a:pt x="1939260" y="1509334"/>
                  </a:lnTo>
                  <a:cubicBezTo>
                    <a:pt x="1939260" y="1514911"/>
                    <a:pt x="1937044" y="1520260"/>
                    <a:pt x="1933100" y="1524203"/>
                  </a:cubicBezTo>
                  <a:cubicBezTo>
                    <a:pt x="1929157" y="1528147"/>
                    <a:pt x="1923808" y="1530363"/>
                    <a:pt x="1918231" y="1530363"/>
                  </a:cubicBezTo>
                  <a:lnTo>
                    <a:pt x="21029" y="1530363"/>
                  </a:lnTo>
                  <a:cubicBezTo>
                    <a:pt x="15452" y="1530363"/>
                    <a:pt x="10103" y="1528147"/>
                    <a:pt x="6159" y="1524203"/>
                  </a:cubicBezTo>
                  <a:cubicBezTo>
                    <a:pt x="2216" y="1520260"/>
                    <a:pt x="0" y="1514911"/>
                    <a:pt x="0" y="1509334"/>
                  </a:cubicBezTo>
                  <a:lnTo>
                    <a:pt x="0" y="21029"/>
                  </a:lnTo>
                  <a:cubicBezTo>
                    <a:pt x="0" y="15452"/>
                    <a:pt x="2216" y="10103"/>
                    <a:pt x="6159" y="6159"/>
                  </a:cubicBezTo>
                  <a:cubicBezTo>
                    <a:pt x="10103" y="2216"/>
                    <a:pt x="15452" y="0"/>
                    <a:pt x="21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39260" cy="1577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86241" y="5347504"/>
            <a:ext cx="6608219" cy="325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2018년에 소개된 인코더 기반 구조로, 언어 표현에 초점을 둠.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마스크드 언어 모델링(MLM) 기법으로 사전 훈련되어 정확한 문맥 표현을 학습.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전이 학습(Transfer Learning)에 사용되어 사전 훈련 후 텍스트 분류와 같은 특정 작업을 위해 미세 튜닝됨.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표현 모델(Representation Model)은 주로 언어를 표현하고 임베딩을 생성하며, 텍스트를 직접 생성하지는 않음.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45589" y="5347504"/>
            <a:ext cx="6890390" cy="3668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2018년에 소개된 디코더 기반 구조로, 텍스트 생성에 초점을 둠.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GPT-1(1.17억), GPT-2(15억), GPT-3(1,750억) 등으로 지속적으로 파라미터가 증가.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초기에는 텍스트 완성에 사용되었으나, 질문에 답변하도록 훈련되어 인스트럭트 모델(Instruct Model) 또는 채팅 모델(Chat Model)로 발전.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문맥 길이(Context Length) : LLM이 처리할 수 있는 최대 토큰 수에 제한이 있음.</a:t>
            </a:r>
          </a:p>
        </p:txBody>
      </p:sp>
      <p:sp>
        <p:nvSpPr>
          <p:cNvPr name="TextBox 16" id="16"/>
          <p:cNvSpPr txBox="true"/>
          <p:nvPr/>
        </p:nvSpPr>
        <p:spPr>
          <a:xfrm rot="-18144">
            <a:off x="2112132" y="4368120"/>
            <a:ext cx="6213008" cy="61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4"/>
              </a:lnSpc>
            </a:pPr>
            <a:r>
              <a:rPr lang="en-US" b="true" sz="4130" spc="-9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BERT</a:t>
            </a:r>
          </a:p>
        </p:txBody>
      </p:sp>
      <p:sp>
        <p:nvSpPr>
          <p:cNvPr name="TextBox 17" id="17"/>
          <p:cNvSpPr txBox="true"/>
          <p:nvPr/>
        </p:nvSpPr>
        <p:spPr>
          <a:xfrm rot="-18144">
            <a:off x="9735542" y="4381730"/>
            <a:ext cx="6434466" cy="61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4"/>
              </a:lnSpc>
            </a:pPr>
            <a:r>
              <a:rPr lang="en-US" b="true" sz="4130" spc="-9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GPT</a:t>
            </a:r>
          </a:p>
        </p:txBody>
      </p:sp>
      <p:sp>
        <p:nvSpPr>
          <p:cNvPr name="TextBox 18" id="18"/>
          <p:cNvSpPr txBox="true"/>
          <p:nvPr/>
        </p:nvSpPr>
        <p:spPr>
          <a:xfrm rot="-18144">
            <a:off x="2111353" y="3960903"/>
            <a:ext cx="2055022" cy="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98"/>
              </a:lnSpc>
            </a:pPr>
            <a:r>
              <a:rPr lang="en-US" b="true" sz="2057" spc="-14">
                <a:solidFill>
                  <a:srgbClr val="C7B7A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트랜스포머 기반</a:t>
            </a:r>
          </a:p>
        </p:txBody>
      </p:sp>
      <p:sp>
        <p:nvSpPr>
          <p:cNvPr name="TextBox 19" id="19"/>
          <p:cNvSpPr txBox="true"/>
          <p:nvPr/>
        </p:nvSpPr>
        <p:spPr>
          <a:xfrm rot="-18144">
            <a:off x="9734764" y="3960903"/>
            <a:ext cx="2055022" cy="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98"/>
              </a:lnSpc>
            </a:pPr>
            <a:r>
              <a:rPr lang="en-US" b="true" sz="2057" spc="-14">
                <a:solidFill>
                  <a:srgbClr val="C7B7A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트랜스포머 기반</a:t>
            </a:r>
          </a:p>
        </p:txBody>
      </p:sp>
      <p:sp>
        <p:nvSpPr>
          <p:cNvPr name="AutoShape 20" id="20"/>
          <p:cNvSpPr/>
          <p:nvPr/>
        </p:nvSpPr>
        <p:spPr>
          <a:xfrm>
            <a:off x="2110514" y="5204629"/>
            <a:ext cx="6219412" cy="0"/>
          </a:xfrm>
          <a:prstGeom prst="line">
            <a:avLst/>
          </a:prstGeom>
          <a:ln cap="flat" w="19050">
            <a:solidFill>
              <a:srgbClr val="C7B7A3">
                <a:alpha val="48627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9730621" y="5218823"/>
            <a:ext cx="6440953" cy="0"/>
          </a:xfrm>
          <a:prstGeom prst="line">
            <a:avLst/>
          </a:prstGeom>
          <a:ln cap="flat" w="19050">
            <a:solidFill>
              <a:srgbClr val="C7B7A3">
                <a:alpha val="48627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AI의 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전성기</a:t>
            </a:r>
          </a:p>
        </p:txBody>
      </p:sp>
      <p:sp>
        <p:nvSpPr>
          <p:cNvPr name="TextBox 6" id="6"/>
          <p:cNvSpPr txBox="true"/>
          <p:nvPr/>
        </p:nvSpPr>
        <p:spPr>
          <a:xfrm rot="-18144">
            <a:off x="5667856" y="1142292"/>
            <a:ext cx="6952841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2023년, 생성 AI의 해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>
            <a:off x="7773891" y="3379484"/>
            <a:ext cx="0" cy="5810595"/>
          </a:xfrm>
          <a:prstGeom prst="line">
            <a:avLst/>
          </a:prstGeom>
          <a:ln cap="flat" w="9525">
            <a:solidFill>
              <a:srgbClr val="561C24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962102" y="4156486"/>
            <a:ext cx="804650" cy="674900"/>
          </a:xfrm>
          <a:custGeom>
            <a:avLst/>
            <a:gdLst/>
            <a:ahLst/>
            <a:cxnLst/>
            <a:rect r="r" b="b" t="t" l="l"/>
            <a:pathLst>
              <a:path h="674900" w="804650">
                <a:moveTo>
                  <a:pt x="0" y="0"/>
                </a:moveTo>
                <a:lnTo>
                  <a:pt x="804650" y="0"/>
                </a:lnTo>
                <a:lnTo>
                  <a:pt x="804650" y="674900"/>
                </a:lnTo>
                <a:lnTo>
                  <a:pt x="0" y="674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18144">
            <a:off x="871098" y="5160740"/>
            <a:ext cx="6545436" cy="164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75"/>
              </a:lnSpc>
            </a:pPr>
            <a:r>
              <a:rPr lang="en-US" b="true" sz="5389" spc="16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ChatGPT(GPT-3.5) 출시</a:t>
            </a:r>
            <a:r>
              <a:rPr lang="en-US" sz="5389" spc="16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 AI 분야에 혁명적 영향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66274" y="3274709"/>
            <a:ext cx="9175406" cy="583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sz="2649" spc="-92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ChatGPT(GPT-3.5)의 출시로 AI 분야에 혁명적 영향, 빠른 사용자 증가 (5일 만에 1백만 명, 2개월 만에 1억 명).</a:t>
            </a:r>
          </a:p>
          <a:p>
            <a:pPr algn="l">
              <a:lnSpc>
                <a:spcPts val="4266"/>
              </a:lnSpc>
            </a:pP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sz="2649" spc="-92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다양한 오픈 소스 및 독점 LLM(예: Llama, Mistral, Phi)이 놀라운 속도로 공개됨.</a:t>
            </a:r>
          </a:p>
          <a:p>
            <a:pPr algn="l">
              <a:lnSpc>
                <a:spcPts val="4266"/>
              </a:lnSpc>
            </a:pP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sz="2649" spc="-92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새로운 아키텍처(Mamba, RWKV)도 등장하여 트랜스포머에 필적하는 성능과 장점을 보여줌.</a:t>
            </a:r>
          </a:p>
          <a:p>
            <a:pPr algn="l">
              <a:lnSpc>
                <a:spcPts val="4266"/>
              </a:lnSpc>
            </a:pPr>
          </a:p>
          <a:p>
            <a:pPr algn="l" marL="572133" indent="-286066" lvl="1">
              <a:lnSpc>
                <a:spcPts val="4266"/>
              </a:lnSpc>
              <a:buFont typeface="Arial"/>
              <a:buChar char="•"/>
            </a:pPr>
            <a:r>
              <a:rPr lang="en-US" sz="2649" spc="-92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파운데이션 모델(Foundation Model)은 명령 수행을 위해 미세 튜닝될 수 있는 오픈 소스 베이스 모델을 의미.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144000" y="3379484"/>
            <a:ext cx="7600774" cy="5810595"/>
            <a:chOff x="0" y="0"/>
            <a:chExt cx="1078986" cy="8248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8986" cy="824857"/>
            </a:xfrm>
            <a:custGeom>
              <a:avLst/>
              <a:gdLst/>
              <a:ahLst/>
              <a:cxnLst/>
              <a:rect r="r" b="b" t="t" l="l"/>
              <a:pathLst>
                <a:path h="824857" w="1078986">
                  <a:moveTo>
                    <a:pt x="20371" y="0"/>
                  </a:moveTo>
                  <a:lnTo>
                    <a:pt x="1058614" y="0"/>
                  </a:lnTo>
                  <a:cubicBezTo>
                    <a:pt x="1069865" y="0"/>
                    <a:pt x="1078986" y="9121"/>
                    <a:pt x="1078986" y="20371"/>
                  </a:cubicBezTo>
                  <a:lnTo>
                    <a:pt x="1078986" y="804486"/>
                  </a:lnTo>
                  <a:cubicBezTo>
                    <a:pt x="1078986" y="809888"/>
                    <a:pt x="1076840" y="815070"/>
                    <a:pt x="1073019" y="818890"/>
                  </a:cubicBezTo>
                  <a:cubicBezTo>
                    <a:pt x="1069199" y="822711"/>
                    <a:pt x="1064017" y="824857"/>
                    <a:pt x="1058614" y="824857"/>
                  </a:cubicBezTo>
                  <a:lnTo>
                    <a:pt x="20371" y="824857"/>
                  </a:lnTo>
                  <a:cubicBezTo>
                    <a:pt x="9121" y="824857"/>
                    <a:pt x="0" y="815736"/>
                    <a:pt x="0" y="804486"/>
                  </a:cubicBezTo>
                  <a:lnTo>
                    <a:pt x="0" y="20371"/>
                  </a:lnTo>
                  <a:cubicBezTo>
                    <a:pt x="0" y="9121"/>
                    <a:pt x="9121" y="0"/>
                    <a:pt x="20371" y="0"/>
                  </a:cubicBezTo>
                  <a:close/>
                </a:path>
              </a:pathLst>
            </a:custGeom>
            <a:blipFill>
              <a:blip r:embed="rId3"/>
              <a:stretch>
                <a:fillRect l="-13706" t="0" r="-13706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디코더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기반의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대규모 생성 모델</a:t>
            </a:r>
          </a:p>
        </p:txBody>
      </p:sp>
      <p:sp>
        <p:nvSpPr>
          <p:cNvPr name="TextBox 9" id="9"/>
          <p:cNvSpPr txBox="true"/>
          <p:nvPr/>
        </p:nvSpPr>
        <p:spPr>
          <a:xfrm rot="-18144">
            <a:off x="4967873" y="1039386"/>
            <a:ext cx="8352807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'대규모 언어 모델'의 정의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5899" y="5048250"/>
            <a:ext cx="7039010" cy="3178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775" indent="-242888" lvl="1">
              <a:lnSpc>
                <a:spcPts val="3622"/>
              </a:lnSpc>
              <a:buFont typeface="Arial"/>
              <a:buChar char="•"/>
            </a:pPr>
            <a:r>
              <a:rPr lang="en-US" sz="2250" spc="-78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대규모'라는 용어의 정의는 임의적이며, 미래에는 현재의 대규모 모델이 소규모로 간주될 수 있음.</a:t>
            </a:r>
          </a:p>
          <a:p>
            <a:pPr algn="l" marL="485775" indent="-242888" lvl="1">
              <a:lnSpc>
                <a:spcPts val="3622"/>
              </a:lnSpc>
              <a:buFont typeface="Arial"/>
              <a:buChar char="•"/>
            </a:pPr>
            <a:r>
              <a:rPr lang="en-US" sz="2250" spc="-78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 책에서는 텍스트를 생성하지 않고 사용자 하드웨어에서 실행할 수 있는 모델(예: 임베딩 모델, 표현 모델, BoW)도 '대규모 언어 모델'에 포함하여 다룸.</a:t>
            </a:r>
          </a:p>
          <a:p>
            <a:pPr algn="l" marL="485775" indent="-242888" lvl="1">
              <a:lnSpc>
                <a:spcPts val="3622"/>
              </a:lnSpc>
              <a:buFont typeface="Arial"/>
              <a:buChar char="•"/>
            </a:pPr>
            <a:r>
              <a:rPr lang="en-US" sz="2250" spc="-78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이는 단순히 규모뿐만 아니라 다양한 종류의 언어 모델을 포괄하는 개념으로 이해.</a:t>
            </a:r>
          </a:p>
        </p:txBody>
      </p:sp>
      <p:sp>
        <p:nvSpPr>
          <p:cNvPr name="TextBox 11" id="11"/>
          <p:cNvSpPr txBox="true"/>
          <p:nvPr/>
        </p:nvSpPr>
        <p:spPr>
          <a:xfrm rot="-18144">
            <a:off x="1545327" y="3712629"/>
            <a:ext cx="7174403" cy="81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75"/>
              </a:lnSpc>
              <a:spcBef>
                <a:spcPct val="0"/>
              </a:spcBef>
            </a:pPr>
            <a:r>
              <a:rPr lang="en-US" b="true" sz="5389" spc="16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대규모</a:t>
            </a:r>
            <a:r>
              <a:rPr lang="en-US" b="true" sz="5389" spc="16" strike="noStrike" u="non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 </a:t>
            </a:r>
            <a:r>
              <a:rPr lang="en-US" b="true" sz="5389" spc="16" strike="noStrike" u="non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언어 모델(LLM)?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78053" y="2064039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전통적인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머신러닝</a:t>
            </a:r>
          </a:p>
        </p:txBody>
      </p:sp>
      <p:sp>
        <p:nvSpPr>
          <p:cNvPr name="TextBox 6" id="6"/>
          <p:cNvSpPr txBox="true"/>
          <p:nvPr/>
        </p:nvSpPr>
        <p:spPr>
          <a:xfrm rot="-18144">
            <a:off x="5667856" y="1142292"/>
            <a:ext cx="6952841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LLM의 훈련 패러다임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46912" y="3379484"/>
            <a:ext cx="7486876" cy="5810595"/>
            <a:chOff x="0" y="0"/>
            <a:chExt cx="1971852" cy="15303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1852" cy="1530363"/>
            </a:xfrm>
            <a:custGeom>
              <a:avLst/>
              <a:gdLst/>
              <a:ahLst/>
              <a:cxnLst/>
              <a:rect r="r" b="b" t="t" l="l"/>
              <a:pathLst>
                <a:path h="1530363" w="1971852">
                  <a:moveTo>
                    <a:pt x="20681" y="0"/>
                  </a:moveTo>
                  <a:lnTo>
                    <a:pt x="1951171" y="0"/>
                  </a:lnTo>
                  <a:cubicBezTo>
                    <a:pt x="1962593" y="0"/>
                    <a:pt x="1971852" y="9259"/>
                    <a:pt x="1971852" y="20681"/>
                  </a:cubicBezTo>
                  <a:lnTo>
                    <a:pt x="1971852" y="1509681"/>
                  </a:lnTo>
                  <a:cubicBezTo>
                    <a:pt x="1971852" y="1515166"/>
                    <a:pt x="1969673" y="1520427"/>
                    <a:pt x="1965795" y="1524305"/>
                  </a:cubicBezTo>
                  <a:cubicBezTo>
                    <a:pt x="1961916" y="1528184"/>
                    <a:pt x="1956656" y="1530363"/>
                    <a:pt x="1951171" y="1530363"/>
                  </a:cubicBezTo>
                  <a:lnTo>
                    <a:pt x="20681" y="1530363"/>
                  </a:lnTo>
                  <a:cubicBezTo>
                    <a:pt x="15196" y="1530363"/>
                    <a:pt x="9936" y="1528184"/>
                    <a:pt x="6057" y="1524305"/>
                  </a:cubicBezTo>
                  <a:cubicBezTo>
                    <a:pt x="2179" y="1520427"/>
                    <a:pt x="0" y="1515166"/>
                    <a:pt x="0" y="1509681"/>
                  </a:cubicBezTo>
                  <a:lnTo>
                    <a:pt x="0" y="20681"/>
                  </a:lnTo>
                  <a:cubicBezTo>
                    <a:pt x="0" y="15196"/>
                    <a:pt x="2179" y="9936"/>
                    <a:pt x="6057" y="6057"/>
                  </a:cubicBezTo>
                  <a:cubicBezTo>
                    <a:pt x="9936" y="2179"/>
                    <a:pt x="15196" y="0"/>
                    <a:pt x="206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71852" cy="1577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75354" y="3379484"/>
            <a:ext cx="7363126" cy="5810595"/>
            <a:chOff x="0" y="0"/>
            <a:chExt cx="1939260" cy="15303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39260" cy="1530363"/>
            </a:xfrm>
            <a:custGeom>
              <a:avLst/>
              <a:gdLst/>
              <a:ahLst/>
              <a:cxnLst/>
              <a:rect r="r" b="b" t="t" l="l"/>
              <a:pathLst>
                <a:path h="1530363" w="1939260">
                  <a:moveTo>
                    <a:pt x="21029" y="0"/>
                  </a:moveTo>
                  <a:lnTo>
                    <a:pt x="1918231" y="0"/>
                  </a:lnTo>
                  <a:cubicBezTo>
                    <a:pt x="1923808" y="0"/>
                    <a:pt x="1929157" y="2216"/>
                    <a:pt x="1933100" y="6159"/>
                  </a:cubicBezTo>
                  <a:cubicBezTo>
                    <a:pt x="1937044" y="10103"/>
                    <a:pt x="1939260" y="15452"/>
                    <a:pt x="1939260" y="21029"/>
                  </a:cubicBezTo>
                  <a:lnTo>
                    <a:pt x="1939260" y="1509334"/>
                  </a:lnTo>
                  <a:cubicBezTo>
                    <a:pt x="1939260" y="1514911"/>
                    <a:pt x="1937044" y="1520260"/>
                    <a:pt x="1933100" y="1524203"/>
                  </a:cubicBezTo>
                  <a:cubicBezTo>
                    <a:pt x="1929157" y="1528147"/>
                    <a:pt x="1923808" y="1530363"/>
                    <a:pt x="1918231" y="1530363"/>
                  </a:cubicBezTo>
                  <a:lnTo>
                    <a:pt x="21029" y="1530363"/>
                  </a:lnTo>
                  <a:cubicBezTo>
                    <a:pt x="15452" y="1530363"/>
                    <a:pt x="10103" y="1528147"/>
                    <a:pt x="6159" y="1524203"/>
                  </a:cubicBezTo>
                  <a:cubicBezTo>
                    <a:pt x="2216" y="1520260"/>
                    <a:pt x="0" y="1514911"/>
                    <a:pt x="0" y="1509334"/>
                  </a:cubicBezTo>
                  <a:lnTo>
                    <a:pt x="0" y="21029"/>
                  </a:lnTo>
                  <a:cubicBezTo>
                    <a:pt x="0" y="15452"/>
                    <a:pt x="2216" y="10103"/>
                    <a:pt x="6159" y="6159"/>
                  </a:cubicBezTo>
                  <a:cubicBezTo>
                    <a:pt x="10103" y="2216"/>
                    <a:pt x="15452" y="0"/>
                    <a:pt x="21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39260" cy="1577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72818" y="5785561"/>
            <a:ext cx="6453890" cy="243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대부분의 계산 및 훈련 시간이 소요되는 첫 단계.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인터넷에서 수집한 대규모 텍스트 말뭉치에서 훈련하여 문법, 맥락, 언어 패턴을 학습 (주로 다음 토큰 예측).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 단계에서 만들어진 모델을 </a:t>
            </a: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베이스 모델(Base Model)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또는</a:t>
            </a: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 파운데이션 모델(Foundation Model)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이라 부름.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 모델은 일반적으로 특정 명령을 따르지 못함.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11722" y="5990348"/>
            <a:ext cx="6559852" cy="202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사전 훈련된 모델을 사용하여 구체적인 작업에 맞춰 </a:t>
            </a: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추가 훈련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이를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통해 LLM이 특정 작업에 적응하거나 원하는 행동을 수행할 수 있게 됨 (예: 분류, 명령 수행).</a:t>
            </a:r>
          </a:p>
          <a:p>
            <a:pPr algn="l" marL="464186" indent="-232093" lvl="1">
              <a:lnSpc>
                <a:spcPts val="3246"/>
              </a:lnSpc>
              <a:buFont typeface="Arial"/>
              <a:buChar char="•"/>
            </a:pP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사전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훈련 단계에 비해 자원 소모가 적어 비용 </a:t>
            </a:r>
            <a:r>
              <a:rPr lang="en-US" b="true" sz="2150" spc="-75">
                <a:solidFill>
                  <a:srgbClr val="222222">
                    <a:alpha val="61961"/>
                  </a:srgbClr>
                </a:solidFill>
                <a:latin typeface="JASO Sans Bold"/>
                <a:ea typeface="JASO Sans Bold"/>
                <a:cs typeface="JASO Sans Bold"/>
                <a:sym typeface="JASO Sans Bold"/>
              </a:rPr>
              <a:t>효율적</a:t>
            </a:r>
            <a:r>
              <a:rPr lang="en-US" sz="2150" spc="-75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-18144">
            <a:off x="2112132" y="4368120"/>
            <a:ext cx="6213008" cy="61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4"/>
              </a:lnSpc>
            </a:pPr>
            <a:r>
              <a:rPr lang="en-US" b="true" sz="4130" spc="-9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사전 훈련, Pre-training</a:t>
            </a:r>
          </a:p>
        </p:txBody>
      </p:sp>
      <p:sp>
        <p:nvSpPr>
          <p:cNvPr name="TextBox 17" id="17"/>
          <p:cNvSpPr txBox="true"/>
          <p:nvPr/>
        </p:nvSpPr>
        <p:spPr>
          <a:xfrm rot="-18144">
            <a:off x="9735542" y="4381730"/>
            <a:ext cx="6434466" cy="61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4"/>
              </a:lnSpc>
            </a:pPr>
            <a:r>
              <a:rPr lang="en-US" b="true" sz="4130" spc="-90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사후 훈련 Post-training</a:t>
            </a:r>
          </a:p>
        </p:txBody>
      </p:sp>
      <p:sp>
        <p:nvSpPr>
          <p:cNvPr name="TextBox 18" id="18"/>
          <p:cNvSpPr txBox="true"/>
          <p:nvPr/>
        </p:nvSpPr>
        <p:spPr>
          <a:xfrm rot="-18144">
            <a:off x="2111353" y="3960903"/>
            <a:ext cx="2055022" cy="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98"/>
              </a:lnSpc>
            </a:pPr>
            <a:r>
              <a:rPr lang="en-US" b="true" sz="2057" spc="-14">
                <a:solidFill>
                  <a:srgbClr val="C7B7A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언어 모델링</a:t>
            </a:r>
          </a:p>
        </p:txBody>
      </p:sp>
      <p:sp>
        <p:nvSpPr>
          <p:cNvPr name="TextBox 19" id="19"/>
          <p:cNvSpPr txBox="true"/>
          <p:nvPr/>
        </p:nvSpPr>
        <p:spPr>
          <a:xfrm rot="-18144">
            <a:off x="9734764" y="3960903"/>
            <a:ext cx="2055022" cy="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98"/>
              </a:lnSpc>
            </a:pPr>
            <a:r>
              <a:rPr lang="en-US" b="true" sz="2057" spc="-14">
                <a:solidFill>
                  <a:srgbClr val="C7B7A3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미세 튜닝</a:t>
            </a:r>
          </a:p>
        </p:txBody>
      </p:sp>
      <p:sp>
        <p:nvSpPr>
          <p:cNvPr name="AutoShape 20" id="20"/>
          <p:cNvSpPr/>
          <p:nvPr/>
        </p:nvSpPr>
        <p:spPr>
          <a:xfrm>
            <a:off x="2110514" y="5204629"/>
            <a:ext cx="6219412" cy="0"/>
          </a:xfrm>
          <a:prstGeom prst="line">
            <a:avLst/>
          </a:prstGeom>
          <a:ln cap="flat" w="19050">
            <a:solidFill>
              <a:srgbClr val="C7B7A3">
                <a:alpha val="48627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9730621" y="5218823"/>
            <a:ext cx="6440953" cy="0"/>
          </a:xfrm>
          <a:prstGeom prst="line">
            <a:avLst/>
          </a:prstGeom>
          <a:ln cap="flat" w="19050">
            <a:solidFill>
              <a:srgbClr val="C7B7A3">
                <a:alpha val="48627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1C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644" y="376644"/>
            <a:ext cx="17534712" cy="9533668"/>
            <a:chOff x="0" y="0"/>
            <a:chExt cx="4618228" cy="2510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18228" cy="2510917"/>
            </a:xfrm>
            <a:custGeom>
              <a:avLst/>
              <a:gdLst/>
              <a:ahLst/>
              <a:cxnLst/>
              <a:rect r="r" b="b" t="t" l="l"/>
              <a:pathLst>
                <a:path h="2510917" w="4618228">
                  <a:moveTo>
                    <a:pt x="4618228" y="8830"/>
                  </a:moveTo>
                  <a:lnTo>
                    <a:pt x="4618228" y="2502087"/>
                  </a:lnTo>
                  <a:cubicBezTo>
                    <a:pt x="4618228" y="2506964"/>
                    <a:pt x="4614275" y="2510917"/>
                    <a:pt x="4609398" y="2510917"/>
                  </a:cubicBezTo>
                  <a:lnTo>
                    <a:pt x="8830" y="2510917"/>
                  </a:lnTo>
                  <a:cubicBezTo>
                    <a:pt x="3954" y="2510917"/>
                    <a:pt x="0" y="2506964"/>
                    <a:pt x="0" y="2502087"/>
                  </a:cubicBezTo>
                  <a:lnTo>
                    <a:pt x="0" y="8830"/>
                  </a:lnTo>
                  <a:cubicBezTo>
                    <a:pt x="0" y="3954"/>
                    <a:pt x="3954" y="0"/>
                    <a:pt x="8830" y="0"/>
                  </a:cubicBezTo>
                  <a:lnTo>
                    <a:pt x="4609398" y="0"/>
                  </a:lnTo>
                  <a:cubicBezTo>
                    <a:pt x="4614275" y="0"/>
                    <a:pt x="4618228" y="3954"/>
                    <a:pt x="4618228" y="8830"/>
                  </a:cubicBezTo>
                  <a:close/>
                </a:path>
              </a:pathLst>
            </a:custGeom>
            <a:solidFill>
              <a:srgbClr val="F3F2E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618228" cy="2587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38225" y="2742952"/>
            <a:ext cx="16221075" cy="0"/>
          </a:xfrm>
          <a:prstGeom prst="line">
            <a:avLst/>
          </a:prstGeom>
          <a:ln cap="flat" w="9525">
            <a:solidFill>
              <a:srgbClr val="222222">
                <a:alpha val="40000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543226" y="3369959"/>
            <a:ext cx="7499679" cy="2797331"/>
            <a:chOff x="0" y="0"/>
            <a:chExt cx="2265826" cy="8451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43226" y="6392748"/>
            <a:ext cx="7499679" cy="2797331"/>
            <a:chOff x="0" y="0"/>
            <a:chExt cx="2265826" cy="8451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45095" y="3369959"/>
            <a:ext cx="7499679" cy="2797331"/>
            <a:chOff x="0" y="0"/>
            <a:chExt cx="2265826" cy="8451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245095" y="6392748"/>
            <a:ext cx="7499679" cy="2797331"/>
            <a:chOff x="0" y="0"/>
            <a:chExt cx="2265826" cy="8451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65826" cy="845138"/>
            </a:xfrm>
            <a:custGeom>
              <a:avLst/>
              <a:gdLst/>
              <a:ahLst/>
              <a:cxnLst/>
              <a:rect r="r" b="b" t="t" l="l"/>
              <a:pathLst>
                <a:path h="845138" w="2265826">
                  <a:moveTo>
                    <a:pt x="20646" y="0"/>
                  </a:moveTo>
                  <a:lnTo>
                    <a:pt x="2245180" y="0"/>
                  </a:lnTo>
                  <a:cubicBezTo>
                    <a:pt x="2256582" y="0"/>
                    <a:pt x="2265826" y="9244"/>
                    <a:pt x="2265826" y="20646"/>
                  </a:cubicBezTo>
                  <a:lnTo>
                    <a:pt x="2265826" y="824492"/>
                  </a:lnTo>
                  <a:cubicBezTo>
                    <a:pt x="2265826" y="835895"/>
                    <a:pt x="2256582" y="845138"/>
                    <a:pt x="2245180" y="845138"/>
                  </a:cubicBezTo>
                  <a:lnTo>
                    <a:pt x="20646" y="845138"/>
                  </a:lnTo>
                  <a:cubicBezTo>
                    <a:pt x="9244" y="845138"/>
                    <a:pt x="0" y="835895"/>
                    <a:pt x="0" y="824492"/>
                  </a:cubicBezTo>
                  <a:lnTo>
                    <a:pt x="0" y="20646"/>
                  </a:lnTo>
                  <a:cubicBezTo>
                    <a:pt x="0" y="9244"/>
                    <a:pt x="9244" y="0"/>
                    <a:pt x="20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7A3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265826" cy="8927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361032" y="7158455"/>
            <a:ext cx="1374131" cy="1265918"/>
          </a:xfrm>
          <a:custGeom>
            <a:avLst/>
            <a:gdLst/>
            <a:ahLst/>
            <a:cxnLst/>
            <a:rect r="r" b="b" t="t" l="l"/>
            <a:pathLst>
              <a:path h="1265918" w="1374131">
                <a:moveTo>
                  <a:pt x="0" y="0"/>
                </a:moveTo>
                <a:lnTo>
                  <a:pt x="1374132" y="0"/>
                </a:lnTo>
                <a:lnTo>
                  <a:pt x="1374132" y="1265918"/>
                </a:lnTo>
                <a:lnTo>
                  <a:pt x="0" y="12659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315782" y="4027202"/>
            <a:ext cx="1296888" cy="1379668"/>
          </a:xfrm>
          <a:custGeom>
            <a:avLst/>
            <a:gdLst/>
            <a:ahLst/>
            <a:cxnLst/>
            <a:rect r="r" b="b" t="t" l="l"/>
            <a:pathLst>
              <a:path h="1379668" w="1296888">
                <a:moveTo>
                  <a:pt x="0" y="0"/>
                </a:moveTo>
                <a:lnTo>
                  <a:pt x="1296888" y="0"/>
                </a:lnTo>
                <a:lnTo>
                  <a:pt x="1296888" y="1379669"/>
                </a:lnTo>
                <a:lnTo>
                  <a:pt x="0" y="13796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956174" y="6967650"/>
            <a:ext cx="1587585" cy="1432795"/>
          </a:xfrm>
          <a:custGeom>
            <a:avLst/>
            <a:gdLst/>
            <a:ahLst/>
            <a:cxnLst/>
            <a:rect r="r" b="b" t="t" l="l"/>
            <a:pathLst>
              <a:path h="1432795" w="1587585">
                <a:moveTo>
                  <a:pt x="0" y="0"/>
                </a:moveTo>
                <a:lnTo>
                  <a:pt x="1587585" y="0"/>
                </a:lnTo>
                <a:lnTo>
                  <a:pt x="1587585" y="1432796"/>
                </a:lnTo>
                <a:lnTo>
                  <a:pt x="0" y="14327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851711" y="4036802"/>
            <a:ext cx="1463646" cy="1463646"/>
          </a:xfrm>
          <a:custGeom>
            <a:avLst/>
            <a:gdLst/>
            <a:ahLst/>
            <a:cxnLst/>
            <a:rect r="r" b="b" t="t" l="l"/>
            <a:pathLst>
              <a:path h="1463646" w="1463646">
                <a:moveTo>
                  <a:pt x="0" y="0"/>
                </a:moveTo>
                <a:lnTo>
                  <a:pt x="1463647" y="0"/>
                </a:lnTo>
                <a:lnTo>
                  <a:pt x="1463647" y="1463646"/>
                </a:lnTo>
                <a:lnTo>
                  <a:pt x="0" y="1463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078096" y="2008955"/>
            <a:ext cx="4131808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주요</a:t>
            </a:r>
            <a:r>
              <a:rPr lang="en-US" sz="1500" spc="-25">
                <a:solidFill>
                  <a:srgbClr val="000000">
                    <a:alpha val="35686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 사용 사례 및 기술</a:t>
            </a:r>
          </a:p>
        </p:txBody>
      </p:sp>
      <p:sp>
        <p:nvSpPr>
          <p:cNvPr name="TextBox 23" id="23"/>
          <p:cNvSpPr txBox="true"/>
          <p:nvPr/>
        </p:nvSpPr>
        <p:spPr>
          <a:xfrm rot="-18144">
            <a:off x="5667856" y="1142292"/>
            <a:ext cx="6952841" cy="748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sz="5648" spc="-175">
                <a:solidFill>
                  <a:srgbClr val="561C24"/>
                </a:solidFill>
                <a:latin typeface="둥근펜"/>
                <a:ea typeface="둥근펜"/>
                <a:cs typeface="둥근펜"/>
                <a:sym typeface="둥근펜"/>
              </a:rPr>
              <a:t>LLM, 왜 유용한가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22295" y="3963911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텍스트 분류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22295" y="6986700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시맨틱 검색 및 RAG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24164" y="3963911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텍스트 클러스터링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24164" y="6986700"/>
            <a:ext cx="3817376" cy="52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3"/>
              </a:lnSpc>
            </a:pPr>
            <a:r>
              <a:rPr lang="en-US" sz="3637" spc="-43" b="true">
                <a:solidFill>
                  <a:srgbClr val="561C24"/>
                </a:solidFill>
                <a:latin typeface="둥근펜 Bold"/>
                <a:ea typeface="둥근펜 Bold"/>
                <a:cs typeface="둥근펜 Bold"/>
                <a:sym typeface="둥근펜 Bold"/>
              </a:rPr>
              <a:t>챗봇 구축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22295" y="4920461"/>
            <a:ext cx="414652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고객 리뷰의 긍정/부정 식별 (지도 학습)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422295" y="7943250"/>
            <a:ext cx="4146525" cy="32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관련 문서 검색 및 조사, 외부 정보 활용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24164" y="4758536"/>
            <a:ext cx="4114078" cy="6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이슈 티켓에서 자주 발생하는 주제 찾기 (비지도 학습)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20234" y="7781325"/>
            <a:ext cx="3999512" cy="6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</a:pPr>
            <a:r>
              <a:rPr lang="en-US" sz="2000">
                <a:solidFill>
                  <a:srgbClr val="222222">
                    <a:alpha val="61961"/>
                  </a:srgbClr>
                </a:solidFill>
                <a:latin typeface="JASO Sans"/>
                <a:ea typeface="JASO Sans"/>
                <a:cs typeface="JASO Sans"/>
                <a:sym typeface="JASO Sans"/>
              </a:rPr>
              <a:t>도구 및 문서와 같은 외부 자원을 활용하여 복잡한 시스템 구현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DAGv6PxO9Ik</dc:identifier>
  <dcterms:modified xsi:type="dcterms:W3CDTF">2011-08-01T06:04:30Z</dcterms:modified>
  <cp:revision>1</cp:revision>
  <dc:title>아이보리와 빨간색 단순한 비즈니스 보고서 디자인 프레젠테이션</dc:title>
</cp:coreProperties>
</file>