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33" r:id="rId2"/>
    <p:sldId id="334" r:id="rId3"/>
    <p:sldId id="260" r:id="rId4"/>
    <p:sldId id="369" r:id="rId5"/>
    <p:sldId id="370" r:id="rId6"/>
    <p:sldId id="371" r:id="rId7"/>
    <p:sldId id="426" r:id="rId8"/>
    <p:sldId id="412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14" r:id="rId17"/>
    <p:sldId id="422" r:id="rId18"/>
    <p:sldId id="423" r:id="rId19"/>
    <p:sldId id="424" r:id="rId20"/>
    <p:sldId id="425" r:id="rId21"/>
    <p:sldId id="413" r:id="rId22"/>
    <p:sldId id="427" r:id="rId23"/>
    <p:sldId id="428" r:id="rId24"/>
    <p:sldId id="429" r:id="rId25"/>
    <p:sldId id="392" r:id="rId26"/>
    <p:sldId id="430" r:id="rId27"/>
    <p:sldId id="437" r:id="rId28"/>
    <p:sldId id="436" r:id="rId29"/>
    <p:sldId id="435" r:id="rId30"/>
    <p:sldId id="438" r:id="rId31"/>
    <p:sldId id="439" r:id="rId32"/>
    <p:sldId id="440" r:id="rId33"/>
    <p:sldId id="441" r:id="rId34"/>
    <p:sldId id="434" r:id="rId35"/>
    <p:sldId id="431" r:id="rId36"/>
    <p:sldId id="432" r:id="rId37"/>
    <p:sldId id="433" r:id="rId38"/>
    <p:sldId id="442" r:id="rId39"/>
    <p:sldId id="443" r:id="rId40"/>
    <p:sldId id="444" r:id="rId41"/>
    <p:sldId id="336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FF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1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72" y="264"/>
      </p:cViewPr>
      <p:guideLst>
        <p:guide orient="horz" pos="2205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32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A5D1-6FB6-49D6-BF5A-C9E2836E84BF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B2CE-94E3-4EBD-BAB0-46056B8C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5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9AA17-494B-452A-8290-DC93D9ED2332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F4EB-F1A9-44EA-AED6-DAAC96A4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5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 descr="한라대학교 모바일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362" y="100414"/>
            <a:ext cx="773009" cy="66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" descr="회사소개 &gt; 회사개요 &gt; CI - MAND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149629" y="238876"/>
            <a:ext cx="1393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2B5D150-ACD1-4234-B732-01EC02175503}"/>
              </a:ext>
            </a:extLst>
          </p:cNvPr>
          <p:cNvSpPr/>
          <p:nvPr userDrawn="1"/>
        </p:nvSpPr>
        <p:spPr>
          <a:xfrm>
            <a:off x="0" y="798022"/>
            <a:ext cx="12192000" cy="56662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81DB4B-EBC7-4CAB-B133-E286251B373A}"/>
              </a:ext>
            </a:extLst>
          </p:cNvPr>
          <p:cNvSpPr/>
          <p:nvPr userDrawn="1"/>
        </p:nvSpPr>
        <p:spPr>
          <a:xfrm>
            <a:off x="149629" y="989214"/>
            <a:ext cx="11892742" cy="5306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75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29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B5D150-ACD1-4234-B732-01EC02175503}"/>
              </a:ext>
            </a:extLst>
          </p:cNvPr>
          <p:cNvSpPr/>
          <p:nvPr userDrawn="1"/>
        </p:nvSpPr>
        <p:spPr>
          <a:xfrm>
            <a:off x="0" y="798022"/>
            <a:ext cx="12192000" cy="56662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81DB4B-EBC7-4CAB-B133-E286251B373A}"/>
              </a:ext>
            </a:extLst>
          </p:cNvPr>
          <p:cNvSpPr/>
          <p:nvPr userDrawn="1"/>
        </p:nvSpPr>
        <p:spPr>
          <a:xfrm>
            <a:off x="149629" y="989214"/>
            <a:ext cx="11892742" cy="5306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4" descr="한라대학교 모바일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362" y="100414"/>
            <a:ext cx="773009" cy="66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8" descr="회사소개 &gt; 회사개요 &gt; CI - MAND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149629" y="238876"/>
            <a:ext cx="1393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0C8C72-84AB-435C-A2D8-D098CF6815A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874445" y="64670"/>
            <a:ext cx="2038663" cy="68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2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780C3A-0C91-48DB-A292-F1B0A6AB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72" y="1064922"/>
            <a:ext cx="7565257" cy="2544015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0653294C-2317-BF08-6304-B7F24FD03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279" y="4018830"/>
            <a:ext cx="1761733" cy="77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32-bit TriCore™ AURIX™ – TC2xx - Infineon Technologies">
            <a:extLst>
              <a:ext uri="{FF2B5EF4-FFF2-40B4-BE49-F238E27FC236}">
                <a16:creationId xmlns:a16="http://schemas.microsoft.com/office/drawing/2014/main" id="{E9005842-5FE5-D511-0603-5454AAA0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47" y="3812824"/>
            <a:ext cx="2026598" cy="13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22A63CBF-B042-2BA6-7404-8104B1EB4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911" y="4159519"/>
            <a:ext cx="3201067" cy="32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266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DB260-E604-430F-3149-8E0D1F0F2B58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2. TC275</a:t>
            </a:r>
            <a:r>
              <a:rPr lang="ko-KR" altLang="en-US">
                <a:solidFill>
                  <a:srgbClr val="0000FF"/>
                </a:solidFill>
              </a:rPr>
              <a:t> </a:t>
            </a:r>
            <a:r>
              <a:rPr lang="en-US" altLang="ko-KR">
                <a:solidFill>
                  <a:srgbClr val="0000FF"/>
                </a:solidFill>
              </a:rPr>
              <a:t>GPT</a:t>
            </a:r>
            <a:r>
              <a:rPr lang="ko-KR" altLang="en-US">
                <a:solidFill>
                  <a:srgbClr val="0000FF"/>
                </a:solidFill>
              </a:rPr>
              <a:t>에 대한 이해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6FF9-9EE2-9BBF-4DBB-685B1E1B962F}"/>
              </a:ext>
            </a:extLst>
          </p:cNvPr>
          <p:cNvSpPr txBox="1"/>
          <p:nvPr/>
        </p:nvSpPr>
        <p:spPr>
          <a:xfrm>
            <a:off x="1050560" y="1718131"/>
            <a:ext cx="10214848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Block GPT1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contains three timers/counters: The core timer T3 and the two auxiliary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timers T2 and T4. The maximum resolution is </a:t>
            </a:r>
            <a:r>
              <a:rPr lang="en-US" altLang="ko-KR" sz="20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ko-KR" sz="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GPT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/4. The auxiliary timers of GPT1 may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optionally be configured as reload or capture registers for the core timer. These registers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are listed in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Section 27.1.6.1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following list summarizes the supported features: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altLang="ko-KR" sz="20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ko-KR" sz="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GPT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/4 maximum resolution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3 independent timers/counters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Timers/counters can be concatenated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4 operating modes: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Timer Mode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Gated Timer Mode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Counter Mode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Incremental Interface Mode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Reload and Capture functionality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Separate interrupts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46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DB260-E604-430F-3149-8E0D1F0F2B58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2. TC275</a:t>
            </a:r>
            <a:r>
              <a:rPr lang="ko-KR" altLang="en-US">
                <a:solidFill>
                  <a:srgbClr val="0000FF"/>
                </a:solidFill>
              </a:rPr>
              <a:t> </a:t>
            </a:r>
            <a:r>
              <a:rPr lang="en-US" altLang="ko-KR">
                <a:solidFill>
                  <a:srgbClr val="0000FF"/>
                </a:solidFill>
              </a:rPr>
              <a:t>GPT</a:t>
            </a:r>
            <a:r>
              <a:rPr lang="ko-KR" altLang="en-US">
                <a:solidFill>
                  <a:srgbClr val="0000FF"/>
                </a:solidFill>
              </a:rPr>
              <a:t>에 대한 이해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CB236-99F3-60DC-3C19-FC66AA09663E}"/>
              </a:ext>
            </a:extLst>
          </p:cNvPr>
          <p:cNvSpPr txBox="1"/>
          <p:nvPr/>
        </p:nvSpPr>
        <p:spPr>
          <a:xfrm>
            <a:off x="1050560" y="1810042"/>
            <a:ext cx="987094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Block GPT2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contains two timers/counters: The core timer T6 and the auxiliary timer T5.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maximum resolution is </a:t>
            </a:r>
            <a:r>
              <a:rPr lang="en-US" altLang="ko-KR" sz="20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ko-KR" sz="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GPT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/2. An additional Capture/Reload register (CAPREL)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supports capture and reload operation with extended functionality. These registers are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listed in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Section 27.2.7.1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following list summarizes the supported features: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altLang="ko-KR" sz="20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ko-KR" sz="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GPT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/2 maximum resolution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2 independent timers/counters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Timers/counters can be concatenated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3 operating modes: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Timer Mode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Gated Timer Mode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Counter Mode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Extended capture/reload functions via 16-bit capture/reload register CAPREL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Separate interrupts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48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D754DD-54FE-8699-7BD8-AAF41BB05C74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에 대한 이해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B851B8-AE80-E48B-1551-C6808428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900" y="1649314"/>
            <a:ext cx="5012436" cy="44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9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A3D2A2-CA16-7FAE-BDFF-2C3D01F89C27}"/>
              </a:ext>
            </a:extLst>
          </p:cNvPr>
          <p:cNvSpPr txBox="1"/>
          <p:nvPr/>
        </p:nvSpPr>
        <p:spPr>
          <a:xfrm>
            <a:off x="1050560" y="1899226"/>
            <a:ext cx="1039215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altLang="ko-KR" sz="1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GPT1 Core Timer T3 Control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current contents of the core timer T3 are reflected by its count register T3. This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register can also be written to by the CPU, for example, to set the initial start value.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core timer T3 is configured and controlled via its control register T3CON.</a:t>
            </a:r>
          </a:p>
          <a:p>
            <a:pPr algn="l"/>
            <a:r>
              <a:rPr lang="en-US" altLang="ko-KR" sz="1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Timer T3 Run Control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core timer T3 can be started or stopped by software through bit T3R (Timer T3 Run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Bit). This bit is relevant in all operating modes of T3. Setting bit T3R will start the timer,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clearing bit T3R stops the timer.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 Gated Timer Mode, the timer will only run if T3R = 1 and the gate is active (high or low,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as programmed).</a:t>
            </a:r>
          </a:p>
          <a:p>
            <a:pPr algn="l"/>
            <a:r>
              <a:rPr lang="en-US" altLang="ko-KR" sz="12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Note: When bit T2RC or T4RC in timer control register T2CON or T4CON is set, bit T3R</a:t>
            </a:r>
          </a:p>
          <a:p>
            <a:pPr algn="l"/>
            <a:r>
              <a:rPr lang="en-US" altLang="ko-KR" sz="12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will also control (start and stop) the auxiliary timer(s) T2 and/or T4.</a:t>
            </a:r>
          </a:p>
          <a:p>
            <a:pPr algn="l"/>
            <a:r>
              <a:rPr lang="en-US" altLang="ko-KR" sz="1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Count Direction Control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count direction of the GPT1 timers (core timer and auxiliary timers) can be controlled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either by software or by the external input pin 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TxEUD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(Timer Tx External Up/Down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Control Input). These options are selected by bits 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TxUD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TxUDE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in the respective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control register 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TxCON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When the up/down control is provided by software (bit</a:t>
            </a:r>
          </a:p>
          <a:p>
            <a:pPr algn="l"/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TxUDE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= 0), the count direction can be altered by setting or clearing bit 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TxUD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When bit</a:t>
            </a:r>
          </a:p>
          <a:p>
            <a:pPr algn="l"/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TxUDE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= 1, pin 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TxEUD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is selected to be the controlling source of the count direction.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However, bit 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TxUD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can still be used to reverse the actual count direction, as shown in</a:t>
            </a:r>
          </a:p>
          <a:p>
            <a:pPr algn="l"/>
            <a:r>
              <a:rPr lang="en-US" altLang="ko-KR" sz="1200" b="1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Table 27-6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The count direction can be changed regardless of whether or not the timer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is running.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6D865-D48F-0FF7-AE28-7113A4DC1E92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에 대한 이해</a:t>
            </a:r>
          </a:p>
        </p:txBody>
      </p:sp>
    </p:spTree>
    <p:extLst>
      <p:ext uri="{BB962C8B-B14F-4D97-AF65-F5344CB8AC3E}">
        <p14:creationId xmlns:p14="http://schemas.microsoft.com/office/powerpoint/2010/main" val="104398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804F32-5BBB-4118-E02B-AE021F318107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에 대한 이해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775173-B1D8-7692-D7F9-AF776553C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60" y="1979104"/>
            <a:ext cx="5149596" cy="2466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6DE76-B9A6-43CE-4AC4-D69307A27B47}"/>
              </a:ext>
            </a:extLst>
          </p:cNvPr>
          <p:cNvSpPr txBox="1"/>
          <p:nvPr/>
        </p:nvSpPr>
        <p:spPr>
          <a:xfrm>
            <a:off x="1257300" y="1649314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>
                <a:latin typeface="Arial" panose="020B0604020202020204" pitchFamily="34" charset="0"/>
              </a:rPr>
              <a:t>GPT1 Core Timer T3 Operating Modes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69AE3-551C-B892-3584-7EAA75240B6B}"/>
              </a:ext>
            </a:extLst>
          </p:cNvPr>
          <p:cNvSpPr txBox="1"/>
          <p:nvPr/>
        </p:nvSpPr>
        <p:spPr>
          <a:xfrm>
            <a:off x="1050560" y="4518898"/>
            <a:ext cx="1007768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Timer Mode for the core timer T3 is selected by setting bitfield T3M in register </a:t>
            </a:r>
            <a:r>
              <a:rPr lang="en-US" altLang="ko-KR" sz="1800" b="0" i="0" u="none" strike="noStrike" baseline="0" dirty="0">
                <a:solidFill>
                  <a:srgbClr val="FF3399"/>
                </a:solidFill>
                <a:latin typeface="Arial" panose="020B0604020202020204" pitchFamily="34" charset="0"/>
              </a:rPr>
              <a:t>T3CON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to 000</a:t>
            </a:r>
            <a:r>
              <a:rPr lang="en-US" altLang="ko-KR" sz="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In Timer Mode, T3 is clocked with the module’s input clock </a:t>
            </a:r>
            <a:r>
              <a:rPr lang="en-US" altLang="ko-KR" sz="20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ko-KR" sz="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GPT</a:t>
            </a:r>
            <a:r>
              <a:rPr lang="en-US" altLang="ko-KR" sz="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divided by two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programmable </a:t>
            </a:r>
            <a:r>
              <a:rPr lang="en-US" altLang="ko-KR" sz="1800" b="0" i="0" u="none" strike="noStrike" baseline="0" dirty="0" err="1">
                <a:solidFill>
                  <a:srgbClr val="00FF00"/>
                </a:solidFill>
                <a:latin typeface="Arial" panose="020B0604020202020204" pitchFamily="34" charset="0"/>
              </a:rPr>
              <a:t>prescalers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controlled by bitfields BPS1 and T3I in register T3CON.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Please see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Section 27.1.5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for details on the input clock options.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22CB93-04A8-021B-539F-F6A259335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188" y="2339102"/>
            <a:ext cx="4941284" cy="155386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CD1B11-1BF9-B32A-18D3-8D18FB08A0BC}"/>
              </a:ext>
            </a:extLst>
          </p:cNvPr>
          <p:cNvSpPr/>
          <p:nvPr/>
        </p:nvSpPr>
        <p:spPr>
          <a:xfrm>
            <a:off x="1528443" y="2446317"/>
            <a:ext cx="1132461" cy="726651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E94E5D-E416-EC9A-DB80-DDBBC75CFF26}"/>
              </a:ext>
            </a:extLst>
          </p:cNvPr>
          <p:cNvSpPr/>
          <p:nvPr/>
        </p:nvSpPr>
        <p:spPr>
          <a:xfrm>
            <a:off x="10521043" y="3166315"/>
            <a:ext cx="876429" cy="334124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A02BED-CD71-690E-6161-1D9A2A49ADA4}"/>
              </a:ext>
            </a:extLst>
          </p:cNvPr>
          <p:cNvSpPr txBox="1"/>
          <p:nvPr/>
        </p:nvSpPr>
        <p:spPr>
          <a:xfrm>
            <a:off x="3300984" y="5889881"/>
            <a:ext cx="559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매우 빠른 </a:t>
            </a:r>
            <a:r>
              <a:rPr lang="en-US" altLang="ko-KR" dirty="0" err="1">
                <a:solidFill>
                  <a:srgbClr val="7030A0"/>
                </a:solidFill>
              </a:rPr>
              <a:t>cpu</a:t>
            </a:r>
            <a:r>
              <a:rPr lang="en-US" altLang="ko-KR" dirty="0">
                <a:solidFill>
                  <a:srgbClr val="7030A0"/>
                </a:solidFill>
              </a:rPr>
              <a:t> clock</a:t>
            </a:r>
            <a:r>
              <a:rPr lang="ko-KR" altLang="en-US" dirty="0">
                <a:solidFill>
                  <a:srgbClr val="7030A0"/>
                </a:solidFill>
              </a:rPr>
              <a:t>을 줄여서 </a:t>
            </a:r>
            <a:r>
              <a:rPr lang="en-US" altLang="ko-KR" dirty="0">
                <a:solidFill>
                  <a:srgbClr val="7030A0"/>
                </a:solidFill>
              </a:rPr>
              <a:t>timer/counter</a:t>
            </a:r>
            <a:r>
              <a:rPr lang="ko-KR" altLang="en-US" dirty="0">
                <a:solidFill>
                  <a:srgbClr val="7030A0"/>
                </a:solidFill>
              </a:rPr>
              <a:t>에 입력</a:t>
            </a:r>
          </a:p>
        </p:txBody>
      </p:sp>
    </p:spTree>
    <p:extLst>
      <p:ext uri="{BB962C8B-B14F-4D97-AF65-F5344CB8AC3E}">
        <p14:creationId xmlns:p14="http://schemas.microsoft.com/office/powerpoint/2010/main" val="2069903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0E5E6D-16D6-5968-0277-B1F11EF73ABE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에 대한 이해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C3E466-FE05-0736-A70D-0A2253CDD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60" y="1986771"/>
            <a:ext cx="6755159" cy="41085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8B5E0BF-5D1F-7457-58F3-F198B7851FA2}"/>
              </a:ext>
            </a:extLst>
          </p:cNvPr>
          <p:cNvSpPr/>
          <p:nvPr/>
        </p:nvSpPr>
        <p:spPr>
          <a:xfrm>
            <a:off x="3634468" y="2442415"/>
            <a:ext cx="918482" cy="234110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00984B-638F-BA02-4FFD-D8A35B969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412" y="2676525"/>
            <a:ext cx="3871913" cy="68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27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79B5BF-3564-A6AD-E581-099B02B92DC8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에 대한 이해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1194D8-0707-06E9-75D7-2E5C98F3A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07" y="2000384"/>
            <a:ext cx="5530269" cy="21648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7C421E-BD8B-3BAC-415E-958175402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407" y="4295285"/>
            <a:ext cx="5530269" cy="11193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1C6E495-207C-AA15-D3F3-6FADD7325A25}"/>
              </a:ext>
            </a:extLst>
          </p:cNvPr>
          <p:cNvSpPr/>
          <p:nvPr/>
        </p:nvSpPr>
        <p:spPr>
          <a:xfrm>
            <a:off x="1319002" y="4464021"/>
            <a:ext cx="5494674" cy="602147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F603F3-6CE8-13CF-15D7-E0BD557F825B}"/>
              </a:ext>
            </a:extLst>
          </p:cNvPr>
          <p:cNvSpPr txBox="1"/>
          <p:nvPr/>
        </p:nvSpPr>
        <p:spPr>
          <a:xfrm>
            <a:off x="7021285" y="4579542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3399"/>
                </a:solidFill>
              </a:rPr>
              <a:t>16bits Timer</a:t>
            </a:r>
            <a:endParaRPr lang="ko-KR" altLang="en-US" dirty="0">
              <a:solidFill>
                <a:srgbClr val="FF339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52FD4C-EA92-57A4-9D4C-283AB50A86EF}"/>
              </a:ext>
            </a:extLst>
          </p:cNvPr>
          <p:cNvSpPr txBox="1"/>
          <p:nvPr/>
        </p:nvSpPr>
        <p:spPr>
          <a:xfrm>
            <a:off x="1211580" y="1685715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Timer Register</a:t>
            </a:r>
          </a:p>
        </p:txBody>
      </p:sp>
    </p:spTree>
    <p:extLst>
      <p:ext uri="{BB962C8B-B14F-4D97-AF65-F5344CB8AC3E}">
        <p14:creationId xmlns:p14="http://schemas.microsoft.com/office/powerpoint/2010/main" val="2799279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9AF7E9-48C2-620E-A8C9-20D95D6D8E03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에 대한 이해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BB3A8-2475-E5F4-97BF-769B2AE45EAC}"/>
              </a:ext>
            </a:extLst>
          </p:cNvPr>
          <p:cNvSpPr txBox="1"/>
          <p:nvPr/>
        </p:nvSpPr>
        <p:spPr>
          <a:xfrm>
            <a:off x="1269206" y="189178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>
                <a:latin typeface="Arial" panose="020B0604020202020204" pitchFamily="34" charset="0"/>
              </a:rPr>
              <a:t>GPT1 Core Timer T3 Control Register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7DBBD3-270D-75F7-9F17-703FDB0D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06" y="2371725"/>
            <a:ext cx="79057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74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0BC5F-497D-3148-77D7-5CAF97D88646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에 대한 이해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BEE0F-75A4-186E-2DDE-72015BBA38F3}"/>
              </a:ext>
            </a:extLst>
          </p:cNvPr>
          <p:cNvSpPr txBox="1"/>
          <p:nvPr/>
        </p:nvSpPr>
        <p:spPr>
          <a:xfrm>
            <a:off x="1269206" y="189178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>
                <a:latin typeface="Arial" panose="020B0604020202020204" pitchFamily="34" charset="0"/>
              </a:rPr>
              <a:t>GPT1 Core Timer T3 Control Register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903F52-B090-3A8F-FE20-4D275AECF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01" y="2261116"/>
            <a:ext cx="5629275" cy="40544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7CF360E-FDE3-717E-9B59-9793D11D13CC}"/>
              </a:ext>
            </a:extLst>
          </p:cNvPr>
          <p:cNvSpPr/>
          <p:nvPr/>
        </p:nvSpPr>
        <p:spPr>
          <a:xfrm>
            <a:off x="1269206" y="5578018"/>
            <a:ext cx="5494674" cy="602147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EA3DF-5D76-32E2-8EAB-5B7ACBF013BE}"/>
              </a:ext>
            </a:extLst>
          </p:cNvPr>
          <p:cNvSpPr txBox="1"/>
          <p:nvPr/>
        </p:nvSpPr>
        <p:spPr>
          <a:xfrm>
            <a:off x="7010400" y="5694425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</a:rPr>
              <a:t>Timer</a:t>
            </a:r>
            <a:r>
              <a:rPr lang="ko-KR" altLang="en-US" dirty="0">
                <a:solidFill>
                  <a:srgbClr val="FF00FF"/>
                </a:solidFill>
              </a:rPr>
              <a:t>를 동작 하고 멈추는 비트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125C8-A46D-4EFA-6604-5C2A61C5EE13}"/>
              </a:ext>
            </a:extLst>
          </p:cNvPr>
          <p:cNvSpPr txBox="1"/>
          <p:nvPr/>
        </p:nvSpPr>
        <p:spPr>
          <a:xfrm>
            <a:off x="7010399" y="4286869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</a:rPr>
              <a:t>Timer</a:t>
            </a:r>
            <a:r>
              <a:rPr lang="ko-KR" altLang="en-US" dirty="0">
                <a:solidFill>
                  <a:srgbClr val="FF00FF"/>
                </a:solidFill>
              </a:rPr>
              <a:t>를 동작 방식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DA24B-6F33-8CF9-988D-C23FCABBAE8B}"/>
              </a:ext>
            </a:extLst>
          </p:cNvPr>
          <p:cNvSpPr txBox="1"/>
          <p:nvPr/>
        </p:nvSpPr>
        <p:spPr>
          <a:xfrm>
            <a:off x="7010399" y="2930008"/>
            <a:ext cx="285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</a:rPr>
              <a:t>Timer</a:t>
            </a:r>
            <a:r>
              <a:rPr lang="ko-KR" altLang="en-US" dirty="0">
                <a:solidFill>
                  <a:srgbClr val="FF00FF"/>
                </a:solidFill>
              </a:rPr>
              <a:t>를 </a:t>
            </a:r>
            <a:r>
              <a:rPr lang="en-US" altLang="ko-KR" dirty="0">
                <a:solidFill>
                  <a:srgbClr val="FF00FF"/>
                </a:solidFill>
              </a:rPr>
              <a:t>source </a:t>
            </a:r>
            <a:r>
              <a:rPr lang="ko-KR" altLang="en-US" dirty="0">
                <a:solidFill>
                  <a:srgbClr val="FF00FF"/>
                </a:solidFill>
              </a:rPr>
              <a:t>입력 방식</a:t>
            </a:r>
          </a:p>
        </p:txBody>
      </p:sp>
    </p:spTree>
    <p:extLst>
      <p:ext uri="{BB962C8B-B14F-4D97-AF65-F5344CB8AC3E}">
        <p14:creationId xmlns:p14="http://schemas.microsoft.com/office/powerpoint/2010/main" val="513163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9E5AEB-EDB8-E05C-A5DD-F0A72A9E9EA8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에 대한 이해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D2BEF-F1EE-38E6-A95F-BDD60210FD9C}"/>
              </a:ext>
            </a:extLst>
          </p:cNvPr>
          <p:cNvSpPr txBox="1"/>
          <p:nvPr/>
        </p:nvSpPr>
        <p:spPr>
          <a:xfrm>
            <a:off x="1269206" y="189178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>
                <a:latin typeface="Arial" panose="020B0604020202020204" pitchFamily="34" charset="0"/>
              </a:rPr>
              <a:t>GPT1 Core Timer T3 Control Register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6E95ED-9CF2-5802-BF74-14F10E60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56" y="2261116"/>
            <a:ext cx="7103269" cy="389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4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48875" y="3497326"/>
            <a:ext cx="342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00FF"/>
                </a:solidFill>
                <a:latin typeface="Monospac821 BT" panose="020B0609020202020204" pitchFamily="49" charset="0"/>
              </a:rPr>
              <a:t>만도 </a:t>
            </a:r>
            <a:r>
              <a:rPr lang="en-US" altLang="ko-KR" sz="2000" dirty="0">
                <a:solidFill>
                  <a:srgbClr val="0000FF"/>
                </a:solidFill>
                <a:latin typeface="Monospac821 BT" panose="020B0609020202020204" pitchFamily="49" charset="0"/>
              </a:rPr>
              <a:t>SW 3</a:t>
            </a:r>
            <a:r>
              <a:rPr lang="ko-KR" altLang="en-US" sz="2000" dirty="0">
                <a:solidFill>
                  <a:srgbClr val="0000FF"/>
                </a:solidFill>
                <a:latin typeface="Monospac821 BT" panose="020B0609020202020204" pitchFamily="49" charset="0"/>
              </a:rPr>
              <a:t>기 박중현</a:t>
            </a:r>
            <a:endParaRPr lang="en-US" altLang="ko-KR" sz="2000" dirty="0">
              <a:solidFill>
                <a:srgbClr val="0000FF"/>
              </a:solidFill>
              <a:latin typeface="Monospac821 BT" panose="020B0609020202020204" pitchFamily="49" charset="0"/>
            </a:endParaRPr>
          </a:p>
          <a:p>
            <a:pPr algn="ctr"/>
            <a:r>
              <a:rPr lang="en-US" altLang="ko-KR" sz="2000" dirty="0">
                <a:solidFill>
                  <a:srgbClr val="0000FF"/>
                </a:solidFill>
                <a:latin typeface="Monospac821 BT" panose="020B0609020202020204" pitchFamily="49" charset="0"/>
              </a:rPr>
              <a:t>2023.03.24</a:t>
            </a:r>
            <a:endParaRPr lang="ko-KR" altLang="en-US" sz="2000" dirty="0">
              <a:solidFill>
                <a:srgbClr val="0000FF"/>
              </a:solidFill>
              <a:latin typeface="Monospac821 BT" panose="020B060902020202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90601" y="3353349"/>
            <a:ext cx="739142" cy="9078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7BE57-1B63-4E40-A2D8-5C190F9079B6}"/>
              </a:ext>
            </a:extLst>
          </p:cNvPr>
          <p:cNvSpPr txBox="1"/>
          <p:nvPr/>
        </p:nvSpPr>
        <p:spPr>
          <a:xfrm>
            <a:off x="2020724" y="2268144"/>
            <a:ext cx="7680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Apple SD Gothic Neo"/>
              </a:rPr>
              <a:t>                             </a:t>
            </a:r>
            <a:r>
              <a:rPr lang="en-US" altLang="ko-KR" sz="3600" b="0" i="0" dirty="0" err="1">
                <a:solidFill>
                  <a:srgbClr val="000000"/>
                </a:solidFill>
                <a:effectLst/>
                <a:latin typeface="Apple SD Gothic Neo"/>
              </a:rPr>
              <a:t>Aurix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Apple SD Gothic Neo"/>
              </a:rPr>
              <a:t> TC275 Project 1</a:t>
            </a:r>
          </a:p>
        </p:txBody>
      </p:sp>
      <p:pic>
        <p:nvPicPr>
          <p:cNvPr id="1026" name="Picture 2" descr="TC399XX256F300SBCKXUMA1 Infineon Technologies | Mouser 대한민국">
            <a:extLst>
              <a:ext uri="{FF2B5EF4-FFF2-40B4-BE49-F238E27FC236}">
                <a16:creationId xmlns:a16="http://schemas.microsoft.com/office/drawing/2014/main" id="{DB8C536A-BB8A-F5E5-66F6-D2E408E3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29" y="4667408"/>
            <a:ext cx="1408790" cy="140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0D9E6E1-B623-307C-B18A-800CFCEC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748" y="5093917"/>
            <a:ext cx="1713440" cy="75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2-bit TriCore™ AURIX™ – TC2xx - Infineon Technologies">
            <a:extLst>
              <a:ext uri="{FF2B5EF4-FFF2-40B4-BE49-F238E27FC236}">
                <a16:creationId xmlns:a16="http://schemas.microsoft.com/office/drawing/2014/main" id="{70AA8A1C-43A2-089B-6195-283D15189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470" y="4880468"/>
            <a:ext cx="1971045" cy="131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AC917B0-2F6F-6F57-09C7-5309B6789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468" y="5217660"/>
            <a:ext cx="3113314" cy="31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837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41D2F-58BF-E449-9E03-5E9EB9D17B2A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에 대한 이해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FCF41E-A7DD-E25E-FF19-05DB4CA8F086}"/>
              </a:ext>
            </a:extLst>
          </p:cNvPr>
          <p:cNvSpPr txBox="1"/>
          <p:nvPr/>
        </p:nvSpPr>
        <p:spPr>
          <a:xfrm>
            <a:off x="1269206" y="189178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>
                <a:latin typeface="Arial" panose="020B0604020202020204" pitchFamily="34" charset="0"/>
              </a:rPr>
              <a:t>GPT1 Core Timer T3 Control Register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595CDF9-C831-197D-35C2-B4F928B99940}"/>
              </a:ext>
            </a:extLst>
          </p:cNvPr>
          <p:cNvGrpSpPr/>
          <p:nvPr/>
        </p:nvGrpSpPr>
        <p:grpSpPr>
          <a:xfrm>
            <a:off x="1516856" y="2390775"/>
            <a:ext cx="5407819" cy="3831968"/>
            <a:chOff x="1019175" y="2261116"/>
            <a:chExt cx="8251460" cy="6096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406E440-A14E-9308-9140-AF40051A6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9175" y="2261116"/>
              <a:ext cx="7696200" cy="4000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E75A214-A6FD-172F-E9DA-018C9080C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560" y="2661166"/>
              <a:ext cx="8220075" cy="5695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8024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E04854-AB7D-C56C-5FF9-6A490AE37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40" y="2413825"/>
            <a:ext cx="8334375" cy="11525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29D6BB-27A1-19F2-EA00-705A01911E2A}"/>
              </a:ext>
            </a:extLst>
          </p:cNvPr>
          <p:cNvSpPr/>
          <p:nvPr/>
        </p:nvSpPr>
        <p:spPr>
          <a:xfrm>
            <a:off x="1318053" y="1884781"/>
            <a:ext cx="8233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GPT12_Timer_Interrupt.c </a:t>
            </a:r>
            <a:r>
              <a:rPr lang="ko-KR" altLang="en-US" dirty="0"/>
              <a:t>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CA1865-91F0-DBAD-D4A6-EA5A0F7FF79A}"/>
              </a:ext>
            </a:extLst>
          </p:cNvPr>
          <p:cNvSpPr/>
          <p:nvPr/>
        </p:nvSpPr>
        <p:spPr>
          <a:xfrm>
            <a:off x="1926431" y="3199364"/>
            <a:ext cx="2912269" cy="124861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BAD93-6A33-0A05-3AE7-64E7ED4DA17F}"/>
              </a:ext>
            </a:extLst>
          </p:cNvPr>
          <p:cNvSpPr txBox="1"/>
          <p:nvPr/>
        </p:nvSpPr>
        <p:spPr>
          <a:xfrm>
            <a:off x="9314097" y="2892462"/>
            <a:ext cx="163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FF"/>
                </a:solidFill>
              </a:rPr>
              <a:t>Timer start </a:t>
            </a:r>
            <a:r>
              <a:rPr lang="ko-KR" altLang="en-US" dirty="0">
                <a:solidFill>
                  <a:srgbClr val="FF00FF"/>
                </a:solidFill>
              </a:rPr>
              <a:t>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F8F56-309A-421F-F5D8-EFA31B795E76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3.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 예제 프로그램 소스 이해 </a:t>
            </a:r>
          </a:p>
        </p:txBody>
      </p:sp>
    </p:spTree>
    <p:extLst>
      <p:ext uri="{BB962C8B-B14F-4D97-AF65-F5344CB8AC3E}">
        <p14:creationId xmlns:p14="http://schemas.microsoft.com/office/powerpoint/2010/main" val="4267412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1A55B1-F03C-4067-A1C2-B312255B7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01" y="2254113"/>
            <a:ext cx="8267700" cy="3971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3E7391-4FD3-D41D-5C99-743B90C2C772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3.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 예제 프로그램 소스 이해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6CEA62-933D-4DCB-8329-29038A4C7436}"/>
              </a:ext>
            </a:extLst>
          </p:cNvPr>
          <p:cNvSpPr/>
          <p:nvPr/>
        </p:nvSpPr>
        <p:spPr>
          <a:xfrm>
            <a:off x="1318053" y="2514523"/>
            <a:ext cx="8015498" cy="3486227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E92C85-7414-AF75-EDFA-8AAC3C511862}"/>
              </a:ext>
            </a:extLst>
          </p:cNvPr>
          <p:cNvSpPr/>
          <p:nvPr/>
        </p:nvSpPr>
        <p:spPr>
          <a:xfrm>
            <a:off x="1318053" y="1767047"/>
            <a:ext cx="8233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GPT12_Timer_Interrupt.c </a:t>
            </a:r>
            <a:r>
              <a:rPr lang="ko-KR" altLang="en-US" dirty="0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2762156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7B7009-60C3-187F-3147-6CB105D02BDF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3.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 예제 프로그램 소스 이해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A26FFB-6114-78DE-6451-1575F8396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076450"/>
            <a:ext cx="8267700" cy="571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E94E61-A849-4AD0-E363-A9A8630E8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2675710"/>
            <a:ext cx="5045440" cy="30686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75D43C-4451-B813-20D1-1EF9B8646499}"/>
              </a:ext>
            </a:extLst>
          </p:cNvPr>
          <p:cNvSpPr/>
          <p:nvPr/>
        </p:nvSpPr>
        <p:spPr>
          <a:xfrm>
            <a:off x="1157077" y="3796844"/>
            <a:ext cx="5310398" cy="327482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27679-DCDE-5A4A-752C-515072CBFC73}"/>
              </a:ext>
            </a:extLst>
          </p:cNvPr>
          <p:cNvSpPr txBox="1"/>
          <p:nvPr/>
        </p:nvSpPr>
        <p:spPr>
          <a:xfrm>
            <a:off x="6567698" y="3775919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</a:rPr>
              <a:t>Resolution = 160ns</a:t>
            </a:r>
            <a:endParaRPr lang="ko-KR" altLang="en-US" dirty="0">
              <a:solidFill>
                <a:srgbClr val="FF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AAAF-6760-5A30-5F7B-16D8C8B0DDE3}"/>
              </a:ext>
            </a:extLst>
          </p:cNvPr>
          <p:cNvSpPr/>
          <p:nvPr/>
        </p:nvSpPr>
        <p:spPr>
          <a:xfrm>
            <a:off x="1291281" y="1649314"/>
            <a:ext cx="8233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GPT12_Timer_Interrupt.c </a:t>
            </a:r>
            <a:r>
              <a:rPr lang="ko-KR" altLang="en-US" dirty="0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592969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E825C-A06E-8BC6-C261-0E48FEAA5BC0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3.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 예제 프로그램 소스 이해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7C55A1-6B19-082A-5D11-9B254B39BEF5}"/>
              </a:ext>
            </a:extLst>
          </p:cNvPr>
          <p:cNvSpPr/>
          <p:nvPr/>
        </p:nvSpPr>
        <p:spPr>
          <a:xfrm>
            <a:off x="1291281" y="1649314"/>
            <a:ext cx="8233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GPT12_Timer_Interrupt.c </a:t>
            </a:r>
            <a:r>
              <a:rPr lang="ko-KR" altLang="en-US" dirty="0"/>
              <a:t>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D51E3B-CCCE-00ED-717D-11DF2C05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60" y="2018646"/>
            <a:ext cx="7753350" cy="8191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2CF19C6-836F-B312-A242-32ED9A227499}"/>
              </a:ext>
            </a:extLst>
          </p:cNvPr>
          <p:cNvCxnSpPr>
            <a:cxnSpLocks/>
          </p:cNvCxnSpPr>
          <p:nvPr/>
        </p:nvCxnSpPr>
        <p:spPr>
          <a:xfrm flipH="1">
            <a:off x="8173212" y="2425446"/>
            <a:ext cx="1351788" cy="0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E68142-2B07-B560-7222-7CF8E9543A1E}"/>
              </a:ext>
            </a:extLst>
          </p:cNvPr>
          <p:cNvSpPr txBox="1"/>
          <p:nvPr/>
        </p:nvSpPr>
        <p:spPr>
          <a:xfrm>
            <a:off x="9675974" y="224078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Down count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353AF23-B949-E4BB-E26B-BD4773610328}"/>
              </a:ext>
            </a:extLst>
          </p:cNvPr>
          <p:cNvCxnSpPr/>
          <p:nvPr/>
        </p:nvCxnSpPr>
        <p:spPr>
          <a:xfrm>
            <a:off x="1050560" y="5610225"/>
            <a:ext cx="5763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BE23073-9CEC-4E24-C1DD-FDC2C5111E96}"/>
              </a:ext>
            </a:extLst>
          </p:cNvPr>
          <p:cNvCxnSpPr/>
          <p:nvPr/>
        </p:nvCxnSpPr>
        <p:spPr>
          <a:xfrm flipV="1">
            <a:off x="1050560" y="3971925"/>
            <a:ext cx="0" cy="160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A3AF04C-C3F9-3748-14C8-6442572C783F}"/>
              </a:ext>
            </a:extLst>
          </p:cNvPr>
          <p:cNvCxnSpPr/>
          <p:nvPr/>
        </p:nvCxnSpPr>
        <p:spPr>
          <a:xfrm>
            <a:off x="1050560" y="4362450"/>
            <a:ext cx="1768840" cy="12477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97E2098-AEA7-121F-C078-061FC4D2B185}"/>
              </a:ext>
            </a:extLst>
          </p:cNvPr>
          <p:cNvGrpSpPr/>
          <p:nvPr/>
        </p:nvGrpSpPr>
        <p:grpSpPr>
          <a:xfrm>
            <a:off x="2800350" y="4362450"/>
            <a:ext cx="1768840" cy="1247775"/>
            <a:chOff x="2800350" y="4362450"/>
            <a:chExt cx="1768840" cy="1247775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CB05FA8-4477-E9D6-0177-B34CC2BFDDEC}"/>
                </a:ext>
              </a:extLst>
            </p:cNvPr>
            <p:cNvCxnSpPr/>
            <p:nvPr/>
          </p:nvCxnSpPr>
          <p:spPr>
            <a:xfrm>
              <a:off x="2800350" y="4362450"/>
              <a:ext cx="1768840" cy="12477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FB4B03C-D891-3A03-4375-B2EF07A3EA2B}"/>
                </a:ext>
              </a:extLst>
            </p:cNvPr>
            <p:cNvCxnSpPr>
              <a:cxnSpLocks/>
            </p:cNvCxnSpPr>
            <p:nvPr/>
          </p:nvCxnSpPr>
          <p:spPr>
            <a:xfrm>
              <a:off x="2800350" y="4362450"/>
              <a:ext cx="0" cy="12477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43C5FF4-C7F5-E864-1EB0-93D808AF1A1A}"/>
              </a:ext>
            </a:extLst>
          </p:cNvPr>
          <p:cNvGrpSpPr/>
          <p:nvPr/>
        </p:nvGrpSpPr>
        <p:grpSpPr>
          <a:xfrm>
            <a:off x="4569189" y="4348162"/>
            <a:ext cx="1768840" cy="1247775"/>
            <a:chOff x="2800350" y="4362450"/>
            <a:chExt cx="1768840" cy="1247775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5D54590-E2D7-95C5-1A21-6F0D974C8B7C}"/>
                </a:ext>
              </a:extLst>
            </p:cNvPr>
            <p:cNvCxnSpPr/>
            <p:nvPr/>
          </p:nvCxnSpPr>
          <p:spPr>
            <a:xfrm>
              <a:off x="2800350" y="4362450"/>
              <a:ext cx="1768840" cy="12477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E51713C-6405-4B88-80AF-208903DF474F}"/>
                </a:ext>
              </a:extLst>
            </p:cNvPr>
            <p:cNvCxnSpPr>
              <a:cxnSpLocks/>
            </p:cNvCxnSpPr>
            <p:nvPr/>
          </p:nvCxnSpPr>
          <p:spPr>
            <a:xfrm>
              <a:off x="2800350" y="4362450"/>
              <a:ext cx="0" cy="12477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8DDDEAF-37CD-B820-E66B-6A18FFD72602}"/>
              </a:ext>
            </a:extLst>
          </p:cNvPr>
          <p:cNvSpPr txBox="1"/>
          <p:nvPr/>
        </p:nvSpPr>
        <p:spPr>
          <a:xfrm>
            <a:off x="1567072" y="3046125"/>
            <a:ext cx="566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</a:rPr>
              <a:t>6.25MHz Resolution = 160ns </a:t>
            </a:r>
            <a:r>
              <a:rPr lang="ko-KR" altLang="en-US" dirty="0">
                <a:solidFill>
                  <a:srgbClr val="FF00FF"/>
                </a:solidFill>
              </a:rPr>
              <a:t>을</a:t>
            </a:r>
            <a:r>
              <a:rPr lang="en-US" altLang="ko-KR" dirty="0">
                <a:solidFill>
                  <a:srgbClr val="FF00FF"/>
                </a:solidFill>
              </a:rPr>
              <a:t> </a:t>
            </a:r>
            <a:r>
              <a:rPr lang="ko-KR" altLang="en-US" dirty="0">
                <a:solidFill>
                  <a:srgbClr val="FF00FF"/>
                </a:solidFill>
              </a:rPr>
              <a:t>다시 </a:t>
            </a:r>
            <a:r>
              <a:rPr lang="en-US" altLang="ko-KR" dirty="0">
                <a:solidFill>
                  <a:srgbClr val="FF00FF"/>
                </a:solidFill>
              </a:rPr>
              <a:t>64 </a:t>
            </a:r>
            <a:r>
              <a:rPr lang="ko-KR" altLang="en-US" dirty="0">
                <a:solidFill>
                  <a:srgbClr val="FF00FF"/>
                </a:solidFill>
              </a:rPr>
              <a:t>로 나눔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969DB83-C2D6-AE86-2E48-71001FD60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812" y="3016912"/>
            <a:ext cx="3405359" cy="207117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A3E9BA-1294-99E7-035B-41F7EFD8A9E8}"/>
              </a:ext>
            </a:extLst>
          </p:cNvPr>
          <p:cNvSpPr/>
          <p:nvPr/>
        </p:nvSpPr>
        <p:spPr>
          <a:xfrm>
            <a:off x="7477125" y="4619624"/>
            <a:ext cx="3664316" cy="200025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00375F-F897-56A3-A755-380BEEDB3D18}"/>
              </a:ext>
            </a:extLst>
          </p:cNvPr>
          <p:cNvSpPr txBox="1"/>
          <p:nvPr/>
        </p:nvSpPr>
        <p:spPr>
          <a:xfrm>
            <a:off x="6915150" y="5679547"/>
            <a:ext cx="502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10.24us x 48828 = 499998.7us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=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499.9987ms 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692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BDF2019-B9E8-ED25-43F6-90A6E1810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6" t="11362" r="9979" b="4603"/>
          <a:stretch/>
        </p:blipFill>
        <p:spPr>
          <a:xfrm rot="5400000">
            <a:off x="3305280" y="576"/>
            <a:ext cx="4247940" cy="820782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D97B16F-932C-4D40-17B7-266EEFD98C4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8556389" y="2285564"/>
            <a:ext cx="1953550" cy="103851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88526C-1B9B-45F3-CCD0-154B5A44FD05}"/>
              </a:ext>
            </a:extLst>
          </p:cNvPr>
          <p:cNvSpPr txBox="1"/>
          <p:nvPr/>
        </p:nvSpPr>
        <p:spPr>
          <a:xfrm>
            <a:off x="9817846" y="2470043"/>
            <a:ext cx="192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3399"/>
                </a:solidFill>
              </a:rPr>
              <a:t>LED </a:t>
            </a:r>
            <a:r>
              <a:rPr lang="ko-KR" altLang="en-US" sz="1400" dirty="0">
                <a:solidFill>
                  <a:srgbClr val="FF3399"/>
                </a:solidFill>
              </a:rPr>
              <a:t>점등이 됨 </a:t>
            </a:r>
            <a:r>
              <a:rPr lang="en-US" altLang="ko-KR" sz="1400" dirty="0">
                <a:solidFill>
                  <a:srgbClr val="FF3399"/>
                </a:solidFill>
              </a:rPr>
              <a:t>500msec</a:t>
            </a:r>
            <a:endParaRPr lang="ko-KR" altLang="en-US" sz="1400" dirty="0">
              <a:solidFill>
                <a:srgbClr val="FF3399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DD7B34-3AFA-DDBF-62AA-64E476A5BC02}"/>
              </a:ext>
            </a:extLst>
          </p:cNvPr>
          <p:cNvSpPr/>
          <p:nvPr/>
        </p:nvSpPr>
        <p:spPr>
          <a:xfrm>
            <a:off x="8022989" y="2133600"/>
            <a:ext cx="533400" cy="511629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ㅍ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BBF08-EF31-ED31-765B-1E6A986E14F8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3.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 예제 프로그램 소스 이해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72F5F1-7320-C13B-470D-EC8BB8070604}"/>
              </a:ext>
            </a:extLst>
          </p:cNvPr>
          <p:cNvSpPr/>
          <p:nvPr/>
        </p:nvSpPr>
        <p:spPr>
          <a:xfrm>
            <a:off x="1291281" y="1649314"/>
            <a:ext cx="8233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GPT12_Timer_Interrupt.c </a:t>
            </a:r>
            <a:r>
              <a:rPr lang="ko-KR" altLang="en-US" dirty="0"/>
              <a:t>동작 </a:t>
            </a:r>
            <a:r>
              <a:rPr lang="en-US" altLang="ko-KR" dirty="0"/>
              <a:t>– build</a:t>
            </a:r>
            <a:r>
              <a:rPr lang="ko-KR" altLang="en-US" dirty="0"/>
              <a:t> 후 </a:t>
            </a:r>
            <a:r>
              <a:rPr lang="en-US" altLang="ko-KR" dirty="0"/>
              <a:t>debug </a:t>
            </a:r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870024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66D221-D49B-4FB5-CBC8-4426E2578252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4.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 예제 프로그램 소스 응용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21AC8-6FB8-3F33-3973-9969758ABBC5}"/>
              </a:ext>
            </a:extLst>
          </p:cNvPr>
          <p:cNvSpPr txBox="1"/>
          <p:nvPr/>
        </p:nvSpPr>
        <p:spPr>
          <a:xfrm>
            <a:off x="1523999" y="1847850"/>
            <a:ext cx="641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Timer3</a:t>
            </a:r>
            <a:r>
              <a:rPr lang="ko-KR" altLang="en-US" dirty="0"/>
              <a:t>의</a:t>
            </a:r>
            <a:r>
              <a:rPr lang="en-US" altLang="ko-KR" dirty="0"/>
              <a:t>  </a:t>
            </a:r>
            <a:r>
              <a:rPr lang="ko-KR" altLang="en-US" dirty="0"/>
              <a:t>작동 시간  변경 </a:t>
            </a:r>
            <a:r>
              <a:rPr lang="en-US" altLang="ko-KR" dirty="0"/>
              <a:t>500ms-&gt; 100msc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FDFD1-EE3A-E64F-A70A-F8EFB026DDDD}"/>
              </a:ext>
            </a:extLst>
          </p:cNvPr>
          <p:cNvSpPr txBox="1"/>
          <p:nvPr/>
        </p:nvSpPr>
        <p:spPr>
          <a:xfrm>
            <a:off x="1523998" y="3057525"/>
            <a:ext cx="759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Timer3</a:t>
            </a:r>
            <a:r>
              <a:rPr lang="ko-KR" altLang="en-US" dirty="0"/>
              <a:t>의</a:t>
            </a:r>
            <a:r>
              <a:rPr lang="en-US" altLang="ko-KR" dirty="0"/>
              <a:t>  LED 10</a:t>
            </a:r>
            <a:r>
              <a:rPr lang="ko-KR" altLang="en-US" dirty="0"/>
              <a:t>번 작동 후에 정지</a:t>
            </a:r>
            <a:endParaRPr lang="en-US" altLang="ko-KR" dirty="0"/>
          </a:p>
          <a:p>
            <a:r>
              <a:rPr lang="en-US" altLang="ko-KR" dirty="0"/>
              <a:t>    timer interrupt </a:t>
            </a:r>
            <a:r>
              <a:rPr lang="ko-KR" altLang="en-US" dirty="0"/>
              <a:t>활용  </a:t>
            </a:r>
            <a:r>
              <a:rPr lang="en-US" altLang="ko-KR" dirty="0"/>
              <a:t>- &gt; </a:t>
            </a:r>
            <a:r>
              <a:rPr lang="ko-KR" altLang="en-US" dirty="0"/>
              <a:t>변수 정해서 </a:t>
            </a:r>
            <a:r>
              <a:rPr lang="en-US" altLang="ko-KR" dirty="0"/>
              <a:t>10</a:t>
            </a:r>
            <a:r>
              <a:rPr lang="ko-KR" altLang="en-US" dirty="0"/>
              <a:t>번이 되면 </a:t>
            </a:r>
            <a:r>
              <a:rPr lang="en-US" altLang="ko-KR" dirty="0"/>
              <a:t>stop</a:t>
            </a:r>
            <a:r>
              <a:rPr lang="ko-KR" altLang="en-US" dirty="0"/>
              <a:t>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A3F2F-CEF4-0AFC-1753-EB66B69B6FF2}"/>
              </a:ext>
            </a:extLst>
          </p:cNvPr>
          <p:cNvSpPr txBox="1"/>
          <p:nvPr/>
        </p:nvSpPr>
        <p:spPr>
          <a:xfrm>
            <a:off x="1523997" y="5206543"/>
            <a:ext cx="641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Timer3</a:t>
            </a:r>
            <a:r>
              <a:rPr lang="ko-KR" altLang="en-US" dirty="0"/>
              <a:t>의</a:t>
            </a:r>
            <a:r>
              <a:rPr lang="en-US" altLang="ko-KR" dirty="0"/>
              <a:t>  down timer</a:t>
            </a:r>
            <a:r>
              <a:rPr lang="ko-KR" altLang="en-US" dirty="0"/>
              <a:t>에서 </a:t>
            </a:r>
            <a:r>
              <a:rPr lang="en-US" altLang="ko-KR" dirty="0" err="1"/>
              <a:t>uptimer</a:t>
            </a:r>
            <a:r>
              <a:rPr lang="ko-KR" altLang="en-US" dirty="0"/>
              <a:t>로 변경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DE37B-E7BB-D2E5-76E0-3F49D4872C34}"/>
              </a:ext>
            </a:extLst>
          </p:cNvPr>
          <p:cNvSpPr txBox="1"/>
          <p:nvPr/>
        </p:nvSpPr>
        <p:spPr>
          <a:xfrm>
            <a:off x="1843087" y="3725644"/>
            <a:ext cx="10053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IfxGpt12_T3_run(&amp;MODULE_GPT120, </a:t>
            </a:r>
            <a:r>
              <a:rPr lang="en-US" altLang="ko-KR" sz="1800" dirty="0">
                <a:solidFill>
                  <a:srgbClr val="0000C0"/>
                </a:solidFill>
                <a:latin typeface="Consolas" panose="020B0609020204030204" pitchFamily="49" charset="0"/>
              </a:rPr>
              <a:t>IfxGpt12_TimerRun_start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stop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으로 바꾸기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B98717-33C0-0970-0C1C-BF28F3727831}"/>
              </a:ext>
            </a:extLst>
          </p:cNvPr>
          <p:cNvSpPr txBox="1"/>
          <p:nvPr/>
        </p:nvSpPr>
        <p:spPr>
          <a:xfrm>
            <a:off x="1843086" y="4076759"/>
            <a:ext cx="104822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IFX_INLINE </a:t>
            </a:r>
            <a:r>
              <a:rPr lang="en-US" altLang="ko-KR" sz="16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IfxGpt12_T3_run(</a:t>
            </a:r>
            <a:r>
              <a:rPr lang="en-US" altLang="ko-KR" sz="1600" b="1" u="sng" dirty="0">
                <a:solidFill>
                  <a:srgbClr val="005032"/>
                </a:solidFill>
                <a:latin typeface="Consolas" panose="020B0609020204030204" pitchFamily="49" charset="0"/>
              </a:rPr>
              <a:t>Ifx_GPT12</a:t>
            </a:r>
            <a:r>
              <a:rPr lang="en-US" altLang="ko-KR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*gpt12, </a:t>
            </a:r>
            <a:r>
              <a:rPr lang="en-US" altLang="ko-KR" sz="1600" b="1" u="sng" dirty="0">
                <a:solidFill>
                  <a:srgbClr val="005032"/>
                </a:solidFill>
                <a:latin typeface="Consolas" panose="020B0609020204030204" pitchFamily="49" charset="0"/>
              </a:rPr>
              <a:t>IfxGpt12_TimerRun</a:t>
            </a:r>
            <a:r>
              <a:rPr lang="en-US" altLang="ko-KR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runTimer</a:t>
            </a:r>
            <a:r>
              <a:rPr lang="en-US" altLang="ko-KR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gpt12-&gt;</a:t>
            </a:r>
            <a:r>
              <a:rPr lang="fr-FR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T3CON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T3R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runTimer;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0408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560AB-604F-6F63-F291-3B1F80EE0EE3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Timer </a:t>
            </a:r>
            <a:r>
              <a:rPr lang="ko-KR" altLang="en-US" dirty="0">
                <a:solidFill>
                  <a:srgbClr val="0000FF"/>
                </a:solidFill>
              </a:rPr>
              <a:t>프로그램 응용</a:t>
            </a:r>
            <a:r>
              <a:rPr lang="en-US" altLang="ko-KR" dirty="0">
                <a:solidFill>
                  <a:srgbClr val="0000FF"/>
                </a:solidFill>
              </a:rPr>
              <a:t>-2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9E1DE4-EEF0-DDA4-C744-D1FA8E2A8B15}"/>
              </a:ext>
            </a:extLst>
          </p:cNvPr>
          <p:cNvSpPr txBox="1"/>
          <p:nvPr/>
        </p:nvSpPr>
        <p:spPr>
          <a:xfrm>
            <a:off x="1050560" y="2468464"/>
            <a:ext cx="106346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/* Interrupt Service Routine of the GPT12 */</a:t>
            </a:r>
          </a:p>
          <a:p>
            <a:pPr algn="l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interruptGpt12(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IfxGpt12_T3_setTimerValue(&amp;MODULE_GPT120, RELOAD_VALUE/10);                        /* Set T3 start value           */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IfxPort_togglePin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(LED1);                                                         /* Toggle LED state             */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IfxPort_togglePin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(TEST_PIN1);                                                    /* Toggle LED state             */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IfxPort_setPinLow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(TEST_PIN1);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IfxPort_setPinHigh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(TEST_PIN1);</a:t>
            </a:r>
          </a:p>
          <a:p>
            <a:pPr algn="l"/>
            <a:endParaRPr lang="ko-KR" alt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(t3_cnt == 3)</a:t>
            </a: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endParaRPr lang="ko-KR" alt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IfxGpt12_T3_run(&amp;MODULE_GPT120, </a:t>
            </a:r>
            <a:r>
              <a:rPr lang="en-US" altLang="ko-KR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IfxGpt12_TimerRun_stop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t3_cnt = -1;</a:t>
            </a: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waitTime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IfxStm_getTicksFromMilliseconds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(BSP_DEFAULT_TIMER, WAIT_TIME));      </a:t>
            </a:r>
            <a:r>
              <a:rPr lang="en-US" altLang="ko-KR" sz="1200" dirty="0">
                <a:solidFill>
                  <a:srgbClr val="FF00FF"/>
                </a:solidFill>
                <a:latin typeface="Consolas" panose="020B0609020204030204" pitchFamily="49" charset="0"/>
              </a:rPr>
              <a:t>// 1msec </a:t>
            </a:r>
            <a:r>
              <a:rPr lang="ko-KR" alt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지연 루틴</a:t>
            </a:r>
            <a:endParaRPr lang="en-US" altLang="ko-KR" sz="1200" dirty="0">
              <a:solidFill>
                <a:srgbClr val="FF00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IfxPort_setPinLow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(TEST_PIN1);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t3_</a:t>
            </a:r>
            <a:r>
              <a:rPr lang="en-US" altLang="ko-KR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cnt++;</a:t>
            </a:r>
          </a:p>
          <a:p>
            <a:pPr algn="l"/>
            <a:endParaRPr lang="ko-KR" alt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3CBDF-D465-4DEA-E386-125B740D6572}"/>
              </a:ext>
            </a:extLst>
          </p:cNvPr>
          <p:cNvSpPr txBox="1"/>
          <p:nvPr/>
        </p:nvSpPr>
        <p:spPr>
          <a:xfrm>
            <a:off x="1288685" y="1874223"/>
            <a:ext cx="454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Interrupt</a:t>
            </a:r>
            <a:r>
              <a:rPr lang="ko-KR" altLang="en-US" dirty="0"/>
              <a:t> </a:t>
            </a:r>
            <a:r>
              <a:rPr lang="en-US" altLang="ko-KR" dirty="0"/>
              <a:t>routine</a:t>
            </a:r>
            <a:r>
              <a:rPr lang="ko-KR" altLang="en-US" dirty="0"/>
              <a:t>에 </a:t>
            </a:r>
            <a:r>
              <a:rPr lang="en-US" altLang="ko-KR" dirty="0"/>
              <a:t>IO </a:t>
            </a:r>
            <a:r>
              <a:rPr lang="ko-KR" altLang="en-US" dirty="0"/>
              <a:t>연결 및 </a:t>
            </a:r>
            <a:r>
              <a:rPr lang="en-US" altLang="ko-KR" dirty="0"/>
              <a:t>count </a:t>
            </a:r>
            <a:r>
              <a:rPr lang="ko-KR" altLang="en-US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3208373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38C2E1-B0E3-7C18-7573-7F26BA1228E8}"/>
              </a:ext>
            </a:extLst>
          </p:cNvPr>
          <p:cNvSpPr txBox="1"/>
          <p:nvPr/>
        </p:nvSpPr>
        <p:spPr>
          <a:xfrm>
            <a:off x="971550" y="2076450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실행결과   </a:t>
            </a:r>
            <a:r>
              <a:rPr lang="en-US" altLang="ko-KR" dirty="0"/>
              <a:t>10 msec </a:t>
            </a:r>
            <a:r>
              <a:rPr lang="ko-KR" altLang="en-US" dirty="0"/>
              <a:t>타이머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9028FA-F24A-F765-F21E-53E288F8D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547909"/>
            <a:ext cx="11220450" cy="1120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F93F7-762D-0CDE-2E2B-BE9EA8B67260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Timer </a:t>
            </a:r>
            <a:r>
              <a:rPr lang="ko-KR" altLang="en-US" dirty="0">
                <a:solidFill>
                  <a:srgbClr val="0000FF"/>
                </a:solidFill>
              </a:rPr>
              <a:t>프로그램 응용</a:t>
            </a:r>
          </a:p>
        </p:txBody>
      </p:sp>
    </p:spTree>
    <p:extLst>
      <p:ext uri="{BB962C8B-B14F-4D97-AF65-F5344CB8AC3E}">
        <p14:creationId xmlns:p14="http://schemas.microsoft.com/office/powerpoint/2010/main" val="1734929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1FF47E-114A-8843-1BD8-6424218E5FBB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Timer </a:t>
            </a:r>
            <a:r>
              <a:rPr lang="ko-KR" altLang="en-US" dirty="0">
                <a:solidFill>
                  <a:srgbClr val="0000FF"/>
                </a:solidFill>
              </a:rPr>
              <a:t>프로그램 응용</a:t>
            </a:r>
            <a:r>
              <a:rPr lang="en-US" altLang="ko-KR" dirty="0">
                <a:solidFill>
                  <a:srgbClr val="0000FF"/>
                </a:solidFill>
              </a:rPr>
              <a:t>-2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4E5C5-D6AA-7FFF-7333-7B9E8AFB830D}"/>
              </a:ext>
            </a:extLst>
          </p:cNvPr>
          <p:cNvSpPr txBox="1"/>
          <p:nvPr/>
        </p:nvSpPr>
        <p:spPr>
          <a:xfrm>
            <a:off x="1050560" y="2468464"/>
            <a:ext cx="106346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/* Interrupt Service Routine of the GPT12 */</a:t>
            </a:r>
          </a:p>
          <a:p>
            <a:pPr algn="l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interruptGpt12(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IfxGpt12_T3_setTimerValue(&amp;MODULE_GPT120, RELOAD_VALUE/10);                        /* Set T3 start value           */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IfxPort_togglePin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(LED1);                                                         /* Toggle LED state             */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IfxPort_togglePin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(TEST_PIN1);                                                    /* Toggle LED state             */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IfxPort_setPinLow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(TEST_PIN1);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IfxPort_setPinHigh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(TEST_PIN1);</a:t>
            </a:r>
          </a:p>
          <a:p>
            <a:pPr algn="l"/>
            <a:endParaRPr lang="ko-KR" alt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(t3_cnt == 3)</a:t>
            </a: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endParaRPr lang="ko-KR" alt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IfxGpt12_T3_run(&amp;MODULE_GPT120, </a:t>
            </a:r>
            <a:r>
              <a:rPr lang="en-US" altLang="ko-KR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IfxGpt12_TimerRun_stop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t3_cnt = -1;</a:t>
            </a: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waitTime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IfxStm_getTicksFromMilliseconds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(BSP_DEFAULT_TIMER, WAIT_TIME));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IfxPort_setPinLow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(TEST_PIN1);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FF00FF"/>
                </a:solidFill>
                <a:latin typeface="Consolas" panose="020B0609020204030204" pitchFamily="49" charset="0"/>
              </a:rPr>
              <a:t>t3_</a:t>
            </a:r>
            <a:r>
              <a:rPr lang="en-US" altLang="ko-KR" sz="1200" u="sng" dirty="0">
                <a:solidFill>
                  <a:srgbClr val="FF00FF"/>
                </a:solidFill>
                <a:latin typeface="Consolas" panose="020B0609020204030204" pitchFamily="49" charset="0"/>
              </a:rPr>
              <a:t>cnt++;   //  </a:t>
            </a:r>
            <a:r>
              <a:rPr lang="ko-KR" altLang="en-US" sz="1200" u="sng" dirty="0">
                <a:solidFill>
                  <a:srgbClr val="FF00FF"/>
                </a:solidFill>
                <a:latin typeface="Consolas" panose="020B0609020204030204" pitchFamily="49" charset="0"/>
              </a:rPr>
              <a:t>주석해제</a:t>
            </a:r>
            <a:endParaRPr lang="en-US" altLang="ko-KR" sz="1200" u="sng" dirty="0">
              <a:solidFill>
                <a:srgbClr val="FF00FF"/>
              </a:solidFill>
              <a:latin typeface="Consolas" panose="020B0609020204030204" pitchFamily="49" charset="0"/>
            </a:endParaRPr>
          </a:p>
          <a:p>
            <a:pPr algn="l"/>
            <a:endParaRPr lang="ko-KR" alt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0E88CA-2506-4BF5-28F5-2DB67C6A0A9F}"/>
              </a:ext>
            </a:extLst>
          </p:cNvPr>
          <p:cNvSpPr/>
          <p:nvPr/>
        </p:nvSpPr>
        <p:spPr>
          <a:xfrm>
            <a:off x="1457325" y="5578018"/>
            <a:ext cx="6134100" cy="219076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949A5-D0C8-2A10-EED2-0D86B11E46A2}"/>
              </a:ext>
            </a:extLst>
          </p:cNvPr>
          <p:cNvSpPr txBox="1"/>
          <p:nvPr/>
        </p:nvSpPr>
        <p:spPr>
          <a:xfrm>
            <a:off x="1126760" y="1957685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WAIT_TIME                    1                      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/* 1msec                                                */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692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900A72-2837-9BBB-49D1-3A9542DCEC4C}"/>
              </a:ext>
            </a:extLst>
          </p:cNvPr>
          <p:cNvSpPr txBox="1"/>
          <p:nvPr/>
        </p:nvSpPr>
        <p:spPr>
          <a:xfrm>
            <a:off x="428820" y="1380651"/>
            <a:ext cx="6450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-apple-system"/>
              </a:rPr>
              <a:t>목차 </a:t>
            </a:r>
            <a:endParaRPr lang="en-US" altLang="ko-KR" sz="2000" dirty="0">
              <a:solidFill>
                <a:srgbClr val="000000"/>
              </a:solidFill>
              <a:latin typeface="-apple-system"/>
            </a:endParaRPr>
          </a:p>
          <a:p>
            <a:endParaRPr lang="ko-KR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430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CC35DA-5EFB-F180-43A2-ED136CF82DB1}"/>
              </a:ext>
            </a:extLst>
          </p:cNvPr>
          <p:cNvSpPr txBox="1"/>
          <p:nvPr/>
        </p:nvSpPr>
        <p:spPr>
          <a:xfrm>
            <a:off x="971550" y="2076450"/>
            <a:ext cx="539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실행결과   </a:t>
            </a:r>
            <a:r>
              <a:rPr lang="en-US" altLang="ko-KR" dirty="0"/>
              <a:t>10 msec </a:t>
            </a:r>
            <a:r>
              <a:rPr lang="ko-KR" altLang="en-US" dirty="0"/>
              <a:t>타이머 </a:t>
            </a:r>
            <a:r>
              <a:rPr lang="en-US" altLang="ko-KR" dirty="0"/>
              <a:t>4</a:t>
            </a:r>
            <a:r>
              <a:rPr lang="ko-KR" altLang="en-US" dirty="0"/>
              <a:t>번</a:t>
            </a:r>
            <a:r>
              <a:rPr lang="en-US" altLang="ko-KR" dirty="0"/>
              <a:t>(0~3)</a:t>
            </a:r>
            <a:r>
              <a:rPr lang="ko-KR" altLang="en-US" dirty="0"/>
              <a:t> 발생 후 정지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7E20E-5A73-D291-14B1-1EA33E5A829C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Timer </a:t>
            </a:r>
            <a:r>
              <a:rPr lang="ko-KR" altLang="en-US" dirty="0">
                <a:solidFill>
                  <a:srgbClr val="0000FF"/>
                </a:solidFill>
              </a:rPr>
              <a:t>프로그램 응용</a:t>
            </a:r>
            <a:r>
              <a:rPr lang="en-US" altLang="ko-KR" dirty="0">
                <a:solidFill>
                  <a:srgbClr val="0000FF"/>
                </a:solidFill>
              </a:rPr>
              <a:t>-2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BECB76-21B6-9FDD-8ABC-45FF6A9AF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60" y="2697015"/>
            <a:ext cx="10344150" cy="13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94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5EA22E-C8ED-1F69-AFEE-9A6D8C0AFCCA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Timer </a:t>
            </a:r>
            <a:r>
              <a:rPr lang="ko-KR" altLang="en-US" dirty="0">
                <a:solidFill>
                  <a:srgbClr val="0000FF"/>
                </a:solidFill>
              </a:rPr>
              <a:t>프로그램 응용</a:t>
            </a:r>
            <a:r>
              <a:rPr lang="en-US" altLang="ko-KR" dirty="0">
                <a:solidFill>
                  <a:srgbClr val="0000FF"/>
                </a:solidFill>
              </a:rPr>
              <a:t>-3</a:t>
            </a:r>
            <a:endParaRPr lang="ko-KR" altLang="en-US" dirty="0">
              <a:solidFill>
                <a:srgbClr val="0000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097377-0314-0237-A9E7-53AC14BC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839447"/>
            <a:ext cx="6886575" cy="4156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A3094A-3B2A-10A9-676C-D2F37A059842}"/>
              </a:ext>
            </a:extLst>
          </p:cNvPr>
          <p:cNvSpPr txBox="1"/>
          <p:nvPr/>
        </p:nvSpPr>
        <p:spPr>
          <a:xfrm>
            <a:off x="8305800" y="3571875"/>
            <a:ext cx="282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Auxiliary Timer </a:t>
            </a:r>
            <a:r>
              <a:rPr lang="ko-KR" altLang="en-US" dirty="0"/>
              <a:t>작동 중지</a:t>
            </a:r>
          </a:p>
        </p:txBody>
      </p:sp>
    </p:spTree>
    <p:extLst>
      <p:ext uri="{BB962C8B-B14F-4D97-AF65-F5344CB8AC3E}">
        <p14:creationId xmlns:p14="http://schemas.microsoft.com/office/powerpoint/2010/main" val="2448879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C2C4C0-704C-1275-1E66-780F23D19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462212"/>
            <a:ext cx="8372475" cy="2809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F8D431-F29A-3F41-E6C5-15A3CC53A428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Timer </a:t>
            </a:r>
            <a:r>
              <a:rPr lang="ko-KR" altLang="en-US" dirty="0">
                <a:solidFill>
                  <a:srgbClr val="0000FF"/>
                </a:solidFill>
              </a:rPr>
              <a:t>프로그램 응용</a:t>
            </a:r>
            <a:r>
              <a:rPr lang="en-US" altLang="ko-KR" dirty="0">
                <a:solidFill>
                  <a:srgbClr val="0000FF"/>
                </a:solidFill>
              </a:rPr>
              <a:t>-3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C534C-145B-9219-8895-A4C3607AB43E}"/>
              </a:ext>
            </a:extLst>
          </p:cNvPr>
          <p:cNvSpPr txBox="1"/>
          <p:nvPr/>
        </p:nvSpPr>
        <p:spPr>
          <a:xfrm>
            <a:off x="1295400" y="1990725"/>
            <a:ext cx="785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보조타이머 작동 중지하고 </a:t>
            </a:r>
            <a:r>
              <a:rPr lang="en-US" altLang="ko-KR" dirty="0"/>
              <a:t>T3 underflow interrupt </a:t>
            </a:r>
            <a:r>
              <a:rPr lang="ko-KR" altLang="en-US" dirty="0"/>
              <a:t>발생시 </a:t>
            </a:r>
            <a:r>
              <a:rPr lang="en-US" altLang="ko-KR" dirty="0"/>
              <a:t>T3 count reload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530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EB4518-8CE2-1865-6FC5-9E36E42318E6}"/>
              </a:ext>
            </a:extLst>
          </p:cNvPr>
          <p:cNvSpPr txBox="1"/>
          <p:nvPr/>
        </p:nvSpPr>
        <p:spPr>
          <a:xfrm>
            <a:off x="971550" y="2076450"/>
            <a:ext cx="539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실행결과   </a:t>
            </a:r>
            <a:r>
              <a:rPr lang="en-US" altLang="ko-KR" dirty="0"/>
              <a:t>10 msec </a:t>
            </a:r>
            <a:r>
              <a:rPr lang="ko-KR" altLang="en-US" dirty="0"/>
              <a:t>타이머 </a:t>
            </a:r>
            <a:r>
              <a:rPr lang="en-US" altLang="ko-KR" dirty="0"/>
              <a:t>4</a:t>
            </a:r>
            <a:r>
              <a:rPr lang="ko-KR" altLang="en-US" dirty="0"/>
              <a:t>번</a:t>
            </a:r>
            <a:r>
              <a:rPr lang="en-US" altLang="ko-KR" dirty="0"/>
              <a:t>(0~3)</a:t>
            </a:r>
            <a:r>
              <a:rPr lang="ko-KR" altLang="en-US" dirty="0"/>
              <a:t> 발생 후 정지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BFB66-A15F-F89C-31BA-B1CF102B011B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Timer </a:t>
            </a:r>
            <a:r>
              <a:rPr lang="ko-KR" altLang="en-US" dirty="0">
                <a:solidFill>
                  <a:srgbClr val="0000FF"/>
                </a:solidFill>
              </a:rPr>
              <a:t>프로그램 응용</a:t>
            </a:r>
            <a:r>
              <a:rPr lang="en-US" altLang="ko-KR" dirty="0">
                <a:solidFill>
                  <a:srgbClr val="0000FF"/>
                </a:solidFill>
              </a:rPr>
              <a:t>-3</a:t>
            </a:r>
            <a:endParaRPr lang="ko-KR" altLang="en-US" dirty="0">
              <a:solidFill>
                <a:srgbClr val="0000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8DD10B-DE07-486C-260D-5A74768B6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60" y="2697015"/>
            <a:ext cx="10344150" cy="13306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2ECDF-0838-5F14-1685-E12E1640EA9B}"/>
              </a:ext>
            </a:extLst>
          </p:cNvPr>
          <p:cNvSpPr txBox="1"/>
          <p:nvPr/>
        </p:nvSpPr>
        <p:spPr>
          <a:xfrm>
            <a:off x="1050560" y="4412219"/>
            <a:ext cx="395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</a:rPr>
              <a:t>T3 underflow</a:t>
            </a:r>
            <a:r>
              <a:rPr lang="ko-KR" altLang="en-US" dirty="0">
                <a:solidFill>
                  <a:srgbClr val="FF00FF"/>
                </a:solidFill>
              </a:rPr>
              <a:t>로 인한 </a:t>
            </a:r>
            <a:r>
              <a:rPr lang="en-US" altLang="ko-KR" dirty="0">
                <a:solidFill>
                  <a:srgbClr val="FF00FF"/>
                </a:solidFill>
              </a:rPr>
              <a:t>interrupt </a:t>
            </a:r>
            <a:r>
              <a:rPr lang="ko-KR" altLang="en-US" dirty="0">
                <a:solidFill>
                  <a:srgbClr val="FF00FF"/>
                </a:solidFill>
              </a:rPr>
              <a:t>발생</a:t>
            </a:r>
          </a:p>
        </p:txBody>
      </p:sp>
    </p:spTree>
    <p:extLst>
      <p:ext uri="{BB962C8B-B14F-4D97-AF65-F5344CB8AC3E}">
        <p14:creationId xmlns:p14="http://schemas.microsoft.com/office/powerpoint/2010/main" val="97099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919A6-716A-051F-8123-84829543E8DD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6.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 예제 프로그램 소스 이해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CA8E9-C683-B759-4DA7-FF3FC3C367B5}"/>
              </a:ext>
            </a:extLst>
          </p:cNvPr>
          <p:cNvSpPr txBox="1"/>
          <p:nvPr/>
        </p:nvSpPr>
        <p:spPr>
          <a:xfrm>
            <a:off x="1402556" y="1748909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>
                <a:latin typeface="Arial" panose="020B0604020202020204" pitchFamily="34" charset="0"/>
              </a:rPr>
              <a:t>Timer T3 Output Toggle Latch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05708F-2CE7-8742-E9EA-70C79A9EF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56" y="2118241"/>
            <a:ext cx="7753350" cy="35909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4D2BF43-DE10-3D5F-082D-39387F1F3B3A}"/>
              </a:ext>
            </a:extLst>
          </p:cNvPr>
          <p:cNvSpPr/>
          <p:nvPr/>
        </p:nvSpPr>
        <p:spPr>
          <a:xfrm>
            <a:off x="7477125" y="4619624"/>
            <a:ext cx="1371600" cy="600076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19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DCCAE4-0E14-86C3-B97E-D826DEDC8ACC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6.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 예제 프로그램 소스 이해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9CBB4F-0CC2-29BA-ED57-C28FC54ECEB2}"/>
              </a:ext>
            </a:extLst>
          </p:cNvPr>
          <p:cNvSpPr/>
          <p:nvPr/>
        </p:nvSpPr>
        <p:spPr>
          <a:xfrm>
            <a:off x="1291281" y="1649314"/>
            <a:ext cx="8233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GPT12_Timer_Interrupt.c </a:t>
            </a:r>
            <a:r>
              <a:rPr lang="ko-KR" altLang="en-US" dirty="0"/>
              <a:t>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65BB9B-C433-1AFE-F921-384D366EF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81" y="2168903"/>
            <a:ext cx="7981950" cy="695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D53F9-0059-2D27-900A-B5DC2F60E48E}"/>
              </a:ext>
            </a:extLst>
          </p:cNvPr>
          <p:cNvSpPr txBox="1"/>
          <p:nvPr/>
        </p:nvSpPr>
        <p:spPr>
          <a:xfrm>
            <a:off x="1459231" y="2981325"/>
            <a:ext cx="325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보조 타이머인 </a:t>
            </a:r>
            <a:r>
              <a:rPr lang="en-US" altLang="ko-KR" dirty="0"/>
              <a:t>Timer2 </a:t>
            </a:r>
            <a:r>
              <a:rPr lang="ko-KR" altLang="en-US" dirty="0"/>
              <a:t>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503A4-0E8A-6EB5-B04B-FA662110B980}"/>
              </a:ext>
            </a:extLst>
          </p:cNvPr>
          <p:cNvSpPr txBox="1"/>
          <p:nvPr/>
        </p:nvSpPr>
        <p:spPr>
          <a:xfrm>
            <a:off x="1291281" y="3669804"/>
            <a:ext cx="1001489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altLang="ko-KR" sz="2000" b="1" i="0" u="none" strike="noStrike" baseline="0" dirty="0">
                <a:latin typeface="Arial" panose="020B0604020202020204" pitchFamily="34" charset="0"/>
              </a:rPr>
              <a:t>GPT1 Auxiliary Timers T2/T4 Control</a:t>
            </a:r>
          </a:p>
          <a:p>
            <a:pPr algn="l"/>
            <a:r>
              <a:rPr lang="en-US" altLang="ko-KR" sz="1800" b="0" i="0" u="none" strike="noStrike" baseline="0" dirty="0">
                <a:latin typeface="Arial" panose="020B0604020202020204" pitchFamily="34" charset="0"/>
              </a:rPr>
              <a:t>Auxiliary timers T2 and T4 have exactly the same functionality. They can be configured</a:t>
            </a:r>
          </a:p>
          <a:p>
            <a:pPr algn="l"/>
            <a:r>
              <a:rPr lang="en-US" altLang="ko-KR" sz="1800" b="0" i="0" u="none" strike="noStrike" baseline="0" dirty="0">
                <a:latin typeface="Arial" panose="020B0604020202020204" pitchFamily="34" charset="0"/>
              </a:rPr>
              <a:t>for Timer Mode, Gated Timer Mode, Counter Mode, or Incremental Interface Mode with</a:t>
            </a:r>
          </a:p>
          <a:p>
            <a:pPr algn="l"/>
            <a:r>
              <a:rPr lang="en-US" altLang="ko-KR" sz="1800" b="0" i="0" u="none" strike="noStrike" baseline="0" dirty="0">
                <a:latin typeface="Arial" panose="020B0604020202020204" pitchFamily="34" charset="0"/>
              </a:rPr>
              <a:t>the same options for the timer frequencies and the count signal as the core timer T3. In</a:t>
            </a:r>
          </a:p>
          <a:p>
            <a:pPr algn="l"/>
            <a:r>
              <a:rPr lang="en-US" altLang="ko-KR" sz="1800" b="0" i="0" u="none" strike="noStrike" baseline="0" dirty="0">
                <a:latin typeface="Arial" panose="020B0604020202020204" pitchFamily="34" charset="0"/>
              </a:rPr>
              <a:t>addition to these 4 counting modes, the auxiliary timers can be concatenated with the</a:t>
            </a:r>
          </a:p>
          <a:p>
            <a:pPr algn="l"/>
            <a:r>
              <a:rPr lang="en-US" altLang="ko-KR" sz="1800" b="0" i="0" u="none" strike="noStrike" baseline="0" dirty="0">
                <a:latin typeface="Arial" panose="020B0604020202020204" pitchFamily="34" charset="0"/>
              </a:rPr>
              <a:t>core timer, or they may be used as reload or capture registers in conjunction with the</a:t>
            </a:r>
          </a:p>
          <a:p>
            <a:pPr algn="l"/>
            <a:r>
              <a:rPr lang="en-US" altLang="ko-KR" sz="1800" b="0" i="0" u="none" strike="noStrike" baseline="0" dirty="0">
                <a:latin typeface="Arial" panose="020B0604020202020204" pitchFamily="34" charset="0"/>
              </a:rPr>
              <a:t>core timer. The start/stop function of the auxiliary timers can be remotely controlled by</a:t>
            </a:r>
          </a:p>
          <a:p>
            <a:pPr algn="l"/>
            <a:r>
              <a:rPr lang="en-US" altLang="ko-KR" sz="1800" b="0" i="0" u="none" strike="noStrike" baseline="0" dirty="0">
                <a:latin typeface="Arial" panose="020B0604020202020204" pitchFamily="34" charset="0"/>
              </a:rPr>
              <a:t>the T3 run control bit. Several timers may thus be controlled synchronously.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714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A8EAC1-BE96-0D77-3DF5-1A47F3BFA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25" y="1924050"/>
            <a:ext cx="7781925" cy="4286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248CB4-F9C0-80F5-4C03-EF14A0FA3D28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6.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 예제 프로그램 소스 이해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20D74D-0C8D-BFD2-60DE-4DBEFAB841B2}"/>
              </a:ext>
            </a:extLst>
          </p:cNvPr>
          <p:cNvSpPr/>
          <p:nvPr/>
        </p:nvSpPr>
        <p:spPr>
          <a:xfrm>
            <a:off x="1291281" y="1649314"/>
            <a:ext cx="8233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GPT12_Timer_Interrupt.c </a:t>
            </a:r>
            <a:r>
              <a:rPr lang="ko-KR" altLang="en-US" dirty="0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1506522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4395C3-542E-5604-C594-CF51F03E0183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6.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 예제 프로그램 소스 이해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B7C7D-DD9A-1495-D167-E58F21422EFA}"/>
              </a:ext>
            </a:extLst>
          </p:cNvPr>
          <p:cNvSpPr txBox="1"/>
          <p:nvPr/>
        </p:nvSpPr>
        <p:spPr>
          <a:xfrm>
            <a:off x="1050560" y="1851869"/>
            <a:ext cx="106842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Timers T2 and T4 in Reload Mode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Reload Mode for an auxiliary timer Tx is selected by setting bitfield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TxM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in the respective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register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TxCON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to 100</a:t>
            </a:r>
            <a:r>
              <a:rPr lang="en-US" altLang="ko-KR" sz="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 Reload Mode, the core timer T3 is reloaded with the contents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of an auxiliary timer register, triggered by one of two different signals. The trigger signal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is selected the same way as the clock source for Counter Mode (see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Table 27-9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), i.e. a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transition of the auxiliary timer’s input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TxIN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or the toggle latch T3OTL may trigger the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reload.</a:t>
            </a:r>
          </a:p>
          <a:p>
            <a:pPr algn="l"/>
            <a:r>
              <a:rPr lang="en-US" altLang="ko-KR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Note: When programmed for Reload Mode, the respective auxiliary timer (T2 or T4)</a:t>
            </a:r>
          </a:p>
          <a:p>
            <a:pPr algn="l"/>
            <a:r>
              <a:rPr lang="en-US" altLang="ko-KR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stops independently of its run flag T2R or T4R.</a:t>
            </a:r>
          </a:p>
          <a:p>
            <a:pPr algn="l"/>
            <a:r>
              <a:rPr lang="en-US" altLang="ko-KR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timer input pin </a:t>
            </a:r>
            <a:r>
              <a:rPr lang="en-US" altLang="ko-KR" sz="1800" b="0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TxIN</a:t>
            </a:r>
            <a:r>
              <a:rPr lang="en-US" altLang="ko-KR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must be configured as input if it shall trigger a reload</a:t>
            </a:r>
          </a:p>
          <a:p>
            <a:pPr algn="l"/>
            <a:r>
              <a:rPr lang="en-US" altLang="ko-KR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operation.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420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AFEE16A-96CE-3A2F-1198-3494539D8F2D}"/>
              </a:ext>
            </a:extLst>
          </p:cNvPr>
          <p:cNvGrpSpPr/>
          <p:nvPr/>
        </p:nvGrpSpPr>
        <p:grpSpPr>
          <a:xfrm>
            <a:off x="1050560" y="3971925"/>
            <a:ext cx="5763116" cy="1638300"/>
            <a:chOff x="1050560" y="3971925"/>
            <a:chExt cx="5763116" cy="1638300"/>
          </a:xfrm>
        </p:grpSpPr>
        <p:cxnSp>
          <p:nvCxnSpPr>
            <p:cNvPr id="2" name="직선 화살표 연결선 1">
              <a:extLst>
                <a:ext uri="{FF2B5EF4-FFF2-40B4-BE49-F238E27FC236}">
                  <a16:creationId xmlns:a16="http://schemas.microsoft.com/office/drawing/2014/main" id="{D7935B60-9820-2003-F90F-AD1D4657614F}"/>
                </a:ext>
              </a:extLst>
            </p:cNvPr>
            <p:cNvCxnSpPr/>
            <p:nvPr/>
          </p:nvCxnSpPr>
          <p:spPr>
            <a:xfrm>
              <a:off x="1050560" y="5610225"/>
              <a:ext cx="5763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0C6FC6F5-F3DB-7E3C-1A8C-C548394E52DA}"/>
                </a:ext>
              </a:extLst>
            </p:cNvPr>
            <p:cNvCxnSpPr/>
            <p:nvPr/>
          </p:nvCxnSpPr>
          <p:spPr>
            <a:xfrm flipV="1">
              <a:off x="1050560" y="3971925"/>
              <a:ext cx="0" cy="160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8DC02A2-EC82-F980-B7D1-5E418434C5EB}"/>
              </a:ext>
            </a:extLst>
          </p:cNvPr>
          <p:cNvCxnSpPr/>
          <p:nvPr/>
        </p:nvCxnSpPr>
        <p:spPr>
          <a:xfrm>
            <a:off x="1050560" y="4362450"/>
            <a:ext cx="1768840" cy="12477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E7D26C-4056-E571-FF15-C6C0EFDC1739}"/>
              </a:ext>
            </a:extLst>
          </p:cNvPr>
          <p:cNvGrpSpPr/>
          <p:nvPr/>
        </p:nvGrpSpPr>
        <p:grpSpPr>
          <a:xfrm>
            <a:off x="2800350" y="4362450"/>
            <a:ext cx="1768840" cy="1247775"/>
            <a:chOff x="2800350" y="4362450"/>
            <a:chExt cx="1768840" cy="124777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AAD7F79-DAC6-FC96-84CF-17CA98701425}"/>
                </a:ext>
              </a:extLst>
            </p:cNvPr>
            <p:cNvCxnSpPr/>
            <p:nvPr/>
          </p:nvCxnSpPr>
          <p:spPr>
            <a:xfrm>
              <a:off x="2800350" y="4362450"/>
              <a:ext cx="1768840" cy="12477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0CDF8C9-D826-809B-396D-193F673AC5A5}"/>
                </a:ext>
              </a:extLst>
            </p:cNvPr>
            <p:cNvCxnSpPr>
              <a:cxnSpLocks/>
            </p:cNvCxnSpPr>
            <p:nvPr/>
          </p:nvCxnSpPr>
          <p:spPr>
            <a:xfrm>
              <a:off x="2800350" y="4362450"/>
              <a:ext cx="0" cy="12477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B8C57E5-A4D1-266C-493A-46853EBBEF28}"/>
              </a:ext>
            </a:extLst>
          </p:cNvPr>
          <p:cNvGrpSpPr/>
          <p:nvPr/>
        </p:nvGrpSpPr>
        <p:grpSpPr>
          <a:xfrm>
            <a:off x="4569189" y="4348162"/>
            <a:ext cx="1768840" cy="1247775"/>
            <a:chOff x="2800350" y="4362450"/>
            <a:chExt cx="1768840" cy="124777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C1EBFE6-4677-9E65-0B8E-3D94DB4D6716}"/>
                </a:ext>
              </a:extLst>
            </p:cNvPr>
            <p:cNvCxnSpPr/>
            <p:nvPr/>
          </p:nvCxnSpPr>
          <p:spPr>
            <a:xfrm>
              <a:off x="2800350" y="4362450"/>
              <a:ext cx="1768840" cy="12477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41D0B3A-4E77-91D8-6BE2-BF5E8A0634A2}"/>
                </a:ext>
              </a:extLst>
            </p:cNvPr>
            <p:cNvCxnSpPr>
              <a:cxnSpLocks/>
            </p:cNvCxnSpPr>
            <p:nvPr/>
          </p:nvCxnSpPr>
          <p:spPr>
            <a:xfrm>
              <a:off x="2800350" y="4362450"/>
              <a:ext cx="0" cy="12477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3C97211-1EBF-1F74-A7DC-EA938DE6E9B2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7.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 예제 프로그램 소스 이해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2189E1-F36F-98F5-4937-27381678AFE5}"/>
              </a:ext>
            </a:extLst>
          </p:cNvPr>
          <p:cNvSpPr txBox="1"/>
          <p:nvPr/>
        </p:nvSpPr>
        <p:spPr>
          <a:xfrm>
            <a:off x="1543050" y="2095500"/>
            <a:ext cx="12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T2</a:t>
            </a:r>
            <a:r>
              <a:rPr lang="ko-KR" altLang="en-US" dirty="0"/>
              <a:t> </a:t>
            </a:r>
            <a:r>
              <a:rPr lang="en-US" altLang="ko-KR" dirty="0"/>
              <a:t>Reload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4E8494-4FFD-38D9-DFF5-AED231BEF287}"/>
              </a:ext>
            </a:extLst>
          </p:cNvPr>
          <p:cNvCxnSpPr/>
          <p:nvPr/>
        </p:nvCxnSpPr>
        <p:spPr>
          <a:xfrm flipH="1" flipV="1">
            <a:off x="2800350" y="3571875"/>
            <a:ext cx="19050" cy="2024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019BCB-D473-A945-5738-93C78C12AB96}"/>
              </a:ext>
            </a:extLst>
          </p:cNvPr>
          <p:cNvSpPr txBox="1"/>
          <p:nvPr/>
        </p:nvSpPr>
        <p:spPr>
          <a:xfrm>
            <a:off x="2695575" y="3171825"/>
            <a:ext cx="235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Timer3 Interrupt</a:t>
            </a:r>
            <a:r>
              <a:rPr lang="ko-KR" altLang="en-US" dirty="0"/>
              <a:t>발생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F55FF2E-D369-C1D7-541B-CE418F3757ED}"/>
              </a:ext>
            </a:extLst>
          </p:cNvPr>
          <p:cNvCxnSpPr>
            <a:stCxn id="15" idx="3"/>
          </p:cNvCxnSpPr>
          <p:nvPr/>
        </p:nvCxnSpPr>
        <p:spPr>
          <a:xfrm flipV="1">
            <a:off x="5050387" y="3352800"/>
            <a:ext cx="1045613" cy="3691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9DB2EC-0E82-B17D-6BC3-02A977CCE7A6}"/>
              </a:ext>
            </a:extLst>
          </p:cNvPr>
          <p:cNvSpPr txBox="1"/>
          <p:nvPr/>
        </p:nvSpPr>
        <p:spPr>
          <a:xfrm>
            <a:off x="6059488" y="3168134"/>
            <a:ext cx="283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Timer2 T2 </a:t>
            </a:r>
            <a:r>
              <a:rPr lang="ko-KR" altLang="en-US" dirty="0"/>
              <a:t>값 </a:t>
            </a:r>
            <a:r>
              <a:rPr lang="en-US" altLang="ko-KR" dirty="0"/>
              <a:t>reload</a:t>
            </a:r>
          </a:p>
          <a:p>
            <a:r>
              <a:rPr lang="en-US" altLang="ko-KR" dirty="0"/>
              <a:t>T2=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RELOAD_VALUE_10ms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9636585-4ABF-6C02-AA64-94FF7909D27A}"/>
              </a:ext>
            </a:extLst>
          </p:cNvPr>
          <p:cNvCxnSpPr/>
          <p:nvPr/>
        </p:nvCxnSpPr>
        <p:spPr>
          <a:xfrm flipV="1">
            <a:off x="8622262" y="3343275"/>
            <a:ext cx="1045613" cy="3691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D774291-3C6A-FD5F-9CF4-D3DD9E6681E7}"/>
              </a:ext>
            </a:extLst>
          </p:cNvPr>
          <p:cNvSpPr txBox="1"/>
          <p:nvPr/>
        </p:nvSpPr>
        <p:spPr>
          <a:xfrm>
            <a:off x="528205" y="378725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T3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D9220E3-CD68-1A52-7600-4AA91C8E44B6}"/>
              </a:ext>
            </a:extLst>
          </p:cNvPr>
          <p:cNvGrpSpPr/>
          <p:nvPr/>
        </p:nvGrpSpPr>
        <p:grpSpPr>
          <a:xfrm>
            <a:off x="6976115" y="3970556"/>
            <a:ext cx="4831069" cy="1638300"/>
            <a:chOff x="1050560" y="3971925"/>
            <a:chExt cx="5763116" cy="1638300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26E287F-33AC-AD42-41AD-021C5B9F3E5A}"/>
                </a:ext>
              </a:extLst>
            </p:cNvPr>
            <p:cNvCxnSpPr/>
            <p:nvPr/>
          </p:nvCxnSpPr>
          <p:spPr>
            <a:xfrm>
              <a:off x="1050560" y="5610225"/>
              <a:ext cx="5763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9D3EBB6-D05F-DC5A-06CA-D7EF8BA315A0}"/>
                </a:ext>
              </a:extLst>
            </p:cNvPr>
            <p:cNvCxnSpPr/>
            <p:nvPr/>
          </p:nvCxnSpPr>
          <p:spPr>
            <a:xfrm flipV="1">
              <a:off x="1050560" y="3971925"/>
              <a:ext cx="0" cy="160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A2949F7-E83B-B4A4-E3BB-8D1CFE5FD86C}"/>
              </a:ext>
            </a:extLst>
          </p:cNvPr>
          <p:cNvCxnSpPr>
            <a:cxnSpLocks/>
          </p:cNvCxnSpPr>
          <p:nvPr/>
        </p:nvCxnSpPr>
        <p:spPr>
          <a:xfrm flipV="1">
            <a:off x="7551300" y="4362450"/>
            <a:ext cx="0" cy="1246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DE9F369-4939-212A-D922-6341D3989CA3}"/>
              </a:ext>
            </a:extLst>
          </p:cNvPr>
          <p:cNvGrpSpPr/>
          <p:nvPr/>
        </p:nvGrpSpPr>
        <p:grpSpPr>
          <a:xfrm>
            <a:off x="7551300" y="5081885"/>
            <a:ext cx="535424" cy="498396"/>
            <a:chOff x="2800350" y="4362450"/>
            <a:chExt cx="1768840" cy="1247775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E134DEC-A752-EFCC-276A-738E1A8D41A8}"/>
                </a:ext>
              </a:extLst>
            </p:cNvPr>
            <p:cNvCxnSpPr/>
            <p:nvPr/>
          </p:nvCxnSpPr>
          <p:spPr>
            <a:xfrm>
              <a:off x="2800350" y="4362450"/>
              <a:ext cx="1768840" cy="124777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8FF3ECB-E3B5-6F3B-14F0-A2CADC0FA17A}"/>
                </a:ext>
              </a:extLst>
            </p:cNvPr>
            <p:cNvCxnSpPr>
              <a:cxnSpLocks/>
            </p:cNvCxnSpPr>
            <p:nvPr/>
          </p:nvCxnSpPr>
          <p:spPr>
            <a:xfrm>
              <a:off x="2800350" y="4362450"/>
              <a:ext cx="0" cy="124777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AE0C885-0AAC-2E01-0E4D-FFEBD016D766}"/>
              </a:ext>
            </a:extLst>
          </p:cNvPr>
          <p:cNvGrpSpPr/>
          <p:nvPr/>
        </p:nvGrpSpPr>
        <p:grpSpPr>
          <a:xfrm>
            <a:off x="8080282" y="5096173"/>
            <a:ext cx="535424" cy="498396"/>
            <a:chOff x="2800350" y="4362450"/>
            <a:chExt cx="1768840" cy="1247775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95E0511-FE64-3E9B-0F1E-3869B5E40818}"/>
                </a:ext>
              </a:extLst>
            </p:cNvPr>
            <p:cNvCxnSpPr/>
            <p:nvPr/>
          </p:nvCxnSpPr>
          <p:spPr>
            <a:xfrm>
              <a:off x="2800350" y="4362450"/>
              <a:ext cx="1768840" cy="124777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D8E6A1F-5EEA-5458-926A-AA1EAD68A18D}"/>
                </a:ext>
              </a:extLst>
            </p:cNvPr>
            <p:cNvCxnSpPr>
              <a:cxnSpLocks/>
            </p:cNvCxnSpPr>
            <p:nvPr/>
          </p:nvCxnSpPr>
          <p:spPr>
            <a:xfrm>
              <a:off x="2800350" y="4362450"/>
              <a:ext cx="0" cy="124777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BB19649-77D3-3753-D943-F94EF43F36D9}"/>
              </a:ext>
            </a:extLst>
          </p:cNvPr>
          <p:cNvCxnSpPr>
            <a:cxnSpLocks/>
          </p:cNvCxnSpPr>
          <p:nvPr/>
        </p:nvCxnSpPr>
        <p:spPr>
          <a:xfrm flipV="1">
            <a:off x="8078257" y="4362450"/>
            <a:ext cx="0" cy="1246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0804515-B114-D3C2-4D35-E41C885224A2}"/>
              </a:ext>
            </a:extLst>
          </p:cNvPr>
          <p:cNvSpPr txBox="1"/>
          <p:nvPr/>
        </p:nvSpPr>
        <p:spPr>
          <a:xfrm>
            <a:off x="9695908" y="3140928"/>
            <a:ext cx="2111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Timer3(2) interrupt</a:t>
            </a:r>
            <a:r>
              <a:rPr lang="ko-KR" altLang="en-US" dirty="0"/>
              <a:t>발생</a:t>
            </a: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1C39C49E-07BC-D60F-AE18-822B32D3C00B}"/>
              </a:ext>
            </a:extLst>
          </p:cNvPr>
          <p:cNvSpPr/>
          <p:nvPr/>
        </p:nvSpPr>
        <p:spPr>
          <a:xfrm>
            <a:off x="5581650" y="2419350"/>
            <a:ext cx="4572000" cy="914400"/>
          </a:xfrm>
          <a:custGeom>
            <a:avLst/>
            <a:gdLst>
              <a:gd name="connsiteX0" fmla="*/ 4572000 w 4572000"/>
              <a:gd name="connsiteY0" fmla="*/ 704850 h 914400"/>
              <a:gd name="connsiteX1" fmla="*/ 4572000 w 4572000"/>
              <a:gd name="connsiteY1" fmla="*/ 9525 h 914400"/>
              <a:gd name="connsiteX2" fmla="*/ 0 w 4572000"/>
              <a:gd name="connsiteY2" fmla="*/ 0 h 914400"/>
              <a:gd name="connsiteX3" fmla="*/ 9525 w 4572000"/>
              <a:gd name="connsiteY3" fmla="*/ 914400 h 914400"/>
              <a:gd name="connsiteX4" fmla="*/ 9525 w 4572000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914400">
                <a:moveTo>
                  <a:pt x="4572000" y="704850"/>
                </a:moveTo>
                <a:lnTo>
                  <a:pt x="4572000" y="9525"/>
                </a:lnTo>
                <a:lnTo>
                  <a:pt x="0" y="0"/>
                </a:lnTo>
                <a:lnTo>
                  <a:pt x="9525" y="914400"/>
                </a:lnTo>
                <a:lnTo>
                  <a:pt x="9525" y="914400"/>
                </a:lnTo>
              </a:path>
            </a:pathLst>
          </a:custGeom>
          <a:noFill/>
          <a:ln>
            <a:solidFill>
              <a:srgbClr val="FF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6B5A79-F264-49D7-DD18-0035E350EDBE}"/>
              </a:ext>
            </a:extLst>
          </p:cNvPr>
          <p:cNvSpPr txBox="1"/>
          <p:nvPr/>
        </p:nvSpPr>
        <p:spPr>
          <a:xfrm>
            <a:off x="7084465" y="2040493"/>
            <a:ext cx="217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/>
              <a:t>Timer2 reload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93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9258E-F703-29B8-1A41-6597848C0346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8.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 예제 프로그램 소스 응용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6156B-9EA9-B128-00CC-AA31E394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8" y="1976437"/>
            <a:ext cx="7021806" cy="3986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6689DA-0E7B-623B-6B4F-E18E820DFEF2}"/>
              </a:ext>
            </a:extLst>
          </p:cNvPr>
          <p:cNvSpPr txBox="1"/>
          <p:nvPr/>
        </p:nvSpPr>
        <p:spPr>
          <a:xfrm>
            <a:off x="8153400" y="4067175"/>
            <a:ext cx="266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</a:rPr>
              <a:t>Interrupt Timer2</a:t>
            </a:r>
            <a:r>
              <a:rPr lang="ko-KR" altLang="en-US" dirty="0">
                <a:solidFill>
                  <a:srgbClr val="FF00FF"/>
                </a:solidFill>
              </a:rPr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9481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504013-817E-DD88-FBDC-717223795F53}"/>
              </a:ext>
            </a:extLst>
          </p:cNvPr>
          <p:cNvSpPr/>
          <p:nvPr/>
        </p:nvSpPr>
        <p:spPr>
          <a:xfrm>
            <a:off x="1217385" y="1893170"/>
            <a:ext cx="9243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b="1" dirty="0" err="1"/>
              <a:t>ㄴ</a:t>
            </a:r>
            <a:r>
              <a:rPr lang="en-US" altLang="ko-KR" b="1" dirty="0"/>
              <a:t>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02B52-697C-3FD5-2FDE-F87FEE21C443}"/>
              </a:ext>
            </a:extLst>
          </p:cNvPr>
          <p:cNvSpPr txBox="1"/>
          <p:nvPr/>
        </p:nvSpPr>
        <p:spPr>
          <a:xfrm>
            <a:off x="1050559" y="1279982"/>
            <a:ext cx="66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1.Infineon </a:t>
            </a:r>
            <a:r>
              <a:rPr lang="ko-KR" altLang="en-US" dirty="0" err="1">
                <a:solidFill>
                  <a:srgbClr val="0000FF"/>
                </a:solidFill>
              </a:rPr>
              <a:t>마이크로컨트롤러를</a:t>
            </a:r>
            <a:r>
              <a:rPr lang="ko-KR" altLang="en-US" dirty="0">
                <a:solidFill>
                  <a:srgbClr val="0000FF"/>
                </a:solidFill>
              </a:rPr>
              <a:t> 사용하여 </a:t>
            </a:r>
            <a:r>
              <a:rPr lang="en-US" altLang="ko-KR" dirty="0">
                <a:solidFill>
                  <a:srgbClr val="0000FF"/>
                </a:solidFill>
              </a:rPr>
              <a:t>UART</a:t>
            </a:r>
            <a:r>
              <a:rPr lang="ko-KR" altLang="en-US" dirty="0">
                <a:solidFill>
                  <a:srgbClr val="0000FF"/>
                </a:solidFill>
              </a:rPr>
              <a:t> 통신을 구현</a:t>
            </a:r>
          </a:p>
        </p:txBody>
      </p:sp>
    </p:spTree>
    <p:extLst>
      <p:ext uri="{BB962C8B-B14F-4D97-AF65-F5344CB8AC3E}">
        <p14:creationId xmlns:p14="http://schemas.microsoft.com/office/powerpoint/2010/main" val="1160640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E72956-29BF-D58B-2C9F-A9AA2C90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2562225"/>
            <a:ext cx="10620375" cy="1733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B8F80A-29D6-44B9-537B-5C7C3EF0CBC1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8.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 예제 프로그램 소스 응용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F46E2-05EF-4BE0-790B-7394A09B44B0}"/>
              </a:ext>
            </a:extLst>
          </p:cNvPr>
          <p:cNvSpPr txBox="1"/>
          <p:nvPr/>
        </p:nvSpPr>
        <p:spPr>
          <a:xfrm>
            <a:off x="1466850" y="205740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10msec</a:t>
            </a:r>
            <a:r>
              <a:rPr lang="ko-KR" altLang="en-US"/>
              <a:t>의 파형 발생</a:t>
            </a:r>
          </a:p>
        </p:txBody>
      </p:sp>
    </p:spTree>
    <p:extLst>
      <p:ext uri="{BB962C8B-B14F-4D97-AF65-F5344CB8AC3E}">
        <p14:creationId xmlns:p14="http://schemas.microsoft.com/office/powerpoint/2010/main" val="2190699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0026B3-8071-4DB6-9E2C-30CF57522F8C}"/>
              </a:ext>
            </a:extLst>
          </p:cNvPr>
          <p:cNvSpPr txBox="1"/>
          <p:nvPr/>
        </p:nvSpPr>
        <p:spPr>
          <a:xfrm>
            <a:off x="4799010" y="2782669"/>
            <a:ext cx="259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감사합니다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  <p:pic>
        <p:nvPicPr>
          <p:cNvPr id="5" name="Picture 6" descr="32-bit TriCore™ AURIX™ – TC2xx - Infineon Technologies">
            <a:extLst>
              <a:ext uri="{FF2B5EF4-FFF2-40B4-BE49-F238E27FC236}">
                <a16:creationId xmlns:a16="http://schemas.microsoft.com/office/drawing/2014/main" id="{A028A880-626E-1D17-DDB8-925594306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10" y="3678163"/>
            <a:ext cx="3803556" cy="253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4F9E78A-28DF-7544-3D80-E5CC45EEA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43" y="5833686"/>
            <a:ext cx="3113314" cy="31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31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57E5F2-057E-8AB7-DDBA-657EDB99A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38" y="2903796"/>
            <a:ext cx="6730098" cy="214351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A386BE0-6C4D-9065-AC85-29B6B0B537B1}"/>
              </a:ext>
            </a:extLst>
          </p:cNvPr>
          <p:cNvSpPr/>
          <p:nvPr/>
        </p:nvSpPr>
        <p:spPr>
          <a:xfrm>
            <a:off x="1318053" y="1884781"/>
            <a:ext cx="8233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기존 예제 프로젝트에서 </a:t>
            </a:r>
            <a:r>
              <a:rPr lang="en-US" altLang="ko-KR" dirty="0"/>
              <a:t>File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복사하여 기존 프로젝터에 붙여 넣기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20BBF79-3050-2374-11DF-562C056A4E85}"/>
              </a:ext>
            </a:extLst>
          </p:cNvPr>
          <p:cNvSpPr/>
          <p:nvPr/>
        </p:nvSpPr>
        <p:spPr>
          <a:xfrm>
            <a:off x="5749012" y="4208148"/>
            <a:ext cx="338328" cy="292608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4CC4AC-3B91-1EA3-E13B-12F1F8659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814" y="2903796"/>
            <a:ext cx="4777703" cy="25407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DC483F-5241-A07A-C81A-878BE4DA8249}"/>
              </a:ext>
            </a:extLst>
          </p:cNvPr>
          <p:cNvSpPr txBox="1"/>
          <p:nvPr/>
        </p:nvSpPr>
        <p:spPr>
          <a:xfrm>
            <a:off x="1050559" y="1279982"/>
            <a:ext cx="60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GPT(General Purpose Timer) </a:t>
            </a:r>
            <a:r>
              <a:rPr lang="ko-KR" altLang="en-US" dirty="0">
                <a:solidFill>
                  <a:srgbClr val="0000FF"/>
                </a:solidFill>
              </a:rPr>
              <a:t>프로그래밍 이해</a:t>
            </a:r>
          </a:p>
        </p:txBody>
      </p:sp>
    </p:spTree>
    <p:extLst>
      <p:ext uri="{BB962C8B-B14F-4D97-AF65-F5344CB8AC3E}">
        <p14:creationId xmlns:p14="http://schemas.microsoft.com/office/powerpoint/2010/main" val="82149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9A69B42-69D2-5BD4-D742-B3EC05C5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7" y="2254113"/>
            <a:ext cx="7042214" cy="404724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AFCA627-9A07-6AEA-90F7-F244D5DACD65}"/>
              </a:ext>
            </a:extLst>
          </p:cNvPr>
          <p:cNvSpPr/>
          <p:nvPr/>
        </p:nvSpPr>
        <p:spPr>
          <a:xfrm>
            <a:off x="1318053" y="1884781"/>
            <a:ext cx="8233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Cpu0_Main.c </a:t>
            </a:r>
            <a:r>
              <a:rPr lang="ko-KR" altLang="en-US" dirty="0"/>
              <a:t>수정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0CC85-538E-BA04-43AA-85B3D2DF473C}"/>
              </a:ext>
            </a:extLst>
          </p:cNvPr>
          <p:cNvSpPr txBox="1"/>
          <p:nvPr/>
        </p:nvSpPr>
        <p:spPr>
          <a:xfrm>
            <a:off x="5434912" y="5270241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3399"/>
                </a:solidFill>
              </a:rPr>
              <a:t>GPT12 Timer </a:t>
            </a:r>
            <a:r>
              <a:rPr lang="ko-KR" altLang="en-US" sz="1400" dirty="0">
                <a:solidFill>
                  <a:srgbClr val="FF3399"/>
                </a:solidFill>
              </a:rPr>
              <a:t>시작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CCA63-451A-4829-A6FE-EC7C057E254E}"/>
              </a:ext>
            </a:extLst>
          </p:cNvPr>
          <p:cNvSpPr txBox="1"/>
          <p:nvPr/>
        </p:nvSpPr>
        <p:spPr>
          <a:xfrm>
            <a:off x="1050559" y="1279982"/>
            <a:ext cx="60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GPT(General Purpose Timer) </a:t>
            </a:r>
            <a:r>
              <a:rPr lang="ko-KR" altLang="en-US" dirty="0">
                <a:solidFill>
                  <a:srgbClr val="0000FF"/>
                </a:solidFill>
              </a:rPr>
              <a:t>프로그래밍 이해</a:t>
            </a:r>
          </a:p>
        </p:txBody>
      </p:sp>
    </p:spTree>
    <p:extLst>
      <p:ext uri="{BB962C8B-B14F-4D97-AF65-F5344CB8AC3E}">
        <p14:creationId xmlns:p14="http://schemas.microsoft.com/office/powerpoint/2010/main" val="215571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35CF4-3CAC-2A8A-063E-031CC67E2534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에 대한 이해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54811-DE39-5B35-B9A1-3959EC0D32B1}"/>
              </a:ext>
            </a:extLst>
          </p:cNvPr>
          <p:cNvSpPr txBox="1"/>
          <p:nvPr/>
        </p:nvSpPr>
        <p:spPr>
          <a:xfrm>
            <a:off x="1762124" y="5393352"/>
            <a:ext cx="193357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Timer starts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78A81-72F1-5AE2-5E7F-BBFC3CAFAA01}"/>
              </a:ext>
            </a:extLst>
          </p:cNvPr>
          <p:cNvSpPr txBox="1"/>
          <p:nvPr/>
        </p:nvSpPr>
        <p:spPr>
          <a:xfrm>
            <a:off x="1762124" y="200025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</a:rPr>
              <a:t>T3 </a:t>
            </a:r>
            <a:endParaRPr lang="ko-KR" altLang="en-US" dirty="0">
              <a:solidFill>
                <a:srgbClr val="FF00FF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90E2378-C045-2108-2BBE-69A6ACB888C8}"/>
              </a:ext>
            </a:extLst>
          </p:cNvPr>
          <p:cNvGrpSpPr/>
          <p:nvPr/>
        </p:nvGrpSpPr>
        <p:grpSpPr>
          <a:xfrm>
            <a:off x="1419225" y="1763614"/>
            <a:ext cx="8229600" cy="4265711"/>
            <a:chOff x="1419225" y="1763614"/>
            <a:chExt cx="8229600" cy="4265711"/>
          </a:xfrm>
        </p:grpSpPr>
        <p:pic>
          <p:nvPicPr>
            <p:cNvPr id="1030" name="Picture 6" descr="Getting Started with STM32 - Timers and Timer Interrupts">
              <a:extLst>
                <a:ext uri="{FF2B5EF4-FFF2-40B4-BE49-F238E27FC236}">
                  <a16:creationId xmlns:a16="http://schemas.microsoft.com/office/drawing/2014/main" id="{332EEB88-CB66-1562-8188-CAEC59D8E1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51"/>
            <a:stretch/>
          </p:blipFill>
          <p:spPr bwMode="auto">
            <a:xfrm>
              <a:off x="1419225" y="1763614"/>
              <a:ext cx="8229600" cy="4265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CCB25E6-5E28-DE5C-B5A5-6FD1924C5CA3}"/>
                </a:ext>
              </a:extLst>
            </p:cNvPr>
            <p:cNvSpPr/>
            <p:nvPr/>
          </p:nvSpPr>
          <p:spPr>
            <a:xfrm>
              <a:off x="4476750" y="2257425"/>
              <a:ext cx="28575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31EA8FD-23A5-E7E5-9B4F-F33674DE4A3C}"/>
              </a:ext>
            </a:extLst>
          </p:cNvPr>
          <p:cNvSpPr txBox="1"/>
          <p:nvPr/>
        </p:nvSpPr>
        <p:spPr>
          <a:xfrm>
            <a:off x="4229100" y="2626757"/>
            <a:ext cx="328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Uptimer</a:t>
            </a:r>
            <a:r>
              <a:rPr lang="ko-KR" altLang="en-US" dirty="0"/>
              <a:t>의 경우 </a:t>
            </a:r>
            <a:r>
              <a:rPr lang="en-US" altLang="ko-KR" dirty="0"/>
              <a:t>Overflow</a:t>
            </a:r>
            <a:r>
              <a:rPr lang="ko-KR" altLang="en-US" dirty="0"/>
              <a:t>발생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24113D-502C-9491-354B-8087639DA4AB}"/>
              </a:ext>
            </a:extLst>
          </p:cNvPr>
          <p:cNvSpPr txBox="1"/>
          <p:nvPr/>
        </p:nvSpPr>
        <p:spPr>
          <a:xfrm>
            <a:off x="6059488" y="5755243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Downtimer</a:t>
            </a:r>
            <a:r>
              <a:rPr lang="en-US" altLang="ko-KR" dirty="0"/>
              <a:t>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경우 </a:t>
            </a:r>
            <a:r>
              <a:rPr lang="en-US" altLang="ko-KR" dirty="0"/>
              <a:t>Underflow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68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B936E29-0D38-AABD-8D0D-DF25E32AE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17" y="4755980"/>
            <a:ext cx="8090662" cy="13936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988288-AB51-EFE2-894B-AD143DF2934D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에 대한 이해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6BBAB-8450-8BEE-0BA8-E6B683A960FE}"/>
              </a:ext>
            </a:extLst>
          </p:cNvPr>
          <p:cNvSpPr txBox="1"/>
          <p:nvPr/>
        </p:nvSpPr>
        <p:spPr>
          <a:xfrm>
            <a:off x="1347216" y="2087009"/>
            <a:ext cx="66095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Generic Timer Module(GTM)</a:t>
            </a:r>
            <a:r>
              <a:rPr lang="ko-KR" altLang="en-US" dirty="0"/>
              <a:t>의 구성 요소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 Clock Management Unit(CMU)</a:t>
            </a:r>
          </a:p>
          <a:p>
            <a:r>
              <a:rPr lang="en-US" altLang="ko-KR" b="0" i="0" dirty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   -  Time Base Unit (TBU)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rPr>
              <a:t>   - </a:t>
            </a:r>
            <a:r>
              <a:rPr lang="en-US" altLang="ko-KR" b="0" i="0" dirty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 Timer Input Module (TIM)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rPr>
              <a:t>   - </a:t>
            </a:r>
            <a:r>
              <a:rPr lang="en-US" altLang="ko-KR" b="0" i="0" dirty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 Timer Output Module (TOM) </a:t>
            </a:r>
          </a:p>
          <a:p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  -  Advanced Routing Unit(ARU)  [TC275 only]</a:t>
            </a:r>
          </a:p>
          <a:p>
            <a:r>
              <a:rPr lang="en-US" altLang="ko-KR" dirty="0">
                <a:solidFill>
                  <a:srgbClr val="404040"/>
                </a:solidFill>
                <a:latin typeface="Lato" panose="020F0502020204030203" pitchFamily="34" charset="0"/>
              </a:rPr>
              <a:t>   -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ARU-connected Timer Output Module(ATOM) [TC275 only]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F645A-8793-170B-D65C-F8F58D4F0791}"/>
              </a:ext>
            </a:extLst>
          </p:cNvPr>
          <p:cNvSpPr txBox="1"/>
          <p:nvPr/>
        </p:nvSpPr>
        <p:spPr>
          <a:xfrm>
            <a:off x="1411224" y="4252491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One General Purpose 12 Timer(GPT12) Unit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6866D-C932-5CBE-4DE7-326FB3544D6F}"/>
              </a:ext>
            </a:extLst>
          </p:cNvPr>
          <p:cNvSpPr txBox="1"/>
          <p:nvPr/>
        </p:nvSpPr>
        <p:spPr>
          <a:xfrm>
            <a:off x="1347216" y="1726198"/>
            <a:ext cx="89108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3399"/>
                </a:solidFill>
              </a:rPr>
              <a:t>매뉴얼 다운로드 </a:t>
            </a:r>
            <a:r>
              <a:rPr lang="en-US" altLang="ko-KR" sz="1400" dirty="0">
                <a:solidFill>
                  <a:srgbClr val="FF3399"/>
                </a:solidFill>
              </a:rPr>
              <a:t>: </a:t>
            </a:r>
            <a:r>
              <a:rPr lang="ko-KR" altLang="en-US" sz="1400" dirty="0">
                <a:solidFill>
                  <a:srgbClr val="FF3399"/>
                </a:solidFill>
              </a:rPr>
              <a:t>https://hitex.co.uk/fileadmin/uk-files/downloads/ShieldBuddy/tc27xD_um_v2.2.pdf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14A22A-51DB-7A23-A6E7-ABB085D195AD}"/>
              </a:ext>
            </a:extLst>
          </p:cNvPr>
          <p:cNvSpPr/>
          <p:nvPr/>
        </p:nvSpPr>
        <p:spPr>
          <a:xfrm>
            <a:off x="3028059" y="4832793"/>
            <a:ext cx="6689219" cy="1316863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3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5AB05D-C311-D760-11E1-B4E0BF58DA8A}"/>
              </a:ext>
            </a:extLst>
          </p:cNvPr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2. TC275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GPT</a:t>
            </a:r>
            <a:r>
              <a:rPr lang="ko-KR" altLang="en-US" dirty="0">
                <a:solidFill>
                  <a:srgbClr val="0000FF"/>
                </a:solidFill>
              </a:rPr>
              <a:t>에 대한 이해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52765-A386-A39C-7E2A-83D3FFF0D2D3}"/>
              </a:ext>
            </a:extLst>
          </p:cNvPr>
          <p:cNvSpPr txBox="1"/>
          <p:nvPr/>
        </p:nvSpPr>
        <p:spPr>
          <a:xfrm>
            <a:off x="1284732" y="1773025"/>
            <a:ext cx="99623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u="none" strike="noStrike" baseline="0" dirty="0">
                <a:latin typeface="Arial" panose="020B0604020202020204" pitchFamily="34" charset="0"/>
              </a:rPr>
              <a:t>The General Purpose Timer Unit blocks GPT1 and GPT2 have very flexible</a:t>
            </a:r>
          </a:p>
          <a:p>
            <a:pPr algn="l"/>
            <a:r>
              <a:rPr lang="en-US" altLang="ko-KR" sz="1800" b="0" i="0" u="none" strike="noStrike" baseline="0" dirty="0">
                <a:latin typeface="Arial" panose="020B0604020202020204" pitchFamily="34" charset="0"/>
              </a:rPr>
              <a:t>multifunctional timer structures which may be used for timing, event counting, pulse</a:t>
            </a:r>
          </a:p>
          <a:p>
            <a:pPr algn="l"/>
            <a:r>
              <a:rPr lang="en-US" altLang="ko-KR" sz="1800" b="0" i="0" u="none" strike="noStrike" baseline="0" dirty="0">
                <a:latin typeface="Arial" panose="020B0604020202020204" pitchFamily="34" charset="0"/>
              </a:rPr>
              <a:t>width measurement, pulse generation, frequency multiplication, and other purposes.</a:t>
            </a:r>
          </a:p>
          <a:p>
            <a:pPr algn="l"/>
            <a:r>
              <a:rPr lang="en-US" altLang="ko-KR" sz="1800" b="0" i="0" u="none" strike="noStrike" baseline="0" dirty="0">
                <a:latin typeface="Arial" panose="020B0604020202020204" pitchFamily="34" charset="0"/>
              </a:rPr>
              <a:t>They incorporate five 16-bit timers that are grouped into the two timer blocks GPT1 and</a:t>
            </a:r>
          </a:p>
          <a:p>
            <a:pPr algn="l"/>
            <a:r>
              <a:rPr lang="en-US" altLang="ko-KR" sz="1800" b="0" i="0" u="none" strike="noStrike" baseline="0" dirty="0">
                <a:latin typeface="Arial" panose="020B0604020202020204" pitchFamily="34" charset="0"/>
              </a:rPr>
              <a:t>GPT2. Each timer in each block may operate independently in a number of different</a:t>
            </a:r>
          </a:p>
          <a:p>
            <a:pPr algn="l"/>
            <a:r>
              <a:rPr lang="en-US" altLang="ko-KR" sz="1800" b="0" i="0" u="none" strike="noStrike" baseline="0" dirty="0">
                <a:latin typeface="Arial" panose="020B0604020202020204" pitchFamily="34" charset="0"/>
              </a:rPr>
              <a:t>modes such as Gated Timer or Counter Mode, or may be concatenated with another</a:t>
            </a:r>
          </a:p>
          <a:p>
            <a:pPr algn="l"/>
            <a:r>
              <a:rPr lang="en-US" altLang="ko-KR" sz="1800" b="0" i="0" u="none" strike="noStrike" baseline="0" dirty="0">
                <a:latin typeface="Arial" panose="020B0604020202020204" pitchFamily="34" charset="0"/>
              </a:rPr>
              <a:t>timer of the same block.</a:t>
            </a:r>
          </a:p>
        </p:txBody>
      </p:sp>
    </p:spTree>
    <p:extLst>
      <p:ext uri="{BB962C8B-B14F-4D97-AF65-F5344CB8AC3E}">
        <p14:creationId xmlns:p14="http://schemas.microsoft.com/office/powerpoint/2010/main" val="84324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18784</TotalTime>
  <Words>2052</Words>
  <Application>Microsoft Office PowerPoint</Application>
  <PresentationFormat>와이드스크린</PresentationFormat>
  <Paragraphs>234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Apple SD Gothic Neo</vt:lpstr>
      <vt:lpstr>-apple-system</vt:lpstr>
      <vt:lpstr>Monospac821 BT</vt:lpstr>
      <vt:lpstr>맑은 고딕</vt:lpstr>
      <vt:lpstr>Arial</vt:lpstr>
      <vt:lpstr>Consolas</vt:lpstr>
      <vt:lpstr>Lato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integrity</dc:creator>
  <cp:lastModifiedBy>박중현</cp:lastModifiedBy>
  <cp:revision>103</cp:revision>
  <dcterms:created xsi:type="dcterms:W3CDTF">2019-12-27T04:19:41Z</dcterms:created>
  <dcterms:modified xsi:type="dcterms:W3CDTF">2023-03-24T03:13:02Z</dcterms:modified>
</cp:coreProperties>
</file>