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3716000" cx="2438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409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409" orient="horz"/>
        <p:guide pos="767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与照片">
  <p:cSld name="标题与照片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-1.jpg"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D-logo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9764" y="3505200"/>
            <a:ext cx="4965701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1320800" y="4572000"/>
            <a:ext cx="217424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9600"/>
              <a:buFont typeface="Microsoft YaHei"/>
              <a:buNone/>
              <a:defRPr b="1" i="0">
                <a:solidFill>
                  <a:srgbClr val="15151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pic>
        <p:nvPicPr>
          <p:cNvPr descr="组 4.png" id="12" name="Google Shape;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1964" y="10744199"/>
            <a:ext cx="5143501" cy="29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logo中灰">
  <p:cSld name="仅logo中灰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层 13.png" id="38" name="Google Shape;3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1" y="12491218"/>
            <a:ext cx="2081137" cy="71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x">
  <p:cSld name="TITLE_AND_BODY"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147" y="1219200"/>
            <a:ext cx="2437970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icrosoft YaHei"/>
              <a:buNone/>
              <a:defRPr b="1" i="0" sz="5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录页">
  <p:cSld name="目录页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10160000" y="2314575"/>
            <a:ext cx="4495165" cy="1086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b="1" i="0" lang="en-US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 i="0" sz="6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5-2.jp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166101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png" id="18" name="Google Shape;18;p4"/>
          <p:cNvPicPr preferRelativeResize="0"/>
          <p:nvPr/>
        </p:nvPicPr>
        <p:blipFill rotWithShape="1">
          <a:blip r:embed="rId3">
            <a:alphaModFix/>
          </a:blip>
          <a:srcRect b="45740" l="17118" r="0" t="0"/>
          <a:stretch/>
        </p:blipFill>
        <p:spPr>
          <a:xfrm>
            <a:off x="5771" y="8487998"/>
            <a:ext cx="4058229" cy="522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bg>
      <p:bgPr>
        <a:solidFill>
          <a:srgbClr val="FFFFF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+Logo右灰">
  <p:cSld name="标题+Logo右灰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147" y="1219200"/>
            <a:ext cx="2437970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icrosoft YaHei"/>
              <a:buNone/>
              <a:defRPr b="1" i="0" sz="5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pic>
        <p:nvPicPr>
          <p:cNvPr descr="图层 13.png"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67416" y="12491218"/>
            <a:ext cx="2081137" cy="71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结束页面">
  <p:cSld name="结束页面">
    <p:bg>
      <p:bgPr>
        <a:solidFill>
          <a:srgbClr val="0065FD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2-1.jpg" id="24" name="Google Shape;2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D-logo.png" id="25" name="Google Shape;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9764" y="3505200"/>
            <a:ext cx="4965701" cy="670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组 4.png" id="26" name="Google Shape;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31964" y="10744199"/>
            <a:ext cx="5143501" cy="2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/>
        </p:nvSpPr>
        <p:spPr>
          <a:xfrm>
            <a:off x="1204070" y="4364432"/>
            <a:ext cx="12344400" cy="182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9600"/>
              <a:buFont typeface="Microsoft YaHei"/>
              <a:buNone/>
            </a:pPr>
            <a:r>
              <a:rPr b="1" i="0" lang="en-US" sz="9600" u="none" cap="none" strike="noStrike">
                <a:solidFill>
                  <a:srgbClr val="15151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 !</a:t>
            </a:r>
            <a:endParaRPr b="0" i="0" sz="96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+logo中灰">
  <p:cSld name="标题+logo中灰"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147" y="1219200"/>
            <a:ext cx="2437970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icrosoft YaHei"/>
              <a:buNone/>
              <a:defRPr b="1" i="0" sz="5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pic>
        <p:nvPicPr>
          <p:cNvPr descr="图层 13.png" id="30" name="Google Shape;3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1" y="12491218"/>
            <a:ext cx="2081137" cy="71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+logo中彩">
  <p:cSld name="标题+logo中彩">
    <p:bg>
      <p:bgPr>
        <a:solidFill>
          <a:srgbClr val="FFFF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147" y="1219200"/>
            <a:ext cx="2437970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icrosoft YaHei"/>
              <a:buNone/>
              <a:defRPr b="1" i="0" sz="5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pic>
        <p:nvPicPr>
          <p:cNvPr descr="图层 12.png" id="33" name="Google Shape;3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1" y="12490646"/>
            <a:ext cx="2082801" cy="71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+Logo右蓝">
  <p:cSld name="标题+Logo右蓝"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图层 12.png" id="35" name="Google Shape;3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265753" y="12490646"/>
            <a:ext cx="2082801" cy="71735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 txBox="1"/>
          <p:nvPr>
            <p:ph type="title"/>
          </p:nvPr>
        </p:nvSpPr>
        <p:spPr>
          <a:xfrm>
            <a:off x="2147" y="1219200"/>
            <a:ext cx="2437970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icrosoft YaHei"/>
              <a:buNone/>
              <a:defRPr b="1" i="0" sz="56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800" y="4572000"/>
            <a:ext cx="217424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9600"/>
              <a:buFont typeface="Microsoft YaHei"/>
              <a:buNone/>
              <a:defRPr b="1" i="0" sz="9600" u="none" cap="none" strike="noStrike">
                <a:solidFill>
                  <a:srgbClr val="15151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YaHei"/>
              <a:buNone/>
              <a:defRPr b="0" i="0" sz="4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YaHei"/>
              <a:buNone/>
              <a:defRPr b="0" i="0" sz="4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YaHei"/>
              <a:buNone/>
              <a:defRPr b="0" i="0" sz="4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YaHei"/>
              <a:buNone/>
              <a:defRPr b="0" i="0" sz="4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icrosoft YaHei"/>
              <a:buNone/>
              <a:defRPr b="0" i="0" sz="4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hyperlink" Target="https://doris.apache.org/docs/gettingStarted/what-is-apache-dori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op.apache.org/manual/latest/getting-started/hop-what-is-hop.html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etabase.com/docs/latest/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gif"/><Relationship Id="rId4" Type="http://schemas.openxmlformats.org/officeDocument/2006/relationships/hyperlink" Target="https://www.oracle.com/id/database/what-is-a-data-warehous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racle.com/id/database/what-is-a-data-warehouse/" TargetMode="External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320800" y="4572000"/>
            <a:ext cx="21742400" cy="18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Microsoft YaHei"/>
              <a:buNone/>
            </a:pPr>
            <a:r>
              <a:rPr b="1" i="0" lang="en-US" sz="4898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Building </a:t>
            </a:r>
            <a:r>
              <a:rPr lang="en-US" sz="4898">
                <a:solidFill>
                  <a:srgbClr val="000000"/>
                </a:solidFill>
              </a:rPr>
              <a:t>Data Warehouse </a:t>
            </a:r>
            <a:r>
              <a:rPr b="1" i="0" lang="en-US" sz="4898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end to end</a:t>
            </a:r>
            <a:r>
              <a:rPr b="1" i="0" lang="en-US" sz="4898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b="1" i="0" sz="4898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99"/>
              <a:buFont typeface="Microsoft YaHei"/>
              <a:buNone/>
            </a:pPr>
            <a:r>
              <a:rPr b="1" i="0" lang="en-US" sz="4898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Apache Doris</a:t>
            </a:r>
            <a:endParaRPr b="1" i="0" sz="4898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4" name="Google Shape;44;p12"/>
          <p:cNvSpPr txBox="1"/>
          <p:nvPr/>
        </p:nvSpPr>
        <p:spPr>
          <a:xfrm>
            <a:off x="1318260" y="7301865"/>
            <a:ext cx="13445490" cy="840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YaHei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Wandhana Kurnia</a:t>
            </a:r>
            <a:endParaRPr b="0" i="0" sz="40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1988185" y="1684655"/>
            <a:ext cx="1302512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lang="en-US" sz="57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Common </a:t>
            </a:r>
            <a:r>
              <a:rPr b="1" i="0" lang="en-US" sz="57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DWH </a:t>
            </a:r>
            <a:r>
              <a:rPr b="1" lang="en-US" sz="57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Conceptual Design</a:t>
            </a:r>
            <a:endParaRPr b="1" i="0" sz="57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5013305" y="3341375"/>
            <a:ext cx="7256100" cy="70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 Layer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: This is the primary data source where raw transactional data is stored.   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Layer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: This layer is responsible for processing, transforming, and storing data efficiently.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Presentation Layer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: Enables business users to visualize and analyze data through interactive dashboards and reports.  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Job Layer 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Manages and automates the end-to-end ETL process, ensuring smooth data movement between layers.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dwh-conceptual.drawio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9426"/>
          <a:stretch/>
        </p:blipFill>
        <p:spPr>
          <a:xfrm>
            <a:off x="2233295" y="4707255"/>
            <a:ext cx="11732895" cy="4301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1988185" y="1684655"/>
            <a:ext cx="1302512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DWH Technology </a:t>
            </a:r>
            <a:r>
              <a:rPr b="1" lang="en-US" sz="60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Stack (Demo)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6600805" y="4648205"/>
            <a:ext cx="6074400" cy="6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This data warehouse (DWH) architecture follows a structured approach to data processing and analytics using :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Apache Doris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as the analytical database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Apache Hop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as the ETL and orchestrator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Metabase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as the visualization tool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dwh-techstack.drawio"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8007"/>
          <a:stretch/>
        </p:blipFill>
        <p:spPr>
          <a:xfrm>
            <a:off x="2105125" y="4648200"/>
            <a:ext cx="13471425" cy="55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988185" y="1684655"/>
            <a:ext cx="1696847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Apache Doris as The Analytical Database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988185" y="3780790"/>
            <a:ext cx="6623050" cy="6271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Apache Doris is an MPP-based real-time data warehouse known for its high query speed. For queries on large datasets, it returns results in sub-seconds. 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 can be used for report analysis, ad-hoc queries, unified data warehouse, and data lake query acceleration.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Apache Doris is highly compatible with the MySQL protocol and supports standard SQL syntax, covering most MySQL and Hive function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6840" y="3780790"/>
            <a:ext cx="13235305" cy="613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ris_Logo" id="133" name="Google Shape;13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185" y="3540760"/>
            <a:ext cx="3562985" cy="12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2295525" y="12492355"/>
            <a:ext cx="8128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Microsoft YaHei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Source: Apache Doris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5"/>
              </a:rPr>
              <a:t>URL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1988185" y="1684655"/>
            <a:ext cx="1696847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Apache Hop as The ETL &amp; Orchestrator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1988185" y="3780790"/>
            <a:ext cx="6623050" cy="6271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Apache Hop, short for Hop Orchestration Platform, is a data orchestration and data engineering platform that aims to facilitate all aspects of data and metadata orchestration. 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Hop allows data professionals to work visually, Visual design enables data developers to focus on what they want to do instead of how that task needs to be done.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295525" y="12492355"/>
            <a:ext cx="8128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Microsoft YaHei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Source: Apache Hop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URL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Hop-logo.svg" id="142" name="Google Shape;1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2175" y="3780790"/>
            <a:ext cx="1220470" cy="140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0" y="3780790"/>
            <a:ext cx="13087985" cy="7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/>
        </p:nvSpPr>
        <p:spPr>
          <a:xfrm>
            <a:off x="1988185" y="1684655"/>
            <a:ext cx="1696847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Metabase as Business Intelligence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988185" y="3780790"/>
            <a:ext cx="6623050" cy="6271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Metabase is an open-source business intelligence platform. You can use Metabase to ask questions about your data, or embed Metabase in your app to let your customers explore their data on their own.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Fast analytics with the friendly UX and integrated tooling to let your company explore data on their own.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2295525" y="12492355"/>
            <a:ext cx="8128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Microsoft YaHei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Source: Metabase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URL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metabase"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7060" y="3119120"/>
            <a:ext cx="4220210" cy="210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48670" y="3233420"/>
            <a:ext cx="10563225" cy="82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/>
        </p:nvSpPr>
        <p:spPr>
          <a:xfrm>
            <a:off x="7493000" y="5426709"/>
            <a:ext cx="1101725" cy="1948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3FF"/>
              </a:buClr>
              <a:buSzPts val="12000"/>
              <a:buFont typeface="Microsoft YaHei"/>
              <a:buNone/>
            </a:pPr>
            <a:r>
              <a:rPr b="1" i="0" lang="en-US" sz="12000" u="none" cap="none" strike="noStrike">
                <a:solidFill>
                  <a:srgbClr val="5533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b="1" i="0" sz="12000" u="none" cap="none" strike="noStrike">
              <a:solidFill>
                <a:srgbClr val="5533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8936990" y="6119178"/>
            <a:ext cx="10749915" cy="75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YaHei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Building the Data Warehouse</a:t>
            </a:r>
            <a:endParaRPr b="1" i="0" sz="40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1988185" y="1684655"/>
            <a:ext cx="1696847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1988185" y="1684655"/>
            <a:ext cx="1696847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Summary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988185" y="3140075"/>
            <a:ext cx="12343130" cy="6271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lang="en-US" sz="20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Completion of Building 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warehouse </a:t>
            </a:r>
            <a:r>
              <a:rPr lang="en-US" sz="20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with f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ollowing a structured technology approach:  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1. OLAP Database –  Fast analytical queries making it an ideal choice for the data warehouse &amp; business intelligence in Apache Doris.  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2. ETL Process – Extracting, transforming, and loading data efficiently with Apache Hop.  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3. Dashboard &amp; Reporting – Visualizing business insights using Metabase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By implementing this demo of data warehouse, businesses can gain faster insights, improve decision-making, and optimize operations.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Doris_Logo"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84170" y="4283710"/>
            <a:ext cx="5374640" cy="1894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abase" id="171" name="Google Shape;1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9199" y="6178538"/>
            <a:ext cx="2150800" cy="107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p-logo.svg" id="172" name="Google Shape;17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1900" y="6641750"/>
            <a:ext cx="819528" cy="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/>
        </p:nvSpPr>
        <p:spPr>
          <a:xfrm>
            <a:off x="1988185" y="1684655"/>
            <a:ext cx="12054205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About Me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photo" id="50" name="Google Shape;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4502" y="5165575"/>
            <a:ext cx="4819800" cy="48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/>
        </p:nvSpPr>
        <p:spPr>
          <a:xfrm>
            <a:off x="1988185" y="3449320"/>
            <a:ext cx="10697210" cy="6322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Microsoft YaHei"/>
              <a:buNone/>
            </a:pPr>
            <a:r>
              <a:rPr b="1" i="0" lang="en-US" sz="28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Wandhana Kurnia</a:t>
            </a:r>
            <a:endParaRPr b="1" i="0" sz="28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Microsoft YaHei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Skilled Data Professional with +9 Years Experience</a:t>
            </a:r>
            <a:r>
              <a:rPr lang="en-US" sz="28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t</a:t>
            </a:r>
            <a:r>
              <a:rPr b="0" i="0" lang="en-US" sz="28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 build Data Solution such as DWH, Data Lake, </a:t>
            </a:r>
            <a:r>
              <a:rPr lang="en-US" sz="28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Reporting Regulation, and more</a:t>
            </a:r>
            <a:r>
              <a:rPr b="0" i="0" lang="en-US" sz="28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for Financial Banking Industry (Indonesia, Philippines).</a:t>
            </a:r>
            <a:endParaRPr b="0" i="0" sz="28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2883535" y="9985375"/>
            <a:ext cx="8128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Microsoft YaHei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linkedin.com/in/wandhanakurnia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LinkedIn_logo_initials"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185" y="10057130"/>
            <a:ext cx="580390" cy="5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2883535" y="10780395"/>
            <a:ext cx="8128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Microsoft YaHei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youtube.com/@wndktech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Youtube_logo" id="55" name="Google Shape;5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120" y="10923270"/>
            <a:ext cx="570230" cy="394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_icon_(2020)" id="56" name="Google Shape;5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345" y="11655425"/>
            <a:ext cx="570230" cy="42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883535" y="11575415"/>
            <a:ext cx="8128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Microsoft YaHei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wandhanak@gmail.com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1988185" y="1684655"/>
            <a:ext cx="1696847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Demo Building The Data Warehouse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1988185" y="4257040"/>
            <a:ext cx="6623050" cy="6271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Mapping &amp; Business Analysis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Before building the DWH, we need to identify key business questions and reporting needs.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Creating the Data Schema (DDL)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: After mapping business needs, execute the DDL schema in Apache Doris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ETL 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Perform cleaning, deduplication, aggregation, and denormalization and Load into Dimensional Model using Apache Hop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Creating Dashboard </a:t>
            </a: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: With Metabase, Build interactive dashboards and reports for business users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stepdwh.drawio"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530" y="6113780"/>
            <a:ext cx="12600940" cy="255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0160000" y="4306570"/>
            <a:ext cx="105252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000"/>
              <a:buFont typeface="Microsoft YaHei"/>
              <a:buNone/>
            </a:pPr>
            <a:r>
              <a:rPr b="0" i="0" lang="en-US" sz="4000" u="none" cap="none" strike="noStrike">
                <a:solidFill>
                  <a:srgbClr val="2F2F2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 to Data Warehousing</a:t>
            </a:r>
            <a:endParaRPr b="0" i="0" sz="4000" u="none" cap="none" strike="noStrike">
              <a:solidFill>
                <a:srgbClr val="2F2F2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0160000" y="5836920"/>
            <a:ext cx="9922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YaHei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Overview of the Technology Stack</a:t>
            </a:r>
            <a:endParaRPr b="0" i="0" sz="40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0160000" y="7243445"/>
            <a:ext cx="121455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YaHei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Building the Data Warehouse</a:t>
            </a:r>
            <a:endParaRPr b="0" i="0" sz="40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7493000" y="5426173"/>
            <a:ext cx="1112997" cy="1949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3FF"/>
              </a:buClr>
              <a:buSzPts val="12000"/>
              <a:buFont typeface="Microsoft YaHei"/>
              <a:buNone/>
            </a:pPr>
            <a:r>
              <a:rPr b="1" i="0" lang="en-US" sz="12000" u="none" cap="none" strike="noStrike">
                <a:solidFill>
                  <a:srgbClr val="5533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b="1" i="0" sz="12000" u="none" cap="none" strike="noStrike">
              <a:solidFill>
                <a:srgbClr val="5533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936990" y="5811520"/>
            <a:ext cx="10749915" cy="1372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4000"/>
              <a:buFont typeface="Microsoft YaHei"/>
              <a:buNone/>
            </a:pPr>
            <a:r>
              <a:rPr b="1" i="0" lang="en-US" sz="4000" u="none" cap="none" strike="noStrike">
                <a:solidFill>
                  <a:srgbClr val="2F2F2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Introduction to Data Warehousing</a:t>
            </a:r>
            <a:endParaRPr b="0" i="0" sz="4000" u="none" cap="none" strike="noStrike">
              <a:solidFill>
                <a:srgbClr val="2F2F2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YaHe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b="1" i="0" sz="40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988185" y="1684655"/>
            <a:ext cx="12054205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What is a Data Warehouse?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160905" y="4602480"/>
            <a:ext cx="8301990" cy="5948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Microsoft YaHei"/>
              <a:buNone/>
            </a:pPr>
            <a:r>
              <a:rPr b="0" i="0" lang="en-US" sz="4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 data warehouse is a type of data management system that is designed to enable and support business intelligence (BI) activities, especially analytics</a:t>
            </a:r>
            <a:endParaRPr b="0" i="0" sz="4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9825" y="4321175"/>
            <a:ext cx="11575415" cy="651129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277110" y="12469495"/>
            <a:ext cx="11978005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Microsoft YaHei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source: Oracle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4"/>
              </a:rPr>
              <a:t>URL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988175" y="1684650"/>
            <a:ext cx="153066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45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</a:t>
            </a:r>
            <a:r>
              <a:rPr b="1" i="0" lang="en-US" sz="45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</a:t>
            </a:r>
            <a:r>
              <a:rPr b="1" i="0" lang="en-US" sz="45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vs </a:t>
            </a:r>
            <a:r>
              <a:rPr b="1" lang="en-US" sz="45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Online Transaction Processing System (OLTP)</a:t>
            </a:r>
            <a:endParaRPr b="1" i="0" sz="45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60905" y="4946650"/>
            <a:ext cx="6772275" cy="5948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Microsoft YaHei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warehouses as OLAP are relational environments that are used for data analysis, particularly of historical data. </a:t>
            </a:r>
            <a:endParaRPr b="0" i="0" sz="28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800"/>
              <a:buFont typeface="Microsoft YaHei"/>
              <a:buNone/>
            </a:pPr>
            <a:r>
              <a:rPr b="0" i="0" lang="en-US" sz="28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 contrast, transactional environments are used to process transactions on an ongoing basis and are commonly used for order entry and financial and retail transactions.</a:t>
            </a:r>
            <a:endParaRPr b="0" i="0" sz="28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277110" y="12469495"/>
            <a:ext cx="11978005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Microsoft YaHei"/>
              <a:buNone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source: Oracle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/>
              </a:rPr>
              <a:t>URL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7245" y="4258945"/>
            <a:ext cx="13170535" cy="66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1988185" y="1684655"/>
            <a:ext cx="12054205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6000"/>
              <a:buFont typeface="Microsoft YaHei"/>
              <a:buNone/>
            </a:pPr>
            <a:r>
              <a:rPr b="1" i="0" lang="en-US" sz="6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DWH vs OLTP</a:t>
            </a:r>
            <a:endParaRPr b="1" i="0" sz="6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960" y="4356100"/>
            <a:ext cx="8457565" cy="58566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m-diagram.drawio"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-1082" t="8202"/>
          <a:stretch/>
        </p:blipFill>
        <p:spPr>
          <a:xfrm>
            <a:off x="12804775" y="4358005"/>
            <a:ext cx="10101580" cy="455358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11442065" y="6169660"/>
            <a:ext cx="979170" cy="4857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6A6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50765" y="3259455"/>
            <a:ext cx="395859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Microsoft YaHei"/>
              <a:buNone/>
            </a:pPr>
            <a:r>
              <a:rPr b="0" i="0" lang="en-US" sz="4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Normalization</a:t>
            </a:r>
            <a:endParaRPr b="0" i="0" sz="4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5857220" y="3259455"/>
            <a:ext cx="4452620" cy="551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4000"/>
              <a:buFont typeface="Microsoft YaHei"/>
              <a:buNone/>
            </a:pPr>
            <a:r>
              <a:rPr b="0" i="0" lang="en-US" sz="4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Denormalization</a:t>
            </a:r>
            <a:endParaRPr b="0" i="0" sz="4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988185" y="10212070"/>
            <a:ext cx="20917535" cy="1480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Normalization is used to remove redundant data from the database and to store non-redundant and consistent data into it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Denormalization is used to combine multiple table data into one </a:t>
            </a:r>
            <a:r>
              <a:rPr lang="en-US" sz="2400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dimensional model</a:t>
            </a:r>
            <a:r>
              <a:rPr b="0" i="0" lang="en-US" sz="24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so that it can be queried quickly.</a:t>
            </a:r>
            <a:endParaRPr b="0" i="0" sz="24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147" y="1219200"/>
            <a:ext cx="24379706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icrosoft YaHei"/>
              <a:buNone/>
            </a:pPr>
            <a:r>
              <a:rPr lang="en-US"/>
              <a:t>Denormalization Report Model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705" y="3331845"/>
            <a:ext cx="10949940" cy="610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2142" r="14430" t="0"/>
          <a:stretch/>
        </p:blipFill>
        <p:spPr>
          <a:xfrm>
            <a:off x="12952730" y="3262630"/>
            <a:ext cx="9944100" cy="615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56385" y="10076498"/>
            <a:ext cx="20852130" cy="2101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Microsoft YaHei"/>
              <a:buNone/>
            </a:pPr>
            <a:r>
              <a:rPr b="1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Enhances Data Warehousing and OLAP Performance</a:t>
            </a:r>
            <a:endParaRPr b="1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Denormalized schemas, such as star schema or snowflake schema, are commonly used in data warehouses to improve Online Analytical Processing (OLAP).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E5E5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Star schema (fact tables + dimension tables) is particularly effective for fast queries and reporting.</a:t>
            </a:r>
            <a:endParaRPr b="0" i="0" sz="2000" u="none" cap="none" strike="noStrike">
              <a:solidFill>
                <a:srgbClr val="5E5E5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7493000" y="5426709"/>
            <a:ext cx="1101725" cy="1948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3FF"/>
              </a:buClr>
              <a:buSzPts val="12000"/>
              <a:buFont typeface="Microsoft YaHei"/>
              <a:buNone/>
            </a:pPr>
            <a:r>
              <a:rPr b="1" i="0" lang="en-US" sz="12000" u="none" cap="none" strike="noStrike">
                <a:solidFill>
                  <a:srgbClr val="5533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b="1" i="0" sz="12000" u="none" cap="none" strike="noStrike">
              <a:solidFill>
                <a:srgbClr val="5533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8936990" y="6119178"/>
            <a:ext cx="10749915" cy="75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icrosoft YaHe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Overview the Technology Stack</a:t>
            </a:r>
            <a:endParaRPr b="1" i="0" sz="40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