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4" r:id="rId3"/>
    <p:sldId id="318" r:id="rId4"/>
    <p:sldId id="320" r:id="rId5"/>
    <p:sldId id="347" r:id="rId6"/>
    <p:sldId id="363" r:id="rId7"/>
    <p:sldId id="351" r:id="rId8"/>
    <p:sldId id="352" r:id="rId9"/>
    <p:sldId id="366" r:id="rId10"/>
    <p:sldId id="367" r:id="rId11"/>
    <p:sldId id="365" r:id="rId12"/>
    <p:sldId id="362" r:id="rId13"/>
    <p:sldId id="364" r:id="rId14"/>
    <p:sldId id="355" r:id="rId15"/>
    <p:sldId id="368" r:id="rId16"/>
    <p:sldId id="357" r:id="rId17"/>
    <p:sldId id="369" r:id="rId18"/>
    <p:sldId id="321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7DD5C9"/>
    <a:srgbClr val="E2FDBF"/>
    <a:srgbClr val="CEF2CF"/>
    <a:srgbClr val="FFDF79"/>
    <a:srgbClr val="FFFBA7"/>
    <a:srgbClr val="E9EAE2"/>
    <a:srgbClr val="F8C255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1" autoAdjust="0"/>
    <p:restoredTop sz="94660"/>
  </p:normalViewPr>
  <p:slideViewPr>
    <p:cSldViewPr>
      <p:cViewPr varScale="1">
        <p:scale>
          <a:sx n="86" d="100"/>
          <a:sy n="86" d="100"/>
        </p:scale>
        <p:origin x="1565" y="53"/>
      </p:cViewPr>
      <p:guideLst>
        <p:guide orient="horz" pos="2840"/>
        <p:guide pos="2880"/>
        <p:guide pos="204"/>
        <p:guide pos="5556"/>
        <p:guide orient="horz" pos="1117"/>
        <p:guide orient="horz"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1463675" y="1700808"/>
            <a:ext cx="6216650" cy="1862049"/>
            <a:chOff x="1463675" y="2233212"/>
            <a:chExt cx="6216650" cy="1861496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2052637" y="2233212"/>
              <a:ext cx="5038725" cy="58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SKHU Web</a:t>
              </a: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463675" y="2525514"/>
              <a:ext cx="6216650" cy="156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9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HADA</a:t>
              </a:r>
            </a:p>
          </p:txBody>
        </p:sp>
      </p:grpSp>
      <p:sp>
        <p:nvSpPr>
          <p:cNvPr id="10242" name="제목 2"/>
          <p:cNvSpPr txBox="1">
            <a:spLocks/>
          </p:cNvSpPr>
          <p:nvPr/>
        </p:nvSpPr>
        <p:spPr bwMode="auto">
          <a:xfrm>
            <a:off x="6516216" y="6093296"/>
            <a:ext cx="2519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201331022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원준식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201535029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곱셈 기호 4"/>
          <p:cNvSpPr/>
          <p:nvPr/>
        </p:nvSpPr>
        <p:spPr>
          <a:xfrm>
            <a:off x="3922303" y="3864741"/>
            <a:ext cx="1299394" cy="1128737"/>
          </a:xfrm>
          <a:prstGeom prst="mathMultiply">
            <a:avLst>
              <a:gd name="adj1" fmla="val 15736"/>
            </a:avLst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9461" name="그룹 5"/>
          <p:cNvGrpSpPr>
            <a:grpSpLocks/>
          </p:cNvGrpSpPr>
          <p:nvPr/>
        </p:nvGrpSpPr>
        <p:grpSpPr bwMode="auto">
          <a:xfrm>
            <a:off x="1432626" y="2700352"/>
            <a:ext cx="6278748" cy="3457513"/>
            <a:chOff x="1886790" y="2180188"/>
            <a:chExt cx="5370421" cy="3193028"/>
          </a:xfrm>
        </p:grpSpPr>
        <p:sp>
          <p:nvSpPr>
            <p:cNvPr id="2" name="왼쪽 대괄호 1"/>
            <p:cNvSpPr/>
            <p:nvPr/>
          </p:nvSpPr>
          <p:spPr>
            <a:xfrm rot="5400000">
              <a:off x="4379974" y="-312996"/>
              <a:ext cx="384052" cy="5370421"/>
            </a:xfrm>
            <a:prstGeom prst="leftBracket">
              <a:avLst>
                <a:gd name="adj" fmla="val 97737"/>
              </a:avLst>
            </a:prstGeom>
            <a:ln w="123825">
              <a:solidFill>
                <a:srgbClr val="F8C2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왼쪽 대괄호 10"/>
            <p:cNvSpPr/>
            <p:nvPr/>
          </p:nvSpPr>
          <p:spPr>
            <a:xfrm rot="16200000" flipV="1">
              <a:off x="4379974" y="2495980"/>
              <a:ext cx="384052" cy="5370421"/>
            </a:xfrm>
            <a:prstGeom prst="leftBracket">
              <a:avLst>
                <a:gd name="adj" fmla="val 97737"/>
              </a:avLst>
            </a:prstGeom>
            <a:ln w="123825">
              <a:solidFill>
                <a:srgbClr val="F8C2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C64B5-B6AE-432E-B8DD-D26EC2AA7540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EB7695-4DB6-4867-A31B-3B0054513180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5E9CFDC-1F15-4B32-AE43-AD603AAA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개발 목적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F640F1-21F0-4383-A847-5AD71A5AC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7" t="11752" r="11337" b="14276"/>
          <a:stretch/>
        </p:blipFill>
        <p:spPr>
          <a:xfrm>
            <a:off x="2392205" y="3233889"/>
            <a:ext cx="1138773" cy="2515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7211F5-D387-4139-B702-F786CDEE0D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22" y="3864739"/>
            <a:ext cx="1450365" cy="1345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D34FA3-72DC-4E51-B57B-062F112A4511}"/>
              </a:ext>
            </a:extLst>
          </p:cNvPr>
          <p:cNvSpPr txBox="1"/>
          <p:nvPr/>
        </p:nvSpPr>
        <p:spPr>
          <a:xfrm>
            <a:off x="3922303" y="1466694"/>
            <a:ext cx="37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어디서나 이용 가능하고 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필요한 정보들을 쉽게 볼 수 있도록</a:t>
            </a:r>
          </a:p>
        </p:txBody>
      </p:sp>
    </p:spTree>
    <p:extLst>
      <p:ext uri="{BB962C8B-B14F-4D97-AF65-F5344CB8AC3E}">
        <p14:creationId xmlns:p14="http://schemas.microsoft.com/office/powerpoint/2010/main" val="319925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4174F-B0FC-4EE4-A43E-E6FA16CE1C8B}"/>
              </a:ext>
            </a:extLst>
          </p:cNvPr>
          <p:cNvSpPr/>
          <p:nvPr/>
        </p:nvSpPr>
        <p:spPr>
          <a:xfrm>
            <a:off x="5687797" y="2692811"/>
            <a:ext cx="2708329" cy="3472493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D38E69-45A8-40C0-B92C-EB30323D3DD6}"/>
              </a:ext>
            </a:extLst>
          </p:cNvPr>
          <p:cNvSpPr/>
          <p:nvPr/>
        </p:nvSpPr>
        <p:spPr>
          <a:xfrm>
            <a:off x="3455875" y="3285381"/>
            <a:ext cx="1817322" cy="2147072"/>
          </a:xfrm>
          <a:prstGeom prst="round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516A3C-11CE-449C-8070-F9CAC37F5ACB}"/>
              </a:ext>
            </a:extLst>
          </p:cNvPr>
          <p:cNvSpPr/>
          <p:nvPr/>
        </p:nvSpPr>
        <p:spPr>
          <a:xfrm>
            <a:off x="899592" y="2692811"/>
            <a:ext cx="2137645" cy="3472493"/>
          </a:xfrm>
          <a:prstGeom prst="round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5C1EFD-D0AC-4485-8E6E-3C72694036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70"/>
          <a:stretch/>
        </p:blipFill>
        <p:spPr>
          <a:xfrm>
            <a:off x="3863351" y="3677802"/>
            <a:ext cx="1014892" cy="578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FF1A19-4A04-4F9E-8FF0-FFCE252E6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64" y="5012017"/>
            <a:ext cx="1251092" cy="6470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EF51207-50E2-4214-A4AA-8B2BA9AA71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5786"/>
          <a:stretch/>
        </p:blipFill>
        <p:spPr>
          <a:xfrm>
            <a:off x="7153879" y="2726357"/>
            <a:ext cx="833633" cy="13235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E9BF0A2-EC01-422A-B17D-406DF6E3EC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r="13268"/>
          <a:stretch/>
        </p:blipFill>
        <p:spPr>
          <a:xfrm>
            <a:off x="6069465" y="2961338"/>
            <a:ext cx="793690" cy="10904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664A85-CE55-4DF6-919B-7211DF1DB9A1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81D65D-2D9A-45B8-AFD1-C327DFD704FA}"/>
              </a:ext>
            </a:extLst>
          </p:cNvPr>
          <p:cNvSpPr/>
          <p:nvPr/>
        </p:nvSpPr>
        <p:spPr>
          <a:xfrm>
            <a:off x="614738" y="1425547"/>
            <a:ext cx="5306420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F4DAD7F9-8C00-4339-99B3-F69AABB9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12" y="1466936"/>
            <a:ext cx="5306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개발에 사용된 시스템과 도구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8" name="Picture 4" descr="jquery pngì ëí ì´ë¯¸ì§ ê²ìê²°ê³¼">
            <a:extLst>
              <a:ext uri="{FF2B5EF4-FFF2-40B4-BE49-F238E27FC236}">
                <a16:creationId xmlns:a16="http://schemas.microsoft.com/office/drawing/2014/main" id="{66B4564E-3874-4E62-9820-6EFC709C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76" y="4043774"/>
            <a:ext cx="1254811" cy="94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jax pngì ëí ì´ë¯¸ì§ ê²ìê²°ê³¼">
            <a:extLst>
              <a:ext uri="{FF2B5EF4-FFF2-40B4-BE49-F238E27FC236}">
                <a16:creationId xmlns:a16="http://schemas.microsoft.com/office/drawing/2014/main" id="{CAB10B97-208D-47B2-BD27-F44223398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93" y="4155348"/>
            <a:ext cx="1141045" cy="5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 pngì ëí ì´ë¯¸ì§ ê²ìê²°ê³¼">
            <a:extLst>
              <a:ext uri="{FF2B5EF4-FFF2-40B4-BE49-F238E27FC236}">
                <a16:creationId xmlns:a16="http://schemas.microsoft.com/office/drawing/2014/main" id="{0FA1212A-1A84-462C-B57C-68017D6E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83" y="4982636"/>
            <a:ext cx="2207985" cy="8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dk pngì ëí ì´ë¯¸ì§ ê²ìê²°ê³¼">
            <a:extLst>
              <a:ext uri="{FF2B5EF4-FFF2-40B4-BE49-F238E27FC236}">
                <a16:creationId xmlns:a16="http://schemas.microsoft.com/office/drawing/2014/main" id="{31F7017D-7344-4B9E-9B7B-1EB00FC0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13" y="2943954"/>
            <a:ext cx="466064" cy="8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clipse pngì ëí ì´ë¯¸ì§ ê²ìê²°ê³¼">
            <a:extLst>
              <a:ext uri="{FF2B5EF4-FFF2-40B4-BE49-F238E27FC236}">
                <a16:creationId xmlns:a16="http://schemas.microsoft.com/office/drawing/2014/main" id="{6D72A061-A101-41CD-AC8B-B13DD1FC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95" y="3136549"/>
            <a:ext cx="619182" cy="5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omcat pngì ëí ì´ë¯¸ì§ ê²ìê²°ê³¼">
            <a:extLst>
              <a:ext uri="{FF2B5EF4-FFF2-40B4-BE49-F238E27FC236}">
                <a16:creationId xmlns:a16="http://schemas.microsoft.com/office/drawing/2014/main" id="{2EFED1C9-9C2F-4281-97A7-1D8DEBA1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60" y="4103804"/>
            <a:ext cx="1232901" cy="6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zilla pngì ëí ì´ë¯¸ì§ ê²ìê²°ê³¼">
            <a:extLst>
              <a:ext uri="{FF2B5EF4-FFF2-40B4-BE49-F238E27FC236}">
                <a16:creationId xmlns:a16="http://schemas.microsoft.com/office/drawing/2014/main" id="{5C9F5FFB-65C4-42FD-BAFC-5986D622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04" y="4641638"/>
            <a:ext cx="566564" cy="56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utty pngì ëí ì´ë¯¸ì§ ê²ìê²°ê³¼">
            <a:extLst>
              <a:ext uri="{FF2B5EF4-FFF2-40B4-BE49-F238E27FC236}">
                <a16:creationId xmlns:a16="http://schemas.microsoft.com/office/drawing/2014/main" id="{22FC6730-AC8F-430C-BB74-B5984D37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56" y="4597936"/>
            <a:ext cx="604335" cy="6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70A4-508D-469F-8E61-0832BD937BC3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개발 일정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42530-CC9C-4A3D-85E5-0176053A6C22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3601-6D50-4327-8563-6AEC1814042C}"/>
              </a:ext>
            </a:extLst>
          </p:cNvPr>
          <p:cNvSpPr txBox="1"/>
          <p:nvPr/>
        </p:nvSpPr>
        <p:spPr>
          <a:xfrm>
            <a:off x="-75897" y="4169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923BD9-45F8-4A62-B118-3CCEEE47B9DC}"/>
              </a:ext>
            </a:extLst>
          </p:cNvPr>
          <p:cNvCxnSpPr>
            <a:cxnSpLocks/>
          </p:cNvCxnSpPr>
          <p:nvPr/>
        </p:nvCxnSpPr>
        <p:spPr>
          <a:xfrm>
            <a:off x="2430344" y="2619956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1EA5B0-5169-4043-A83B-96EA5D20513E}"/>
              </a:ext>
            </a:extLst>
          </p:cNvPr>
          <p:cNvCxnSpPr>
            <a:cxnSpLocks/>
          </p:cNvCxnSpPr>
          <p:nvPr/>
        </p:nvCxnSpPr>
        <p:spPr>
          <a:xfrm>
            <a:off x="3347864" y="2648759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652E37-7D23-4862-99B4-08ED2B4CB612}"/>
              </a:ext>
            </a:extLst>
          </p:cNvPr>
          <p:cNvCxnSpPr>
            <a:cxnSpLocks/>
          </p:cNvCxnSpPr>
          <p:nvPr/>
        </p:nvCxnSpPr>
        <p:spPr>
          <a:xfrm>
            <a:off x="593026" y="3033770"/>
            <a:ext cx="8155438" cy="0"/>
          </a:xfrm>
          <a:prstGeom prst="line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6545BD-177B-4222-A02E-037060892D51}"/>
              </a:ext>
            </a:extLst>
          </p:cNvPr>
          <p:cNvCxnSpPr>
            <a:cxnSpLocks/>
          </p:cNvCxnSpPr>
          <p:nvPr/>
        </p:nvCxnSpPr>
        <p:spPr>
          <a:xfrm>
            <a:off x="585690" y="2648759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BFAB6D-19EB-42FF-AC13-2A98F9BAECCA}"/>
              </a:ext>
            </a:extLst>
          </p:cNvPr>
          <p:cNvCxnSpPr>
            <a:cxnSpLocks/>
          </p:cNvCxnSpPr>
          <p:nvPr/>
        </p:nvCxnSpPr>
        <p:spPr>
          <a:xfrm>
            <a:off x="1475656" y="2631507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sp>
        <p:nvSpPr>
          <p:cNvPr id="27" name="오른쪽 화살표 83">
            <a:extLst>
              <a:ext uri="{FF2B5EF4-FFF2-40B4-BE49-F238E27FC236}">
                <a16:creationId xmlns:a16="http://schemas.microsoft.com/office/drawing/2014/main" id="{1110F936-FE0F-4428-B4C9-CB04A9066F96}"/>
              </a:ext>
            </a:extLst>
          </p:cNvPr>
          <p:cNvSpPr/>
          <p:nvPr/>
        </p:nvSpPr>
        <p:spPr>
          <a:xfrm>
            <a:off x="1491926" y="3517577"/>
            <a:ext cx="965309" cy="665095"/>
          </a:xfrm>
          <a:prstGeom prst="rightArrow">
            <a:avLst/>
          </a:prstGeom>
          <a:solidFill>
            <a:srgbClr val="CEF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B268A-6C29-48B0-BB01-786F619D1FC4}"/>
              </a:ext>
            </a:extLst>
          </p:cNvPr>
          <p:cNvCxnSpPr>
            <a:cxnSpLocks/>
          </p:cNvCxnSpPr>
          <p:nvPr/>
        </p:nvCxnSpPr>
        <p:spPr>
          <a:xfrm>
            <a:off x="4318906" y="2631507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A8D1EAB-2645-469B-9C97-AFCA8CDF7C33}"/>
              </a:ext>
            </a:extLst>
          </p:cNvPr>
          <p:cNvCxnSpPr>
            <a:cxnSpLocks/>
          </p:cNvCxnSpPr>
          <p:nvPr/>
        </p:nvCxnSpPr>
        <p:spPr>
          <a:xfrm>
            <a:off x="5292080" y="2619956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76EF22-150E-4C7F-846C-D20CD0D72D85}"/>
              </a:ext>
            </a:extLst>
          </p:cNvPr>
          <p:cNvSpPr/>
          <p:nvPr/>
        </p:nvSpPr>
        <p:spPr>
          <a:xfrm>
            <a:off x="638645" y="2544988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오른쪽 화살표 82">
            <a:extLst>
              <a:ext uri="{FF2B5EF4-FFF2-40B4-BE49-F238E27FC236}">
                <a16:creationId xmlns:a16="http://schemas.microsoft.com/office/drawing/2014/main" id="{43071849-E086-4FB9-874E-9612DAC9B52E}"/>
              </a:ext>
            </a:extLst>
          </p:cNvPr>
          <p:cNvSpPr/>
          <p:nvPr/>
        </p:nvSpPr>
        <p:spPr>
          <a:xfrm>
            <a:off x="579351" y="3120289"/>
            <a:ext cx="877819" cy="596737"/>
          </a:xfrm>
          <a:prstGeom prst="rightArrow">
            <a:avLst/>
          </a:prstGeom>
          <a:solidFill>
            <a:srgbClr val="FFF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2057F1-F0E8-49AA-B199-5654EE0A943E}"/>
              </a:ext>
            </a:extLst>
          </p:cNvPr>
          <p:cNvSpPr/>
          <p:nvPr/>
        </p:nvSpPr>
        <p:spPr>
          <a:xfrm>
            <a:off x="588541" y="3187824"/>
            <a:ext cx="801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0EBA1F-EC05-4C41-9E3E-8BF66F01DA37}"/>
              </a:ext>
            </a:extLst>
          </p:cNvPr>
          <p:cNvSpPr/>
          <p:nvPr/>
        </p:nvSpPr>
        <p:spPr>
          <a:xfrm>
            <a:off x="1475226" y="3623725"/>
            <a:ext cx="944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논리적 모델링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오른쪽 화살표 84">
            <a:extLst>
              <a:ext uri="{FF2B5EF4-FFF2-40B4-BE49-F238E27FC236}">
                <a16:creationId xmlns:a16="http://schemas.microsoft.com/office/drawing/2014/main" id="{27466DED-FE23-4F52-936C-DF7FEE8ADBF9}"/>
              </a:ext>
            </a:extLst>
          </p:cNvPr>
          <p:cNvSpPr/>
          <p:nvPr/>
        </p:nvSpPr>
        <p:spPr>
          <a:xfrm>
            <a:off x="4347026" y="4865312"/>
            <a:ext cx="972963" cy="399124"/>
          </a:xfrm>
          <a:prstGeom prst="rightArrow">
            <a:avLst/>
          </a:prstGeom>
          <a:solidFill>
            <a:srgbClr val="CEF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DFAA4B-5B79-4703-98EA-B66C7CDF4637}"/>
              </a:ext>
            </a:extLst>
          </p:cNvPr>
          <p:cNvSpPr/>
          <p:nvPr/>
        </p:nvSpPr>
        <p:spPr>
          <a:xfrm>
            <a:off x="4338885" y="4926374"/>
            <a:ext cx="958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</a:t>
            </a:r>
          </a:p>
        </p:txBody>
      </p:sp>
      <p:sp>
        <p:nvSpPr>
          <p:cNvPr id="40" name="오른쪽 화살표 85">
            <a:extLst>
              <a:ext uri="{FF2B5EF4-FFF2-40B4-BE49-F238E27FC236}">
                <a16:creationId xmlns:a16="http://schemas.microsoft.com/office/drawing/2014/main" id="{39DFE47D-59ED-42E7-A1F4-76E610C5485B}"/>
              </a:ext>
            </a:extLst>
          </p:cNvPr>
          <p:cNvSpPr/>
          <p:nvPr/>
        </p:nvSpPr>
        <p:spPr>
          <a:xfrm>
            <a:off x="5314162" y="5203373"/>
            <a:ext cx="852288" cy="399124"/>
          </a:xfrm>
          <a:prstGeom prst="rightArrow">
            <a:avLst/>
          </a:prstGeom>
          <a:solidFill>
            <a:srgbClr val="FFD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3BAE1A-65AD-4859-BA61-510F742ED82C}"/>
              </a:ext>
            </a:extLst>
          </p:cNvPr>
          <p:cNvSpPr/>
          <p:nvPr/>
        </p:nvSpPr>
        <p:spPr>
          <a:xfrm>
            <a:off x="5328131" y="5264435"/>
            <a:ext cx="7819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III</a:t>
            </a:r>
          </a:p>
        </p:txBody>
      </p:sp>
      <p:sp>
        <p:nvSpPr>
          <p:cNvPr id="42" name="오른쪽 화살표 86">
            <a:extLst>
              <a:ext uri="{FF2B5EF4-FFF2-40B4-BE49-F238E27FC236}">
                <a16:creationId xmlns:a16="http://schemas.microsoft.com/office/drawing/2014/main" id="{21D8EBCC-DC17-4BEB-89CE-F3A5B3618633}"/>
              </a:ext>
            </a:extLst>
          </p:cNvPr>
          <p:cNvSpPr/>
          <p:nvPr/>
        </p:nvSpPr>
        <p:spPr>
          <a:xfrm>
            <a:off x="7873478" y="5942511"/>
            <a:ext cx="874986" cy="600296"/>
          </a:xfrm>
          <a:prstGeom prst="rightArrow">
            <a:avLst/>
          </a:prstGeom>
          <a:solidFill>
            <a:srgbClr val="E2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461749-FD7F-49EE-8488-7FBFA3AD74C6}"/>
              </a:ext>
            </a:extLst>
          </p:cNvPr>
          <p:cNvSpPr/>
          <p:nvPr/>
        </p:nvSpPr>
        <p:spPr>
          <a:xfrm>
            <a:off x="7865152" y="6013948"/>
            <a:ext cx="862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발표 준비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오른쪽 화살표 88">
            <a:extLst>
              <a:ext uri="{FF2B5EF4-FFF2-40B4-BE49-F238E27FC236}">
                <a16:creationId xmlns:a16="http://schemas.microsoft.com/office/drawing/2014/main" id="{A8962993-2977-49F6-88A9-F1780B3A8ADD}"/>
              </a:ext>
            </a:extLst>
          </p:cNvPr>
          <p:cNvSpPr/>
          <p:nvPr/>
        </p:nvSpPr>
        <p:spPr>
          <a:xfrm>
            <a:off x="3357978" y="4805381"/>
            <a:ext cx="982877" cy="399124"/>
          </a:xfrm>
          <a:prstGeom prst="rightArrow">
            <a:avLst/>
          </a:prstGeom>
          <a:solidFill>
            <a:srgbClr val="FFD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775323-64E7-457D-8B9A-70C45060DC88}"/>
              </a:ext>
            </a:extLst>
          </p:cNvPr>
          <p:cNvSpPr/>
          <p:nvPr/>
        </p:nvSpPr>
        <p:spPr>
          <a:xfrm>
            <a:off x="3342419" y="4859940"/>
            <a:ext cx="979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서버구축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오른쪽 화살표 90">
            <a:extLst>
              <a:ext uri="{FF2B5EF4-FFF2-40B4-BE49-F238E27FC236}">
                <a16:creationId xmlns:a16="http://schemas.microsoft.com/office/drawing/2014/main" id="{540EA754-2810-4FCA-9DA8-47EF9F9B6675}"/>
              </a:ext>
            </a:extLst>
          </p:cNvPr>
          <p:cNvSpPr/>
          <p:nvPr/>
        </p:nvSpPr>
        <p:spPr>
          <a:xfrm>
            <a:off x="3352317" y="4449834"/>
            <a:ext cx="974570" cy="399124"/>
          </a:xfrm>
          <a:prstGeom prst="rightArrow">
            <a:avLst/>
          </a:prstGeom>
          <a:solidFill>
            <a:srgbClr val="FFF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AF22C4-8C42-4959-AD6E-94680D7E2372}"/>
              </a:ext>
            </a:extLst>
          </p:cNvPr>
          <p:cNvSpPr/>
          <p:nvPr/>
        </p:nvSpPr>
        <p:spPr>
          <a:xfrm>
            <a:off x="3344042" y="4511520"/>
            <a:ext cx="966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D7B3D-F55E-485A-8D4E-249C00E9D2D2}"/>
              </a:ext>
            </a:extLst>
          </p:cNvPr>
          <p:cNvCxnSpPr>
            <a:cxnSpLocks/>
          </p:cNvCxnSpPr>
          <p:nvPr/>
        </p:nvCxnSpPr>
        <p:spPr>
          <a:xfrm>
            <a:off x="6156176" y="2588769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17C6F2C-D9DA-4D58-8E55-0CD0D7E32E75}"/>
              </a:ext>
            </a:extLst>
          </p:cNvPr>
          <p:cNvCxnSpPr>
            <a:cxnSpLocks/>
          </p:cNvCxnSpPr>
          <p:nvPr/>
        </p:nvCxnSpPr>
        <p:spPr>
          <a:xfrm>
            <a:off x="7014827" y="2619956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C45AC17-4044-4733-9701-E96D635F7D55}"/>
              </a:ext>
            </a:extLst>
          </p:cNvPr>
          <p:cNvCxnSpPr>
            <a:cxnSpLocks/>
          </p:cNvCxnSpPr>
          <p:nvPr/>
        </p:nvCxnSpPr>
        <p:spPr>
          <a:xfrm>
            <a:off x="8748464" y="2631507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0AC7FD-77B9-448A-A523-3729C99E9AD7}"/>
              </a:ext>
            </a:extLst>
          </p:cNvPr>
          <p:cNvSpPr/>
          <p:nvPr/>
        </p:nvSpPr>
        <p:spPr>
          <a:xfrm>
            <a:off x="1556164" y="2542329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89C87E8-49AB-4BA1-9D5B-1E33F718B5BF}"/>
              </a:ext>
            </a:extLst>
          </p:cNvPr>
          <p:cNvSpPr/>
          <p:nvPr/>
        </p:nvSpPr>
        <p:spPr>
          <a:xfrm>
            <a:off x="2466104" y="2545840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5FBE06-AF7C-443A-A75A-7D98AA200B4A}"/>
              </a:ext>
            </a:extLst>
          </p:cNvPr>
          <p:cNvSpPr/>
          <p:nvPr/>
        </p:nvSpPr>
        <p:spPr>
          <a:xfrm>
            <a:off x="4366272" y="2550358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BC7E46-0A1F-4D0E-85CA-064F7B3E82C7}"/>
              </a:ext>
            </a:extLst>
          </p:cNvPr>
          <p:cNvSpPr/>
          <p:nvPr/>
        </p:nvSpPr>
        <p:spPr>
          <a:xfrm>
            <a:off x="5323687" y="2536535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D24DAF7-2C5A-4131-AB3D-B34D97DD1EDE}"/>
              </a:ext>
            </a:extLst>
          </p:cNvPr>
          <p:cNvSpPr/>
          <p:nvPr/>
        </p:nvSpPr>
        <p:spPr>
          <a:xfrm>
            <a:off x="6164452" y="2551889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B45B0A-F648-4CBD-B378-BD52E79177AE}"/>
              </a:ext>
            </a:extLst>
          </p:cNvPr>
          <p:cNvSpPr/>
          <p:nvPr/>
        </p:nvSpPr>
        <p:spPr>
          <a:xfrm>
            <a:off x="3418331" y="2545840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38E1D9-6443-41EE-86A1-C723E0E0EF06}"/>
              </a:ext>
            </a:extLst>
          </p:cNvPr>
          <p:cNvSpPr/>
          <p:nvPr/>
        </p:nvSpPr>
        <p:spPr>
          <a:xfrm>
            <a:off x="7055271" y="2536534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BCAA01-8E4D-4B67-B13E-8EF5A0F873A9}"/>
              </a:ext>
            </a:extLst>
          </p:cNvPr>
          <p:cNvSpPr/>
          <p:nvPr/>
        </p:nvSpPr>
        <p:spPr>
          <a:xfrm>
            <a:off x="7882159" y="2544988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088E1F-3A7A-498A-BC17-F545DD31D065}"/>
              </a:ext>
            </a:extLst>
          </p:cNvPr>
          <p:cNvCxnSpPr>
            <a:cxnSpLocks/>
          </p:cNvCxnSpPr>
          <p:nvPr/>
        </p:nvCxnSpPr>
        <p:spPr>
          <a:xfrm>
            <a:off x="7879576" y="2631507"/>
            <a:ext cx="0" cy="3779962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dash"/>
            <a:round/>
          </a:ln>
          <a:effectLst/>
        </p:spPr>
      </p:cxnSp>
      <p:sp>
        <p:nvSpPr>
          <p:cNvPr id="72" name="오른쪽 화살표 85">
            <a:extLst>
              <a:ext uri="{FF2B5EF4-FFF2-40B4-BE49-F238E27FC236}">
                <a16:creationId xmlns:a16="http://schemas.microsoft.com/office/drawing/2014/main" id="{E8C8F0A5-7EA0-47D6-996D-887C4C53F8AD}"/>
              </a:ext>
            </a:extLst>
          </p:cNvPr>
          <p:cNvSpPr/>
          <p:nvPr/>
        </p:nvSpPr>
        <p:spPr>
          <a:xfrm>
            <a:off x="2418210" y="3896744"/>
            <a:ext cx="917198" cy="695227"/>
          </a:xfrm>
          <a:prstGeom prst="rightArrow">
            <a:avLst/>
          </a:prstGeom>
          <a:solidFill>
            <a:srgbClr val="FFD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604750-6C2E-4570-B53A-DCCFE3092611}"/>
              </a:ext>
            </a:extLst>
          </p:cNvPr>
          <p:cNvSpPr/>
          <p:nvPr/>
        </p:nvSpPr>
        <p:spPr>
          <a:xfrm>
            <a:off x="2413267" y="4007390"/>
            <a:ext cx="941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 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오른쪽 화살표 90">
            <a:extLst>
              <a:ext uri="{FF2B5EF4-FFF2-40B4-BE49-F238E27FC236}">
                <a16:creationId xmlns:a16="http://schemas.microsoft.com/office/drawing/2014/main" id="{23F7F16D-096B-44C4-AC8B-F52260675F2C}"/>
              </a:ext>
            </a:extLst>
          </p:cNvPr>
          <p:cNvSpPr/>
          <p:nvPr/>
        </p:nvSpPr>
        <p:spPr>
          <a:xfrm>
            <a:off x="6184832" y="5474469"/>
            <a:ext cx="2535033" cy="446002"/>
          </a:xfrm>
          <a:prstGeom prst="rightArrow">
            <a:avLst/>
          </a:prstGeom>
          <a:solidFill>
            <a:srgbClr val="FFF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668839-4F06-49CE-A5F2-A227B0C0983F}"/>
              </a:ext>
            </a:extLst>
          </p:cNvPr>
          <p:cNvSpPr/>
          <p:nvPr/>
        </p:nvSpPr>
        <p:spPr>
          <a:xfrm>
            <a:off x="6184776" y="5570469"/>
            <a:ext cx="2535033" cy="26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기능 </a:t>
            </a:r>
            <a:r>
              <a:rPr lang="en-US" altLang="ko-KR" sz="1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 검토 및 수정</a:t>
            </a:r>
            <a:endParaRPr lang="en-US" altLang="ko-KR" sz="1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254872-8E82-4962-AA0D-7D35E95FD0FA}"/>
              </a:ext>
            </a:extLst>
          </p:cNvPr>
          <p:cNvSpPr txBox="1"/>
          <p:nvPr/>
        </p:nvSpPr>
        <p:spPr>
          <a:xfrm>
            <a:off x="3820146" y="1428813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–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 –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기능</a:t>
            </a:r>
            <a:endParaRPr lang="en-US" altLang="ko-KR" sz="14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III – </a:t>
            </a:r>
            <a:r>
              <a:rPr lang="ko-KR" altLang="en-US" sz="1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7E6E6">
                    <a:lumMod val="1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관련 기능</a:t>
            </a:r>
            <a:endParaRPr lang="en-US" altLang="ko-KR" sz="14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7E6E6">
                  <a:lumMod val="1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009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190875" y="2998113"/>
            <a:ext cx="57868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dirty="0"/>
              <a:t>UI </a:t>
            </a:r>
            <a:r>
              <a:rPr lang="ko-KR" altLang="en-US" dirty="0"/>
              <a:t>구성 및 시연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FAFB5-024E-44E9-814E-31FB4F9558B3}"/>
              </a:ext>
            </a:extLst>
          </p:cNvPr>
          <p:cNvSpPr/>
          <p:nvPr/>
        </p:nvSpPr>
        <p:spPr>
          <a:xfrm>
            <a:off x="5220072" y="153392"/>
            <a:ext cx="3757613" cy="689570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2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70A4-508D-469F-8E61-0832BD937BC3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UI </a:t>
            </a: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구성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42530-CC9C-4A3D-85E5-0176053A6C22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3601-6D50-4327-8563-6AEC1814042C}"/>
              </a:ext>
            </a:extLst>
          </p:cNvPr>
          <p:cNvSpPr txBox="1"/>
          <p:nvPr/>
        </p:nvSpPr>
        <p:spPr>
          <a:xfrm>
            <a:off x="-7889" y="4141894"/>
            <a:ext cx="196615" cy="38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7A6B70-B035-432F-A355-6BBE4748C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5"/>
          <a:stretch/>
        </p:blipFill>
        <p:spPr>
          <a:xfrm>
            <a:off x="967600" y="2508438"/>
            <a:ext cx="5332592" cy="317306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FFBF83-00FA-4DD8-A90A-3B2410233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6" y="2241435"/>
            <a:ext cx="5956858" cy="4616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1874B7-734F-418B-AE8C-5D6AB7A52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52" y="3284985"/>
            <a:ext cx="2259889" cy="3057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60A9ED5-D2DC-42AA-BBF1-6938AEA66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03" y="3035706"/>
            <a:ext cx="2756110" cy="35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3848" y="2997993"/>
            <a:ext cx="4794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느낀 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FAFB5-024E-44E9-814E-31FB4F9558B3}"/>
              </a:ext>
            </a:extLst>
          </p:cNvPr>
          <p:cNvSpPr/>
          <p:nvPr/>
        </p:nvSpPr>
        <p:spPr>
          <a:xfrm>
            <a:off x="5220072" y="153392"/>
            <a:ext cx="3757613" cy="689570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261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70A4-508D-469F-8E61-0832BD937BC3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느낀 점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42530-CC9C-4A3D-85E5-0176053A6C22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3601-6D50-4327-8563-6AEC1814042C}"/>
              </a:ext>
            </a:extLst>
          </p:cNvPr>
          <p:cNvSpPr txBox="1"/>
          <p:nvPr/>
        </p:nvSpPr>
        <p:spPr>
          <a:xfrm>
            <a:off x="-7889" y="4141894"/>
            <a:ext cx="196615" cy="38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EC718-33B0-48CF-9ECB-2301E22CE717}"/>
              </a:ext>
            </a:extLst>
          </p:cNvPr>
          <p:cNvSpPr txBox="1"/>
          <p:nvPr/>
        </p:nvSpPr>
        <p:spPr>
          <a:xfrm>
            <a:off x="971600" y="253654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나눔고딕" panose="020B0600000101010101"/>
              </a:rPr>
              <a:t>· </a:t>
            </a:r>
            <a:r>
              <a:rPr lang="ko-KR" altLang="en-US" b="1" dirty="0">
                <a:ea typeface="나눔고딕" panose="020B0600000101010101"/>
              </a:rPr>
              <a:t>원하는 기능을 정해진 기간안에 구현해야 해서 자율적으로 공부하는 것보다 공부를 더 할 수 있어서 좋았다</a:t>
            </a:r>
            <a:r>
              <a:rPr lang="en-US" altLang="ko-KR" b="1" dirty="0">
                <a:ea typeface="나눔고딕" panose="020B0600000101010101"/>
              </a:rPr>
              <a:t>.</a:t>
            </a:r>
          </a:p>
          <a:p>
            <a:endParaRPr lang="en-US" altLang="ko-KR" b="1" dirty="0">
              <a:ea typeface="나눔고딕" panose="020B0600000101010101"/>
            </a:endParaRPr>
          </a:p>
          <a:p>
            <a:endParaRPr lang="en-US" altLang="ko-KR" b="1" dirty="0">
              <a:ea typeface="나눔고딕" panose="020B0600000101010101"/>
            </a:endParaRPr>
          </a:p>
          <a:p>
            <a:r>
              <a:rPr lang="en-US" altLang="ko-KR" b="1" dirty="0">
                <a:ea typeface="나눔고딕" panose="020B0600000101010101"/>
              </a:rPr>
              <a:t>· </a:t>
            </a:r>
            <a:r>
              <a:rPr lang="ko-KR" altLang="en-US" b="1" dirty="0">
                <a:ea typeface="나눔고딕" panose="020B0600000101010101"/>
              </a:rPr>
              <a:t>모르면 검색을 하자</a:t>
            </a:r>
            <a:r>
              <a:rPr lang="en-US" altLang="ko-KR" b="1" dirty="0">
                <a:ea typeface="나눔고딕" panose="020B0600000101010101"/>
              </a:rPr>
              <a:t>.</a:t>
            </a:r>
          </a:p>
          <a:p>
            <a:endParaRPr lang="en-US" altLang="ko-KR" b="1" dirty="0">
              <a:ea typeface="나눔고딕" panose="020B0600000101010101"/>
            </a:endParaRPr>
          </a:p>
          <a:p>
            <a:endParaRPr lang="en-US" altLang="ko-KR" b="1" dirty="0">
              <a:ea typeface="나눔고딕" panose="020B0600000101010101"/>
            </a:endParaRPr>
          </a:p>
          <a:p>
            <a:r>
              <a:rPr lang="en-US" altLang="ko-KR" b="1" dirty="0">
                <a:ea typeface="나눔고딕" panose="020B0600000101010101"/>
              </a:rPr>
              <a:t>· </a:t>
            </a:r>
            <a:r>
              <a:rPr lang="ko-KR" altLang="en-US" b="1" dirty="0">
                <a:ea typeface="나눔고딕" panose="020B0600000101010101"/>
              </a:rPr>
              <a:t>서로 알아볼 수 있도록 주석 처리나 변수 형을 제대로 기입할 것</a:t>
            </a:r>
            <a:r>
              <a:rPr lang="en-US" altLang="ko-KR" b="1" dirty="0">
                <a:ea typeface="나눔고딕" panose="020B0600000101010101"/>
              </a:rPr>
              <a:t>.</a:t>
            </a:r>
          </a:p>
          <a:p>
            <a:endParaRPr lang="en-US" altLang="ko-KR" b="1" dirty="0">
              <a:ea typeface="나눔고딕" panose="020B0600000101010101"/>
            </a:endParaRPr>
          </a:p>
          <a:p>
            <a:endParaRPr lang="en-US" altLang="ko-KR" b="1" dirty="0">
              <a:ea typeface="나눔고딕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6442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dirty="0"/>
              <a:t>THANK  YOU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2052638" y="3068638"/>
            <a:ext cx="503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Presentation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Group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5" y="3128962"/>
            <a:ext cx="4294188" cy="2460622"/>
            <a:chOff x="4440238" y="3144837"/>
            <a:chExt cx="4294187" cy="2460622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7"/>
              <a:ext cx="4294187" cy="400050"/>
              <a:chOff x="5240111" y="2091647"/>
              <a:chExt cx="4294188" cy="400234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소개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1"/>
              <a:ext cx="4291012" cy="401638"/>
              <a:chOff x="5243286" y="2568005"/>
              <a:chExt cx="4291013" cy="401822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프로젝트 개발 과정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08" name="Text Box 5"/>
            <p:cNvSpPr txBox="1">
              <a:spLocks noChangeArrowheads="1"/>
            </p:cNvSpPr>
            <p:nvPr/>
          </p:nvSpPr>
          <p:spPr bwMode="auto">
            <a:xfrm>
              <a:off x="4440238" y="3968750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8" y="3952873"/>
              <a:ext cx="4289424" cy="828679"/>
              <a:chOff x="5241699" y="3094901"/>
              <a:chExt cx="4289425" cy="829059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094901"/>
                <a:ext cx="375285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UI </a:t>
                </a: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구성 및 시연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05" name="Text Box 5"/>
            <p:cNvSpPr txBox="1">
              <a:spLocks noChangeArrowheads="1"/>
            </p:cNvSpPr>
            <p:nvPr/>
          </p:nvSpPr>
          <p:spPr bwMode="auto">
            <a:xfrm>
              <a:off x="4976813" y="4376731"/>
              <a:ext cx="3757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느낀 점</a:t>
              </a:r>
              <a:endParaRPr kumimoji="0"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4440238" y="5205409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3597275" y="1662113"/>
            <a:ext cx="3706813" cy="1071562"/>
            <a:chOff x="4521993" y="1878013"/>
            <a:chExt cx="3706492" cy="1071324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521993" y="2087516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5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4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HADA</a:t>
              </a: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FEADB2-52FE-4DB0-9D8A-CA2BE9C805FC}"/>
              </a:ext>
            </a:extLst>
          </p:cNvPr>
          <p:cNvSpPr/>
          <p:nvPr/>
        </p:nvSpPr>
        <p:spPr>
          <a:xfrm>
            <a:off x="5220072" y="153392"/>
            <a:ext cx="3757613" cy="689570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3848" y="2998113"/>
            <a:ext cx="47942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FAFB5-024E-44E9-814E-31FB4F9558B3}"/>
              </a:ext>
            </a:extLst>
          </p:cNvPr>
          <p:cNvSpPr/>
          <p:nvPr/>
        </p:nvSpPr>
        <p:spPr>
          <a:xfrm>
            <a:off x="5220072" y="153392"/>
            <a:ext cx="3757613" cy="689570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70A4-508D-469F-8E61-0832BD937BC3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705739" y="146394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팀 명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42530-CC9C-4A3D-85E5-0176053A6C22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3601-6D50-4327-8563-6AEC1814042C}"/>
              </a:ext>
            </a:extLst>
          </p:cNvPr>
          <p:cNvSpPr txBox="1"/>
          <p:nvPr/>
        </p:nvSpPr>
        <p:spPr>
          <a:xfrm>
            <a:off x="-75897" y="4169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9D56B-E830-46C3-BB2E-D7CDDE400FF0}"/>
              </a:ext>
            </a:extLst>
          </p:cNvPr>
          <p:cNvSpPr txBox="1"/>
          <p:nvPr/>
        </p:nvSpPr>
        <p:spPr>
          <a:xfrm>
            <a:off x="889700" y="3356991"/>
            <a:ext cx="2512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나눔고딕" panose="020B0600000101010101" charset="-127"/>
                <a:ea typeface="나눔고딕" panose="020B0600000101010101" charset="-127"/>
              </a:rPr>
              <a:t>HADA</a:t>
            </a:r>
          </a:p>
          <a:p>
            <a:pPr algn="ctr"/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2400" b="1" dirty="0">
                <a:latin typeface="나눔고딕" panose="020B0600000101010101" charset="-127"/>
                <a:ea typeface="나눔고딕" panose="020B0600000101010101" charset="-127"/>
              </a:rPr>
              <a:t>하다</a:t>
            </a:r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2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9EC26-6CBA-46F3-AA8E-4EA0C6E276D6}"/>
              </a:ext>
            </a:extLst>
          </p:cNvPr>
          <p:cNvSpPr txBox="1"/>
          <p:nvPr/>
        </p:nvSpPr>
        <p:spPr>
          <a:xfrm>
            <a:off x="3402099" y="3680156"/>
            <a:ext cx="437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어떤 지위나 역할을 맡거나 책임지다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어떠한 결과를 이루어 내다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6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70A4-508D-469F-8E61-0832BD937BC3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705740" y="146394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팀 원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42530-CC9C-4A3D-85E5-0176053A6C22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3601-6D50-4327-8563-6AEC1814042C}"/>
              </a:ext>
            </a:extLst>
          </p:cNvPr>
          <p:cNvSpPr txBox="1"/>
          <p:nvPr/>
        </p:nvSpPr>
        <p:spPr>
          <a:xfrm>
            <a:off x="-75897" y="4169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DCDA8D2-AE9E-4033-9567-581D18E02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80759"/>
              </p:ext>
            </p:extLst>
          </p:nvPr>
        </p:nvGraphicFramePr>
        <p:xfrm>
          <a:off x="1085155" y="2810794"/>
          <a:ext cx="6973690" cy="30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Arial" panose="020B0604020202020204" pitchFamily="34" charset="0"/>
                        </a:rPr>
                        <a:t>팀 원</a:t>
                      </a:r>
                    </a:p>
                  </a:txBody>
                  <a:tcPr marL="91432" marR="91432"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2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Arial" panose="020B0604020202020204" pitchFamily="34" charset="0"/>
                        </a:rPr>
                        <a:t>역 할</a:t>
                      </a:r>
                    </a:p>
                  </a:txBody>
                  <a:tcPr marL="91432" marR="91432" marT="45719" marB="4571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Arial" panose="020B0604020202020204" pitchFamily="34" charset="0"/>
                        </a:rPr>
                        <a:t>원준식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Arial" panose="020B0604020202020204" pitchFamily="34" charset="0"/>
                      </a:endParaRPr>
                    </a:p>
                  </a:txBody>
                  <a:tcPr marL="91432" marR="91432"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나눔고딕" panose="020B0600000101010101"/>
                          <a:cs typeface="Arial" panose="020B0604020202020204" pitchFamily="34" charset="0"/>
                        </a:rPr>
                        <a:t>게시판 제작 및 전체적인 서버와 데이터베이스 관리</a:t>
                      </a:r>
                    </a:p>
                  </a:txBody>
                  <a:tcPr marL="91432" marR="91432" marT="45719" marB="4571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Arial" panose="020B0604020202020204" pitchFamily="34" charset="0"/>
                        </a:rPr>
                        <a:t>이주연</a:t>
                      </a:r>
                    </a:p>
                  </a:txBody>
                  <a:tcPr marL="91432" marR="91432"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나눔고딕" panose="020B0600000101010101"/>
                          <a:cs typeface="Arial" panose="020B0604020202020204" pitchFamily="34" charset="0"/>
                        </a:rPr>
                        <a:t>전체적인 프로그래밍 총괄</a:t>
                      </a:r>
                    </a:p>
                  </a:txBody>
                  <a:tcPr marL="91432" marR="91432" marT="45719" marB="4571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3848" y="2780928"/>
            <a:ext cx="47942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프로젝트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FAFB5-024E-44E9-814E-31FB4F9558B3}"/>
              </a:ext>
            </a:extLst>
          </p:cNvPr>
          <p:cNvSpPr/>
          <p:nvPr/>
        </p:nvSpPr>
        <p:spPr>
          <a:xfrm>
            <a:off x="5220072" y="153392"/>
            <a:ext cx="3757613" cy="689570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272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C64B5-B6AE-432E-B8DD-D26EC2AA7540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EB7695-4DB6-4867-A31B-3B0054513180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5E9CFDC-1F15-4B32-AE43-AD603AAA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개발 목적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D014-13A5-49B6-BC86-AE846A62A487}"/>
              </a:ext>
            </a:extLst>
          </p:cNvPr>
          <p:cNvSpPr txBox="1"/>
          <p:nvPr/>
        </p:nvSpPr>
        <p:spPr>
          <a:xfrm>
            <a:off x="614738" y="3429000"/>
            <a:ext cx="78975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기존 종합정보시스템의 단점</a:t>
            </a:r>
            <a:endParaRPr lang="en-US" altLang="ko-KR" sz="28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514350" indent="-514350">
              <a:buAutoNum type="arabicPeriod"/>
            </a:pPr>
            <a:endParaRPr lang="en-US" altLang="ko-KR" sz="1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	-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과별로 필수로 수강해야 하는 과목들이 있는데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그 중 자신이 수강하지 않은 과목을 찾으려면 일일이 대조해야 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C64B5-B6AE-432E-B8DD-D26EC2AA7540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EB7695-4DB6-4867-A31B-3B0054513180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5E9CFDC-1F15-4B32-AE43-AD603AAA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개발 목적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8FA6-24D4-4C52-BB45-0EDCCED4BCB2}"/>
              </a:ext>
            </a:extLst>
          </p:cNvPr>
          <p:cNvSpPr txBox="1"/>
          <p:nvPr/>
        </p:nvSpPr>
        <p:spPr>
          <a:xfrm>
            <a:off x="645731" y="3429000"/>
            <a:ext cx="78975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학교 시스템의 단점</a:t>
            </a:r>
            <a:endParaRPr lang="en-US" altLang="ko-KR" sz="28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514350" indent="-514350">
              <a:buAutoNum type="arabicPeriod"/>
            </a:pPr>
            <a:endParaRPr lang="en-US" altLang="ko-KR" sz="1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	-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대체 과목 신청과 전공 인정 신청을 하려면 학교에 직접 방문하거나 종합정보시스템을 이용해야 하는데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만약 컴퓨터가 없는 외부에 있는 상황이라면 큰 불편함이 따른다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2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HADA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C64B5-B6AE-432E-B8DD-D26EC2AA7540}"/>
              </a:ext>
            </a:extLst>
          </p:cNvPr>
          <p:cNvSpPr/>
          <p:nvPr/>
        </p:nvSpPr>
        <p:spPr>
          <a:xfrm>
            <a:off x="7045598" y="271753"/>
            <a:ext cx="1876152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EB7695-4DB6-4867-A31B-3B0054513180}"/>
              </a:ext>
            </a:extLst>
          </p:cNvPr>
          <p:cNvSpPr/>
          <p:nvPr/>
        </p:nvSpPr>
        <p:spPr>
          <a:xfrm>
            <a:off x="614738" y="1425547"/>
            <a:ext cx="3062324" cy="661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5E9CFDC-1F15-4B32-AE43-AD603AAA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1" y="1466694"/>
            <a:ext cx="288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개발 목적</a:t>
            </a:r>
            <a:endParaRPr kumimoji="0"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8FA6-24D4-4C52-BB45-0EDCCED4BCB2}"/>
              </a:ext>
            </a:extLst>
          </p:cNvPr>
          <p:cNvSpPr txBox="1"/>
          <p:nvPr/>
        </p:nvSpPr>
        <p:spPr>
          <a:xfrm>
            <a:off x="614738" y="3429000"/>
            <a:ext cx="78975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B0600000101010101" charset="-127"/>
                <a:ea typeface="나눔고딕" panose="020B0600000101010101" charset="-127"/>
              </a:rPr>
              <a:t>3. </a:t>
            </a:r>
            <a:r>
              <a:rPr lang="ko-KR" altLang="en-US" sz="2800" b="1" dirty="0" err="1">
                <a:latin typeface="나눔고딕" panose="020B0600000101010101" charset="-127"/>
                <a:ea typeface="나눔고딕" panose="020B0600000101010101" charset="-127"/>
              </a:rPr>
              <a:t>불편리한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 졸업 조건 열람</a:t>
            </a:r>
            <a:endParaRPr lang="en-US" altLang="ko-KR" sz="1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514350" indent="-514350">
              <a:buAutoNum type="arabicPeriod"/>
            </a:pPr>
            <a:endParaRPr lang="en-US" altLang="ko-KR" sz="1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	-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현재 학교에 학부 제도가 생기면서 현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2018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학번 학생들은  졸업조건이 늘어나게 되었다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하지만 학교 홈페이지에는 정리가 잘 돼있지 않고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졸업 조건을 보기 위해서는 여러 파일들과 페이지를 이동하면서 봐야한다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41670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250</Words>
  <Application>Microsoft Office PowerPoint</Application>
  <PresentationFormat>화면 슬라이드 쇼(4:3)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Tekton Pro</vt:lpstr>
      <vt:lpstr>굴림</vt:lpstr>
      <vt:lpstr>나눔고딕</vt:lpstr>
      <vt:lpstr>맑은 고딕</vt:lpstr>
      <vt:lpstr>Arial</vt:lpstr>
      <vt:lpstr>Arial Black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HADA</vt:lpstr>
      <vt:lpstr>HADA</vt:lpstr>
      <vt:lpstr>PowerPoint 프레젠테이션</vt:lpstr>
      <vt:lpstr>HADA</vt:lpstr>
      <vt:lpstr>HADA</vt:lpstr>
      <vt:lpstr>HADA</vt:lpstr>
      <vt:lpstr>HADA</vt:lpstr>
      <vt:lpstr>HADA</vt:lpstr>
      <vt:lpstr>HADA</vt:lpstr>
      <vt:lpstr>PowerPoint 프레젠테이션</vt:lpstr>
      <vt:lpstr>HADA</vt:lpstr>
      <vt:lpstr>PowerPoint 프레젠테이션</vt:lpstr>
      <vt:lpstr>HADA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주연 이</cp:lastModifiedBy>
  <cp:revision>981</cp:revision>
  <dcterms:created xsi:type="dcterms:W3CDTF">2011-06-13T04:09:39Z</dcterms:created>
  <dcterms:modified xsi:type="dcterms:W3CDTF">2018-12-09T10:57:08Z</dcterms:modified>
</cp:coreProperties>
</file>