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2" r:id="rId6"/>
    <p:sldId id="276" r:id="rId7"/>
    <p:sldId id="270" r:id="rId8"/>
    <p:sldId id="271" r:id="rId9"/>
    <p:sldId id="273" r:id="rId10"/>
    <p:sldId id="274" r:id="rId11"/>
    <p:sldId id="275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서울남산체 B" panose="02020603020101020101" pitchFamily="18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2" y="468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F6065-1378-4A1F-9287-DEF7F340ABE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5A11F8-AA2C-4926-A373-CA01799AFAAD}">
      <dgm:prSet phldrT="[텍스트]" custT="1"/>
      <dgm:spPr>
        <a:ln w="38100">
          <a:solidFill>
            <a:schemeClr val="bg1">
              <a:lumMod val="65000"/>
            </a:schemeClr>
          </a:solidFill>
        </a:ln>
        <a:effectLst>
          <a:softEdge rad="12700"/>
        </a:effectLst>
      </dgm:spPr>
      <dgm:t>
        <a:bodyPr anchor="ctr" anchorCtr="0"/>
        <a:lstStyle/>
        <a:p>
          <a:pPr algn="ctr" latinLnBrk="1"/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8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 ~ </a:t>
          </a:r>
        </a:p>
        <a:p>
          <a:pPr algn="ctr" latinLnBrk="1"/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25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목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</a:t>
          </a:r>
        </a:p>
        <a:p>
          <a:pPr algn="ctr" latinLnBrk="1"/>
          <a:r>
            <a:rPr lang="ko-KR" altLang="en-US" sz="18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팀 단위 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참가신청</a:t>
          </a:r>
          <a:endParaRPr lang="ko-KR" altLang="en-US" sz="15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409CAFBF-6CCC-473B-9407-335345F7D910}" type="parTrans" cxnId="{CDE539E5-6FF9-4A05-A688-04E18C3DDFDB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A7AE582E-3DE0-44E9-91AE-B6ED399D513A}" type="sibTrans" cxnId="{CDE539E5-6FF9-4A05-A688-04E18C3DDFDB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D3DA0946-67DA-4668-B301-CE3F16A296F1}">
      <dgm:prSet phldrT="[텍스트]" custT="1"/>
      <dgm:spPr>
        <a:solidFill>
          <a:schemeClr val="bg1">
            <a:lumMod val="50000"/>
          </a:schemeClr>
        </a:solidFill>
        <a:ln w="25400">
          <a:noFill/>
        </a:ln>
      </dgm:spPr>
      <dgm:t>
        <a:bodyPr tIns="72000" anchor="b" anchorCtr="0"/>
        <a:lstStyle/>
        <a:p>
          <a:pPr latinLnBrk="1"/>
          <a:r>
            <a:rPr lang="en-US" altLang="ko-KR" sz="21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2. </a:t>
          </a:r>
          <a:r>
            <a:rPr lang="ko-KR" altLang="en-US" sz="2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팀 </a:t>
          </a:r>
          <a:r>
            <a:rPr lang="ko-KR" altLang="en-US" sz="21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선정 발표 면접</a:t>
          </a:r>
          <a:endParaRPr lang="ko-KR" altLang="en-US" sz="21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BF539535-C440-4C8C-A5CE-BBA4951C0C68}" type="parTrans" cxnId="{7852AE6F-31E9-444C-B21C-5F3224564114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99A8EF63-77DD-43E2-A8E0-2D622D0E5F77}" type="sibTrans" cxnId="{7852AE6F-31E9-444C-B21C-5F3224564114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18CE9DE2-6D1C-47A7-A861-90ED380FF36B}">
      <dgm:prSet phldrT="[텍스트]" custT="1"/>
      <dgm:spPr>
        <a:ln w="38100">
          <a:solidFill>
            <a:schemeClr val="bg1">
              <a:lumMod val="65000"/>
            </a:schemeClr>
          </a:solidFill>
        </a:ln>
        <a:effectLst>
          <a:softEdge rad="12700"/>
        </a:effectLst>
      </dgm:spPr>
      <dgm:t>
        <a:bodyPr/>
        <a:lstStyle/>
        <a:p>
          <a:pPr latinLnBrk="1"/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30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화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</a:t>
          </a:r>
          <a:endParaRPr lang="ko-KR" altLang="en-US" sz="15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395DE822-A8C4-4F3F-B173-4096681DDBF5}" type="parTrans" cxnId="{073B755E-B133-4B53-AFC1-B14807ED6E0E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63276763-3564-4F2E-A4A4-4F20205E6122}" type="sibTrans" cxnId="{073B755E-B133-4B53-AFC1-B14807ED6E0E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76D106CD-8BE0-4794-A58B-94561B41BDA0}">
      <dgm:prSet phldrT="[텍스트]" custT="1"/>
      <dgm:spPr>
        <a:solidFill>
          <a:schemeClr val="bg1">
            <a:lumMod val="95000"/>
          </a:schemeClr>
        </a:solidFill>
        <a:ln w="12700">
          <a:solidFill>
            <a:schemeClr val="bg1">
              <a:lumMod val="65000"/>
            </a:schemeClr>
          </a:solidFill>
        </a:ln>
      </dgm:spPr>
      <dgm:t>
        <a:bodyPr tIns="72000" anchor="b" anchorCtr="0"/>
        <a:lstStyle/>
        <a:p>
          <a:pPr latinLnBrk="1"/>
          <a:r>
            <a:rPr lang="en-US" altLang="ko-KR" sz="21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3. </a:t>
          </a:r>
          <a:r>
            <a:rPr lang="ko-KR" altLang="en-US" sz="25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</a:t>
          </a:r>
          <a:r>
            <a:rPr lang="ko-KR" altLang="en-US" sz="21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방</a:t>
          </a:r>
          <a:endParaRPr lang="ko-KR" altLang="en-US" sz="2100" dirty="0">
            <a:solidFill>
              <a:srgbClr val="C00000"/>
            </a:solidFill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A2BB4E3F-9A4A-488C-B768-B0330EAA4B6C}" type="parTrans" cxnId="{3968D3A6-6166-4B6D-AEAD-6F24728A45EF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80A68342-ECD9-4ADA-B7A0-CC005CBBC5EF}" type="sibTrans" cxnId="{3968D3A6-6166-4B6D-AEAD-6F24728A45EF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1012BA80-AD22-4D55-AE08-81E0306F3120}">
      <dgm:prSet phldrT="[텍스트]" custT="1"/>
      <dgm:spPr>
        <a:ln w="38100">
          <a:solidFill>
            <a:schemeClr val="bg1">
              <a:lumMod val="65000"/>
            </a:schemeClr>
          </a:solidFill>
        </a:ln>
        <a:effectLst>
          <a:softEdge rad="12700"/>
        </a:effectLst>
      </dgm:spPr>
      <dgm:t>
        <a:bodyPr/>
        <a:lstStyle/>
        <a:p>
          <a:pPr latinLnBrk="1"/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6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~ 8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하계 방학기간 중 </a:t>
          </a:r>
          <a:r>
            <a:rPr lang="ko-KR" altLang="en-US" sz="18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개별 진행</a:t>
          </a:r>
          <a:endParaRPr lang="en-US" altLang="ko-KR" sz="1800" dirty="0" smtClean="0">
            <a:solidFill>
              <a:srgbClr val="C00000"/>
            </a:solidFill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선정한 기업 및 기관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8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탐방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과 </a:t>
          </a:r>
          <a:r>
            <a:rPr lang="ko-KR" altLang="en-US" sz="18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인터뷰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진행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8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결과 보고서 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작성</a:t>
          </a:r>
          <a:endParaRPr lang="ko-KR" altLang="en-US" sz="15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905E8012-0938-49D8-BF3C-B954C53ED7F7}" type="parTrans" cxnId="{99FB3F83-AF03-4BFB-B8CD-EC796AAA1542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90E1C454-51FB-4500-9626-99446054F63D}" type="sibTrans" cxnId="{99FB3F83-AF03-4BFB-B8CD-EC796AAA1542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B489FB9E-C9D0-4AE4-A616-E84B075D5828}">
      <dgm:prSet phldrT="[텍스트]" custT="1"/>
      <dgm:spPr>
        <a:solidFill>
          <a:srgbClr val="C00000"/>
        </a:solidFill>
        <a:ln w="25400">
          <a:noFill/>
        </a:ln>
      </dgm:spPr>
      <dgm:t>
        <a:bodyPr tIns="72000" anchor="b" anchorCtr="0"/>
        <a:lstStyle/>
        <a:p>
          <a:pPr latinLnBrk="1"/>
          <a:r>
            <a:rPr lang="en-US" altLang="ko-KR" sz="21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1. </a:t>
          </a:r>
          <a:r>
            <a:rPr lang="ko-KR" altLang="en-US" sz="2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모</a:t>
          </a:r>
          <a:r>
            <a:rPr lang="ko-KR" altLang="en-US" sz="21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집</a:t>
          </a:r>
          <a:endParaRPr lang="ko-KR" altLang="en-US" sz="21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099B5F16-70CD-4916-A679-E963E90F380D}" type="sibTrans" cxnId="{431BCE90-AAB7-4AD2-A956-E59A597C65FB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2197B3EB-C607-4858-9A57-3AF57771C3CE}" type="parTrans" cxnId="{431BCE90-AAB7-4AD2-A956-E59A597C65FB}">
      <dgm:prSet/>
      <dgm:spPr/>
      <dgm:t>
        <a:bodyPr/>
        <a:lstStyle/>
        <a:p>
          <a:pPr latinLnBrk="1"/>
          <a:endParaRPr lang="ko-KR" altLang="en-US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B7FB03DF-6D0D-46FB-BBEE-6D7418034F1F}">
      <dgm:prSet phldrT="[텍스트]" custT="1"/>
      <dgm:spPr>
        <a:ln w="38100">
          <a:solidFill>
            <a:schemeClr val="bg1">
              <a:lumMod val="65000"/>
            </a:schemeClr>
          </a:solidFill>
        </a:ln>
        <a:effectLst>
          <a:softEdge rad="12700"/>
        </a:effectLst>
      </dgm:spPr>
      <dgm:t>
        <a:bodyPr/>
        <a:lstStyle/>
        <a:p>
          <a:pPr latinLnBrk="1"/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심사위원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500" dirty="0" err="1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아태물류학부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김화중 교수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500" dirty="0" err="1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아태물류학부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임현우 교수</a:t>
          </a:r>
          <a:endParaRPr lang="en-US" altLang="ko-KR" sz="15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atinLnBrk="1"/>
          <a:r>
            <a:rPr lang="ko-KR" altLang="en-US" sz="1800" dirty="0" err="1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탐방계획서</a:t>
          </a:r>
          <a:r>
            <a:rPr lang="ko-KR" altLang="en-US" sz="15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서류 및 발표 평가</a:t>
          </a:r>
          <a:endParaRPr lang="ko-KR" altLang="en-US" sz="15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gm:t>
    </dgm:pt>
    <dgm:pt modelId="{26D924B1-3927-45EC-A48E-C8199B5874BF}" type="parTrans" cxnId="{E098A0C0-AF02-4CA4-94EB-6FC7905A16F5}">
      <dgm:prSet/>
      <dgm:spPr/>
      <dgm:t>
        <a:bodyPr/>
        <a:lstStyle/>
        <a:p>
          <a:pPr latinLnBrk="1"/>
          <a:endParaRPr lang="ko-KR" altLang="en-US"/>
        </a:p>
      </dgm:t>
    </dgm:pt>
    <dgm:pt modelId="{54B31AA5-8371-4CBC-B32A-33174D45393E}" type="sibTrans" cxnId="{E098A0C0-AF02-4CA4-94EB-6FC7905A16F5}">
      <dgm:prSet/>
      <dgm:spPr/>
      <dgm:t>
        <a:bodyPr/>
        <a:lstStyle/>
        <a:p>
          <a:pPr latinLnBrk="1"/>
          <a:endParaRPr lang="ko-KR" altLang="en-US"/>
        </a:p>
      </dgm:t>
    </dgm:pt>
    <dgm:pt modelId="{CCC5DBC7-4762-48D8-9389-3E0DA9BC98FD}" type="pres">
      <dgm:prSet presAssocID="{18FF6065-1378-4A1F-9287-DEF7F340ABE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C9D0DC-38C0-4EA8-BEAB-71B82C64030F}" type="pres">
      <dgm:prSet presAssocID="{B489FB9E-C9D0-4AE4-A616-E84B075D5828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8125D6-58E9-4CC9-92E2-E039E77E9B67}" type="pres">
      <dgm:prSet presAssocID="{B489FB9E-C9D0-4AE4-A616-E84B075D582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80625-05BD-4D76-AEF8-FAF2BCD61762}" type="pres">
      <dgm:prSet presAssocID="{D3DA0946-67DA-4668-B301-CE3F16A296F1}" presName="parentText2" presStyleLbl="node1" presStyleIdx="1" presStyleCnt="3" custScaleX="103884" custLinFactNeighborX="-174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B5F525-EB81-42BA-B46A-382D420EDBE7}" type="pres">
      <dgm:prSet presAssocID="{D3DA0946-67DA-4668-B301-CE3F16A296F1}" presName="childText2" presStyleLbl="solidAlignAcc1" presStyleIdx="1" presStyleCnt="3" custScaleX="1090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E5C95-BCEB-4689-8067-3BCC575EBFE9}" type="pres">
      <dgm:prSet presAssocID="{76D106CD-8BE0-4794-A58B-94561B41BDA0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21A931-0D07-4D71-9DC0-5C2DD1909021}" type="pres">
      <dgm:prSet presAssocID="{76D106CD-8BE0-4794-A58B-94561B41BDA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9FB3F83-AF03-4BFB-B8CD-EC796AAA1542}" srcId="{76D106CD-8BE0-4794-A58B-94561B41BDA0}" destId="{1012BA80-AD22-4D55-AE08-81E0306F3120}" srcOrd="0" destOrd="0" parTransId="{905E8012-0938-49D8-BF3C-B954C53ED7F7}" sibTransId="{90E1C454-51FB-4500-9626-99446054F63D}"/>
    <dgm:cxn modelId="{3968D3A6-6166-4B6D-AEAD-6F24728A45EF}" srcId="{18FF6065-1378-4A1F-9287-DEF7F340ABE2}" destId="{76D106CD-8BE0-4794-A58B-94561B41BDA0}" srcOrd="2" destOrd="0" parTransId="{A2BB4E3F-9A4A-488C-B768-B0330EAA4B6C}" sibTransId="{80A68342-ECD9-4ADA-B7A0-CC005CBBC5EF}"/>
    <dgm:cxn modelId="{58BFBF74-FC8B-44F8-98EE-FF90D506862B}" type="presOf" srcId="{B7FB03DF-6D0D-46FB-BBEE-6D7418034F1F}" destId="{93B5F525-EB81-42BA-B46A-382D420EDBE7}" srcOrd="0" destOrd="1" presId="urn:microsoft.com/office/officeart/2009/3/layout/IncreasingArrowsProcess"/>
    <dgm:cxn modelId="{2DC293E7-2C46-4730-8E80-C0A47D8541E8}" type="presOf" srcId="{1012BA80-AD22-4D55-AE08-81E0306F3120}" destId="{AF21A931-0D07-4D71-9DC0-5C2DD1909021}" srcOrd="0" destOrd="0" presId="urn:microsoft.com/office/officeart/2009/3/layout/IncreasingArrowsProcess"/>
    <dgm:cxn modelId="{1173CC61-41E7-4551-8422-96CCA4FF570C}" type="presOf" srcId="{18CE9DE2-6D1C-47A7-A861-90ED380FF36B}" destId="{93B5F525-EB81-42BA-B46A-382D420EDBE7}" srcOrd="0" destOrd="0" presId="urn:microsoft.com/office/officeart/2009/3/layout/IncreasingArrowsProcess"/>
    <dgm:cxn modelId="{23BE371F-6A90-4E75-9EF3-BE963E06FD84}" type="presOf" srcId="{D3DA0946-67DA-4668-B301-CE3F16A296F1}" destId="{CA480625-05BD-4D76-AEF8-FAF2BCD61762}" srcOrd="0" destOrd="0" presId="urn:microsoft.com/office/officeart/2009/3/layout/IncreasingArrowsProcess"/>
    <dgm:cxn modelId="{7B9708EF-E13F-4943-8864-618A7C51D071}" type="presOf" srcId="{18FF6065-1378-4A1F-9287-DEF7F340ABE2}" destId="{CCC5DBC7-4762-48D8-9389-3E0DA9BC98FD}" srcOrd="0" destOrd="0" presId="urn:microsoft.com/office/officeart/2009/3/layout/IncreasingArrowsProcess"/>
    <dgm:cxn modelId="{0EF0AFFC-7424-4A2B-8AA8-44E42AB28243}" type="presOf" srcId="{B15A11F8-AA2C-4926-A373-CA01799AFAAD}" destId="{0F8125D6-58E9-4CC9-92E2-E039E77E9B67}" srcOrd="0" destOrd="0" presId="urn:microsoft.com/office/officeart/2009/3/layout/IncreasingArrowsProcess"/>
    <dgm:cxn modelId="{FBD764FA-CE01-4DE9-9E78-ED3EEE1F7DEF}" type="presOf" srcId="{B489FB9E-C9D0-4AE4-A616-E84B075D5828}" destId="{CCC9D0DC-38C0-4EA8-BEAB-71B82C64030F}" srcOrd="0" destOrd="0" presId="urn:microsoft.com/office/officeart/2009/3/layout/IncreasingArrowsProcess"/>
    <dgm:cxn modelId="{E098A0C0-AF02-4CA4-94EB-6FC7905A16F5}" srcId="{D3DA0946-67DA-4668-B301-CE3F16A296F1}" destId="{B7FB03DF-6D0D-46FB-BBEE-6D7418034F1F}" srcOrd="1" destOrd="0" parTransId="{26D924B1-3927-45EC-A48E-C8199B5874BF}" sibTransId="{54B31AA5-8371-4CBC-B32A-33174D45393E}"/>
    <dgm:cxn modelId="{86050915-32CD-4420-A85C-32CD890F593A}" type="presOf" srcId="{76D106CD-8BE0-4794-A58B-94561B41BDA0}" destId="{338E5C95-BCEB-4689-8067-3BCC575EBFE9}" srcOrd="0" destOrd="0" presId="urn:microsoft.com/office/officeart/2009/3/layout/IncreasingArrowsProcess"/>
    <dgm:cxn modelId="{7852AE6F-31E9-444C-B21C-5F3224564114}" srcId="{18FF6065-1378-4A1F-9287-DEF7F340ABE2}" destId="{D3DA0946-67DA-4668-B301-CE3F16A296F1}" srcOrd="1" destOrd="0" parTransId="{BF539535-C440-4C8C-A5CE-BBA4951C0C68}" sibTransId="{99A8EF63-77DD-43E2-A8E0-2D622D0E5F77}"/>
    <dgm:cxn modelId="{431BCE90-AAB7-4AD2-A956-E59A597C65FB}" srcId="{18FF6065-1378-4A1F-9287-DEF7F340ABE2}" destId="{B489FB9E-C9D0-4AE4-A616-E84B075D5828}" srcOrd="0" destOrd="0" parTransId="{2197B3EB-C607-4858-9A57-3AF57771C3CE}" sibTransId="{099B5F16-70CD-4916-A679-E963E90F380D}"/>
    <dgm:cxn modelId="{CDE539E5-6FF9-4A05-A688-04E18C3DDFDB}" srcId="{B489FB9E-C9D0-4AE4-A616-E84B075D5828}" destId="{B15A11F8-AA2C-4926-A373-CA01799AFAAD}" srcOrd="0" destOrd="0" parTransId="{409CAFBF-6CCC-473B-9407-335345F7D910}" sibTransId="{A7AE582E-3DE0-44E9-91AE-B6ED399D513A}"/>
    <dgm:cxn modelId="{073B755E-B133-4B53-AFC1-B14807ED6E0E}" srcId="{D3DA0946-67DA-4668-B301-CE3F16A296F1}" destId="{18CE9DE2-6D1C-47A7-A861-90ED380FF36B}" srcOrd="0" destOrd="0" parTransId="{395DE822-A8C4-4F3F-B173-4096681DDBF5}" sibTransId="{63276763-3564-4F2E-A4A4-4F20205E6122}"/>
    <dgm:cxn modelId="{1FE1C7D2-E58C-4D1B-ACF3-22FFD67C4291}" type="presParOf" srcId="{CCC5DBC7-4762-48D8-9389-3E0DA9BC98FD}" destId="{CCC9D0DC-38C0-4EA8-BEAB-71B82C64030F}" srcOrd="0" destOrd="0" presId="urn:microsoft.com/office/officeart/2009/3/layout/IncreasingArrowsProcess"/>
    <dgm:cxn modelId="{3B54A9E6-3066-48FF-A315-336A19A738EE}" type="presParOf" srcId="{CCC5DBC7-4762-48D8-9389-3E0DA9BC98FD}" destId="{0F8125D6-58E9-4CC9-92E2-E039E77E9B67}" srcOrd="1" destOrd="0" presId="urn:microsoft.com/office/officeart/2009/3/layout/IncreasingArrowsProcess"/>
    <dgm:cxn modelId="{59258F56-BCAA-4802-ADDE-75E40E0ECA78}" type="presParOf" srcId="{CCC5DBC7-4762-48D8-9389-3E0DA9BC98FD}" destId="{CA480625-05BD-4D76-AEF8-FAF2BCD61762}" srcOrd="2" destOrd="0" presId="urn:microsoft.com/office/officeart/2009/3/layout/IncreasingArrowsProcess"/>
    <dgm:cxn modelId="{1A14C86C-4889-465E-A75B-D510FDFFB438}" type="presParOf" srcId="{CCC5DBC7-4762-48D8-9389-3E0DA9BC98FD}" destId="{93B5F525-EB81-42BA-B46A-382D420EDBE7}" srcOrd="3" destOrd="0" presId="urn:microsoft.com/office/officeart/2009/3/layout/IncreasingArrowsProcess"/>
    <dgm:cxn modelId="{CD254DB4-8E42-4C10-AED0-FFB7CEFA6DC2}" type="presParOf" srcId="{CCC5DBC7-4762-48D8-9389-3E0DA9BC98FD}" destId="{338E5C95-BCEB-4689-8067-3BCC575EBFE9}" srcOrd="4" destOrd="0" presId="urn:microsoft.com/office/officeart/2009/3/layout/IncreasingArrowsProcess"/>
    <dgm:cxn modelId="{FA871578-3E69-437E-AE68-2108865FF3CD}" type="presParOf" srcId="{CCC5DBC7-4762-48D8-9389-3E0DA9BC98FD}" destId="{AF21A931-0D07-4D71-9DC0-5C2DD1909021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9D0DC-38C0-4EA8-BEAB-71B82C64030F}">
      <dsp:nvSpPr>
        <dsp:cNvPr id="0" name=""/>
        <dsp:cNvSpPr/>
      </dsp:nvSpPr>
      <dsp:spPr>
        <a:xfrm>
          <a:off x="-30864" y="746238"/>
          <a:ext cx="8081129" cy="1176920"/>
        </a:xfrm>
        <a:prstGeom prst="rightArrow">
          <a:avLst>
            <a:gd name="adj1" fmla="val 50000"/>
            <a:gd name="adj2" fmla="val 50000"/>
          </a:avLst>
        </a:prstGeom>
        <a:solidFill>
          <a:srgbClr val="C00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72000" rIns="254000" bIns="186836" numCol="1" spcCol="1270" anchor="b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1. </a:t>
          </a:r>
          <a:r>
            <a:rPr lang="ko-KR" altLang="en-US" sz="2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모</a:t>
          </a:r>
          <a:r>
            <a:rPr lang="ko-KR" altLang="en-US" sz="21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집</a:t>
          </a:r>
          <a:endParaRPr lang="ko-KR" altLang="en-US" sz="21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-30864" y="1040468"/>
        <a:ext cx="7786899" cy="588460"/>
      </dsp:txXfrm>
    </dsp:sp>
    <dsp:sp modelId="{0F8125D6-58E9-4CC9-92E2-E039E77E9B67}">
      <dsp:nvSpPr>
        <dsp:cNvPr id="0" name=""/>
        <dsp:cNvSpPr/>
      </dsp:nvSpPr>
      <dsp:spPr>
        <a:xfrm>
          <a:off x="-30864" y="1653813"/>
          <a:ext cx="2488987" cy="2267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65000"/>
            </a:schemeClr>
          </a:solidFill>
          <a:prstDash val="solid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8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 ~ </a:t>
          </a: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25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목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</a:t>
          </a: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팀 단위 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참가신청</a:t>
          </a:r>
          <a:endParaRPr lang="ko-KR" altLang="en-US" sz="15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-30864" y="1653813"/>
        <a:ext cx="2488987" cy="2267181"/>
      </dsp:txXfrm>
    </dsp:sp>
    <dsp:sp modelId="{CA480625-05BD-4D76-AEF8-FAF2BCD61762}">
      <dsp:nvSpPr>
        <dsp:cNvPr id="0" name=""/>
        <dsp:cNvSpPr/>
      </dsp:nvSpPr>
      <dsp:spPr>
        <a:xfrm>
          <a:off x="2339793" y="1138544"/>
          <a:ext cx="5809340" cy="1176920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72000" rIns="254000" bIns="186836" numCol="1" spcCol="1270" anchor="b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2. </a:t>
          </a:r>
          <a:r>
            <a:rPr lang="ko-KR" altLang="en-US" sz="2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팀 </a:t>
          </a:r>
          <a:r>
            <a:rPr lang="ko-KR" altLang="en-US" sz="21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선정 발표 면접</a:t>
          </a:r>
          <a:endParaRPr lang="ko-KR" altLang="en-US" sz="21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2339793" y="1432774"/>
        <a:ext cx="5515110" cy="588460"/>
      </dsp:txXfrm>
    </dsp:sp>
    <dsp:sp modelId="{93B5F525-EB81-42BA-B46A-382D420EDBE7}">
      <dsp:nvSpPr>
        <dsp:cNvPr id="0" name=""/>
        <dsp:cNvSpPr/>
      </dsp:nvSpPr>
      <dsp:spPr>
        <a:xfrm>
          <a:off x="2345446" y="2046120"/>
          <a:ext cx="2714340" cy="2267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65000"/>
            </a:schemeClr>
          </a:solidFill>
          <a:prstDash val="solid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5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30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일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(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화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)</a:t>
          </a:r>
          <a:endParaRPr lang="ko-KR" altLang="en-US" sz="15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심사위원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아태물류학부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김화중 교수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아태물류학부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임현우 교수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탐방계획서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서류 및 발표 평가</a:t>
          </a:r>
          <a:endParaRPr lang="ko-KR" altLang="en-US" sz="15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2345446" y="2046120"/>
        <a:ext cx="2714340" cy="2267181"/>
      </dsp:txXfrm>
    </dsp:sp>
    <dsp:sp modelId="{338E5C95-BCEB-4689-8067-3BCC575EBFE9}">
      <dsp:nvSpPr>
        <dsp:cNvPr id="0" name=""/>
        <dsp:cNvSpPr/>
      </dsp:nvSpPr>
      <dsp:spPr>
        <a:xfrm>
          <a:off x="4947111" y="1530851"/>
          <a:ext cx="3103153" cy="1176920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72000" rIns="254000" bIns="186836" numCol="1" spcCol="1270" anchor="b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3. </a:t>
          </a:r>
          <a:r>
            <a:rPr lang="ko-KR" altLang="en-US" sz="25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</a:t>
          </a:r>
          <a:r>
            <a:rPr lang="ko-KR" altLang="en-US" sz="21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방</a:t>
          </a:r>
          <a:endParaRPr lang="ko-KR" altLang="en-US" sz="2100" kern="1200" dirty="0">
            <a:solidFill>
              <a:srgbClr val="C00000"/>
            </a:solidFill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4947111" y="1825081"/>
        <a:ext cx="2808923" cy="588460"/>
      </dsp:txXfrm>
    </dsp:sp>
    <dsp:sp modelId="{AF21A931-0D07-4D71-9DC0-5C2DD1909021}">
      <dsp:nvSpPr>
        <dsp:cNvPr id="0" name=""/>
        <dsp:cNvSpPr/>
      </dsp:nvSpPr>
      <dsp:spPr>
        <a:xfrm>
          <a:off x="4947111" y="2438427"/>
          <a:ext cx="2488987" cy="2234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65000"/>
            </a:schemeClr>
          </a:solidFill>
          <a:prstDash val="solid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2017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년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6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r>
            <a:rPr lang="en-US" altLang="ko-KR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~ 8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월 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하계 방학기간 중 </a:t>
          </a:r>
          <a:r>
            <a:rPr lang="ko-KR" altLang="en-US" sz="18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개별 진행</a:t>
          </a:r>
          <a:endParaRPr lang="en-US" altLang="ko-KR" sz="1800" kern="1200" dirty="0" smtClean="0">
            <a:solidFill>
              <a:srgbClr val="C00000"/>
            </a:solidFill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선정한 기업 및 기관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탐방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과 </a:t>
          </a:r>
          <a:r>
            <a:rPr lang="ko-KR" altLang="en-US" sz="18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인터뷰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 진행</a:t>
          </a:r>
          <a:endParaRPr lang="en-US" altLang="ko-KR" sz="1500" kern="1200" dirty="0" smtClean="0">
            <a:latin typeface="서울남산체 B" panose="02020603020101020101" pitchFamily="18" charset="-127"/>
            <a:ea typeface="서울남산체 B" panose="02020603020101020101" pitchFamily="18" charset="-127"/>
          </a:endParaRPr>
        </a:p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rPr>
            <a:t>결과 보고서 </a:t>
          </a:r>
          <a:r>
            <a:rPr lang="ko-KR" altLang="en-US" sz="1500" kern="1200" dirty="0" smtClean="0">
              <a:latin typeface="서울남산체 B" panose="02020603020101020101" pitchFamily="18" charset="-127"/>
              <a:ea typeface="서울남산체 B" panose="02020603020101020101" pitchFamily="18" charset="-127"/>
            </a:rPr>
            <a:t>작성</a:t>
          </a:r>
          <a:endParaRPr lang="ko-KR" altLang="en-US" sz="1500" kern="1200" dirty="0">
            <a:latin typeface="서울남산체 B" panose="02020603020101020101" pitchFamily="18" charset="-127"/>
            <a:ea typeface="서울남산체 B" panose="02020603020101020101" pitchFamily="18" charset="-127"/>
          </a:endParaRPr>
        </a:p>
      </dsp:txBody>
      <dsp:txXfrm>
        <a:off x="4947111" y="2438427"/>
        <a:ext cx="2488987" cy="2234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D12A25-05B8-4AB1-86E3-98428EF54D8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DCB3-4ED2-4DE9-8959-86619A84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988297" y="2540822"/>
            <a:ext cx="614238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sz="55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LOBAL</a:t>
            </a:r>
            <a:r>
              <a:rPr lang="en-US" altLang="ko-KR" sz="55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55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</a:t>
            </a:r>
            <a:r>
              <a:rPr lang="en-US" altLang="ko-KR" sz="55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OMAD</a:t>
            </a:r>
          </a:p>
          <a:p>
            <a:pPr algn="ctr"/>
            <a:r>
              <a:rPr lang="ko-KR" altLang="en-US" sz="3000" b="1" dirty="0" err="1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결과발표회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0710" y="2037522"/>
            <a:ext cx="529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글로벌물류인력양성사업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62" y="5858818"/>
            <a:ext cx="981819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16" y="5948818"/>
            <a:ext cx="2042264" cy="54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37453" y="6034152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후원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90184" y="5948818"/>
            <a:ext cx="3614271" cy="540000"/>
            <a:chOff x="8469197" y="4969599"/>
            <a:chExt cx="3614271" cy="540000"/>
          </a:xfrm>
        </p:grpSpPr>
        <p:sp>
          <p:nvSpPr>
            <p:cNvPr id="6" name="TextBox 5"/>
            <p:cNvSpPr txBox="1"/>
            <p:nvPr/>
          </p:nvSpPr>
          <p:spPr>
            <a:xfrm>
              <a:off x="8469197" y="5054933"/>
              <a:ext cx="66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주최 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143" y="4969599"/>
              <a:ext cx="2875325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1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33180" y="3113250"/>
            <a:ext cx="438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00B0F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최우수팀</a:t>
            </a:r>
            <a:endParaRPr lang="en-US" altLang="ko-KR" sz="4000" b="1" dirty="0" smtClean="0">
              <a:solidFill>
                <a:srgbClr val="00B0F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57147" y="2529884"/>
            <a:ext cx="5934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Break Time</a:t>
            </a:r>
          </a:p>
          <a:p>
            <a:pPr algn="ctr"/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잠시 후 </a:t>
            </a:r>
            <a:endParaRPr lang="en-US" altLang="ko-KR" sz="2500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CK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사업 </a:t>
            </a: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G-Caravan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글로벌 </a:t>
            </a:r>
            <a:r>
              <a:rPr lang="ko-KR" altLang="en-US" sz="3000" dirty="0" err="1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노마드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결과 발표회가 진행됩니다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8338" y="807191"/>
            <a:ext cx="2623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오늘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3000" b="1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일정</a:t>
            </a:r>
            <a:endParaRPr lang="ko-KR" altLang="en-US" sz="3000" b="1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49153" y="1924775"/>
            <a:ext cx="5750820" cy="3962755"/>
            <a:chOff x="3149153" y="1477302"/>
            <a:chExt cx="5750820" cy="3962755"/>
          </a:xfrm>
        </p:grpSpPr>
        <p:sp>
          <p:nvSpPr>
            <p:cNvPr id="2" name="TextBox 1"/>
            <p:cNvSpPr txBox="1"/>
            <p:nvPr/>
          </p:nvSpPr>
          <p:spPr>
            <a:xfrm>
              <a:off x="3811520" y="2072824"/>
              <a:ext cx="4426086" cy="27853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rgbClr val="C0000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1. </a:t>
              </a:r>
              <a:r>
                <a:rPr lang="ko-KR" altLang="en-US" sz="2500" dirty="0" smtClean="0">
                  <a:solidFill>
                    <a:schemeClr val="bg1">
                      <a:lumMod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인사말</a:t>
              </a:r>
              <a:endPara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endPara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en-US" altLang="ko-KR" sz="2500" dirty="0" smtClean="0">
                  <a:solidFill>
                    <a:srgbClr val="C0000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2. </a:t>
              </a:r>
              <a:r>
                <a:rPr lang="en-US" altLang="ko-KR" sz="2500" b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서울남산체 B" panose="02020603020101020101" pitchFamily="18" charset="-127"/>
                </a:rPr>
                <a:t>GLOBAL NOMAD?</a:t>
              </a:r>
            </a:p>
            <a:p>
              <a:pPr marL="342900" indent="-342900">
                <a:buAutoNum type="arabicPeriod"/>
              </a:pPr>
              <a:endParaRPr lang="en-US" altLang="ko-KR" sz="2500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en-US" altLang="ko-KR" sz="2500" dirty="0" smtClean="0">
                  <a:solidFill>
                    <a:srgbClr val="C0000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3. </a:t>
              </a:r>
              <a:r>
                <a:rPr lang="ko-KR" altLang="en-US" sz="2500" dirty="0" smtClean="0">
                  <a:solidFill>
                    <a:schemeClr val="bg1">
                      <a:lumMod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결과 발표</a:t>
              </a:r>
              <a:endPara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2500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en-US" altLang="ko-KR" sz="2500" dirty="0" smtClean="0">
                  <a:solidFill>
                    <a:srgbClr val="C00000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4. </a:t>
              </a:r>
              <a:r>
                <a:rPr lang="ko-KR" altLang="en-US" sz="2500" dirty="0" smtClean="0">
                  <a:solidFill>
                    <a:schemeClr val="bg1">
                      <a:lumMod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시상식</a:t>
              </a:r>
              <a:endParaRPr lang="ko-KR" altLang="en-US" sz="2500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149153" y="1477302"/>
              <a:ext cx="5750820" cy="3962755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1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2597" y="3080362"/>
            <a:ext cx="26239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인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사말</a:t>
            </a:r>
            <a:endParaRPr lang="ko-KR" altLang="en-US" sz="4000" b="1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47528" y="3072132"/>
            <a:ext cx="55540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G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LOBAL </a:t>
            </a:r>
            <a:r>
              <a:rPr lang="en-US" altLang="ko-KR" sz="45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N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OMAD?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3813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G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LOBAL </a:t>
            </a:r>
            <a:r>
              <a:rPr lang="en-US" altLang="ko-KR" sz="30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N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OMAD?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82" y="553998"/>
            <a:ext cx="3297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사업 소개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4957" y="1299438"/>
            <a:ext cx="419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류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4.0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글로벌 </a:t>
            </a:r>
            <a:r>
              <a:rPr lang="ko-KR" altLang="en-US" sz="2500" dirty="0" err="1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노마드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사업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3357" y="2350847"/>
            <a:ext cx="6484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아태물류학부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전 학년 대상</a:t>
            </a:r>
            <a:r>
              <a:rPr lang="en-US" altLang="ko-KR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  <a:r>
              <a:rPr lang="en-US" altLang="ko-KR" sz="22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4</a:t>
            </a:r>
            <a:r>
              <a:rPr lang="ko-KR" altLang="en-US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인 </a:t>
            </a:r>
            <a:r>
              <a:rPr lang="en-US" altLang="ko-KR" sz="22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Ⅱ.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각 팀의 </a:t>
            </a:r>
            <a:r>
              <a:rPr lang="ko-KR" altLang="en-US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사업 계획서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바탕으로 발표 면접 후 팀 선정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Ⅲ. </a:t>
            </a:r>
            <a:r>
              <a:rPr lang="ko-KR" altLang="en-US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물류 </a:t>
            </a:r>
            <a:r>
              <a:rPr lang="en-US" altLang="ko-KR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4.0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관련된 </a:t>
            </a:r>
            <a:r>
              <a:rPr lang="ko-KR" altLang="en-US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국내외 다양한 기업과 기관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</a:t>
            </a:r>
            <a:r>
              <a:rPr lang="ko-KR" altLang="en-US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자율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선정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탐방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인터뷰한 후 관련 현황과 이슈를 파악하고 분석</a:t>
            </a:r>
            <a:endParaRPr lang="en-US" altLang="ko-KR" sz="2200" dirty="0" smtClean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Ⅳ.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탐방 중 파악하고 분석한 </a:t>
            </a:r>
            <a:r>
              <a:rPr lang="ko-KR" altLang="en-US" sz="2200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결과를 보고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하는 사업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3813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G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LOBAL </a:t>
            </a:r>
            <a:r>
              <a:rPr lang="en-US" altLang="ko-KR" sz="30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N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서울남산체 B" panose="02020603020101020101" pitchFamily="18" charset="-127"/>
              </a:rPr>
              <a:t>OMAD?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82" y="553998"/>
            <a:ext cx="3297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사업 일정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684434117"/>
              </p:ext>
            </p:extLst>
          </p:nvPr>
        </p:nvGraphicFramePr>
        <p:xfrm>
          <a:off x="1973635" y="7585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2597" y="3067804"/>
            <a:ext cx="26239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발표</a:t>
            </a:r>
            <a:endParaRPr lang="ko-KR" altLang="en-US" sz="4000" b="1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2597" y="3072404"/>
            <a:ext cx="26239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상식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둥근 사각형 9"/>
          <p:cNvSpPr/>
          <p:nvPr/>
        </p:nvSpPr>
        <p:spPr>
          <a:xfrm>
            <a:off x="0" y="6606000"/>
            <a:ext cx="2188723" cy="252000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33180" y="3109337"/>
            <a:ext cx="438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00B05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우수팀</a:t>
            </a:r>
            <a:endParaRPr lang="en-US" altLang="ko-KR" sz="4000" b="1" dirty="0" smtClean="0">
              <a:solidFill>
                <a:srgbClr val="00B05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95" y="6732000"/>
            <a:ext cx="12123905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68094" y="6606000"/>
            <a:ext cx="4679428" cy="252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7523" y="0"/>
            <a:ext cx="7444478" cy="12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3609" y="126992"/>
            <a:ext cx="3748391" cy="12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95" y="6791360"/>
            <a:ext cx="12123905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149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 Light</vt:lpstr>
      <vt:lpstr>서울남산체 B</vt:lpstr>
      <vt:lpstr>Calibri</vt:lpstr>
      <vt:lpstr>Arial Narrow</vt:lpstr>
      <vt:lpstr>맑은 고딕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아태물류 학생회</dc:creator>
  <cp:lastModifiedBy>Windows 사용자</cp:lastModifiedBy>
  <cp:revision>29</cp:revision>
  <dcterms:created xsi:type="dcterms:W3CDTF">2017-09-07T08:24:55Z</dcterms:created>
  <dcterms:modified xsi:type="dcterms:W3CDTF">2017-09-13T01:50:14Z</dcterms:modified>
</cp:coreProperties>
</file>