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나눔스퀘어 Bold" panose="020B0600000101010101" pitchFamily="50" charset="-127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조선일보명조" panose="02030304000000000000" pitchFamily="18" charset="-127"/>
      <p:regular r:id="rId21"/>
    </p:embeddedFont>
    <p:embeddedFont>
      <p:font typeface="나눔고딕 ExtraBold" panose="020D0904000000000000" pitchFamily="50" charset="-127"/>
      <p:bold r:id="rId22"/>
    </p:embeddedFont>
    <p:embeddedFont>
      <p:font typeface="나눔스퀘어" panose="020B0600000101010101" pitchFamily="50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730"/>
    <a:srgbClr val="042A54"/>
    <a:srgbClr val="FFFFFF"/>
    <a:srgbClr val="063E7B"/>
    <a:srgbClr val="F03E53"/>
    <a:srgbClr val="57ABFF"/>
    <a:srgbClr val="CBEFFF"/>
    <a:srgbClr val="0B59AD"/>
    <a:srgbClr val="157CFF"/>
    <a:srgbClr val="ED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5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8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2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2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7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3D52-B5BE-4FF6-949B-64820011A74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6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1537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3307872" y="2742853"/>
            <a:ext cx="2528256" cy="1345406"/>
            <a:chOff x="3307872" y="2742853"/>
            <a:chExt cx="2528256" cy="1345406"/>
          </a:xfrm>
          <a:scene3d>
            <a:camera prst="obliqueTopLeft"/>
            <a:lightRig rig="threePt" dir="t"/>
          </a:scene3d>
        </p:grpSpPr>
        <p:sp>
          <p:nvSpPr>
            <p:cNvPr id="51" name="TextBox 50"/>
            <p:cNvSpPr txBox="1"/>
            <p:nvPr/>
          </p:nvSpPr>
          <p:spPr>
            <a:xfrm>
              <a:off x="3307872" y="3201085"/>
              <a:ext cx="25282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푸른색 템플릿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34321" y="3785860"/>
              <a:ext cx="2475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 N S E R T S U B T I T L E H E R E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319093" y="2806353"/>
              <a:ext cx="25058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FFC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신뢰도가 올라가는</a:t>
              </a:r>
              <a:endParaRPr lang="en-US" altLang="ko-KR" sz="32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3394361" y="2742853"/>
              <a:ext cx="23552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3394361" y="4088259"/>
              <a:ext cx="23552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4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49099" y="1694615"/>
            <a:ext cx="3204331" cy="3827355"/>
            <a:chOff x="4755399" y="1694615"/>
            <a:chExt cx="3204331" cy="3827355"/>
          </a:xfrm>
          <a:scene3d>
            <a:camera prst="obliqueTopLeft"/>
            <a:lightRig rig="threePt" dir="t"/>
          </a:scene3d>
        </p:grpSpPr>
        <p:sp>
          <p:nvSpPr>
            <p:cNvPr id="3" name="직사각형 2"/>
            <p:cNvSpPr/>
            <p:nvPr/>
          </p:nvSpPr>
          <p:spPr>
            <a:xfrm>
              <a:off x="4755399" y="1773435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31599" y="1694615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65750" y="1694615"/>
              <a:ext cx="25939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넣어봅시다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55399" y="2614858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1599" y="2536038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5750" y="2536038"/>
              <a:ext cx="25939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넣어봅시다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55399" y="3456281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31599" y="3377461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65750" y="3377461"/>
              <a:ext cx="25939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넣어봅시다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55399" y="4297704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1599" y="4218884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65750" y="4218884"/>
              <a:ext cx="25939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넣어봅시다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55399" y="5139125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31599" y="5060305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05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65750" y="5060305"/>
              <a:ext cx="25939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넣어봅시다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99453" y="1576881"/>
            <a:ext cx="986167" cy="897201"/>
            <a:chOff x="999453" y="1602281"/>
            <a:chExt cx="986167" cy="897201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999453" y="1602281"/>
              <a:ext cx="9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  <a:endPara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7887" y="209937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</a:t>
              </a:r>
              <a:endPara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2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3989823" cy="461665"/>
            <a:chOff x="177139" y="302180"/>
            <a:chExt cx="398982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3951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sz="2400" spc="-150" dirty="0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 템플릿을 보면 신뢰도 </a:t>
              </a:r>
              <a:r>
                <a:rPr lang="ko-KR" altLang="en-US" sz="2400" spc="-150" dirty="0" err="1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뿜뿜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41938" y="694748"/>
            <a:ext cx="274145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초장부터 그래프로 </a:t>
            </a:r>
            <a:r>
              <a:rPr lang="ko-KR" altLang="en-US" spc="-150" dirty="0" err="1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조져버리기</a:t>
            </a:r>
            <a:endParaRPr lang="ko-KR" altLang="en-US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/>
          <p:cNvCxnSpPr>
            <a:endCxn id="7" idx="1"/>
          </p:cNvCxnSpPr>
          <p:nvPr/>
        </p:nvCxnSpPr>
        <p:spPr>
          <a:xfrm>
            <a:off x="0" y="879414"/>
            <a:ext cx="1341938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037927" y="3287464"/>
            <a:ext cx="1798320" cy="1604310"/>
          </a:xfrm>
          <a:custGeom>
            <a:avLst/>
            <a:gdLst>
              <a:gd name="T0" fmla="*/ 0 w 3810"/>
              <a:gd name="T1" fmla="*/ 2284 h 2284"/>
              <a:gd name="T2" fmla="*/ 3810 w 3810"/>
              <a:gd name="T3" fmla="*/ 2284 h 2284"/>
              <a:gd name="T4" fmla="*/ 0 w 3810"/>
              <a:gd name="T5" fmla="*/ 2031 h 2284"/>
              <a:gd name="T6" fmla="*/ 3810 w 3810"/>
              <a:gd name="T7" fmla="*/ 2031 h 2284"/>
              <a:gd name="T8" fmla="*/ 0 w 3810"/>
              <a:gd name="T9" fmla="*/ 1778 h 2284"/>
              <a:gd name="T10" fmla="*/ 3810 w 3810"/>
              <a:gd name="T11" fmla="*/ 1778 h 2284"/>
              <a:gd name="T12" fmla="*/ 0 w 3810"/>
              <a:gd name="T13" fmla="*/ 1518 h 2284"/>
              <a:gd name="T14" fmla="*/ 3810 w 3810"/>
              <a:gd name="T15" fmla="*/ 1518 h 2284"/>
              <a:gd name="T16" fmla="*/ 0 w 3810"/>
              <a:gd name="T17" fmla="*/ 1265 h 2284"/>
              <a:gd name="T18" fmla="*/ 3810 w 3810"/>
              <a:gd name="T19" fmla="*/ 1265 h 2284"/>
              <a:gd name="T20" fmla="*/ 0 w 3810"/>
              <a:gd name="T21" fmla="*/ 1012 h 2284"/>
              <a:gd name="T22" fmla="*/ 3810 w 3810"/>
              <a:gd name="T23" fmla="*/ 1012 h 2284"/>
              <a:gd name="T24" fmla="*/ 0 w 3810"/>
              <a:gd name="T25" fmla="*/ 759 h 2284"/>
              <a:gd name="T26" fmla="*/ 3810 w 3810"/>
              <a:gd name="T27" fmla="*/ 759 h 2284"/>
              <a:gd name="T28" fmla="*/ 0 w 3810"/>
              <a:gd name="T29" fmla="*/ 506 h 2284"/>
              <a:gd name="T30" fmla="*/ 3810 w 3810"/>
              <a:gd name="T31" fmla="*/ 506 h 2284"/>
              <a:gd name="T32" fmla="*/ 0 w 3810"/>
              <a:gd name="T33" fmla="*/ 253 h 2284"/>
              <a:gd name="T34" fmla="*/ 3810 w 3810"/>
              <a:gd name="T35" fmla="*/ 253 h 2284"/>
              <a:gd name="T36" fmla="*/ 0 w 3810"/>
              <a:gd name="T37" fmla="*/ 0 h 2284"/>
              <a:gd name="T38" fmla="*/ 3810 w 3810"/>
              <a:gd name="T39" fmla="*/ 0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10" h="2284">
                <a:moveTo>
                  <a:pt x="0" y="2284"/>
                </a:moveTo>
                <a:lnTo>
                  <a:pt x="3810" y="2284"/>
                </a:lnTo>
                <a:moveTo>
                  <a:pt x="0" y="2031"/>
                </a:moveTo>
                <a:lnTo>
                  <a:pt x="3810" y="2031"/>
                </a:lnTo>
                <a:moveTo>
                  <a:pt x="0" y="1778"/>
                </a:moveTo>
                <a:lnTo>
                  <a:pt x="3810" y="1778"/>
                </a:lnTo>
                <a:moveTo>
                  <a:pt x="0" y="1518"/>
                </a:moveTo>
                <a:lnTo>
                  <a:pt x="3810" y="1518"/>
                </a:lnTo>
                <a:moveTo>
                  <a:pt x="0" y="1265"/>
                </a:moveTo>
                <a:lnTo>
                  <a:pt x="3810" y="1265"/>
                </a:lnTo>
                <a:moveTo>
                  <a:pt x="0" y="1012"/>
                </a:moveTo>
                <a:lnTo>
                  <a:pt x="3810" y="1012"/>
                </a:lnTo>
                <a:moveTo>
                  <a:pt x="0" y="759"/>
                </a:moveTo>
                <a:lnTo>
                  <a:pt x="3810" y="759"/>
                </a:lnTo>
                <a:moveTo>
                  <a:pt x="0" y="506"/>
                </a:moveTo>
                <a:lnTo>
                  <a:pt x="3810" y="506"/>
                </a:lnTo>
                <a:moveTo>
                  <a:pt x="0" y="253"/>
                </a:moveTo>
                <a:lnTo>
                  <a:pt x="3810" y="253"/>
                </a:lnTo>
                <a:moveTo>
                  <a:pt x="0" y="0"/>
                </a:moveTo>
                <a:lnTo>
                  <a:pt x="3810" y="0"/>
                </a:lnTo>
              </a:path>
            </a:pathLst>
          </a:custGeom>
          <a:noFill/>
          <a:ln w="11113" cap="flat">
            <a:solidFill>
              <a:srgbClr val="D9D9D9"/>
            </a:solidFill>
            <a:prstDash val="solid"/>
            <a:round/>
            <a:headEnd/>
            <a:tailEnd/>
          </a:ln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 spc="-150"/>
          </a:p>
        </p:txBody>
      </p:sp>
      <p:sp>
        <p:nvSpPr>
          <p:cNvPr id="29" name="직사각형 28"/>
          <p:cNvSpPr/>
          <p:nvPr/>
        </p:nvSpPr>
        <p:spPr>
          <a:xfrm>
            <a:off x="1161508" y="4379029"/>
            <a:ext cx="209550" cy="512745"/>
          </a:xfrm>
          <a:prstGeom prst="rect">
            <a:avLst/>
          </a:prstGeom>
          <a:solidFill>
            <a:srgbClr val="CBEFF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150"/>
          </a:p>
        </p:txBody>
      </p:sp>
      <p:sp>
        <p:nvSpPr>
          <p:cNvPr id="32" name="직사각형 31"/>
          <p:cNvSpPr/>
          <p:nvPr/>
        </p:nvSpPr>
        <p:spPr>
          <a:xfrm>
            <a:off x="1496910" y="4241869"/>
            <a:ext cx="209550" cy="649905"/>
          </a:xfrm>
          <a:prstGeom prst="rect">
            <a:avLst/>
          </a:prstGeom>
          <a:solidFill>
            <a:srgbClr val="57ABF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150"/>
          </a:p>
        </p:txBody>
      </p:sp>
      <p:sp>
        <p:nvSpPr>
          <p:cNvPr id="33" name="직사각형 32"/>
          <p:cNvSpPr/>
          <p:nvPr/>
        </p:nvSpPr>
        <p:spPr>
          <a:xfrm>
            <a:off x="1832312" y="4013269"/>
            <a:ext cx="209550" cy="878505"/>
          </a:xfrm>
          <a:prstGeom prst="rect">
            <a:avLst/>
          </a:prstGeom>
          <a:solidFill>
            <a:srgbClr val="157CF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150"/>
          </a:p>
        </p:txBody>
      </p:sp>
      <p:sp>
        <p:nvSpPr>
          <p:cNvPr id="34" name="직사각형 33"/>
          <p:cNvSpPr/>
          <p:nvPr/>
        </p:nvSpPr>
        <p:spPr>
          <a:xfrm>
            <a:off x="2167714" y="3830389"/>
            <a:ext cx="209550" cy="1061385"/>
          </a:xfrm>
          <a:prstGeom prst="rect">
            <a:avLst/>
          </a:prstGeom>
          <a:solidFill>
            <a:srgbClr val="0B59A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150"/>
          </a:p>
        </p:txBody>
      </p:sp>
      <p:sp>
        <p:nvSpPr>
          <p:cNvPr id="35" name="직사각형 34"/>
          <p:cNvSpPr/>
          <p:nvPr/>
        </p:nvSpPr>
        <p:spPr>
          <a:xfrm>
            <a:off x="2503116" y="3357949"/>
            <a:ext cx="209550" cy="1533825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150"/>
          </a:p>
        </p:txBody>
      </p:sp>
      <p:sp>
        <p:nvSpPr>
          <p:cNvPr id="38" name="TextBox 37"/>
          <p:cNvSpPr txBox="1"/>
          <p:nvPr/>
        </p:nvSpPr>
        <p:spPr>
          <a:xfrm>
            <a:off x="999391" y="2786062"/>
            <a:ext cx="166584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막대그래프만 소환해서 활용</a:t>
            </a:r>
            <a:endParaRPr lang="ko-KR" altLang="en-US" sz="1200" spc="-150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05543" y="4896101"/>
            <a:ext cx="284052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endParaRPr lang="ko-KR" altLang="en-US" sz="9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9258" y="4896101"/>
            <a:ext cx="284052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endParaRPr lang="ko-KR" altLang="en-US" sz="9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77733" y="4896101"/>
            <a:ext cx="284052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endParaRPr lang="ko-KR" altLang="en-US" sz="9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13828" y="4896101"/>
            <a:ext cx="284052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endParaRPr lang="ko-KR" altLang="en-US" sz="9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46716" y="4896101"/>
            <a:ext cx="290464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 smtClean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18</a:t>
            </a:r>
            <a:endParaRPr lang="ko-KR" altLang="en-US" sz="900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778" y="4772990"/>
            <a:ext cx="226345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8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6099" y="4427205"/>
            <a:ext cx="309701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endParaRPr lang="ko-KR" altLang="en-US" sz="8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9253" y="4057757"/>
            <a:ext cx="309701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</a:t>
            </a:r>
            <a:endParaRPr lang="ko-KR" altLang="en-US" sz="8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479" y="3709590"/>
            <a:ext cx="309701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300</a:t>
            </a:r>
            <a:endParaRPr lang="ko-KR" altLang="en-US" sz="8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479" y="3355344"/>
            <a:ext cx="309701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400</a:t>
            </a:r>
            <a:endParaRPr lang="ko-KR" altLang="en-US" sz="8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79053" y="5304974"/>
            <a:ext cx="739305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 </a:t>
            </a:r>
            <a:r>
              <a:rPr lang="en-US" altLang="ko-KR" sz="800" spc="-150" dirty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 spc="-150" dirty="0" err="1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디주얼의</a:t>
            </a:r>
            <a:r>
              <a:rPr lang="ko-KR" altLang="en-US" sz="800" spc="-150" dirty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31875" y="5139437"/>
            <a:ext cx="1739579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 err="1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기사제목</a:t>
            </a:r>
            <a:r>
              <a:rPr lang="ko-KR" altLang="en-US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“</a:t>
            </a:r>
            <a:r>
              <a:rPr lang="ko-KR" altLang="en-US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주말저녁 치킨이  </a:t>
            </a:r>
            <a:r>
              <a:rPr lang="ko-KR" altLang="en-US" sz="800" spc="-150" dirty="0" err="1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땡기는</a:t>
            </a:r>
            <a:r>
              <a:rPr lang="ko-KR" altLang="en-US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과학적 이유</a:t>
            </a:r>
            <a:r>
              <a:rPr lang="en-US" altLang="ko-KR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endParaRPr lang="ko-KR" altLang="en-US" sz="8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Freeform 22"/>
          <p:cNvSpPr>
            <a:spLocks/>
          </p:cNvSpPr>
          <p:nvPr/>
        </p:nvSpPr>
        <p:spPr bwMode="auto">
          <a:xfrm>
            <a:off x="4173451" y="3285717"/>
            <a:ext cx="1225776" cy="1606058"/>
          </a:xfrm>
          <a:custGeom>
            <a:avLst/>
            <a:gdLst>
              <a:gd name="T0" fmla="*/ 1630 w 4809"/>
              <a:gd name="T1" fmla="*/ 0 h 6357"/>
              <a:gd name="T2" fmla="*/ 4809 w 4809"/>
              <a:gd name="T3" fmla="*/ 3178 h 6357"/>
              <a:gd name="T4" fmla="*/ 1630 w 4809"/>
              <a:gd name="T5" fmla="*/ 6357 h 6357"/>
              <a:gd name="T6" fmla="*/ 0 w 4809"/>
              <a:gd name="T7" fmla="*/ 5907 h 6357"/>
              <a:gd name="T8" fmla="*/ 1630 w 4809"/>
              <a:gd name="T9" fmla="*/ 3178 h 6357"/>
              <a:gd name="T10" fmla="*/ 1630 w 4809"/>
              <a:gd name="T11" fmla="*/ 0 h 6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09" h="6357">
                <a:moveTo>
                  <a:pt x="1630" y="0"/>
                </a:moveTo>
                <a:cubicBezTo>
                  <a:pt x="3386" y="0"/>
                  <a:pt x="4809" y="1423"/>
                  <a:pt x="4809" y="3178"/>
                </a:cubicBezTo>
                <a:cubicBezTo>
                  <a:pt x="4809" y="4934"/>
                  <a:pt x="3386" y="6357"/>
                  <a:pt x="1630" y="6357"/>
                </a:cubicBezTo>
                <a:cubicBezTo>
                  <a:pt x="1056" y="6357"/>
                  <a:pt x="493" y="6201"/>
                  <a:pt x="0" y="5907"/>
                </a:cubicBezTo>
                <a:lnTo>
                  <a:pt x="1630" y="3178"/>
                </a:lnTo>
                <a:lnTo>
                  <a:pt x="1630" y="0"/>
                </a:lnTo>
                <a:close/>
              </a:path>
            </a:pathLst>
          </a:custGeom>
          <a:solidFill>
            <a:srgbClr val="063E7B"/>
          </a:solidFill>
          <a:ln w="12700">
            <a:solidFill>
              <a:srgbClr val="063E7B"/>
            </a:solidFill>
            <a:prstDash val="solid"/>
            <a:round/>
            <a:headEnd/>
            <a:tailEnd/>
          </a:ln>
          <a:scene3d>
            <a:camera prst="obliqueTopLef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150"/>
          </a:p>
        </p:txBody>
      </p:sp>
      <p:sp>
        <p:nvSpPr>
          <p:cNvPr id="60" name="Freeform 23"/>
          <p:cNvSpPr>
            <a:spLocks/>
          </p:cNvSpPr>
          <p:nvPr/>
        </p:nvSpPr>
        <p:spPr bwMode="auto">
          <a:xfrm>
            <a:off x="4173451" y="3285717"/>
            <a:ext cx="1225776" cy="1606058"/>
          </a:xfrm>
          <a:custGeom>
            <a:avLst/>
            <a:gdLst>
              <a:gd name="T0" fmla="*/ 1630 w 4809"/>
              <a:gd name="T1" fmla="*/ 0 h 6357"/>
              <a:gd name="T2" fmla="*/ 4809 w 4809"/>
              <a:gd name="T3" fmla="*/ 3178 h 6357"/>
              <a:gd name="T4" fmla="*/ 1630 w 4809"/>
              <a:gd name="T5" fmla="*/ 6357 h 6357"/>
              <a:gd name="T6" fmla="*/ 0 w 4809"/>
              <a:gd name="T7" fmla="*/ 5907 h 6357"/>
              <a:gd name="T8" fmla="*/ 1630 w 4809"/>
              <a:gd name="T9" fmla="*/ 3178 h 6357"/>
              <a:gd name="T10" fmla="*/ 1630 w 4809"/>
              <a:gd name="T11" fmla="*/ 0 h 6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09" h="6357">
                <a:moveTo>
                  <a:pt x="1630" y="0"/>
                </a:moveTo>
                <a:cubicBezTo>
                  <a:pt x="3386" y="0"/>
                  <a:pt x="4809" y="1423"/>
                  <a:pt x="4809" y="3178"/>
                </a:cubicBezTo>
                <a:cubicBezTo>
                  <a:pt x="4809" y="4934"/>
                  <a:pt x="3386" y="6357"/>
                  <a:pt x="1630" y="6357"/>
                </a:cubicBezTo>
                <a:cubicBezTo>
                  <a:pt x="1056" y="6357"/>
                  <a:pt x="493" y="6201"/>
                  <a:pt x="0" y="5907"/>
                </a:cubicBezTo>
                <a:lnTo>
                  <a:pt x="1630" y="3178"/>
                </a:lnTo>
                <a:lnTo>
                  <a:pt x="1630" y="0"/>
                </a:lnTo>
                <a:close/>
              </a:path>
            </a:pathLst>
          </a:custGeom>
          <a:noFill/>
          <a:ln w="17463" cap="flat">
            <a:noFill/>
            <a:prstDash val="solid"/>
            <a:round/>
            <a:headEnd/>
            <a:tailEnd/>
          </a:ln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150"/>
          </a:p>
        </p:txBody>
      </p:sp>
      <p:sp>
        <p:nvSpPr>
          <p:cNvPr id="61" name="Freeform 24"/>
          <p:cNvSpPr>
            <a:spLocks/>
          </p:cNvSpPr>
          <p:nvPr/>
        </p:nvSpPr>
        <p:spPr bwMode="auto">
          <a:xfrm>
            <a:off x="3685283" y="3773120"/>
            <a:ext cx="903646" cy="1004647"/>
          </a:xfrm>
          <a:custGeom>
            <a:avLst/>
            <a:gdLst>
              <a:gd name="T0" fmla="*/ 1918 w 3548"/>
              <a:gd name="T1" fmla="*/ 3978 h 3978"/>
              <a:gd name="T2" fmla="*/ 625 w 3548"/>
              <a:gd name="T3" fmla="*/ 0 h 3978"/>
              <a:gd name="T4" fmla="*/ 3548 w 3548"/>
              <a:gd name="T5" fmla="*/ 1249 h 3978"/>
              <a:gd name="T6" fmla="*/ 1918 w 3548"/>
              <a:gd name="T7" fmla="*/ 3978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48" h="3978">
                <a:moveTo>
                  <a:pt x="1918" y="3978"/>
                </a:moveTo>
                <a:cubicBezTo>
                  <a:pt x="552" y="3162"/>
                  <a:pt x="0" y="1463"/>
                  <a:pt x="625" y="0"/>
                </a:cubicBezTo>
                <a:lnTo>
                  <a:pt x="3548" y="1249"/>
                </a:lnTo>
                <a:lnTo>
                  <a:pt x="1918" y="3978"/>
                </a:lnTo>
                <a:close/>
              </a:path>
            </a:pathLst>
          </a:custGeom>
          <a:solidFill>
            <a:srgbClr val="0B59AD"/>
          </a:solidFill>
          <a:ln w="12700">
            <a:solidFill>
              <a:srgbClr val="0B59AD"/>
            </a:solidFill>
            <a:prstDash val="solid"/>
            <a:round/>
            <a:headEnd/>
            <a:tailEnd/>
          </a:ln>
          <a:scene3d>
            <a:camera prst="obliqueTopLef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150"/>
          </a:p>
        </p:txBody>
      </p:sp>
      <p:sp>
        <p:nvSpPr>
          <p:cNvPr id="62" name="Freeform 25"/>
          <p:cNvSpPr>
            <a:spLocks/>
          </p:cNvSpPr>
          <p:nvPr/>
        </p:nvSpPr>
        <p:spPr bwMode="auto">
          <a:xfrm>
            <a:off x="3685283" y="3773120"/>
            <a:ext cx="903646" cy="1004647"/>
          </a:xfrm>
          <a:custGeom>
            <a:avLst/>
            <a:gdLst>
              <a:gd name="T0" fmla="*/ 1918 w 3548"/>
              <a:gd name="T1" fmla="*/ 3978 h 3978"/>
              <a:gd name="T2" fmla="*/ 625 w 3548"/>
              <a:gd name="T3" fmla="*/ 0 h 3978"/>
              <a:gd name="T4" fmla="*/ 3548 w 3548"/>
              <a:gd name="T5" fmla="*/ 1249 h 3978"/>
              <a:gd name="T6" fmla="*/ 1918 w 3548"/>
              <a:gd name="T7" fmla="*/ 3978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48" h="3978">
                <a:moveTo>
                  <a:pt x="1918" y="3978"/>
                </a:moveTo>
                <a:cubicBezTo>
                  <a:pt x="552" y="3162"/>
                  <a:pt x="0" y="1463"/>
                  <a:pt x="625" y="0"/>
                </a:cubicBezTo>
                <a:lnTo>
                  <a:pt x="3548" y="1249"/>
                </a:lnTo>
                <a:lnTo>
                  <a:pt x="1918" y="3978"/>
                </a:lnTo>
                <a:close/>
              </a:path>
            </a:pathLst>
          </a:custGeom>
          <a:noFill/>
          <a:ln w="17463" cap="flat">
            <a:noFill/>
            <a:prstDash val="solid"/>
            <a:round/>
            <a:headEnd/>
            <a:tailEnd/>
          </a:ln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150"/>
          </a:p>
        </p:txBody>
      </p:sp>
      <p:sp>
        <p:nvSpPr>
          <p:cNvPr id="63" name="Freeform 26"/>
          <p:cNvSpPr>
            <a:spLocks/>
          </p:cNvSpPr>
          <p:nvPr/>
        </p:nvSpPr>
        <p:spPr bwMode="auto">
          <a:xfrm>
            <a:off x="3844435" y="3399725"/>
            <a:ext cx="744495" cy="688639"/>
          </a:xfrm>
          <a:custGeom>
            <a:avLst/>
            <a:gdLst>
              <a:gd name="T0" fmla="*/ 0 w 2923"/>
              <a:gd name="T1" fmla="*/ 1479 h 2728"/>
              <a:gd name="T2" fmla="*/ 1293 w 2923"/>
              <a:gd name="T3" fmla="*/ 0 h 2728"/>
              <a:gd name="T4" fmla="*/ 2923 w 2923"/>
              <a:gd name="T5" fmla="*/ 2728 h 2728"/>
              <a:gd name="T6" fmla="*/ 0 w 2923"/>
              <a:gd name="T7" fmla="*/ 1479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3" h="2728">
                <a:moveTo>
                  <a:pt x="0" y="1479"/>
                </a:moveTo>
                <a:cubicBezTo>
                  <a:pt x="264" y="862"/>
                  <a:pt x="717" y="344"/>
                  <a:pt x="1293" y="0"/>
                </a:cubicBezTo>
                <a:lnTo>
                  <a:pt x="2923" y="2728"/>
                </a:lnTo>
                <a:lnTo>
                  <a:pt x="0" y="1479"/>
                </a:lnTo>
                <a:close/>
              </a:path>
            </a:pathLst>
          </a:custGeom>
          <a:solidFill>
            <a:srgbClr val="157CFF"/>
          </a:solidFill>
          <a:ln w="12700">
            <a:solidFill>
              <a:srgbClr val="157CFF"/>
            </a:solidFill>
            <a:prstDash val="solid"/>
            <a:round/>
            <a:headEnd/>
            <a:tailEnd/>
          </a:ln>
          <a:scene3d>
            <a:camera prst="obliqueTopLef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150"/>
          </a:p>
        </p:txBody>
      </p:sp>
      <p:sp>
        <p:nvSpPr>
          <p:cNvPr id="1024" name="Freeform 27"/>
          <p:cNvSpPr>
            <a:spLocks/>
          </p:cNvSpPr>
          <p:nvPr/>
        </p:nvSpPr>
        <p:spPr bwMode="auto">
          <a:xfrm>
            <a:off x="3844435" y="3399725"/>
            <a:ext cx="744495" cy="688639"/>
          </a:xfrm>
          <a:custGeom>
            <a:avLst/>
            <a:gdLst>
              <a:gd name="T0" fmla="*/ 0 w 2923"/>
              <a:gd name="T1" fmla="*/ 1479 h 2728"/>
              <a:gd name="T2" fmla="*/ 1293 w 2923"/>
              <a:gd name="T3" fmla="*/ 0 h 2728"/>
              <a:gd name="T4" fmla="*/ 2923 w 2923"/>
              <a:gd name="T5" fmla="*/ 2728 h 2728"/>
              <a:gd name="T6" fmla="*/ 0 w 2923"/>
              <a:gd name="T7" fmla="*/ 1479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3" h="2728">
                <a:moveTo>
                  <a:pt x="0" y="1479"/>
                </a:moveTo>
                <a:cubicBezTo>
                  <a:pt x="264" y="862"/>
                  <a:pt x="717" y="344"/>
                  <a:pt x="1293" y="0"/>
                </a:cubicBezTo>
                <a:lnTo>
                  <a:pt x="2923" y="2728"/>
                </a:lnTo>
                <a:lnTo>
                  <a:pt x="0" y="1479"/>
                </a:lnTo>
                <a:close/>
              </a:path>
            </a:pathLst>
          </a:custGeom>
          <a:noFill/>
          <a:ln w="17463" cap="flat">
            <a:noFill/>
            <a:prstDash val="solid"/>
            <a:round/>
            <a:headEnd/>
            <a:tailEnd/>
          </a:ln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150"/>
          </a:p>
        </p:txBody>
      </p:sp>
      <p:sp>
        <p:nvSpPr>
          <p:cNvPr id="1025" name="Freeform 28"/>
          <p:cNvSpPr>
            <a:spLocks/>
          </p:cNvSpPr>
          <p:nvPr/>
        </p:nvSpPr>
        <p:spPr bwMode="auto">
          <a:xfrm>
            <a:off x="4173451" y="3285717"/>
            <a:ext cx="415479" cy="802646"/>
          </a:xfrm>
          <a:custGeom>
            <a:avLst/>
            <a:gdLst>
              <a:gd name="T0" fmla="*/ 0 w 1630"/>
              <a:gd name="T1" fmla="*/ 450 h 3178"/>
              <a:gd name="T2" fmla="*/ 1630 w 1630"/>
              <a:gd name="T3" fmla="*/ 0 h 3178"/>
              <a:gd name="T4" fmla="*/ 1630 w 1630"/>
              <a:gd name="T5" fmla="*/ 3178 h 3178"/>
              <a:gd name="T6" fmla="*/ 0 w 1630"/>
              <a:gd name="T7" fmla="*/ 450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0" h="3178">
                <a:moveTo>
                  <a:pt x="0" y="450"/>
                </a:moveTo>
                <a:cubicBezTo>
                  <a:pt x="493" y="155"/>
                  <a:pt x="1056" y="0"/>
                  <a:pt x="1630" y="0"/>
                </a:cubicBezTo>
                <a:lnTo>
                  <a:pt x="1630" y="3178"/>
                </a:lnTo>
                <a:lnTo>
                  <a:pt x="0" y="450"/>
                </a:lnTo>
                <a:close/>
              </a:path>
            </a:pathLst>
          </a:custGeom>
          <a:solidFill>
            <a:srgbClr val="57ABFF"/>
          </a:solidFill>
          <a:ln w="12700">
            <a:solidFill>
              <a:srgbClr val="57ABFF"/>
            </a:solidFill>
            <a:prstDash val="solid"/>
            <a:round/>
            <a:headEnd/>
            <a:tailEnd/>
          </a:ln>
          <a:scene3d>
            <a:camera prst="obliqueTopLef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150"/>
          </a:p>
        </p:txBody>
      </p:sp>
      <p:sp>
        <p:nvSpPr>
          <p:cNvPr id="1027" name="Freeform 29"/>
          <p:cNvSpPr>
            <a:spLocks/>
          </p:cNvSpPr>
          <p:nvPr/>
        </p:nvSpPr>
        <p:spPr bwMode="auto">
          <a:xfrm>
            <a:off x="4173451" y="3285717"/>
            <a:ext cx="415479" cy="802646"/>
          </a:xfrm>
          <a:custGeom>
            <a:avLst/>
            <a:gdLst>
              <a:gd name="T0" fmla="*/ 0 w 1630"/>
              <a:gd name="T1" fmla="*/ 450 h 3178"/>
              <a:gd name="T2" fmla="*/ 1630 w 1630"/>
              <a:gd name="T3" fmla="*/ 0 h 3178"/>
              <a:gd name="T4" fmla="*/ 1630 w 1630"/>
              <a:gd name="T5" fmla="*/ 3178 h 3178"/>
              <a:gd name="T6" fmla="*/ 0 w 1630"/>
              <a:gd name="T7" fmla="*/ 450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0" h="3178">
                <a:moveTo>
                  <a:pt x="0" y="450"/>
                </a:moveTo>
                <a:cubicBezTo>
                  <a:pt x="493" y="155"/>
                  <a:pt x="1056" y="0"/>
                  <a:pt x="1630" y="0"/>
                </a:cubicBezTo>
                <a:lnTo>
                  <a:pt x="1630" y="3178"/>
                </a:lnTo>
                <a:lnTo>
                  <a:pt x="0" y="450"/>
                </a:lnTo>
                <a:close/>
              </a:path>
            </a:pathLst>
          </a:custGeom>
          <a:noFill/>
          <a:ln w="17463" cap="flat">
            <a:noFill/>
            <a:prstDash val="solid"/>
            <a:round/>
            <a:headEnd/>
            <a:tailEnd/>
          </a:ln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150"/>
          </a:p>
        </p:txBody>
      </p:sp>
      <p:sp>
        <p:nvSpPr>
          <p:cNvPr id="69" name="TextBox 68"/>
          <p:cNvSpPr txBox="1"/>
          <p:nvPr/>
        </p:nvSpPr>
        <p:spPr>
          <a:xfrm>
            <a:off x="3996476" y="2786062"/>
            <a:ext cx="1184940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색깔만 바꿔서 사용</a:t>
            </a:r>
            <a:endParaRPr lang="ko-KR" altLang="en-US" sz="1200" spc="-150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29" name="그룹 1028"/>
          <p:cNvGrpSpPr/>
          <p:nvPr/>
        </p:nvGrpSpPr>
        <p:grpSpPr>
          <a:xfrm>
            <a:off x="3719139" y="5139437"/>
            <a:ext cx="1739579" cy="380981"/>
            <a:chOff x="3973314" y="4509655"/>
            <a:chExt cx="1739579" cy="380981"/>
          </a:xfrm>
          <a:scene3d>
            <a:camera prst="obliqueTopLeft"/>
            <a:lightRig rig="threePt" dir="t"/>
          </a:scene3d>
        </p:grpSpPr>
        <p:sp>
          <p:nvSpPr>
            <p:cNvPr id="70" name="TextBox 69"/>
            <p:cNvSpPr txBox="1"/>
            <p:nvPr/>
          </p:nvSpPr>
          <p:spPr>
            <a:xfrm>
              <a:off x="4920492" y="4675192"/>
              <a:ext cx="7393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출처 </a:t>
              </a:r>
              <a:r>
                <a:rPr lang="en-US" altLang="ko-KR" sz="800" spc="-150" dirty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800" spc="-150" dirty="0" err="1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디주얼의</a:t>
              </a:r>
              <a:r>
                <a:rPr lang="ko-KR" altLang="en-US" sz="800" spc="-150" dirty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뇌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73314" y="4509655"/>
              <a:ext cx="1739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err="1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기사제목</a:t>
              </a:r>
              <a:r>
                <a:rPr lang="ko-KR" altLang="en-US" sz="8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8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“</a:t>
              </a:r>
              <a:r>
                <a:rPr lang="ko-KR" altLang="en-US" sz="8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주말저녁 치킨이  </a:t>
              </a:r>
              <a:r>
                <a:rPr lang="ko-KR" altLang="en-US" sz="800" spc="-150" dirty="0" err="1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땡기는</a:t>
              </a:r>
              <a:r>
                <a:rPr lang="ko-KR" altLang="en-US" sz="8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과학적 이유</a:t>
              </a:r>
              <a:r>
                <a:rPr lang="en-US" altLang="ko-KR" sz="8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＂</a:t>
              </a:r>
              <a:endParaRPr lang="ko-KR" altLang="en-US" sz="800" spc="-150" dirty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049" name="Freeform 35"/>
          <p:cNvSpPr>
            <a:spLocks/>
          </p:cNvSpPr>
          <p:nvPr/>
        </p:nvSpPr>
        <p:spPr bwMode="auto">
          <a:xfrm>
            <a:off x="6308422" y="3785215"/>
            <a:ext cx="607107" cy="1029512"/>
          </a:xfrm>
          <a:custGeom>
            <a:avLst/>
            <a:gdLst>
              <a:gd name="T0" fmla="*/ 1653 w 2004"/>
              <a:gd name="T1" fmla="*/ 3428 h 3428"/>
              <a:gd name="T2" fmla="*/ 539 w 2004"/>
              <a:gd name="T3" fmla="*/ 0 h 3428"/>
              <a:gd name="T4" fmla="*/ 1168 w 2004"/>
              <a:gd name="T5" fmla="*/ 269 h 3428"/>
              <a:gd name="T6" fmla="*/ 2004 w 2004"/>
              <a:gd name="T7" fmla="*/ 2841 h 3428"/>
              <a:gd name="T8" fmla="*/ 1653 w 2004"/>
              <a:gd name="T9" fmla="*/ 3428 h 3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4" h="3428">
                <a:moveTo>
                  <a:pt x="1653" y="3428"/>
                </a:moveTo>
                <a:cubicBezTo>
                  <a:pt x="476" y="2725"/>
                  <a:pt x="0" y="1261"/>
                  <a:pt x="539" y="0"/>
                </a:cubicBezTo>
                <a:lnTo>
                  <a:pt x="1168" y="269"/>
                </a:lnTo>
                <a:cubicBezTo>
                  <a:pt x="764" y="1215"/>
                  <a:pt x="1121" y="2313"/>
                  <a:pt x="2004" y="2841"/>
                </a:cubicBezTo>
                <a:lnTo>
                  <a:pt x="1653" y="3428"/>
                </a:lnTo>
                <a:close/>
              </a:path>
            </a:pathLst>
          </a:custGeom>
          <a:solidFill>
            <a:srgbClr val="0B59AD"/>
          </a:solidFill>
          <a:ln w="12700">
            <a:solidFill>
              <a:srgbClr val="0B59AD"/>
            </a:solidFill>
            <a:prstDash val="solid"/>
            <a:round/>
            <a:headEnd/>
            <a:tailEnd/>
          </a:ln>
          <a:scene3d>
            <a:camera prst="obliqueTopLef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150"/>
          </a:p>
        </p:txBody>
      </p:sp>
      <p:grpSp>
        <p:nvGrpSpPr>
          <p:cNvPr id="1057" name="그룹 1056"/>
          <p:cNvGrpSpPr/>
          <p:nvPr/>
        </p:nvGrpSpPr>
        <p:grpSpPr>
          <a:xfrm>
            <a:off x="6471441" y="3285717"/>
            <a:ext cx="1594058" cy="1645453"/>
            <a:chOff x="6051550" y="2436813"/>
            <a:chExt cx="3151188" cy="3252788"/>
          </a:xfrm>
          <a:scene3d>
            <a:camera prst="obliqueTopLeft"/>
            <a:lightRig rig="threePt" dir="t"/>
          </a:scene3d>
        </p:grpSpPr>
        <p:sp>
          <p:nvSpPr>
            <p:cNvPr id="1047" name="Freeform 33"/>
            <p:cNvSpPr>
              <a:spLocks/>
            </p:cNvSpPr>
            <p:nvPr/>
          </p:nvSpPr>
          <p:spPr bwMode="auto">
            <a:xfrm>
              <a:off x="6719888" y="2436813"/>
              <a:ext cx="2482850" cy="3252788"/>
            </a:xfrm>
            <a:custGeom>
              <a:avLst/>
              <a:gdLst>
                <a:gd name="T0" fmla="*/ 1404 w 4144"/>
                <a:gd name="T1" fmla="*/ 0 h 5478"/>
                <a:gd name="T2" fmla="*/ 4144 w 4144"/>
                <a:gd name="T3" fmla="*/ 2739 h 5478"/>
                <a:gd name="T4" fmla="*/ 1404 w 4144"/>
                <a:gd name="T5" fmla="*/ 5478 h 5478"/>
                <a:gd name="T6" fmla="*/ 0 w 4144"/>
                <a:gd name="T7" fmla="*/ 5090 h 5478"/>
                <a:gd name="T8" fmla="*/ 351 w 4144"/>
                <a:gd name="T9" fmla="*/ 4503 h 5478"/>
                <a:gd name="T10" fmla="*/ 3168 w 4144"/>
                <a:gd name="T11" fmla="*/ 3793 h 5478"/>
                <a:gd name="T12" fmla="*/ 2458 w 4144"/>
                <a:gd name="T13" fmla="*/ 975 h 5478"/>
                <a:gd name="T14" fmla="*/ 1404 w 4144"/>
                <a:gd name="T15" fmla="*/ 684 h 5478"/>
                <a:gd name="T16" fmla="*/ 1404 w 4144"/>
                <a:gd name="T17" fmla="*/ 0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4" h="5478">
                  <a:moveTo>
                    <a:pt x="1404" y="0"/>
                  </a:moveTo>
                  <a:cubicBezTo>
                    <a:pt x="2917" y="0"/>
                    <a:pt x="4144" y="1226"/>
                    <a:pt x="4144" y="2739"/>
                  </a:cubicBezTo>
                  <a:cubicBezTo>
                    <a:pt x="4144" y="4252"/>
                    <a:pt x="2917" y="5478"/>
                    <a:pt x="1404" y="5478"/>
                  </a:cubicBezTo>
                  <a:cubicBezTo>
                    <a:pt x="910" y="5478"/>
                    <a:pt x="424" y="5344"/>
                    <a:pt x="0" y="5090"/>
                  </a:cubicBezTo>
                  <a:lnTo>
                    <a:pt x="351" y="4503"/>
                  </a:lnTo>
                  <a:cubicBezTo>
                    <a:pt x="1325" y="5084"/>
                    <a:pt x="2586" y="4767"/>
                    <a:pt x="3168" y="3793"/>
                  </a:cubicBezTo>
                  <a:cubicBezTo>
                    <a:pt x="3750" y="2819"/>
                    <a:pt x="3432" y="1557"/>
                    <a:pt x="2458" y="975"/>
                  </a:cubicBezTo>
                  <a:cubicBezTo>
                    <a:pt x="2140" y="785"/>
                    <a:pt x="1776" y="684"/>
                    <a:pt x="1404" y="684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rgbClr val="063E7B"/>
            </a:solidFill>
            <a:ln w="12700">
              <a:solidFill>
                <a:srgbClr val="063E7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pc="-150"/>
            </a:p>
          </p:txBody>
        </p:sp>
        <p:sp>
          <p:nvSpPr>
            <p:cNvPr id="1048" name="Freeform 34"/>
            <p:cNvSpPr>
              <a:spLocks/>
            </p:cNvSpPr>
            <p:nvPr/>
          </p:nvSpPr>
          <p:spPr bwMode="auto">
            <a:xfrm>
              <a:off x="6719888" y="2436813"/>
              <a:ext cx="2482850" cy="3252788"/>
            </a:xfrm>
            <a:custGeom>
              <a:avLst/>
              <a:gdLst>
                <a:gd name="T0" fmla="*/ 1404 w 4144"/>
                <a:gd name="T1" fmla="*/ 0 h 5478"/>
                <a:gd name="T2" fmla="*/ 4144 w 4144"/>
                <a:gd name="T3" fmla="*/ 2739 h 5478"/>
                <a:gd name="T4" fmla="*/ 1404 w 4144"/>
                <a:gd name="T5" fmla="*/ 5478 h 5478"/>
                <a:gd name="T6" fmla="*/ 0 w 4144"/>
                <a:gd name="T7" fmla="*/ 5090 h 5478"/>
                <a:gd name="T8" fmla="*/ 351 w 4144"/>
                <a:gd name="T9" fmla="*/ 4503 h 5478"/>
                <a:gd name="T10" fmla="*/ 3168 w 4144"/>
                <a:gd name="T11" fmla="*/ 3793 h 5478"/>
                <a:gd name="T12" fmla="*/ 2458 w 4144"/>
                <a:gd name="T13" fmla="*/ 975 h 5478"/>
                <a:gd name="T14" fmla="*/ 1404 w 4144"/>
                <a:gd name="T15" fmla="*/ 684 h 5478"/>
                <a:gd name="T16" fmla="*/ 1404 w 4144"/>
                <a:gd name="T17" fmla="*/ 0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4" h="5478">
                  <a:moveTo>
                    <a:pt x="1404" y="0"/>
                  </a:moveTo>
                  <a:cubicBezTo>
                    <a:pt x="2917" y="0"/>
                    <a:pt x="4144" y="1226"/>
                    <a:pt x="4144" y="2739"/>
                  </a:cubicBezTo>
                  <a:cubicBezTo>
                    <a:pt x="4144" y="4252"/>
                    <a:pt x="2917" y="5478"/>
                    <a:pt x="1404" y="5478"/>
                  </a:cubicBezTo>
                  <a:cubicBezTo>
                    <a:pt x="910" y="5478"/>
                    <a:pt x="424" y="5344"/>
                    <a:pt x="0" y="5090"/>
                  </a:cubicBezTo>
                  <a:lnTo>
                    <a:pt x="351" y="4503"/>
                  </a:lnTo>
                  <a:cubicBezTo>
                    <a:pt x="1325" y="5084"/>
                    <a:pt x="2586" y="4767"/>
                    <a:pt x="3168" y="3793"/>
                  </a:cubicBezTo>
                  <a:cubicBezTo>
                    <a:pt x="3750" y="2819"/>
                    <a:pt x="3432" y="1557"/>
                    <a:pt x="2458" y="975"/>
                  </a:cubicBezTo>
                  <a:cubicBezTo>
                    <a:pt x="2140" y="785"/>
                    <a:pt x="1776" y="684"/>
                    <a:pt x="1404" y="684"/>
                  </a:cubicBezTo>
                  <a:lnTo>
                    <a:pt x="1404" y="0"/>
                  </a:lnTo>
                  <a:close/>
                </a:path>
              </a:pathLst>
            </a:custGeom>
            <a:noFill/>
            <a:ln w="19050" cap="flat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pc="-150"/>
            </a:p>
          </p:txBody>
        </p:sp>
        <p:sp>
          <p:nvSpPr>
            <p:cNvPr id="1051" name="Freeform 37"/>
            <p:cNvSpPr>
              <a:spLocks/>
            </p:cNvSpPr>
            <p:nvPr/>
          </p:nvSpPr>
          <p:spPr bwMode="auto">
            <a:xfrm>
              <a:off x="6051550" y="2667001"/>
              <a:ext cx="877887" cy="915988"/>
            </a:xfrm>
            <a:custGeom>
              <a:avLst/>
              <a:gdLst>
                <a:gd name="T0" fmla="*/ 0 w 1465"/>
                <a:gd name="T1" fmla="*/ 1275 h 1544"/>
                <a:gd name="T2" fmla="*/ 1114 w 1465"/>
                <a:gd name="T3" fmla="*/ 0 h 1544"/>
                <a:gd name="T4" fmla="*/ 1465 w 1465"/>
                <a:gd name="T5" fmla="*/ 588 h 1544"/>
                <a:gd name="T6" fmla="*/ 629 w 1465"/>
                <a:gd name="T7" fmla="*/ 1544 h 1544"/>
                <a:gd name="T8" fmla="*/ 0 w 1465"/>
                <a:gd name="T9" fmla="*/ 1275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5" h="1544">
                  <a:moveTo>
                    <a:pt x="0" y="1275"/>
                  </a:moveTo>
                  <a:cubicBezTo>
                    <a:pt x="227" y="743"/>
                    <a:pt x="617" y="297"/>
                    <a:pt x="1114" y="0"/>
                  </a:cubicBezTo>
                  <a:lnTo>
                    <a:pt x="1465" y="588"/>
                  </a:lnTo>
                  <a:cubicBezTo>
                    <a:pt x="1092" y="811"/>
                    <a:pt x="800" y="1145"/>
                    <a:pt x="629" y="1544"/>
                  </a:cubicBezTo>
                  <a:lnTo>
                    <a:pt x="0" y="1275"/>
                  </a:lnTo>
                  <a:close/>
                </a:path>
              </a:pathLst>
            </a:custGeom>
            <a:solidFill>
              <a:srgbClr val="157CFF"/>
            </a:solidFill>
            <a:ln w="12700">
              <a:solidFill>
                <a:srgbClr val="157C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pc="-150"/>
            </a:p>
          </p:txBody>
        </p:sp>
        <p:sp>
          <p:nvSpPr>
            <p:cNvPr id="1052" name="Freeform 38"/>
            <p:cNvSpPr>
              <a:spLocks/>
            </p:cNvSpPr>
            <p:nvPr/>
          </p:nvSpPr>
          <p:spPr bwMode="auto">
            <a:xfrm>
              <a:off x="6051550" y="2667001"/>
              <a:ext cx="877887" cy="915988"/>
            </a:xfrm>
            <a:custGeom>
              <a:avLst/>
              <a:gdLst>
                <a:gd name="T0" fmla="*/ 0 w 1465"/>
                <a:gd name="T1" fmla="*/ 1275 h 1544"/>
                <a:gd name="T2" fmla="*/ 1114 w 1465"/>
                <a:gd name="T3" fmla="*/ 0 h 1544"/>
                <a:gd name="T4" fmla="*/ 1465 w 1465"/>
                <a:gd name="T5" fmla="*/ 588 h 1544"/>
                <a:gd name="T6" fmla="*/ 629 w 1465"/>
                <a:gd name="T7" fmla="*/ 1544 h 1544"/>
                <a:gd name="T8" fmla="*/ 0 w 1465"/>
                <a:gd name="T9" fmla="*/ 1275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5" h="1544">
                  <a:moveTo>
                    <a:pt x="0" y="1275"/>
                  </a:moveTo>
                  <a:cubicBezTo>
                    <a:pt x="227" y="743"/>
                    <a:pt x="617" y="297"/>
                    <a:pt x="1114" y="0"/>
                  </a:cubicBezTo>
                  <a:lnTo>
                    <a:pt x="1465" y="588"/>
                  </a:lnTo>
                  <a:cubicBezTo>
                    <a:pt x="1092" y="811"/>
                    <a:pt x="800" y="1145"/>
                    <a:pt x="629" y="1544"/>
                  </a:cubicBezTo>
                  <a:lnTo>
                    <a:pt x="0" y="1275"/>
                  </a:lnTo>
                  <a:close/>
                </a:path>
              </a:pathLst>
            </a:custGeom>
            <a:noFill/>
            <a:ln w="19050" cap="flat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pc="-150"/>
            </a:p>
          </p:txBody>
        </p:sp>
        <p:sp>
          <p:nvSpPr>
            <p:cNvPr id="1053" name="Freeform 39"/>
            <p:cNvSpPr>
              <a:spLocks/>
            </p:cNvSpPr>
            <p:nvPr/>
          </p:nvSpPr>
          <p:spPr bwMode="auto">
            <a:xfrm>
              <a:off x="6719888" y="2436813"/>
              <a:ext cx="841375" cy="579438"/>
            </a:xfrm>
            <a:custGeom>
              <a:avLst/>
              <a:gdLst>
                <a:gd name="T0" fmla="*/ 0 w 1404"/>
                <a:gd name="T1" fmla="*/ 387 h 975"/>
                <a:gd name="T2" fmla="*/ 1404 w 1404"/>
                <a:gd name="T3" fmla="*/ 0 h 975"/>
                <a:gd name="T4" fmla="*/ 1404 w 1404"/>
                <a:gd name="T5" fmla="*/ 684 h 975"/>
                <a:gd name="T6" fmla="*/ 351 w 1404"/>
                <a:gd name="T7" fmla="*/ 975 h 975"/>
                <a:gd name="T8" fmla="*/ 0 w 1404"/>
                <a:gd name="T9" fmla="*/ 3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975">
                  <a:moveTo>
                    <a:pt x="0" y="387"/>
                  </a:moveTo>
                  <a:cubicBezTo>
                    <a:pt x="424" y="134"/>
                    <a:pt x="910" y="0"/>
                    <a:pt x="1404" y="0"/>
                  </a:cubicBezTo>
                  <a:lnTo>
                    <a:pt x="1404" y="684"/>
                  </a:lnTo>
                  <a:cubicBezTo>
                    <a:pt x="1033" y="684"/>
                    <a:pt x="669" y="785"/>
                    <a:pt x="351" y="975"/>
                  </a:cubicBezTo>
                  <a:lnTo>
                    <a:pt x="0" y="387"/>
                  </a:lnTo>
                  <a:close/>
                </a:path>
              </a:pathLst>
            </a:custGeom>
            <a:solidFill>
              <a:srgbClr val="57ABFF"/>
            </a:solidFill>
            <a:ln w="12700">
              <a:solidFill>
                <a:srgbClr val="57AB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pc="-150"/>
            </a:p>
          </p:txBody>
        </p:sp>
        <p:sp>
          <p:nvSpPr>
            <p:cNvPr id="1054" name="Freeform 40"/>
            <p:cNvSpPr>
              <a:spLocks/>
            </p:cNvSpPr>
            <p:nvPr/>
          </p:nvSpPr>
          <p:spPr bwMode="auto">
            <a:xfrm>
              <a:off x="6719888" y="2436813"/>
              <a:ext cx="841375" cy="579438"/>
            </a:xfrm>
            <a:custGeom>
              <a:avLst/>
              <a:gdLst>
                <a:gd name="T0" fmla="*/ 0 w 1404"/>
                <a:gd name="T1" fmla="*/ 387 h 975"/>
                <a:gd name="T2" fmla="*/ 1404 w 1404"/>
                <a:gd name="T3" fmla="*/ 0 h 975"/>
                <a:gd name="T4" fmla="*/ 1404 w 1404"/>
                <a:gd name="T5" fmla="*/ 684 h 975"/>
                <a:gd name="T6" fmla="*/ 351 w 1404"/>
                <a:gd name="T7" fmla="*/ 975 h 975"/>
                <a:gd name="T8" fmla="*/ 0 w 1404"/>
                <a:gd name="T9" fmla="*/ 3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975">
                  <a:moveTo>
                    <a:pt x="0" y="387"/>
                  </a:moveTo>
                  <a:cubicBezTo>
                    <a:pt x="424" y="134"/>
                    <a:pt x="910" y="0"/>
                    <a:pt x="1404" y="0"/>
                  </a:cubicBezTo>
                  <a:lnTo>
                    <a:pt x="1404" y="684"/>
                  </a:lnTo>
                  <a:cubicBezTo>
                    <a:pt x="1033" y="684"/>
                    <a:pt x="669" y="785"/>
                    <a:pt x="351" y="975"/>
                  </a:cubicBezTo>
                  <a:lnTo>
                    <a:pt x="0" y="387"/>
                  </a:lnTo>
                  <a:close/>
                </a:path>
              </a:pathLst>
            </a:custGeom>
            <a:noFill/>
            <a:ln w="19050" cap="flat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pc="-15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6642676" y="2786062"/>
            <a:ext cx="1184940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이거는 깐지 그래프</a:t>
            </a:r>
            <a:endParaRPr lang="ko-KR" altLang="en-US" sz="1200" spc="-150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12531" y="5304974"/>
            <a:ext cx="739305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 </a:t>
            </a:r>
            <a:r>
              <a:rPr lang="en-US" altLang="ko-KR" sz="800" spc="-150" dirty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 spc="-150" dirty="0" err="1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디주얼의</a:t>
            </a:r>
            <a:r>
              <a:rPr lang="ko-KR" altLang="en-US" sz="800" spc="-150" dirty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뇌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65353" y="5139437"/>
            <a:ext cx="1739579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 err="1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기사제목</a:t>
            </a:r>
            <a:r>
              <a:rPr lang="ko-KR" altLang="en-US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“</a:t>
            </a:r>
            <a:r>
              <a:rPr lang="ko-KR" altLang="en-US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주말저녁 치킨이  </a:t>
            </a:r>
            <a:r>
              <a:rPr lang="ko-KR" altLang="en-US" sz="800" spc="-150" dirty="0" err="1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땡기는</a:t>
            </a:r>
            <a:r>
              <a:rPr lang="ko-KR" altLang="en-US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과학적 이유</a:t>
            </a:r>
            <a:r>
              <a:rPr lang="en-US" altLang="ko-KR" sz="8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endParaRPr lang="ko-KR" altLang="en-US" sz="800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 flipH="1">
            <a:off x="5121608" y="6217205"/>
            <a:ext cx="386997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 색깔 </a:t>
            </a:r>
            <a:r>
              <a:rPr lang="ko-KR" altLang="en-US" sz="2400" spc="-150" smtClean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 조정되게 </a:t>
            </a:r>
            <a:r>
              <a:rPr lang="ko-KR" altLang="en-US" sz="2400" spc="-150" dirty="0" err="1" smtClean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해뒀어</a:t>
            </a:r>
            <a:r>
              <a:rPr lang="ko-KR" altLang="en-US" sz="2400" spc="-150" dirty="0" smtClean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15" name="TextBox 114"/>
          <p:cNvSpPr txBox="1"/>
          <p:nvPr/>
        </p:nvSpPr>
        <p:spPr>
          <a:xfrm>
            <a:off x="3464170" y="1504423"/>
            <a:ext cx="221567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SNS </a:t>
            </a:r>
            <a:r>
              <a:rPr lang="ko-KR" altLang="en-US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시장의 </a:t>
            </a:r>
            <a:r>
              <a:rPr lang="ko-KR" altLang="en-US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앱별</a:t>
            </a:r>
            <a:r>
              <a:rPr lang="ko-KR" altLang="en-US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점유율</a:t>
            </a:r>
            <a:endParaRPr lang="ko-KR" altLang="en-US" spc="-150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346428" y="2224777"/>
            <a:ext cx="451145" cy="45719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064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3989823" cy="461665"/>
            <a:chOff x="177139" y="302180"/>
            <a:chExt cx="398982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3951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 템플릿을 보면 신뢰도 </a:t>
              </a:r>
              <a:r>
                <a:rPr lang="ko-KR" altLang="en-US" sz="2400" spc="-150" dirty="0" err="1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뽐뽐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92875" y="692868"/>
            <a:ext cx="251222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다음은숫자키워드로 한눈에</a:t>
            </a:r>
            <a:endParaRPr lang="ko-KR" altLang="en-US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/>
          <p:cNvCxnSpPr>
            <a:endCxn id="7" idx="1"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flipH="1">
            <a:off x="6207278" y="6217205"/>
            <a:ext cx="265168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pc="-150" smtClean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이곳에는 </a:t>
            </a:r>
            <a:r>
              <a:rPr lang="ko-KR" altLang="en-US" sz="2400" spc="-150" dirty="0" smtClean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총평을 하고</a:t>
            </a:r>
            <a:endParaRPr lang="ko-KR" altLang="en-US" sz="2400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68" name="TextBox 67"/>
          <p:cNvSpPr txBox="1"/>
          <p:nvPr/>
        </p:nvSpPr>
        <p:spPr>
          <a:xfrm>
            <a:off x="1184036" y="4319041"/>
            <a:ext cx="1050288" cy="8002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월간사용자수</a:t>
            </a:r>
            <a:endParaRPr lang="en-US" altLang="ko-KR" sz="1400" spc="-150" dirty="0" smtClean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 smtClean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40</a:t>
            </a:r>
            <a:r>
              <a:rPr lang="ko-KR" altLang="en-US" sz="32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억</a:t>
            </a:r>
            <a:endParaRPr lang="en-US" altLang="ko-KR" sz="1400" spc="-150" dirty="0" smtClean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22" y="3665093"/>
            <a:ext cx="464569" cy="4645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49" y="3089724"/>
            <a:ext cx="1086455" cy="108645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30" y="3698931"/>
            <a:ext cx="409171" cy="409171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76" name="TextBox 75"/>
          <p:cNvSpPr txBox="1"/>
          <p:nvPr/>
        </p:nvSpPr>
        <p:spPr>
          <a:xfrm>
            <a:off x="1111897" y="2656698"/>
            <a:ext cx="119455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rgbClr val="063E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SNS </a:t>
            </a:r>
            <a:r>
              <a:rPr lang="ko-KR" altLang="en-US" sz="1600" spc="-150" dirty="0">
                <a:solidFill>
                  <a:srgbClr val="063E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 </a:t>
            </a:r>
            <a:r>
              <a:rPr lang="en-US" altLang="ko-KR" sz="1600" spc="-150" dirty="0">
                <a:solidFill>
                  <a:srgbClr val="063E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600" spc="-150" dirty="0">
                <a:solidFill>
                  <a:srgbClr val="063E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</a:t>
            </a:r>
            <a:endParaRPr lang="en-US" altLang="ko-KR" sz="1600" spc="-150" dirty="0">
              <a:solidFill>
                <a:srgbClr val="063E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14723" y="4443855"/>
            <a:ext cx="77136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월간사용자수</a:t>
            </a:r>
            <a:endParaRPr lang="en-US" altLang="ko-KR" sz="1000" spc="-150" dirty="0" smtClean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pc="-150" dirty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pc="-150" dirty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</a:t>
            </a:r>
            <a:endParaRPr lang="en-US" altLang="ko-KR" sz="1000" spc="-150" dirty="0" smtClean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85879" y="4443855"/>
            <a:ext cx="61908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내꺼할래</a:t>
            </a:r>
            <a:endParaRPr lang="en-US" altLang="ko-KR" sz="1000" spc="-150" dirty="0" smtClean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</a:t>
            </a:r>
            <a:endParaRPr lang="en-US" altLang="ko-KR" sz="1000" spc="-150" dirty="0" smtClean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68179" y="1504423"/>
            <a:ext cx="220765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숫자로 보는 </a:t>
            </a:r>
            <a:r>
              <a:rPr lang="ko-KR" altLang="en-US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</a:t>
            </a:r>
            <a:r>
              <a:rPr lang="ko-KR" altLang="en-US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그램</a:t>
            </a:r>
            <a:endParaRPr lang="ko-KR" altLang="en-US" spc="-150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54878" y="2852074"/>
            <a:ext cx="4572000" cy="2045527"/>
            <a:chOff x="3722007" y="2852074"/>
            <a:chExt cx="4572000" cy="2045527"/>
          </a:xfrm>
          <a:scene3d>
            <a:camera prst="obliqueTopLeft"/>
            <a:lightRig rig="threePt" dir="t"/>
          </a:scene3d>
        </p:grpSpPr>
        <p:sp>
          <p:nvSpPr>
            <p:cNvPr id="95" name="TextBox 94"/>
            <p:cNvSpPr txBox="1"/>
            <p:nvPr/>
          </p:nvSpPr>
          <p:spPr>
            <a:xfrm>
              <a:off x="5114263" y="3558643"/>
              <a:ext cx="31614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간단하게 확인 가능한 </a:t>
              </a:r>
              <a:r>
                <a:rPr lang="ko-KR" altLang="en-US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이미지위주의</a:t>
              </a:r>
              <a:endParaRPr lang="en-US" altLang="ko-KR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r"/>
              <a:r>
                <a:rPr lang="en-US" altLang="ko-KR" spc="-150" dirty="0" err="1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Instargram</a:t>
              </a:r>
              <a:r>
                <a:rPr lang="ko-KR" altLang="en-US" spc="-150" dirty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뜨고있는 추세</a:t>
              </a:r>
              <a:r>
                <a:rPr lang="ko-KR" altLang="en-US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이다</a:t>
              </a:r>
              <a:endParaRPr lang="ko-KR" altLang="en-US" spc="-150" dirty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92744" y="4643685"/>
              <a:ext cx="9829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5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출처 </a:t>
              </a:r>
              <a:r>
                <a:rPr lang="en-US" altLang="ko-KR" sz="105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050" spc="-150" dirty="0" err="1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디주얼</a:t>
              </a:r>
              <a:r>
                <a:rPr lang="ko-KR" altLang="en-US" sz="105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일보</a:t>
              </a:r>
              <a:r>
                <a:rPr lang="en-US" altLang="ko-KR" sz="105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1050" spc="-150" dirty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60034" y="4439535"/>
              <a:ext cx="22156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“SNS</a:t>
              </a:r>
              <a:r>
                <a:rPr lang="ko-KR" altLang="en-US" sz="105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하려면 </a:t>
              </a:r>
              <a:r>
                <a:rPr lang="en-US" altLang="ko-KR" sz="105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DEAN </a:t>
              </a:r>
              <a:r>
                <a:rPr lang="ko-KR" altLang="en-US" sz="105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노래부터 듣고 </a:t>
              </a:r>
              <a:r>
                <a:rPr lang="ko-KR" altLang="en-US" sz="1050" spc="-150" dirty="0" err="1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와야한다</a:t>
              </a:r>
              <a:r>
                <a:rPr lang="en-US" altLang="ko-KR" sz="105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”</a:t>
              </a:r>
              <a:endParaRPr lang="ko-KR" altLang="en-US" sz="1050" spc="-150" dirty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22007" y="2852074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ko-KR" altLang="en-US" sz="16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 </a:t>
              </a:r>
              <a:r>
                <a:rPr lang="en-US" altLang="ko-KR" sz="16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SNS</a:t>
              </a:r>
              <a:r>
                <a:rPr lang="ko-KR" altLang="en-US" sz="16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정보성 글이 다수를 이루는</a:t>
              </a:r>
              <a:endParaRPr lang="en-US" altLang="ko-KR" sz="16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r"/>
              <a:r>
                <a:rPr lang="en-US" altLang="ko-KR" sz="16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FACEBOOK</a:t>
              </a:r>
              <a:r>
                <a:rPr lang="ko-KR" altLang="en-US" sz="1600" spc="-150" dirty="0" smtClean="0">
                  <a:solidFill>
                    <a:srgbClr val="042A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보다는 일상을 공유하고</a:t>
              </a:r>
              <a:endParaRPr lang="en-US" altLang="ko-KR" sz="1600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346428" y="2224777"/>
            <a:ext cx="451145" cy="45719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9503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3989823" cy="461665"/>
            <a:chOff x="177139" y="302180"/>
            <a:chExt cx="398982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3951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r>
                <a:rPr lang="ko-KR" altLang="en-US" sz="2400" spc="-150" dirty="0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 템플릿을 보면 신뢰도 </a:t>
              </a:r>
              <a:r>
                <a:rPr lang="ko-KR" altLang="en-US" sz="2400" spc="-150" dirty="0" err="1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빰빰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75746" y="692868"/>
            <a:ext cx="220765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좀 더 </a:t>
            </a:r>
            <a:r>
              <a:rPr lang="ko-KR" altLang="en-US" spc="-150" dirty="0" err="1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디테일하게</a:t>
            </a:r>
            <a:r>
              <a:rPr lang="ko-KR" altLang="en-US" spc="-150" dirty="0" smtClean="0">
                <a:solidFill>
                  <a:srgbClr val="042A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들어감</a:t>
            </a:r>
            <a:endParaRPr lang="ko-KR" altLang="en-US" spc="-150" dirty="0">
              <a:solidFill>
                <a:srgbClr val="042A5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/>
          <p:cNvCxnSpPr>
            <a:endCxn id="7" idx="1"/>
          </p:cNvCxnSpPr>
          <p:nvPr/>
        </p:nvCxnSpPr>
        <p:spPr>
          <a:xfrm>
            <a:off x="0" y="877534"/>
            <a:ext cx="1875746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 flipH="1">
            <a:off x="5721503" y="6217205"/>
            <a:ext cx="3308175" cy="461665"/>
            <a:chOff x="177139" y="302180"/>
            <a:chExt cx="3308175" cy="461665"/>
          </a:xfrm>
          <a:scene3d>
            <a:camera prst="obliqueTopLeft"/>
            <a:lightRig rig="threePt" dir="t"/>
          </a:scene3d>
        </p:grpSpPr>
        <p:sp>
          <p:nvSpPr>
            <p:cNvPr id="112" name="TextBox 111"/>
            <p:cNvSpPr txBox="1"/>
            <p:nvPr/>
          </p:nvSpPr>
          <p:spPr>
            <a:xfrm>
              <a:off x="311047" y="302180"/>
              <a:ext cx="3174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 smtClean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디테일을 살려서 정리해줘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483413" y="1504423"/>
            <a:ext cx="217719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Instargram</a:t>
            </a:r>
            <a:r>
              <a:rPr lang="ko-KR" altLang="en-US" spc="-150" dirty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들여다보기</a:t>
            </a:r>
            <a:endParaRPr lang="ko-KR" altLang="en-US" spc="-150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22898" y="2620010"/>
            <a:ext cx="7298205" cy="2920365"/>
            <a:chOff x="922898" y="2404110"/>
            <a:chExt cx="7298205" cy="2920365"/>
          </a:xfrm>
          <a:scene3d>
            <a:camera prst="obliqueTopLeft"/>
            <a:lightRig rig="threePt" dir="t"/>
          </a:scene3d>
        </p:grpSpPr>
        <p:sp>
          <p:nvSpPr>
            <p:cNvPr id="54" name="모서리가 둥근 직사각형 53"/>
            <p:cNvSpPr/>
            <p:nvPr/>
          </p:nvSpPr>
          <p:spPr>
            <a:xfrm>
              <a:off x="922898" y="3971926"/>
              <a:ext cx="2135653" cy="1346202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504174" y="3971925"/>
              <a:ext cx="2135653" cy="1346202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085450" y="3993061"/>
              <a:ext cx="2135653" cy="1331414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660169" y="2448165"/>
              <a:ext cx="642411" cy="1340846"/>
              <a:chOff x="908622" y="2095740"/>
              <a:chExt cx="642411" cy="1340846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040835" y="2095740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pc="-150" dirty="0" smtClean="0">
                    <a:solidFill>
                      <a:srgbClr val="042A5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01</a:t>
                </a:r>
                <a:endParaRPr lang="en-US" altLang="ko-KR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622" y="2399421"/>
                <a:ext cx="642411" cy="646951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993224" y="3128809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042A5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찍고</a:t>
                </a:r>
                <a:endParaRPr lang="en-US" altLang="ko-KR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191127" y="2404110"/>
              <a:ext cx="761747" cy="1384901"/>
              <a:chOff x="4191139" y="2051685"/>
              <a:chExt cx="761747" cy="1384901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5422" y="2372477"/>
                <a:ext cx="642411" cy="642411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362058" y="2051685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pc="-150" dirty="0" smtClean="0">
                    <a:solidFill>
                      <a:srgbClr val="042A5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02</a:t>
                </a:r>
                <a:endParaRPr lang="en-US" altLang="ko-KR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91139" y="3128809"/>
                <a:ext cx="76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042A5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공유하고</a:t>
                </a:r>
                <a:endParaRPr lang="en-US" altLang="ko-KR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803997" y="2508705"/>
              <a:ext cx="761748" cy="1280306"/>
              <a:chOff x="7507308" y="2156280"/>
              <a:chExt cx="761748" cy="128030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592992" y="2156280"/>
                <a:ext cx="590380" cy="945514"/>
                <a:chOff x="934636" y="4958021"/>
                <a:chExt cx="590380" cy="945514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4636" y="5313155"/>
                  <a:ext cx="590380" cy="590380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1021474" y="4958021"/>
                  <a:ext cx="428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pc="-150" dirty="0" smtClean="0">
                      <a:solidFill>
                        <a:srgbClr val="042A5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03</a:t>
                  </a:r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7507308" y="3128809"/>
                <a:ext cx="7617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042A5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소통한다</a:t>
                </a:r>
                <a:endParaRPr lang="en-US" altLang="ko-KR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983172" y="4141179"/>
              <a:ext cx="199640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원하는 사진을 업로드하기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위해서 직접 사진을 찍거나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저장하고 있던 사진을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플랫폼에 게재한다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573798" y="4141179"/>
              <a:ext cx="199640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원하는 사진을 업로드하기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위해서 직접 사진을 찍거나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저장하고 있던 사진을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플랫폼에 게재한다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155074" y="4141179"/>
              <a:ext cx="199640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원하는 사진을 업로드하기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위해서 직접 사진을 찍거나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저장하고 있던 사진을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플랫폼에 게재한다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346428" y="2224777"/>
            <a:ext cx="451145" cy="45719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6299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857428" y="1061035"/>
            <a:ext cx="342914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</a:t>
            </a:r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이제 레이아웃의 변화를 위해 </a:t>
            </a:r>
            <a:r>
              <a:rPr lang="ko-KR" altLang="en-US" spc="-150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반전장</a:t>
            </a:r>
            <a:endParaRPr lang="ko-KR" altLang="en-US" spc="-15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0227"/>
            <a:ext cx="4467225" cy="2776827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5" name="직사각형 4"/>
          <p:cNvSpPr/>
          <p:nvPr/>
        </p:nvSpPr>
        <p:spPr>
          <a:xfrm>
            <a:off x="2717005" y="5547054"/>
            <a:ext cx="1854995" cy="21544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800" b="0" i="0" dirty="0" smtClean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Photo by rawpixel.com on</a:t>
            </a:r>
            <a:r>
              <a:rPr lang="en-US" altLang="ko-KR" sz="8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Unsplash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87058" y="2786045"/>
            <a:ext cx="3837842" cy="2616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CONSUMER INSIGHT</a:t>
            </a:r>
            <a:endParaRPr lang="en-US" altLang="ko-KR" sz="11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87058" y="3281345"/>
            <a:ext cx="3837842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인스타그램을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즐겨하는 이들은</a:t>
            </a:r>
            <a:endParaRPr lang="en-US" altLang="ko-KR" sz="1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77508" y="3590425"/>
            <a:ext cx="4256942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</a:t>
            </a:r>
            <a:r>
              <a:rPr lang="ko-KR" altLang="en-US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퍼센트 이상의 높은 비율로 </a:t>
            </a:r>
            <a:r>
              <a:rPr lang="ko-KR" altLang="en-US" sz="1400" spc="-15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모바일 디바이스</a:t>
            </a:r>
            <a:r>
              <a:rPr lang="ko-KR" altLang="en-US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</a:t>
            </a:r>
            <a:endParaRPr lang="en-US" altLang="ko-KR" sz="1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87058" y="3899505"/>
            <a:ext cx="3837842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내가 말하는 모든 것은 신빙성이 없는</a:t>
            </a:r>
            <a:endParaRPr lang="en-US" altLang="ko-KR" sz="1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87058" y="4208585"/>
            <a:ext cx="3837842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</a:t>
            </a:r>
            <a:r>
              <a:rPr lang="ko-KR" altLang="en-US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퍼센트 이상의 높은 비율로  </a:t>
            </a:r>
            <a:r>
              <a:rPr lang="ko-KR" altLang="en-US" sz="14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뇌피셜</a:t>
            </a:r>
            <a:endParaRPr lang="en-US" altLang="ko-KR" sz="1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87058" y="4517665"/>
            <a:ext cx="3837842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어찌됐던 간에 이장은 살짝 슈트 광고 같은 장인데</a:t>
            </a:r>
            <a:endParaRPr lang="en-US" altLang="ko-KR" sz="1400" spc="-150" dirty="0">
              <a:solidFill>
                <a:srgbClr val="ED173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87058" y="4826745"/>
            <a:ext cx="3837842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님들 드라마 </a:t>
            </a:r>
            <a:r>
              <a:rPr lang="ko-KR" altLang="en-US" sz="14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슈츠</a:t>
            </a:r>
            <a:r>
              <a:rPr lang="ko-KR" altLang="en-US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보시나요 </a:t>
            </a:r>
            <a:r>
              <a:rPr lang="en-US" altLang="ko-KR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887058" y="5135825"/>
            <a:ext cx="3837842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저는 미드로 봤는데 레알 시간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순삭</a:t>
            </a:r>
            <a:endParaRPr lang="en-US" altLang="ko-KR" sz="1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46428" y="1969350"/>
            <a:ext cx="451145" cy="45719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/>
          </a:p>
        </p:txBody>
      </p:sp>
      <p:sp>
        <p:nvSpPr>
          <p:cNvPr id="68" name="TextBox 67"/>
          <p:cNvSpPr txBox="1"/>
          <p:nvPr/>
        </p:nvSpPr>
        <p:spPr>
          <a:xfrm>
            <a:off x="2854710" y="888296"/>
            <a:ext cx="1364477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님들 기억하지</a:t>
            </a:r>
            <a:r>
              <a:rPr lang="en-US" altLang="ko-KR" sz="11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11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spc="-150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폰색이래</a:t>
            </a:r>
            <a:endParaRPr lang="ko-KR" altLang="en-US" sz="1100" spc="-15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911134" y="1061035"/>
            <a:ext cx="332174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밑에 있는 </a:t>
            </a:r>
            <a:r>
              <a:rPr lang="en-US" altLang="ko-KR" spc="-150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pc="-150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유의해서 만들어줘</a:t>
            </a:r>
            <a:endParaRPr lang="ko-KR" altLang="en-US" spc="-15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6428" y="1969350"/>
            <a:ext cx="451145" cy="45719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/>
          </a:p>
        </p:txBody>
      </p:sp>
      <p:sp>
        <p:nvSpPr>
          <p:cNvPr id="48" name="TextBox 47"/>
          <p:cNvSpPr txBox="1"/>
          <p:nvPr/>
        </p:nvSpPr>
        <p:spPr>
          <a:xfrm>
            <a:off x="3747094" y="888296"/>
            <a:ext cx="1649812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템플릿을 제대로 활용하려면</a:t>
            </a:r>
            <a:endParaRPr lang="ko-KR" altLang="en-US" sz="1100" spc="-15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32336" y="4977850"/>
            <a:ext cx="5279328" cy="1137200"/>
          </a:xfrm>
          <a:prstGeom prst="roundRect">
            <a:avLst>
              <a:gd name="adj" fmla="val 7037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05075" y="5548997"/>
            <a:ext cx="633412" cy="198210"/>
          </a:xfrm>
          <a:prstGeom prst="roundRect">
            <a:avLst/>
          </a:prstGeom>
          <a:solidFill>
            <a:srgbClr val="042A54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29" name="직사각형 28"/>
          <p:cNvSpPr/>
          <p:nvPr/>
        </p:nvSpPr>
        <p:spPr>
          <a:xfrm>
            <a:off x="2297470" y="5071944"/>
            <a:ext cx="4549060" cy="95410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 오빠 누나 언니 친구 동생들 </a:t>
            </a:r>
            <a:r>
              <a: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algn="ctr"/>
            <a:r>
              <a:rPr lang="ko-KR" altLang="en-US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템플릿은 내가 전에 알려줬던</a:t>
            </a:r>
            <a:endParaRPr lang="en-US" altLang="ko-KR" sz="1400" spc="-150" dirty="0" smtClean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폰색이레</a:t>
            </a:r>
            <a:r>
              <a:rPr lang="ko-KR" altLang="en-US" sz="1400" spc="-150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400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잘 활용해야 하는 </a:t>
            </a:r>
            <a:r>
              <a:rPr lang="ko-KR" altLang="en-US" sz="1400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템플릿이야</a:t>
            </a:r>
            <a:r>
              <a:rPr lang="ko-KR" altLang="en-US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r>
              <a:rPr lang="ko-KR" altLang="en-US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</a:t>
            </a:r>
            <a:r>
              <a: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가지에 </a:t>
            </a:r>
            <a:r>
              <a:rPr lang="ko-KR" altLang="en-US" sz="1400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유의하구</a:t>
            </a:r>
            <a:endParaRPr lang="en-US" altLang="ko-KR" sz="1400" spc="-150" dirty="0" smtClean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중간고사 </a:t>
            </a:r>
            <a:r>
              <a:rPr lang="ko-KR" altLang="en-US" sz="1400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파이팅하고</a:t>
            </a:r>
            <a:r>
              <a:rPr lang="en-US" altLang="ko-KR" sz="1400" spc="-150" dirty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기말 </a:t>
            </a:r>
            <a:r>
              <a:rPr lang="ko-KR" altLang="en-US" sz="1400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조과제도</a:t>
            </a:r>
            <a:r>
              <a:rPr lang="ko-KR" altLang="en-US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조지러 </a:t>
            </a:r>
            <a:r>
              <a:rPr lang="en-US" altLang="ko-KR" sz="1400" spc="-150" dirty="0" err="1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Gazua</a:t>
            </a:r>
            <a:r>
              <a: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~~!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62125" y="2492943"/>
            <a:ext cx="5619750" cy="1717477"/>
            <a:chOff x="1762125" y="2625923"/>
            <a:chExt cx="5619750" cy="1717477"/>
          </a:xfrm>
          <a:scene3d>
            <a:camera prst="obliqueTopLeft"/>
            <a:lightRig rig="threePt" dir="t"/>
          </a:scene3d>
        </p:grpSpPr>
        <p:grpSp>
          <p:nvGrpSpPr>
            <p:cNvPr id="6" name="그룹 5"/>
            <p:cNvGrpSpPr/>
            <p:nvPr/>
          </p:nvGrpSpPr>
          <p:grpSpPr>
            <a:xfrm>
              <a:off x="1762125" y="2625923"/>
              <a:ext cx="1409700" cy="1717477"/>
              <a:chOff x="581025" y="2625923"/>
              <a:chExt cx="1409700" cy="1717477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581025" y="2933700"/>
                <a:ext cx="1409700" cy="1409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07147" y="2625923"/>
                <a:ext cx="9574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spc="-150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01</a:t>
                </a:r>
                <a:endParaRPr lang="en-US" altLang="ko-KR" sz="1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867150" y="2625923"/>
              <a:ext cx="1409700" cy="1717477"/>
              <a:chOff x="2724150" y="2625923"/>
              <a:chExt cx="1409700" cy="1717477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2724150" y="2933700"/>
                <a:ext cx="1409700" cy="1409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50272" y="2625923"/>
                <a:ext cx="9574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spc="-150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02</a:t>
                </a:r>
                <a:endParaRPr lang="en-US" altLang="ko-KR" sz="1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972175" y="2933700"/>
              <a:ext cx="1409700" cy="1409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98297" y="2625923"/>
              <a:ext cx="9574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en-US" altLang="ko-KR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98406" y="3401790"/>
              <a:ext cx="10807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그래프 잘 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활용할 것</a:t>
              </a:r>
              <a:endParaRPr lang="en-US" altLang="ko-KR" sz="1400" spc="-150" dirty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00501" y="3401790"/>
              <a:ext cx="11118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레이아웃의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깔끔함 지킬 것</a:t>
              </a:r>
              <a:endParaRPr lang="en-US" altLang="ko-KR" sz="1400" spc="-150" dirty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25352" y="3401790"/>
              <a:ext cx="11118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 err="1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반전장</a:t>
              </a:r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잘</a:t>
              </a:r>
              <a:endParaRPr lang="en-US" altLang="ko-KR" sz="1400" spc="-150" dirty="0" smtClean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042A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활용할 것</a:t>
              </a:r>
              <a:endParaRPr lang="en-US" altLang="ko-KR" sz="1400" spc="-150" dirty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853625" y="4706005"/>
            <a:ext cx="994350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Solution</a:t>
            </a:r>
            <a:endParaRPr lang="en-US" altLang="ko-KR" sz="1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ì´ë¯¸ì§: ì¬ë 2ëª, ì¬ëë¤ì´ ìì ìë ì¤, ì¤ë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42" y="-14287"/>
            <a:ext cx="5490516" cy="68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94546" y="443345"/>
            <a:ext cx="3754908" cy="1522113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53079" y="519545"/>
            <a:ext cx="3837842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요즘 </a:t>
            </a:r>
            <a:r>
              <a:rPr lang="en-US" altLang="ko-KR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제일 </a:t>
            </a:r>
            <a:r>
              <a:rPr lang="ko-KR" altLang="en-US" sz="1400" spc="-150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핫</a:t>
            </a:r>
            <a:r>
              <a:rPr lang="ko-KR" altLang="en-US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하다는</a:t>
            </a:r>
            <a:endParaRPr lang="en-US" altLang="ko-KR" sz="14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53079" y="766481"/>
            <a:ext cx="383784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산격동</a:t>
            </a:r>
            <a:r>
              <a:rPr lang="ko-KR" altLang="en-US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사진관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컨셉사진</a:t>
            </a:r>
            <a:endParaRPr lang="en-US" altLang="ko-KR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53079" y="1260584"/>
            <a:ext cx="383784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와디즈</a:t>
            </a:r>
            <a:r>
              <a:rPr lang="ko-KR" altLang="en-US" spc="-150" dirty="0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-150" dirty="0" err="1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펀딩</a:t>
            </a:r>
            <a:r>
              <a:rPr lang="ko-KR" altLang="en-US" spc="-150" dirty="0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중이니 댓글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링크클릭</a:t>
            </a:r>
            <a:endParaRPr lang="en-US" altLang="ko-KR" spc="-1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pc="-150" dirty="0" err="1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얼리버드</a:t>
            </a:r>
            <a:r>
              <a:rPr lang="ko-KR" altLang="en-US" spc="-150" dirty="0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특가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인생사진을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en-US" altLang="ko-KR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94546" y="6079775"/>
            <a:ext cx="3754908" cy="761056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53079" y="6434081"/>
            <a:ext cx="383784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2-4</a:t>
            </a:r>
            <a:r>
              <a:rPr lang="ko-KR" altLang="en-US" sz="1600" spc="-150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인의 </a:t>
            </a:r>
            <a:r>
              <a:rPr lang="ko-KR" altLang="en-US" sz="1600" spc="-150" dirty="0" err="1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우정사진</a:t>
            </a:r>
            <a:r>
              <a:rPr lang="en-US" altLang="ko-KR" sz="1600" spc="-150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커플사진</a:t>
            </a:r>
            <a:endParaRPr lang="en-US" altLang="ko-KR" sz="1600" spc="-15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08266" y="6129901"/>
            <a:ext cx="367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찍어보고 말해주는</a:t>
            </a:r>
            <a:r>
              <a:rPr lang="en-US" altLang="ko-KR" spc="-150" dirty="0" smtClean="0"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pc="-150" dirty="0" smtClean="0"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이 사진 최상의 조합은</a:t>
            </a:r>
            <a:endParaRPr lang="en-US" altLang="ko-KR" spc="-150" dirty="0">
              <a:solidFill>
                <a:srgbClr val="FFC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7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375</Words>
  <Application>Microsoft Office PowerPoint</Application>
  <PresentationFormat>화면 슬라이드 쇼(4:3)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나눔스퀘어 ExtraBold</vt:lpstr>
      <vt:lpstr>Calibri</vt:lpstr>
      <vt:lpstr>나눔스퀘어 Bold</vt:lpstr>
      <vt:lpstr>나눔바른고딕 Light</vt:lpstr>
      <vt:lpstr>맑은 고딕</vt:lpstr>
      <vt:lpstr>나눔고딕</vt:lpstr>
      <vt:lpstr>Arial</vt:lpstr>
      <vt:lpstr>조선일보명조</vt:lpstr>
      <vt:lpstr>나눔고딕 ExtraBold</vt:lpstr>
      <vt:lpstr>나눔스퀘어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윤현</dc:creator>
  <cp:lastModifiedBy>김 윤현</cp:lastModifiedBy>
  <cp:revision>125</cp:revision>
  <dcterms:created xsi:type="dcterms:W3CDTF">2018-04-28T11:10:27Z</dcterms:created>
  <dcterms:modified xsi:type="dcterms:W3CDTF">2018-05-11T12:55:32Z</dcterms:modified>
</cp:coreProperties>
</file>