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376" r:id="rId2"/>
    <p:sldId id="257" r:id="rId3"/>
    <p:sldId id="263" r:id="rId4"/>
    <p:sldId id="394" r:id="rId5"/>
    <p:sldId id="393" r:id="rId6"/>
    <p:sldId id="406" r:id="rId7"/>
    <p:sldId id="407" r:id="rId8"/>
    <p:sldId id="408" r:id="rId9"/>
    <p:sldId id="377" r:id="rId10"/>
    <p:sldId id="391" r:id="rId11"/>
    <p:sldId id="409" r:id="rId12"/>
    <p:sldId id="390" r:id="rId13"/>
    <p:sldId id="411" r:id="rId14"/>
    <p:sldId id="412" r:id="rId15"/>
    <p:sldId id="379" r:id="rId16"/>
    <p:sldId id="416" r:id="rId17"/>
    <p:sldId id="417" r:id="rId18"/>
    <p:sldId id="398" r:id="rId19"/>
    <p:sldId id="395" r:id="rId20"/>
    <p:sldId id="396" r:id="rId21"/>
    <p:sldId id="378" r:id="rId22"/>
    <p:sldId id="418" r:id="rId23"/>
    <p:sldId id="413" r:id="rId24"/>
    <p:sldId id="405" r:id="rId25"/>
    <p:sldId id="404" r:id="rId26"/>
    <p:sldId id="380" r:id="rId27"/>
    <p:sldId id="419" r:id="rId28"/>
    <p:sldId id="381" r:id="rId29"/>
  </p:sldIdLst>
  <p:sldSz cx="9144000" cy="5143500" type="screen16x9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Source Sans Pro" charset="0"/>
      <p:regular r:id="rId35"/>
      <p:bold r:id="rId36"/>
      <p:italic r:id="rId37"/>
      <p:boldItalic r:id="rId38"/>
    </p:embeddedFont>
    <p:embeddedFont>
      <p:font typeface="Source Sans Pro Light" charset="0"/>
      <p:regular r:id="rId39"/>
      <p:italic r:id="rId40"/>
    </p:embeddedFont>
    <p:embeddedFont>
      <p:font typeface="HY그래픽" pitchFamily="18" charset="-127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>
        <p:scale>
          <a:sx n="90" d="100"/>
          <a:sy n="90" d="100"/>
        </p:scale>
        <p:origin x="-2232" y="-11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1"/>
        </a:solidFill>
        <a:ln>
          <a:noFill/>
        </a:ln>
      </dgm:spPr>
      <dgm:t>
        <a:bodyPr lIns="540000"/>
        <a:lstStyle/>
        <a:p>
          <a:r>
            <a:rPr lang="en-US" sz="1600" b="1" dirty="0" smtClean="0">
              <a:solidFill>
                <a:schemeClr val="bg1"/>
              </a:solidFill>
            </a:rPr>
            <a:t>1962-1966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 lIns="540000"/>
        <a:lstStyle/>
        <a:p>
          <a:r>
            <a:rPr lang="en-US" sz="1600" b="1" dirty="0" smtClean="0">
              <a:solidFill>
                <a:schemeClr val="bg1"/>
              </a:solidFill>
            </a:rPr>
            <a:t>1967-1971</a:t>
          </a:r>
          <a:endParaRPr lang="en-US" sz="16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 lIns="540000"/>
        <a:lstStyle/>
        <a:p>
          <a:r>
            <a:rPr lang="en-US" sz="1600" b="1" dirty="0" smtClean="0">
              <a:solidFill>
                <a:schemeClr val="bg1"/>
              </a:solidFill>
            </a:rPr>
            <a:t>1972-1976</a:t>
          </a:r>
          <a:endParaRPr lang="en-US" sz="16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chemeClr val="accent4"/>
        </a:solidFill>
        <a:ln>
          <a:noFill/>
        </a:ln>
      </dgm:spPr>
      <dgm:t>
        <a:bodyPr lIns="540000"/>
        <a:lstStyle/>
        <a:p>
          <a:r>
            <a:rPr lang="en-US" sz="1600" b="1" dirty="0" smtClean="0">
              <a:solidFill>
                <a:schemeClr val="bg1"/>
              </a:solidFill>
            </a:rPr>
            <a:t>1977-1981</a:t>
          </a:r>
          <a:endParaRPr lang="en-US" sz="16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240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2400"/>
        </a:p>
      </dgm:t>
    </dgm:pt>
    <dgm:pt modelId="{E8D49301-D1F0-4A13-A83B-F63355B3AAB1}" type="pres">
      <dgm:prSet presAssocID="{ABB6AAD5-BB22-443A-B98E-11707CBE16C9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1D1016D-E845-420A-9D96-2392CF9C71AC}" type="pres">
      <dgm:prSet presAssocID="{62F3A35F-EA2B-462C-89DA-224952DBD84B}" presName="parentText1" presStyleLbl="node1" presStyleIdx="0" presStyleCnt="4" custLinFactNeighborY="100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4CB68-EE45-47EA-8D6C-9876FC1F6117}" type="pres">
      <dgm:prSet presAssocID="{37FDA6AE-027B-4120-90CE-09301A415796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C64AB-DCB9-40B4-9670-E7BC915EEA3A}" type="pres">
      <dgm:prSet presAssocID="{8C92A023-B595-4B7E-9FD1-86305B47363F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5A24A-CC28-4566-AAD9-038B7717D433}" type="pres">
      <dgm:prSet presAssocID="{839B389E-0F3A-4E44-B6E2-13F1399C142F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A1E504-609F-4805-AD50-1F7D2D46F7CD}" type="presOf" srcId="{839B389E-0F3A-4E44-B6E2-13F1399C142F}" destId="{E125A24A-CC28-4566-AAD9-038B7717D433}" srcOrd="0" destOrd="0" presId="urn:microsoft.com/office/officeart/2009/3/layout/IncreasingArrowsProcess"/>
    <dgm:cxn modelId="{FF2D2285-87C4-46B2-B754-EE7FA708F2A9}" type="presOf" srcId="{37FDA6AE-027B-4120-90CE-09301A415796}" destId="{E704CB68-EE45-47EA-8D6C-9876FC1F6117}" srcOrd="0" destOrd="0" presId="urn:microsoft.com/office/officeart/2009/3/layout/IncreasingArrowsProcess"/>
    <dgm:cxn modelId="{75F05F55-E8B8-4E38-8DA5-541CD81FBA43}" type="presOf" srcId="{8C92A023-B595-4B7E-9FD1-86305B47363F}" destId="{DD6C64AB-DCB9-40B4-9670-E7BC915EEA3A}" srcOrd="0" destOrd="0" presId="urn:microsoft.com/office/officeart/2009/3/layout/IncreasingArrowsProcess"/>
    <dgm:cxn modelId="{E8257E8D-53DF-4277-8DF8-8EADFD8C23D5}" type="presOf" srcId="{ABB6AAD5-BB22-443A-B98E-11707CBE16C9}" destId="{E8D49301-D1F0-4A13-A83B-F63355B3AAB1}" srcOrd="0" destOrd="0" presId="urn:microsoft.com/office/officeart/2009/3/layout/IncreasingArrowsProcess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6A733EE9-1D71-4398-8934-07442937CD1A}" type="presOf" srcId="{62F3A35F-EA2B-462C-89DA-224952DBD84B}" destId="{31D1016D-E845-420A-9D96-2392CF9C71AC}" srcOrd="0" destOrd="0" presId="urn:microsoft.com/office/officeart/2009/3/layout/IncreasingArrowsProcess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E0029603-F33B-4D67-B12F-F2DF0E8A4C56}" type="presParOf" srcId="{E8D49301-D1F0-4A13-A83B-F63355B3AAB1}" destId="{31D1016D-E845-420A-9D96-2392CF9C71AC}" srcOrd="0" destOrd="0" presId="urn:microsoft.com/office/officeart/2009/3/layout/IncreasingArrowsProcess"/>
    <dgm:cxn modelId="{C336AFE7-19B2-48A0-9A9E-3A0C5DF1A201}" type="presParOf" srcId="{E8D49301-D1F0-4A13-A83B-F63355B3AAB1}" destId="{E704CB68-EE45-47EA-8D6C-9876FC1F6117}" srcOrd="1" destOrd="0" presId="urn:microsoft.com/office/officeart/2009/3/layout/IncreasingArrowsProcess"/>
    <dgm:cxn modelId="{7831B6E0-B0AC-4847-8C7A-F4AB8943252A}" type="presParOf" srcId="{E8D49301-D1F0-4A13-A83B-F63355B3AAB1}" destId="{DD6C64AB-DCB9-40B4-9670-E7BC915EEA3A}" srcOrd="2" destOrd="0" presId="urn:microsoft.com/office/officeart/2009/3/layout/IncreasingArrowsProcess"/>
    <dgm:cxn modelId="{BC5E6684-E9C1-4A86-9E2B-01A73EADB90A}" type="presParOf" srcId="{E8D49301-D1F0-4A13-A83B-F63355B3AAB1}" destId="{E125A24A-CC28-4566-AAD9-038B7717D433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lProcess3" loCatId="process" qsTypeId="urn:microsoft.com/office/officeart/2005/8/quickstyle/simple1" qsCatId="simple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endParaRPr lang="en-US" sz="800" b="1" dirty="0" smtClean="0">
            <a:solidFill>
              <a:schemeClr val="bg1"/>
            </a:solidFill>
          </a:endParaRPr>
        </a:p>
        <a:p>
          <a:endParaRPr lang="en-US" sz="800" b="1" dirty="0" smtClean="0">
            <a:solidFill>
              <a:schemeClr val="bg1"/>
            </a:solidFill>
          </a:endParaRPr>
        </a:p>
        <a:p>
          <a:r>
            <a:rPr lang="en-US" sz="800" b="1" dirty="0" smtClean="0">
              <a:solidFill>
                <a:schemeClr val="bg1"/>
              </a:solidFill>
            </a:rPr>
            <a:t>EPB</a:t>
          </a:r>
          <a:endParaRPr lang="en-US" sz="8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endParaRPr lang="en-US" sz="800" b="1" dirty="0" smtClean="0">
            <a:solidFill>
              <a:schemeClr val="bg1"/>
            </a:solidFill>
          </a:endParaRPr>
        </a:p>
        <a:p>
          <a:endParaRPr lang="en-US" sz="800" b="1" dirty="0" smtClean="0">
            <a:solidFill>
              <a:schemeClr val="bg1"/>
            </a:solidFill>
          </a:endParaRPr>
        </a:p>
        <a:p>
          <a:r>
            <a:rPr lang="en-US" sz="800" b="1" dirty="0" smtClean="0">
              <a:solidFill>
                <a:schemeClr val="bg1"/>
              </a:solidFill>
            </a:rPr>
            <a:t>Merge</a:t>
          </a:r>
          <a:endParaRPr lang="en-US" sz="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endParaRPr lang="en-US" sz="800" b="1" dirty="0" smtClean="0">
            <a:solidFill>
              <a:schemeClr val="bg1"/>
            </a:solidFill>
          </a:endParaRPr>
        </a:p>
        <a:p>
          <a:endParaRPr lang="en-US" sz="800" b="1" dirty="0" smtClean="0">
            <a:solidFill>
              <a:schemeClr val="bg1"/>
            </a:solidFill>
          </a:endParaRPr>
        </a:p>
        <a:p>
          <a:r>
            <a:rPr lang="en-US" sz="800" b="1" dirty="0" smtClean="0">
              <a:solidFill>
                <a:schemeClr val="bg1"/>
              </a:solidFill>
            </a:rPr>
            <a:t>Moving function</a:t>
          </a:r>
          <a:endParaRPr lang="en-US" sz="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endParaRPr lang="en-US" sz="800" b="1" dirty="0" smtClean="0">
            <a:solidFill>
              <a:schemeClr val="bg1"/>
            </a:solidFill>
          </a:endParaRPr>
        </a:p>
        <a:p>
          <a:endParaRPr lang="en-US" sz="800" b="1" dirty="0" smtClean="0">
            <a:solidFill>
              <a:schemeClr val="bg1"/>
            </a:solidFill>
          </a:endParaRPr>
        </a:p>
        <a:p>
          <a:r>
            <a:rPr lang="en-US" sz="800" b="1" dirty="0" smtClean="0">
              <a:solidFill>
                <a:schemeClr val="bg1"/>
              </a:solidFill>
            </a:rPr>
            <a:t>Creating the MOSF</a:t>
          </a:r>
          <a:endParaRPr lang="en-US" sz="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105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1050"/>
        </a:p>
      </dgm:t>
    </dgm:pt>
    <dgm:pt modelId="{8CF3E522-5D57-4AC6-A114-9011ECADB126}" type="pres">
      <dgm:prSet presAssocID="{ABB6AAD5-BB22-443A-B98E-11707CBE16C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096381-8E40-4A96-8F38-09C01A4CFDEC}" type="pres">
      <dgm:prSet presAssocID="{62F3A35F-EA2B-462C-89DA-224952DBD84B}" presName="horFlow" presStyleCnt="0"/>
      <dgm:spPr/>
    </dgm:pt>
    <dgm:pt modelId="{C3C5C488-2D82-48FA-94E1-E6ED648AE07E}" type="pres">
      <dgm:prSet presAssocID="{62F3A35F-EA2B-462C-89DA-224952DBD84B}" presName="bigChev" presStyleLbl="node1" presStyleIdx="0" presStyleCnt="4"/>
      <dgm:spPr/>
      <dgm:t>
        <a:bodyPr/>
        <a:lstStyle/>
        <a:p>
          <a:endParaRPr lang="en-US"/>
        </a:p>
      </dgm:t>
    </dgm:pt>
    <dgm:pt modelId="{373A085F-9DBE-46BF-A47E-0C735CD1391E}" type="pres">
      <dgm:prSet presAssocID="{62F3A35F-EA2B-462C-89DA-224952DBD84B}" presName="vSp" presStyleCnt="0"/>
      <dgm:spPr/>
    </dgm:pt>
    <dgm:pt modelId="{9268F6D1-F112-4A65-8301-E74A81AB70DA}" type="pres">
      <dgm:prSet presAssocID="{37FDA6AE-027B-4120-90CE-09301A415796}" presName="horFlow" presStyleCnt="0"/>
      <dgm:spPr/>
    </dgm:pt>
    <dgm:pt modelId="{5F7C99BF-9C18-4701-B642-69C8B195B816}" type="pres">
      <dgm:prSet presAssocID="{37FDA6AE-027B-4120-90CE-09301A415796}" presName="bigChev" presStyleLbl="node1" presStyleIdx="1" presStyleCnt="4"/>
      <dgm:spPr/>
      <dgm:t>
        <a:bodyPr/>
        <a:lstStyle/>
        <a:p>
          <a:endParaRPr lang="en-US"/>
        </a:p>
      </dgm:t>
    </dgm:pt>
    <dgm:pt modelId="{6489C701-29A2-43EE-B483-7F35B23E0462}" type="pres">
      <dgm:prSet presAssocID="{37FDA6AE-027B-4120-90CE-09301A415796}" presName="vSp" presStyleCnt="0"/>
      <dgm:spPr/>
    </dgm:pt>
    <dgm:pt modelId="{34BC7A11-46D6-4CD3-A2C1-3FD5B3D3F123}" type="pres">
      <dgm:prSet presAssocID="{8C92A023-B595-4B7E-9FD1-86305B47363F}" presName="horFlow" presStyleCnt="0"/>
      <dgm:spPr/>
    </dgm:pt>
    <dgm:pt modelId="{803580E4-39B5-44E5-A355-43EEFE242A45}" type="pres">
      <dgm:prSet presAssocID="{8C92A023-B595-4B7E-9FD1-86305B47363F}" presName="bigChev" presStyleLbl="node1" presStyleIdx="2" presStyleCnt="4"/>
      <dgm:spPr/>
      <dgm:t>
        <a:bodyPr/>
        <a:lstStyle/>
        <a:p>
          <a:endParaRPr lang="en-US"/>
        </a:p>
      </dgm:t>
    </dgm:pt>
    <dgm:pt modelId="{48968FDD-2CAD-44D2-ABC1-A074F5AEE7EE}" type="pres">
      <dgm:prSet presAssocID="{8C92A023-B595-4B7E-9FD1-86305B47363F}" presName="vSp" presStyleCnt="0"/>
      <dgm:spPr/>
    </dgm:pt>
    <dgm:pt modelId="{E5CACCF2-1E9C-4594-B0E5-63D54C4C3B51}" type="pres">
      <dgm:prSet presAssocID="{839B389E-0F3A-4E44-B6E2-13F1399C142F}" presName="horFlow" presStyleCnt="0"/>
      <dgm:spPr/>
    </dgm:pt>
    <dgm:pt modelId="{38B3533C-0604-42C2-B6E4-34D51AE7EEAA}" type="pres">
      <dgm:prSet presAssocID="{839B389E-0F3A-4E44-B6E2-13F1399C142F}" presName="bigChev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85501891-B2E8-4BDA-9FBD-893618282623}" type="presOf" srcId="{ABB6AAD5-BB22-443A-B98E-11707CBE16C9}" destId="{8CF3E522-5D57-4AC6-A114-9011ECADB126}" srcOrd="0" destOrd="0" presId="urn:microsoft.com/office/officeart/2005/8/layout/lProcess3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90F4687B-BB5C-4F15-89FB-6C1F97954AF1}" type="presOf" srcId="{8C92A023-B595-4B7E-9FD1-86305B47363F}" destId="{803580E4-39B5-44E5-A355-43EEFE242A45}" srcOrd="0" destOrd="0" presId="urn:microsoft.com/office/officeart/2005/8/layout/lProcess3"/>
    <dgm:cxn modelId="{6DB595B2-0544-4837-A1CE-034444DEF4A5}" type="presOf" srcId="{62F3A35F-EA2B-462C-89DA-224952DBD84B}" destId="{C3C5C488-2D82-48FA-94E1-E6ED648AE07E}" srcOrd="0" destOrd="0" presId="urn:microsoft.com/office/officeart/2005/8/layout/lProcess3"/>
    <dgm:cxn modelId="{C1682050-61BE-4925-80EA-46AA901340D6}" type="presOf" srcId="{839B389E-0F3A-4E44-B6E2-13F1399C142F}" destId="{38B3533C-0604-42C2-B6E4-34D51AE7EEAA}" srcOrd="0" destOrd="0" presId="urn:microsoft.com/office/officeart/2005/8/layout/lProcess3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FBBC873C-DDA0-4BB0-8869-B0393DF2843D}" type="presOf" srcId="{37FDA6AE-027B-4120-90CE-09301A415796}" destId="{5F7C99BF-9C18-4701-B642-69C8B195B816}" srcOrd="0" destOrd="0" presId="urn:microsoft.com/office/officeart/2005/8/layout/lProcess3"/>
    <dgm:cxn modelId="{DD0DD34E-4F14-4E83-BDCB-F84B69675659}" type="presParOf" srcId="{8CF3E522-5D57-4AC6-A114-9011ECADB126}" destId="{D6096381-8E40-4A96-8F38-09C01A4CFDEC}" srcOrd="0" destOrd="0" presId="urn:microsoft.com/office/officeart/2005/8/layout/lProcess3"/>
    <dgm:cxn modelId="{BBD15E32-7755-4A0E-8DFE-6F0C86EA1D64}" type="presParOf" srcId="{D6096381-8E40-4A96-8F38-09C01A4CFDEC}" destId="{C3C5C488-2D82-48FA-94E1-E6ED648AE07E}" srcOrd="0" destOrd="0" presId="urn:microsoft.com/office/officeart/2005/8/layout/lProcess3"/>
    <dgm:cxn modelId="{137532A3-B28A-4AAA-8245-74F1FF6A28E5}" type="presParOf" srcId="{8CF3E522-5D57-4AC6-A114-9011ECADB126}" destId="{373A085F-9DBE-46BF-A47E-0C735CD1391E}" srcOrd="1" destOrd="0" presId="urn:microsoft.com/office/officeart/2005/8/layout/lProcess3"/>
    <dgm:cxn modelId="{459901AC-4BC0-4016-B812-00A438C23C94}" type="presParOf" srcId="{8CF3E522-5D57-4AC6-A114-9011ECADB126}" destId="{9268F6D1-F112-4A65-8301-E74A81AB70DA}" srcOrd="2" destOrd="0" presId="urn:microsoft.com/office/officeart/2005/8/layout/lProcess3"/>
    <dgm:cxn modelId="{04AE25A9-95B9-4216-B8D9-F32567720DAA}" type="presParOf" srcId="{9268F6D1-F112-4A65-8301-E74A81AB70DA}" destId="{5F7C99BF-9C18-4701-B642-69C8B195B816}" srcOrd="0" destOrd="0" presId="urn:microsoft.com/office/officeart/2005/8/layout/lProcess3"/>
    <dgm:cxn modelId="{6E797826-8749-44B5-BC7D-225D4F48DF29}" type="presParOf" srcId="{8CF3E522-5D57-4AC6-A114-9011ECADB126}" destId="{6489C701-29A2-43EE-B483-7F35B23E0462}" srcOrd="3" destOrd="0" presId="urn:microsoft.com/office/officeart/2005/8/layout/lProcess3"/>
    <dgm:cxn modelId="{E09B7E5C-610B-4918-B23E-BBECB72089E2}" type="presParOf" srcId="{8CF3E522-5D57-4AC6-A114-9011ECADB126}" destId="{34BC7A11-46D6-4CD3-A2C1-3FD5B3D3F123}" srcOrd="4" destOrd="0" presId="urn:microsoft.com/office/officeart/2005/8/layout/lProcess3"/>
    <dgm:cxn modelId="{B38D6642-6EC0-4170-BE4B-66311EEC5AA5}" type="presParOf" srcId="{34BC7A11-46D6-4CD3-A2C1-3FD5B3D3F123}" destId="{803580E4-39B5-44E5-A355-43EEFE242A45}" srcOrd="0" destOrd="0" presId="urn:microsoft.com/office/officeart/2005/8/layout/lProcess3"/>
    <dgm:cxn modelId="{4A0F50F4-4208-4DEE-9106-0AD53EE5D56C}" type="presParOf" srcId="{8CF3E522-5D57-4AC6-A114-9011ECADB126}" destId="{48968FDD-2CAD-44D2-ABC1-A074F5AEE7EE}" srcOrd="5" destOrd="0" presId="urn:microsoft.com/office/officeart/2005/8/layout/lProcess3"/>
    <dgm:cxn modelId="{B27AC271-1420-4E5D-92B1-A6DEA386E0AB}" type="presParOf" srcId="{8CF3E522-5D57-4AC6-A114-9011ECADB126}" destId="{E5CACCF2-1E9C-4594-B0E5-63D54C4C3B51}" srcOrd="6" destOrd="0" presId="urn:microsoft.com/office/officeart/2005/8/layout/lProcess3"/>
    <dgm:cxn modelId="{8F225008-B7F7-48F5-B661-0BC46970F15D}" type="presParOf" srcId="{E5CACCF2-1E9C-4594-B0E5-63D54C4C3B51}" destId="{38B3533C-0604-42C2-B6E4-34D51AE7EEA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D1016D-E845-420A-9D96-2392CF9C71AC}">
      <dsp:nvSpPr>
        <dsp:cNvPr id="0" name=""/>
        <dsp:cNvSpPr/>
      </dsp:nvSpPr>
      <dsp:spPr>
        <a:xfrm>
          <a:off x="0" y="101934"/>
          <a:ext cx="7416824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1962-1966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0" y="101934"/>
        <a:ext cx="7416824" cy="1079811"/>
      </dsp:txXfrm>
    </dsp:sp>
    <dsp:sp modelId="{E704CB68-EE45-47EA-8D6C-9876FC1F6117}">
      <dsp:nvSpPr>
        <dsp:cNvPr id="0" name=""/>
        <dsp:cNvSpPr/>
      </dsp:nvSpPr>
      <dsp:spPr>
        <a:xfrm>
          <a:off x="1709577" y="450803"/>
          <a:ext cx="5707246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1967-1971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1709577" y="450803"/>
        <a:ext cx="5707246" cy="1079811"/>
      </dsp:txXfrm>
    </dsp:sp>
    <dsp:sp modelId="{DD6C64AB-DCB9-40B4-9670-E7BC915EEA3A}">
      <dsp:nvSpPr>
        <dsp:cNvPr id="0" name=""/>
        <dsp:cNvSpPr/>
      </dsp:nvSpPr>
      <dsp:spPr>
        <a:xfrm>
          <a:off x="3419155" y="810741"/>
          <a:ext cx="3997668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1972-1976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419155" y="810741"/>
        <a:ext cx="3997668" cy="1079811"/>
      </dsp:txXfrm>
    </dsp:sp>
    <dsp:sp modelId="{E125A24A-CC28-4566-AAD9-038B7717D433}">
      <dsp:nvSpPr>
        <dsp:cNvPr id="0" name=""/>
        <dsp:cNvSpPr/>
      </dsp:nvSpPr>
      <dsp:spPr>
        <a:xfrm>
          <a:off x="5128733" y="1170462"/>
          <a:ext cx="2288090" cy="107981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000" tIns="60960" rIns="254000" bIns="1714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1977-1981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5128733" y="1170462"/>
        <a:ext cx="2288090" cy="10798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4E96C-93A0-4A78-B604-4703482948F1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BDC78-7E38-40A1-BA4E-B0A1F110ED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76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2272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val 372"/>
          <p:cNvSpPr/>
          <p:nvPr/>
        </p:nvSpPr>
        <p:spPr>
          <a:xfrm>
            <a:off x="2550429" y="539247"/>
            <a:ext cx="4061678" cy="4060620"/>
          </a:xfrm>
          <a:prstGeom prst="ellipse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73965" y="887763"/>
            <a:ext cx="3409698" cy="3408810"/>
          </a:xfrm>
          <a:prstGeom prst="ellipse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grpSp>
        <p:nvGrpSpPr>
          <p:cNvPr id="2" name="Group 374"/>
          <p:cNvGrpSpPr/>
          <p:nvPr/>
        </p:nvGrpSpPr>
        <p:grpSpPr>
          <a:xfrm>
            <a:off x="4206649" y="2955482"/>
            <a:ext cx="739746" cy="129418"/>
            <a:chOff x="1703388" y="2006913"/>
            <a:chExt cx="1478230" cy="258682"/>
          </a:xfrm>
        </p:grpSpPr>
        <p:sp>
          <p:nvSpPr>
            <p:cNvPr id="376" name="Oval 37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1" name="Content Placeholder 2"/>
          <p:cNvSpPr txBox="1">
            <a:spLocks/>
          </p:cNvSpPr>
          <p:nvPr/>
        </p:nvSpPr>
        <p:spPr bwMode="auto">
          <a:xfrm>
            <a:off x="2819400" y="2114550"/>
            <a:ext cx="3517373" cy="644022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Lato Regular"/>
                <a:cs typeface="Lato Regular"/>
              </a:rPr>
              <a:t>Budgetary and Financial </a:t>
            </a:r>
          </a:p>
          <a:p>
            <a:pPr marL="0" indent="0" algn="ctr">
              <a:buNone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Lato Regular"/>
                <a:cs typeface="Lato Regular"/>
              </a:rPr>
              <a:t>Management Reforms in Korea</a:t>
            </a:r>
            <a:endParaRPr lang="en-US" sz="18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318135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12133314</a:t>
            </a:r>
          </a:p>
          <a:p>
            <a:pPr algn="ctr"/>
            <a:r>
              <a:rPr lang="en-US" altLang="ko-KR" dirty="0" smtClean="0"/>
              <a:t>Yu-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23384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1626" y="1431350"/>
            <a:ext cx="1600724" cy="16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75118" y="1431350"/>
            <a:ext cx="1600724" cy="16009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5505" y="1431350"/>
            <a:ext cx="1600724" cy="1600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57600" y="3105150"/>
            <a:ext cx="1832846" cy="253902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id-ID" sz="1200" b="1" dirty="0" smtClean="0">
                <a:latin typeface="Lato Regular"/>
              </a:rPr>
              <a:t>The National Assembly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3105150"/>
            <a:ext cx="1734867" cy="438567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</a:rPr>
              <a:t>Board of Audit </a:t>
            </a:r>
          </a:p>
          <a:p>
            <a:pPr algn="ctr"/>
            <a:r>
              <a:rPr lang="en-US" sz="1200" b="1" dirty="0" smtClean="0">
                <a:latin typeface="Lato Regular"/>
              </a:rPr>
              <a:t>and Inspection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67665" y="3053400"/>
            <a:ext cx="1351735" cy="1084898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algn="ctr"/>
            <a:r>
              <a:rPr lang="en-US" sz="1100" b="1" dirty="0" smtClean="0">
                <a:latin typeface="Lato Regular"/>
              </a:rPr>
              <a:t>The Office of Budget</a:t>
            </a:r>
          </a:p>
          <a:p>
            <a:pPr algn="ctr"/>
            <a:r>
              <a:rPr lang="en-US" sz="1100" b="1" dirty="0" smtClean="0">
                <a:latin typeface="Lato Regular"/>
              </a:rPr>
              <a:t> in the Ministry of Strategy and Finance</a:t>
            </a:r>
          </a:p>
          <a:p>
            <a:pPr algn="ctr"/>
            <a:r>
              <a:rPr lang="en-US" sz="1100" b="1" dirty="0" smtClean="0">
                <a:latin typeface="Lato Regular"/>
              </a:rPr>
              <a:t>(MOSF)</a:t>
            </a:r>
            <a:endParaRPr lang="en-US" sz="1200" b="1" dirty="0" smtClean="0">
              <a:latin typeface="Lato Regular"/>
            </a:endParaRPr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939547" y="1976132"/>
            <a:ext cx="609198" cy="490465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6766659" y="1954573"/>
            <a:ext cx="522943" cy="522803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43" name="Freeform 22"/>
          <p:cNvSpPr>
            <a:spLocks noChangeArrowheads="1"/>
          </p:cNvSpPr>
          <p:nvPr/>
        </p:nvSpPr>
        <p:spPr bwMode="auto">
          <a:xfrm>
            <a:off x="4294346" y="1953226"/>
            <a:ext cx="566069" cy="565925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22" name="Rectangle 17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468927"/>
            <a:ext cx="8229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2400" dirty="0" smtClean="0">
                <a:solidFill>
                  <a:srgbClr val="14405C"/>
                </a:solidFill>
                <a:latin typeface="+mj-lt"/>
                <a:ea typeface="+mj-ea"/>
                <a:cs typeface="+mj-cs"/>
              </a:rPr>
              <a:t>2.Three major budgetary institutions in Korea</a:t>
            </a:r>
          </a:p>
        </p:txBody>
      </p:sp>
    </p:spTree>
    <p:extLst>
      <p:ext uri="{BB962C8B-B14F-4D97-AF65-F5344CB8AC3E}">
        <p14:creationId xmlns="" xmlns:p14="http://schemas.microsoft.com/office/powerpoint/2010/main" val="1537949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68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(1)The Office of Budget in the Ministry of Strategy and Finance(MOSF)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1"/>
          <p:cNvGrpSpPr/>
          <p:nvPr/>
        </p:nvGrpSpPr>
        <p:grpSpPr>
          <a:xfrm>
            <a:off x="3048000" y="1624280"/>
            <a:ext cx="5261983" cy="600583"/>
            <a:chOff x="3048000" y="1624280"/>
            <a:chExt cx="5261983" cy="600583"/>
          </a:xfrm>
        </p:grpSpPr>
        <p:sp>
          <p:nvSpPr>
            <p:cNvPr id="34" name="Rectangle 1436"/>
            <p:cNvSpPr>
              <a:spLocks noChangeArrowheads="1"/>
            </p:cNvSpPr>
            <p:nvPr/>
          </p:nvSpPr>
          <p:spPr bwMode="auto">
            <a:xfrm>
              <a:off x="3128383" y="1624280"/>
              <a:ext cx="148598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cs typeface="Arial" pitchFamily="34" charset="0"/>
                </a:rPr>
                <a:t>The EPB(1961-1995)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3048000" y="1819775"/>
              <a:ext cx="5261983" cy="4050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800" dirty="0" smtClean="0"/>
                <a:t>The EPB was the main executive budget office during 1961-1995.</a:t>
              </a:r>
              <a:endParaRPr lang="en-US" sz="800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2514600" y="1809750"/>
            <a:ext cx="359433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"/>
          <p:cNvGrpSpPr/>
          <p:nvPr/>
        </p:nvGrpSpPr>
        <p:grpSpPr>
          <a:xfrm>
            <a:off x="3048000" y="2360402"/>
            <a:ext cx="5261983" cy="600583"/>
            <a:chOff x="3048000" y="2360402"/>
            <a:chExt cx="5261983" cy="600583"/>
          </a:xfrm>
        </p:grpSpPr>
        <p:sp>
          <p:nvSpPr>
            <p:cNvPr id="38" name="Rectangle 1436"/>
            <p:cNvSpPr>
              <a:spLocks noChangeArrowheads="1"/>
            </p:cNvSpPr>
            <p:nvPr/>
          </p:nvSpPr>
          <p:spPr bwMode="auto">
            <a:xfrm>
              <a:off x="3128383" y="2360402"/>
              <a:ext cx="338361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cs typeface="Arial" pitchFamily="34" charset="0"/>
                </a:rPr>
                <a:t>The Ministry of Finance and Economy(in 1995)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3048000" y="2555897"/>
              <a:ext cx="5261983" cy="4050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800" dirty="0" smtClean="0"/>
                <a:t>The Young Sam Kim administration merged the EPB and the Ministry of Finance into the Ministry of Finance and Economy.</a:t>
              </a:r>
              <a:endParaRPr lang="en-US" sz="800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V="1">
            <a:off x="2514600" y="2545872"/>
            <a:ext cx="359433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"/>
          <p:cNvGrpSpPr/>
          <p:nvPr/>
        </p:nvGrpSpPr>
        <p:grpSpPr>
          <a:xfrm>
            <a:off x="3048000" y="3079272"/>
            <a:ext cx="5261983" cy="600583"/>
            <a:chOff x="3048000" y="3079272"/>
            <a:chExt cx="5261983" cy="600583"/>
          </a:xfrm>
        </p:grpSpPr>
        <p:sp>
          <p:nvSpPr>
            <p:cNvPr id="42" name="Rectangle 1436"/>
            <p:cNvSpPr>
              <a:spLocks noChangeArrowheads="1"/>
            </p:cNvSpPr>
            <p:nvPr/>
          </p:nvSpPr>
          <p:spPr bwMode="auto">
            <a:xfrm>
              <a:off x="3128383" y="3079272"/>
              <a:ext cx="271035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cs typeface="Arial" pitchFamily="34" charset="0"/>
                </a:rPr>
                <a:t>The Ministry of Planning and Budget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3048000" y="3274767"/>
              <a:ext cx="5261983" cy="4050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800" dirty="0" smtClean="0"/>
                <a:t>The Dae-Jung Kim administration moved the function from the ministry of finance and economy  to the ministry of planning and budget.</a:t>
              </a:r>
              <a:endParaRPr lang="en-US" sz="800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V="1">
            <a:off x="2514600" y="3264742"/>
            <a:ext cx="359433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"/>
          <p:cNvGrpSpPr/>
          <p:nvPr/>
        </p:nvGrpSpPr>
        <p:grpSpPr>
          <a:xfrm>
            <a:off x="3048000" y="3818261"/>
            <a:ext cx="5261983" cy="600583"/>
            <a:chOff x="3048000" y="3818261"/>
            <a:chExt cx="5261983" cy="600583"/>
          </a:xfrm>
        </p:grpSpPr>
        <p:sp>
          <p:nvSpPr>
            <p:cNvPr id="45" name="Rectangle 1436"/>
            <p:cNvSpPr>
              <a:spLocks noChangeArrowheads="1"/>
            </p:cNvSpPr>
            <p:nvPr/>
          </p:nvSpPr>
          <p:spPr bwMode="auto">
            <a:xfrm>
              <a:off x="3128383" y="3818261"/>
              <a:ext cx="7486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cs typeface="Arial" pitchFamily="34" charset="0"/>
                </a:rPr>
                <a:t>The MOSF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3048000" y="4013756"/>
              <a:ext cx="5261983" cy="4050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800" dirty="0" smtClean="0"/>
                <a:t>The </a:t>
              </a:r>
              <a:r>
                <a:rPr lang="en-US" sz="800" dirty="0" err="1" smtClean="0"/>
                <a:t>Myong-Bak</a:t>
              </a:r>
              <a:r>
                <a:rPr lang="en-US" sz="800" dirty="0" smtClean="0"/>
                <a:t> Lee administration  merged the ministry of finance and economy  with the ministry of planning and budget,  so the authority was reconsolidated  by creating the MOSF.</a:t>
              </a:r>
            </a:p>
            <a:p>
              <a:pPr marL="0" indent="0">
                <a:buNone/>
              </a:pPr>
              <a:endParaRPr lang="en-US" sz="8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 flipV="1">
            <a:off x="2514600" y="4003731"/>
            <a:ext cx="359433" cy="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xmlns="" val="2270895552"/>
              </p:ext>
            </p:extLst>
          </p:nvPr>
        </p:nvGraphicFramePr>
        <p:xfrm>
          <a:off x="591344" y="1491630"/>
          <a:ext cx="2304256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Freeform 26"/>
          <p:cNvSpPr>
            <a:spLocks/>
          </p:cNvSpPr>
          <p:nvPr/>
        </p:nvSpPr>
        <p:spPr bwMode="auto">
          <a:xfrm>
            <a:off x="1638588" y="3822929"/>
            <a:ext cx="217797" cy="22587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Title 1"/>
          <p:cNvSpPr txBox="1">
            <a:spLocks noGrp="1"/>
          </p:cNvSpPr>
          <p:nvPr>
            <p:ph type="title"/>
          </p:nvPr>
        </p:nvSpPr>
        <p:spPr>
          <a:xfrm>
            <a:off x="457200" y="403771"/>
            <a:ext cx="8229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2400" dirty="0" smtClean="0">
                <a:solidFill>
                  <a:srgbClr val="14405C"/>
                </a:solidFill>
                <a:latin typeface="+mj-lt"/>
                <a:ea typeface="+mj-ea"/>
                <a:cs typeface="+mj-cs"/>
              </a:rPr>
              <a:t>2.Three major budgetary institutions in Korea-MOSF</a:t>
            </a:r>
          </a:p>
        </p:txBody>
      </p:sp>
      <p:sp>
        <p:nvSpPr>
          <p:cNvPr id="39" name="Freeform 26"/>
          <p:cNvSpPr>
            <a:spLocks/>
          </p:cNvSpPr>
          <p:nvPr/>
        </p:nvSpPr>
        <p:spPr bwMode="auto">
          <a:xfrm>
            <a:off x="1600200" y="3105150"/>
            <a:ext cx="217797" cy="22587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600200" y="2343150"/>
            <a:ext cx="217797" cy="22587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26"/>
          <p:cNvSpPr>
            <a:spLocks/>
          </p:cNvSpPr>
          <p:nvPr/>
        </p:nvSpPr>
        <p:spPr bwMode="auto">
          <a:xfrm>
            <a:off x="1600200" y="1657350"/>
            <a:ext cx="217797" cy="22587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8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3C5C488-2D82-48FA-94E1-E6ED648A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>
                                            <p:graphicEl>
                                              <a:dgm id="{C3C5C488-2D82-48FA-94E1-E6ED648AE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F7C99BF-9C18-4701-B642-69C8B195B8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graphicEl>
                                              <a:dgm id="{5F7C99BF-9C18-4701-B642-69C8B195B8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03580E4-39B5-44E5-A355-43EEFE242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graphicEl>
                                              <a:dgm id="{803580E4-39B5-44E5-A355-43EEFE242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8B3533C-0604-42C2-B6E4-34D51AE7E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>
                                            <p:graphicEl>
                                              <a:dgm id="{38B3533C-0604-42C2-B6E4-34D51AE7E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animBg="1"/>
      <p:bldGraphic spid="26" grpId="0">
        <p:bldSub>
          <a:bldDgm bld="one"/>
        </p:bldSub>
      </p:bldGraphic>
      <p:bldP spid="33" grpId="0" animBg="1"/>
      <p:bldP spid="39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오른쪽 화살표 43"/>
          <p:cNvSpPr/>
          <p:nvPr/>
        </p:nvSpPr>
        <p:spPr>
          <a:xfrm rot="5400000">
            <a:off x="2709918" y="2558030"/>
            <a:ext cx="3837952" cy="1332988"/>
          </a:xfrm>
          <a:prstGeom prst="rightArrow">
            <a:avLst/>
          </a:prstGeom>
          <a:solidFill>
            <a:schemeClr val="accent2">
              <a:tint val="40000"/>
              <a:hueOff val="0"/>
              <a:satOff val="0"/>
              <a:lumOff val="0"/>
              <a:alpha val="39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06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743200" y="1504950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1.The Economic Policy Bureau</a:t>
            </a:r>
            <a:br>
              <a:rPr lang="en-US" sz="1200" b="1" dirty="0" smtClean="0">
                <a:solidFill>
                  <a:schemeClr val="accent2"/>
                </a:solidFill>
              </a:rPr>
            </a:br>
            <a:r>
              <a:rPr lang="en-US" sz="900" dirty="0" smtClean="0">
                <a:solidFill>
                  <a:schemeClr val="accent2"/>
                </a:solidFill>
              </a:rPr>
              <a:t>It adheres the presidential agenda and the year’s  economic forecast.</a:t>
            </a:r>
            <a:endParaRPr lang="en-US" sz="900" dirty="0">
              <a:solidFill>
                <a:schemeClr val="accent2"/>
              </a:solidFill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743200" y="2190750"/>
            <a:ext cx="3733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2.The Budget Office</a:t>
            </a:r>
            <a:br>
              <a:rPr lang="en-US" sz="1200" b="1" dirty="0" smtClean="0">
                <a:solidFill>
                  <a:schemeClr val="accent2"/>
                </a:solidFill>
              </a:rPr>
            </a:br>
            <a:r>
              <a:rPr lang="en-US" sz="900" dirty="0" smtClean="0">
                <a:solidFill>
                  <a:schemeClr val="accent2"/>
                </a:solidFill>
              </a:rPr>
              <a:t>It issues  budget guidance to individual agencies.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900" dirty="0" smtClean="0">
                <a:solidFill>
                  <a:schemeClr val="accent2"/>
                </a:solidFill>
              </a:rPr>
              <a:t>It reviews and adjusts  the agencies requests.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900" dirty="0" smtClean="0">
                <a:solidFill>
                  <a:schemeClr val="accent2"/>
                </a:solidFill>
              </a:rPr>
              <a:t>It compiles the individual budget and presents the budget to the  cabinet.</a:t>
            </a:r>
          </a:p>
          <a:p>
            <a:pPr marL="0" indent="0">
              <a:buFont typeface="Arial" pitchFamily="34" charset="0"/>
              <a:buNone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2400" dirty="0" smtClean="0">
                <a:solidFill>
                  <a:srgbClr val="14405C"/>
                </a:solidFill>
                <a:latin typeface="+mj-lt"/>
                <a:ea typeface="+mj-ea"/>
                <a:cs typeface="+mj-cs"/>
              </a:rPr>
              <a:t>2.Three major budgetary institutions in Korea-MOSF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57200" y="980977"/>
            <a:ext cx="8229600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(1)The Office of Budget in the Ministry of Strategy and Finance(MOSF)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32692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3.The President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403121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4.The National Assembly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38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5" grpId="0"/>
      <p:bldP spid="66" grpId="0"/>
      <p:bldP spid="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733549"/>
            <a:ext cx="9142408" cy="2133601"/>
            <a:chOff x="0" y="1428749"/>
            <a:chExt cx="9142408" cy="2133601"/>
          </a:xfrm>
        </p:grpSpPr>
        <p:sp>
          <p:nvSpPr>
            <p:cNvPr id="23" name="Rectangle 22"/>
            <p:cNvSpPr/>
            <p:nvPr/>
          </p:nvSpPr>
          <p:spPr>
            <a:xfrm>
              <a:off x="0" y="1428749"/>
              <a:ext cx="9142408" cy="2133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428750"/>
              <a:ext cx="9142408" cy="2133600"/>
            </a:xfrm>
            <a:prstGeom prst="rect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0321" y="1428750"/>
              <a:ext cx="2783358" cy="2133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03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(2)The National Assembly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8600" y="1809750"/>
            <a:ext cx="2743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Before 2004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-It  had no agency that entrusted with the collection of economic and other data.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-It did not have a standing committee responsible for budget review.</a:t>
            </a: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14405C"/>
                </a:solidFill>
              </a:rPr>
              <a:t>2.Three major budgetary institutions in Korea</a:t>
            </a:r>
            <a:endParaRPr lang="ko-KR" altLang="en-US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29000" y="1809750"/>
            <a:ext cx="2362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Installation of  The NABO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-The mission is to serve the members by providing them with research and analysis  on budget and fiscal policies.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-It is modeled after the Congressional Budget Office in the US.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1809750"/>
            <a:ext cx="2667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After 2004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-But the National Assembly has no authority to increase the size of the budget or to add any new expenditure items.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-The lack of authority to increase the budget and the short term for budget review makes it hard to  strengthen the power.</a:t>
            </a: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Isosceles Triangle 97"/>
          <p:cNvSpPr/>
          <p:nvPr/>
        </p:nvSpPr>
        <p:spPr>
          <a:xfrm rot="16200000" flipH="1" flipV="1">
            <a:off x="3083234" y="2688917"/>
            <a:ext cx="327208" cy="24527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97"/>
          <p:cNvSpPr/>
          <p:nvPr/>
        </p:nvSpPr>
        <p:spPr>
          <a:xfrm rot="16200000" flipH="1" flipV="1">
            <a:off x="5902634" y="2688917"/>
            <a:ext cx="327208" cy="24527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0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animBg="1"/>
      <p:bldP spid="17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7350"/>
            <a:ext cx="9144000" cy="1657350"/>
            <a:chOff x="0" y="1657350"/>
            <a:chExt cx="9144000" cy="1657350"/>
          </a:xfrm>
        </p:grpSpPr>
        <p:sp>
          <p:nvSpPr>
            <p:cNvPr id="86" name="Rectangle 85"/>
            <p:cNvSpPr/>
            <p:nvPr/>
          </p:nvSpPr>
          <p:spPr>
            <a:xfrm>
              <a:off x="0" y="1657350"/>
              <a:ext cx="4572000" cy="1657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81200" y="1657350"/>
              <a:ext cx="7162800" cy="1657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Isosceles Triangle 97"/>
            <p:cNvSpPr/>
            <p:nvPr/>
          </p:nvSpPr>
          <p:spPr>
            <a:xfrm rot="16200000" flipH="1">
              <a:off x="1771159" y="2400790"/>
              <a:ext cx="327208" cy="2119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09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2057400" y="1657350"/>
            <a:ext cx="3431286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Feature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It is under the president.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It  inspects the closing of accounts of revenues and expenditure.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It presents the results  to the  president and National Assembly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It review the work , services, and the duties of government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It recommends improvements.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(3)Board of Audit and Inspection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제목 23"/>
          <p:cNvSpPr txBox="1">
            <a:spLocks/>
          </p:cNvSpPr>
          <p:nvPr/>
        </p:nvSpPr>
        <p:spPr>
          <a:xfrm>
            <a:off x="457200" y="2095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2.Three major budgetary institutions in Korea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65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2" grpId="0" build="p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34000"/>
          </a:xfrm>
          <a:prstGeom prst="teardrop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7750"/>
            <a:ext cx="3200400" cy="3200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10200" y="1135620"/>
            <a:ext cx="2425835" cy="2554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latin typeface="Source Sans Pro Light" pitchFamily="34" charset="0"/>
              </a:rPr>
              <a:t>3.</a:t>
            </a:r>
          </a:p>
          <a:p>
            <a:pPr algn="r"/>
            <a:r>
              <a:rPr lang="en-US" sz="3200" b="1" dirty="0" smtClean="0">
                <a:solidFill>
                  <a:schemeClr val="bg1"/>
                </a:solidFill>
                <a:latin typeface="Source Sans Pro Light" pitchFamily="34" charset="0"/>
              </a:rPr>
              <a:t>The budgetary process </a:t>
            </a:r>
          </a:p>
          <a:p>
            <a:pPr algn="r"/>
            <a:r>
              <a:rPr lang="en-US" sz="3200" b="1" dirty="0" smtClean="0">
                <a:solidFill>
                  <a:schemeClr val="bg1"/>
                </a:solidFill>
                <a:latin typeface="Source Sans Pro Light" pitchFamily="34" charset="0"/>
              </a:rPr>
              <a:t>in Korea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2876550"/>
            <a:ext cx="4946175" cy="2371612"/>
            <a:chOff x="4131394" y="1405429"/>
            <a:chExt cx="4946175" cy="2371612"/>
          </a:xfrm>
        </p:grpSpPr>
        <p:sp>
          <p:nvSpPr>
            <p:cNvPr id="7" name="Oval 8"/>
            <p:cNvSpPr/>
            <p:nvPr/>
          </p:nvSpPr>
          <p:spPr>
            <a:xfrm>
              <a:off x="4131394" y="2058919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10"/>
            <p:cNvCxnSpPr/>
            <p:nvPr/>
          </p:nvCxnSpPr>
          <p:spPr>
            <a:xfrm>
              <a:off x="4152900" y="1405429"/>
              <a:ext cx="0" cy="5334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7"/>
            <p:cNvSpPr txBox="1">
              <a:spLocks/>
            </p:cNvSpPr>
            <p:nvPr/>
          </p:nvSpPr>
          <p:spPr>
            <a:xfrm>
              <a:off x="4207594" y="1862629"/>
              <a:ext cx="4869975" cy="151426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Executive Preparation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Legislative Review and Approval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Execution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Audit and Evaluation</a:t>
              </a:r>
            </a:p>
          </p:txBody>
        </p:sp>
        <p:cxnSp>
          <p:nvCxnSpPr>
            <p:cNvPr id="11" name="Straight Connector 18"/>
            <p:cNvCxnSpPr/>
            <p:nvPr/>
          </p:nvCxnSpPr>
          <p:spPr>
            <a:xfrm>
              <a:off x="4152900" y="2194725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9"/>
            <p:cNvCxnSpPr/>
            <p:nvPr/>
          </p:nvCxnSpPr>
          <p:spPr>
            <a:xfrm>
              <a:off x="4152900" y="2558381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0"/>
            <p:cNvCxnSpPr/>
            <p:nvPr/>
          </p:nvCxnSpPr>
          <p:spPr>
            <a:xfrm>
              <a:off x="4152900" y="2922037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1"/>
            <p:cNvCxnSpPr/>
            <p:nvPr/>
          </p:nvCxnSpPr>
          <p:spPr>
            <a:xfrm>
              <a:off x="4152900" y="3285693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2"/>
            <p:cNvCxnSpPr/>
            <p:nvPr/>
          </p:nvCxnSpPr>
          <p:spPr>
            <a:xfrm>
              <a:off x="4152900" y="3649349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3"/>
            <p:cNvSpPr/>
            <p:nvPr/>
          </p:nvSpPr>
          <p:spPr>
            <a:xfrm>
              <a:off x="4131394" y="2781985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24"/>
            <p:cNvSpPr/>
            <p:nvPr/>
          </p:nvSpPr>
          <p:spPr>
            <a:xfrm>
              <a:off x="4131394" y="2420452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25"/>
            <p:cNvSpPr/>
            <p:nvPr/>
          </p:nvSpPr>
          <p:spPr>
            <a:xfrm>
              <a:off x="4131394" y="3143518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7934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-19050"/>
            <a:ext cx="9144000" cy="4343400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16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5974728" y="1123950"/>
            <a:ext cx="3169272" cy="914400"/>
            <a:chOff x="5822327" y="1428750"/>
            <a:chExt cx="3169272" cy="914400"/>
          </a:xfrm>
        </p:grpSpPr>
        <p:sp>
          <p:nvSpPr>
            <p:cNvPr id="114" name="Content Placeholder 2"/>
            <p:cNvSpPr txBox="1">
              <a:spLocks/>
            </p:cNvSpPr>
            <p:nvPr/>
          </p:nvSpPr>
          <p:spPr>
            <a:xfrm>
              <a:off x="5822327" y="1428750"/>
              <a:ext cx="31692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03</a:t>
              </a:r>
              <a:r>
                <a:rPr lang="en-US" sz="3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Multiyear Expenses</a:t>
              </a:r>
            </a:p>
          </p:txBody>
        </p: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5867399" y="1885950"/>
              <a:ext cx="23826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>
                  <a:solidFill>
                    <a:schemeClr val="bg1"/>
                  </a:solidFill>
                </a:rPr>
                <a:t>Is efficient when a large scale project begin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22"/>
          <p:cNvGrpSpPr/>
          <p:nvPr/>
        </p:nvGrpSpPr>
        <p:grpSpPr>
          <a:xfrm>
            <a:off x="5974728" y="2724150"/>
            <a:ext cx="3169272" cy="914400"/>
            <a:chOff x="5822327" y="1428750"/>
            <a:chExt cx="3169272" cy="914400"/>
          </a:xfrm>
        </p:grpSpPr>
        <p:sp>
          <p:nvSpPr>
            <p:cNvPr id="124" name="Content Placeholder 2"/>
            <p:cNvSpPr txBox="1">
              <a:spLocks/>
            </p:cNvSpPr>
            <p:nvPr/>
          </p:nvSpPr>
          <p:spPr>
            <a:xfrm>
              <a:off x="5822327" y="1428750"/>
              <a:ext cx="31692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04</a:t>
              </a:r>
              <a:r>
                <a:rPr lang="en-US" sz="3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Authorized Carryover</a:t>
              </a:r>
            </a:p>
          </p:txBody>
        </p:sp>
        <p:sp>
          <p:nvSpPr>
            <p:cNvPr id="125" name="Content Placeholder 2"/>
            <p:cNvSpPr txBox="1">
              <a:spLocks/>
            </p:cNvSpPr>
            <p:nvPr/>
          </p:nvSpPr>
          <p:spPr>
            <a:xfrm>
              <a:off x="6019799" y="1885950"/>
              <a:ext cx="2382671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>
                  <a:solidFill>
                    <a:schemeClr val="bg1"/>
                  </a:solidFill>
                </a:rPr>
                <a:t>Is  allowed to be made in the following fiscal year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-223062" y="1200150"/>
            <a:ext cx="2890062" cy="914400"/>
            <a:chOff x="5317400" y="1428750"/>
            <a:chExt cx="3886596" cy="914400"/>
          </a:xfrm>
        </p:grpSpPr>
        <p:sp>
          <p:nvSpPr>
            <p:cNvPr id="127" name="Content Placeholder 2"/>
            <p:cNvSpPr txBox="1">
              <a:spLocks/>
            </p:cNvSpPr>
            <p:nvPr/>
          </p:nvSpPr>
          <p:spPr>
            <a:xfrm>
              <a:off x="5317400" y="1428750"/>
              <a:ext cx="3886596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01</a:t>
              </a:r>
              <a:r>
                <a:rPr lang="en-US" sz="3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The General Provision</a:t>
              </a:r>
            </a:p>
          </p:txBody>
        </p:sp>
        <p:sp>
          <p:nvSpPr>
            <p:cNvPr id="128" name="Content Placeholder 2"/>
            <p:cNvSpPr txBox="1">
              <a:spLocks/>
            </p:cNvSpPr>
            <p:nvPr/>
          </p:nvSpPr>
          <p:spPr>
            <a:xfrm>
              <a:off x="7049924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100" dirty="0" smtClean="0">
                  <a:solidFill>
                    <a:schemeClr val="bg1"/>
                  </a:solidFill>
                </a:rPr>
                <a:t>Applies to the all budget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28"/>
          <p:cNvGrpSpPr/>
          <p:nvPr/>
        </p:nvGrpSpPr>
        <p:grpSpPr>
          <a:xfrm>
            <a:off x="-70662" y="2724150"/>
            <a:ext cx="3194862" cy="914400"/>
            <a:chOff x="5733076" y="1428750"/>
            <a:chExt cx="4035527" cy="914400"/>
          </a:xfrm>
        </p:grpSpPr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5733076" y="1428750"/>
              <a:ext cx="4035527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02</a:t>
              </a:r>
              <a:r>
                <a:rPr lang="en-US" sz="3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Revenues and Expenditures</a:t>
              </a: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6844527" y="1885950"/>
              <a:ext cx="2924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000" dirty="0" smtClean="0">
                  <a:solidFill>
                    <a:schemeClr val="bg1"/>
                  </a:solidFill>
                </a:rPr>
                <a:t>are the core of the  budget document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369153"/>
            <a:ext cx="8229600" cy="830997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3.The budgetary process in Korea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Five Parts of The Korean Budget Documents</a:t>
            </a:r>
          </a:p>
        </p:txBody>
      </p:sp>
      <p:grpSp>
        <p:nvGrpSpPr>
          <p:cNvPr id="26" name="Group 125"/>
          <p:cNvGrpSpPr/>
          <p:nvPr/>
        </p:nvGrpSpPr>
        <p:grpSpPr>
          <a:xfrm>
            <a:off x="2850528" y="1885947"/>
            <a:ext cx="2788272" cy="1104904"/>
            <a:chOff x="5864650" y="1428750"/>
            <a:chExt cx="3790871" cy="779933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5864650" y="1428750"/>
              <a:ext cx="3790871" cy="37651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05</a:t>
              </a:r>
              <a:r>
                <a:rPr lang="en-US" sz="3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Contract Authorization</a:t>
              </a: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6672651" y="1751482"/>
              <a:ext cx="2982870" cy="4572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900" dirty="0" smtClean="0">
                  <a:solidFill>
                    <a:schemeClr val="bg1"/>
                  </a:solidFill>
                </a:rPr>
                <a:t>Is not required</a:t>
              </a:r>
            </a:p>
            <a:p>
              <a:pPr marL="0" indent="0" algn="r">
                <a:buNone/>
              </a:pPr>
              <a:r>
                <a:rPr lang="en-US" sz="900" dirty="0" smtClean="0">
                  <a:solidFill>
                    <a:schemeClr val="bg1"/>
                  </a:solidFill>
                </a:rPr>
                <a:t> when  the government is allowed by law</a:t>
              </a:r>
            </a:p>
            <a:p>
              <a:pPr marL="0" indent="0" algn="r">
                <a:buNone/>
              </a:pPr>
              <a:r>
                <a:rPr lang="en-US" sz="900" dirty="0" smtClean="0">
                  <a:solidFill>
                    <a:schemeClr val="bg1"/>
                  </a:solidFill>
                </a:rPr>
                <a:t> or authorized multiyear expenditure</a:t>
              </a:r>
              <a:r>
                <a:rPr lang="en-US" sz="800" dirty="0" smtClean="0">
                  <a:solidFill>
                    <a:schemeClr val="bg1"/>
                  </a:solidFill>
                </a:rPr>
                <a:t>. 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0000" y="44005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*Fiscal Year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67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13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3231739" y="1352550"/>
            <a:ext cx="2280461" cy="914400"/>
            <a:chOff x="5822327" y="1428750"/>
            <a:chExt cx="2280461" cy="914400"/>
          </a:xfrm>
        </p:grpSpPr>
        <p:sp>
          <p:nvSpPr>
            <p:cNvPr id="81" name="Content Placeholder 2"/>
            <p:cNvSpPr txBox="1">
              <a:spLocks/>
            </p:cNvSpPr>
            <p:nvPr/>
          </p:nvSpPr>
          <p:spPr>
            <a:xfrm>
              <a:off x="5822327" y="1428750"/>
              <a:ext cx="2280461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02</a:t>
              </a:r>
              <a:endParaRPr lang="en-US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5846928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The budget office creates a comprehensive data of expenditure requirements.</a:t>
              </a:r>
              <a:endParaRPr lang="en-US" sz="900" dirty="0"/>
            </a:p>
          </p:txBody>
        </p:sp>
      </p:grpSp>
      <p:grpSp>
        <p:nvGrpSpPr>
          <p:cNvPr id="4" name="Group 82"/>
          <p:cNvGrpSpPr/>
          <p:nvPr/>
        </p:nvGrpSpPr>
        <p:grpSpPr>
          <a:xfrm>
            <a:off x="3200400" y="2495550"/>
            <a:ext cx="2280461" cy="914400"/>
            <a:chOff x="5813701" y="1428750"/>
            <a:chExt cx="2280461" cy="914400"/>
          </a:xfrm>
        </p:grpSpPr>
        <p:sp>
          <p:nvSpPr>
            <p:cNvPr id="84" name="Content Placeholder 2"/>
            <p:cNvSpPr txBox="1">
              <a:spLocks/>
            </p:cNvSpPr>
            <p:nvPr/>
          </p:nvSpPr>
          <p:spPr>
            <a:xfrm>
              <a:off x="5813701" y="1428750"/>
              <a:ext cx="2280461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05</a:t>
              </a:r>
              <a:endParaRPr lang="en-US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5846928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/>
                <a:t>Ministries submit their budget requests.</a:t>
              </a:r>
              <a:endParaRPr lang="en-US" sz="1000" dirty="0"/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640728" y="1352550"/>
            <a:ext cx="2154072" cy="914400"/>
            <a:chOff x="5822327" y="1428750"/>
            <a:chExt cx="2154072" cy="914400"/>
          </a:xfrm>
        </p:grpSpPr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5822327" y="1428750"/>
              <a:ext cx="21540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01</a:t>
              </a:r>
              <a:endParaRPr lang="en-US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14" name="Content Placeholder 2"/>
            <p:cNvSpPr txBox="1">
              <a:spLocks/>
            </p:cNvSpPr>
            <p:nvPr/>
          </p:nvSpPr>
          <p:spPr>
            <a:xfrm>
              <a:off x="5822327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/>
                <a:t>Line ministries and agencies submit their expected expenditures.</a:t>
              </a:r>
              <a:endParaRPr lang="en-US" sz="1000" dirty="0"/>
            </a:p>
          </p:txBody>
        </p:sp>
      </p:grpSp>
      <p:grpSp>
        <p:nvGrpSpPr>
          <p:cNvPr id="6" name="Group 122"/>
          <p:cNvGrpSpPr/>
          <p:nvPr/>
        </p:nvGrpSpPr>
        <p:grpSpPr>
          <a:xfrm>
            <a:off x="640728" y="2495550"/>
            <a:ext cx="2407272" cy="914400"/>
            <a:chOff x="5822327" y="1428750"/>
            <a:chExt cx="2407272" cy="914400"/>
          </a:xfrm>
        </p:grpSpPr>
        <p:sp>
          <p:nvSpPr>
            <p:cNvPr id="124" name="Content Placeholder 2"/>
            <p:cNvSpPr txBox="1">
              <a:spLocks/>
            </p:cNvSpPr>
            <p:nvPr/>
          </p:nvSpPr>
          <p:spPr>
            <a:xfrm>
              <a:off x="5822327" y="1428750"/>
              <a:ext cx="24072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04</a:t>
              </a:r>
              <a:endParaRPr lang="en-US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25" name="Content Placeholder 2"/>
            <p:cNvSpPr txBox="1">
              <a:spLocks/>
            </p:cNvSpPr>
            <p:nvPr/>
          </p:nvSpPr>
          <p:spPr>
            <a:xfrm>
              <a:off x="5822327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The budget office sets the expenditure ceilings and </a:t>
              </a:r>
              <a:r>
                <a:rPr lang="en-US" sz="900" dirty="0" err="1" smtClean="0"/>
                <a:t>subceilings</a:t>
              </a:r>
              <a:r>
                <a:rPr lang="en-US" sz="900" dirty="0" smtClean="0"/>
                <a:t>.</a:t>
              </a:r>
            </a:p>
            <a:p>
              <a:pPr marL="0" indent="0">
                <a:buNone/>
              </a:pPr>
              <a:r>
                <a:rPr lang="en-US" sz="900" dirty="0" smtClean="0"/>
                <a:t>(Top Down Budget)</a:t>
              </a:r>
              <a:endParaRPr lang="en-US" sz="900" dirty="0"/>
            </a:p>
          </p:txBody>
        </p:sp>
      </p:grpSp>
      <p:grpSp>
        <p:nvGrpSpPr>
          <p:cNvPr id="7" name="Group 126"/>
          <p:cNvGrpSpPr/>
          <p:nvPr/>
        </p:nvGrpSpPr>
        <p:grpSpPr>
          <a:xfrm>
            <a:off x="5949139" y="1352550"/>
            <a:ext cx="2280461" cy="914400"/>
            <a:chOff x="5822327" y="1428750"/>
            <a:chExt cx="2280461" cy="914400"/>
          </a:xfrm>
        </p:grpSpPr>
        <p:sp>
          <p:nvSpPr>
            <p:cNvPr id="128" name="Content Placeholder 2"/>
            <p:cNvSpPr txBox="1">
              <a:spLocks/>
            </p:cNvSpPr>
            <p:nvPr/>
          </p:nvSpPr>
          <p:spPr>
            <a:xfrm>
              <a:off x="5822327" y="1428750"/>
              <a:ext cx="2280461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03</a:t>
              </a:r>
              <a:endParaRPr lang="en-US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29" name="Content Placeholder 2"/>
            <p:cNvSpPr txBox="1">
              <a:spLocks/>
            </p:cNvSpPr>
            <p:nvPr/>
          </p:nvSpPr>
          <p:spPr>
            <a:xfrm>
              <a:off x="5846928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With MOSF’s  subsidiary organization, the budget office determines many things.</a:t>
              </a:r>
              <a:endParaRPr lang="en-US" sz="900" dirty="0"/>
            </a:p>
          </p:txBody>
        </p:sp>
      </p:grpSp>
      <p:grpSp>
        <p:nvGrpSpPr>
          <p:cNvPr id="8" name="Group 129"/>
          <p:cNvGrpSpPr/>
          <p:nvPr/>
        </p:nvGrpSpPr>
        <p:grpSpPr>
          <a:xfrm>
            <a:off x="5949139" y="2495550"/>
            <a:ext cx="2280461" cy="914400"/>
            <a:chOff x="5822327" y="1428750"/>
            <a:chExt cx="2280461" cy="914400"/>
          </a:xfrm>
        </p:grpSpPr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5822327" y="1428750"/>
              <a:ext cx="2280461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06</a:t>
              </a:r>
              <a:endParaRPr lang="en-US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5846928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The budget office prepares an initial draft  by mid August.</a:t>
              </a:r>
              <a:endParaRPr lang="en-US" sz="900" dirty="0"/>
            </a:p>
          </p:txBody>
        </p:sp>
      </p:grpSp>
      <p:grpSp>
        <p:nvGrpSpPr>
          <p:cNvPr id="31" name="Group 129"/>
          <p:cNvGrpSpPr/>
          <p:nvPr/>
        </p:nvGrpSpPr>
        <p:grpSpPr>
          <a:xfrm>
            <a:off x="609600" y="3714750"/>
            <a:ext cx="2280461" cy="914400"/>
            <a:chOff x="5822327" y="1428750"/>
            <a:chExt cx="2280461" cy="914400"/>
          </a:xfrm>
        </p:grpSpPr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5822327" y="1428750"/>
              <a:ext cx="2280461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07</a:t>
              </a:r>
              <a:endParaRPr lang="en-US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5846928" y="1885950"/>
              <a:ext cx="21540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00" dirty="0" smtClean="0"/>
                <a:t>The final executive budget proposal must be submitted to the National Assembly by Oct 2</a:t>
              </a:r>
              <a:r>
                <a:rPr lang="en-US" sz="900" baseline="30000" dirty="0" smtClean="0"/>
                <a:t>nd</a:t>
              </a:r>
              <a:r>
                <a:rPr lang="en-US" sz="900" dirty="0" smtClean="0"/>
                <a:t> or Oct 12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.</a:t>
              </a:r>
              <a:endParaRPr lang="en-US" sz="900" dirty="0"/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3.The budgetary process in Korea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(1)Executive Preparation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845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35" grpId="0"/>
      <p:bldP spid="3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 18"/>
          <p:cNvSpPr/>
          <p:nvPr/>
        </p:nvSpPr>
        <p:spPr>
          <a:xfrm rot="5400000">
            <a:off x="2709918" y="2558030"/>
            <a:ext cx="3837952" cy="1332988"/>
          </a:xfrm>
          <a:prstGeom prst="rightArrow">
            <a:avLst/>
          </a:prstGeom>
          <a:solidFill>
            <a:schemeClr val="accent2">
              <a:lumMod val="50000"/>
              <a:alpha val="39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09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152400" y="1885950"/>
            <a:ext cx="88392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1.Committee Review   </a:t>
            </a:r>
          </a:p>
          <a:p>
            <a:pPr marL="0" indent="0" algn="ctr">
              <a:buFont typeface="Arial" pitchFamily="34" charset="0"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2.The Special Committee on Budget and Accounts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3. Vote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4.Approval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61950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3.The budgetary process in Korea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ko-KR" sz="1200" b="1" dirty="0" smtClean="0"/>
              <a:t>(2)Legislative Review and Approval</a:t>
            </a:r>
          </a:p>
        </p:txBody>
      </p:sp>
    </p:spTree>
    <p:extLst>
      <p:ext uri="{BB962C8B-B14F-4D97-AF65-F5344CB8AC3E}">
        <p14:creationId xmlns:p14="http://schemas.microsoft.com/office/powerpoint/2010/main" xmlns="" val="378565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3" grpId="0" animBg="1"/>
      <p:bldP spid="15" grpId="0"/>
      <p:bldP spid="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"/>
          <p:cNvGrpSpPr/>
          <p:nvPr/>
        </p:nvGrpSpPr>
        <p:grpSpPr>
          <a:xfrm>
            <a:off x="0" y="1733550"/>
            <a:ext cx="9144000" cy="1828800"/>
            <a:chOff x="0" y="1428750"/>
            <a:chExt cx="9144000" cy="1828800"/>
          </a:xfrm>
        </p:grpSpPr>
        <p:sp>
          <p:nvSpPr>
            <p:cNvPr id="18" name="Rectangle 11"/>
            <p:cNvSpPr/>
            <p:nvPr/>
          </p:nvSpPr>
          <p:spPr>
            <a:xfrm>
              <a:off x="2971800" y="1428750"/>
              <a:ext cx="6172200" cy="1828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entagon 14"/>
            <p:cNvSpPr/>
            <p:nvPr/>
          </p:nvSpPr>
          <p:spPr>
            <a:xfrm>
              <a:off x="0" y="1428750"/>
              <a:ext cx="4572000" cy="1828800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09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3.The budgetary process in Korea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(3)Execution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2400" y="2038350"/>
            <a:ext cx="3581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1.By mid January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Agencies are provided  with guidelines  for budget execution.</a:t>
            </a:r>
            <a:r>
              <a:rPr lang="en-US" altLang="ko-KR" sz="2000" dirty="0" smtClean="0">
                <a:solidFill>
                  <a:schemeClr val="accent2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206889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2.Before the end of February</a:t>
            </a:r>
            <a:endParaRPr lang="en-US" altLang="ko-KR" sz="2000" dirty="0" smtClean="0"/>
          </a:p>
          <a:p>
            <a:r>
              <a:rPr lang="en-US" altLang="ko-KR" sz="2000" dirty="0" smtClean="0"/>
              <a:t>Agencies must submit their budget settlement to the budget office.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565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uild="p"/>
      <p:bldP spid="43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33599" y="585919"/>
            <a:ext cx="1788991" cy="1938992"/>
          </a:xfr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2"/>
                </a:solidFill>
              </a:rPr>
              <a:t>Budgetary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and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 Financial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Management Reforms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in Korea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31394" y="1405429"/>
            <a:ext cx="5012606" cy="2376389"/>
            <a:chOff x="4131394" y="1405429"/>
            <a:chExt cx="5012606" cy="2376389"/>
          </a:xfrm>
        </p:grpSpPr>
        <p:sp>
          <p:nvSpPr>
            <p:cNvPr id="9" name="Oval 8"/>
            <p:cNvSpPr/>
            <p:nvPr/>
          </p:nvSpPr>
          <p:spPr>
            <a:xfrm>
              <a:off x="4131394" y="2058919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52900" y="1405429"/>
              <a:ext cx="0" cy="5334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7"/>
            <p:cNvSpPr txBox="1">
              <a:spLocks/>
            </p:cNvSpPr>
            <p:nvPr/>
          </p:nvSpPr>
          <p:spPr>
            <a:xfrm>
              <a:off x="4274025" y="1848981"/>
              <a:ext cx="4869975" cy="193283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/>
                <a:t>The evolution of Korea’s economic and fiscal policies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/>
                <a:t>Three main budgetary institutions in Korea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/>
                <a:t>The budgetary process in Korea(4 stages)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/>
                <a:t>Recent budgetary and financial management reform initiatives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/>
                <a:t>Conclusions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152900" y="2194725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52900" y="2558381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52900" y="2922037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52900" y="3285693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152900" y="3649349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131394" y="2781985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31394" y="2420452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31394" y="3143518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131394" y="3505051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4359302" y="1445351"/>
              <a:ext cx="452840" cy="323359"/>
            </a:xfrm>
            <a:custGeom>
              <a:avLst/>
              <a:gdLst>
                <a:gd name="T0" fmla="*/ 40 w 280"/>
                <a:gd name="T1" fmla="*/ 160 h 200"/>
                <a:gd name="T2" fmla="*/ 20 w 280"/>
                <a:gd name="T3" fmla="*/ 160 h 200"/>
                <a:gd name="T4" fmla="*/ 0 w 280"/>
                <a:gd name="T5" fmla="*/ 180 h 200"/>
                <a:gd name="T6" fmla="*/ 20 w 280"/>
                <a:gd name="T7" fmla="*/ 200 h 200"/>
                <a:gd name="T8" fmla="*/ 40 w 280"/>
                <a:gd name="T9" fmla="*/ 200 h 200"/>
                <a:gd name="T10" fmla="*/ 60 w 280"/>
                <a:gd name="T11" fmla="*/ 180 h 200"/>
                <a:gd name="T12" fmla="*/ 40 w 280"/>
                <a:gd name="T13" fmla="*/ 160 h 200"/>
                <a:gd name="T14" fmla="*/ 40 w 280"/>
                <a:gd name="T15" fmla="*/ 80 h 200"/>
                <a:gd name="T16" fmla="*/ 20 w 280"/>
                <a:gd name="T17" fmla="*/ 80 h 200"/>
                <a:gd name="T18" fmla="*/ 0 w 280"/>
                <a:gd name="T19" fmla="*/ 100 h 200"/>
                <a:gd name="T20" fmla="*/ 20 w 280"/>
                <a:gd name="T21" fmla="*/ 120 h 200"/>
                <a:gd name="T22" fmla="*/ 40 w 280"/>
                <a:gd name="T23" fmla="*/ 120 h 200"/>
                <a:gd name="T24" fmla="*/ 60 w 280"/>
                <a:gd name="T25" fmla="*/ 100 h 200"/>
                <a:gd name="T26" fmla="*/ 40 w 280"/>
                <a:gd name="T27" fmla="*/ 80 h 200"/>
                <a:gd name="T28" fmla="*/ 40 w 280"/>
                <a:gd name="T29" fmla="*/ 0 h 200"/>
                <a:gd name="T30" fmla="*/ 20 w 280"/>
                <a:gd name="T31" fmla="*/ 0 h 200"/>
                <a:gd name="T32" fmla="*/ 0 w 280"/>
                <a:gd name="T33" fmla="*/ 20 h 200"/>
                <a:gd name="T34" fmla="*/ 20 w 280"/>
                <a:gd name="T35" fmla="*/ 40 h 200"/>
                <a:gd name="T36" fmla="*/ 40 w 280"/>
                <a:gd name="T37" fmla="*/ 40 h 200"/>
                <a:gd name="T38" fmla="*/ 60 w 280"/>
                <a:gd name="T39" fmla="*/ 20 h 200"/>
                <a:gd name="T40" fmla="*/ 40 w 280"/>
                <a:gd name="T41" fmla="*/ 0 h 200"/>
                <a:gd name="T42" fmla="*/ 120 w 280"/>
                <a:gd name="T43" fmla="*/ 40 h 200"/>
                <a:gd name="T44" fmla="*/ 260 w 280"/>
                <a:gd name="T45" fmla="*/ 40 h 200"/>
                <a:gd name="T46" fmla="*/ 280 w 280"/>
                <a:gd name="T47" fmla="*/ 20 h 200"/>
                <a:gd name="T48" fmla="*/ 260 w 280"/>
                <a:gd name="T49" fmla="*/ 0 h 200"/>
                <a:gd name="T50" fmla="*/ 120 w 280"/>
                <a:gd name="T51" fmla="*/ 0 h 200"/>
                <a:gd name="T52" fmla="*/ 100 w 280"/>
                <a:gd name="T53" fmla="*/ 20 h 200"/>
                <a:gd name="T54" fmla="*/ 120 w 280"/>
                <a:gd name="T55" fmla="*/ 40 h 200"/>
                <a:gd name="T56" fmla="*/ 260 w 280"/>
                <a:gd name="T57" fmla="*/ 80 h 200"/>
                <a:gd name="T58" fmla="*/ 120 w 280"/>
                <a:gd name="T59" fmla="*/ 80 h 200"/>
                <a:gd name="T60" fmla="*/ 100 w 280"/>
                <a:gd name="T61" fmla="*/ 100 h 200"/>
                <a:gd name="T62" fmla="*/ 120 w 280"/>
                <a:gd name="T63" fmla="*/ 120 h 200"/>
                <a:gd name="T64" fmla="*/ 260 w 280"/>
                <a:gd name="T65" fmla="*/ 120 h 200"/>
                <a:gd name="T66" fmla="*/ 280 w 280"/>
                <a:gd name="T67" fmla="*/ 100 h 200"/>
                <a:gd name="T68" fmla="*/ 260 w 280"/>
                <a:gd name="T69" fmla="*/ 80 h 200"/>
                <a:gd name="T70" fmla="*/ 260 w 280"/>
                <a:gd name="T71" fmla="*/ 160 h 200"/>
                <a:gd name="T72" fmla="*/ 120 w 280"/>
                <a:gd name="T73" fmla="*/ 160 h 200"/>
                <a:gd name="T74" fmla="*/ 100 w 280"/>
                <a:gd name="T75" fmla="*/ 180 h 200"/>
                <a:gd name="T76" fmla="*/ 120 w 280"/>
                <a:gd name="T77" fmla="*/ 200 h 200"/>
                <a:gd name="T78" fmla="*/ 260 w 280"/>
                <a:gd name="T79" fmla="*/ 200 h 200"/>
                <a:gd name="T80" fmla="*/ 280 w 280"/>
                <a:gd name="T81" fmla="*/ 180 h 200"/>
                <a:gd name="T82" fmla="*/ 260 w 280"/>
                <a:gd name="T83" fmla="*/ 16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200">
                  <a:moveTo>
                    <a:pt x="40" y="160"/>
                  </a:moveTo>
                  <a:cubicBezTo>
                    <a:pt x="20" y="160"/>
                    <a:pt x="20" y="160"/>
                    <a:pt x="20" y="160"/>
                  </a:cubicBezTo>
                  <a:cubicBezTo>
                    <a:pt x="9" y="160"/>
                    <a:pt x="0" y="169"/>
                    <a:pt x="0" y="180"/>
                  </a:cubicBezTo>
                  <a:cubicBezTo>
                    <a:pt x="0" y="191"/>
                    <a:pt x="9" y="200"/>
                    <a:pt x="2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51" y="200"/>
                    <a:pt x="60" y="191"/>
                    <a:pt x="60" y="180"/>
                  </a:cubicBezTo>
                  <a:cubicBezTo>
                    <a:pt x="60" y="169"/>
                    <a:pt x="51" y="160"/>
                    <a:pt x="40" y="160"/>
                  </a:cubicBezTo>
                  <a:close/>
                  <a:moveTo>
                    <a:pt x="40" y="80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9" y="80"/>
                    <a:pt x="0" y="89"/>
                    <a:pt x="0" y="100"/>
                  </a:cubicBezTo>
                  <a:cubicBezTo>
                    <a:pt x="0" y="111"/>
                    <a:pt x="9" y="120"/>
                    <a:pt x="2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1" y="120"/>
                    <a:pt x="60" y="111"/>
                    <a:pt x="60" y="100"/>
                  </a:cubicBezTo>
                  <a:cubicBezTo>
                    <a:pt x="60" y="89"/>
                    <a:pt x="51" y="80"/>
                    <a:pt x="40" y="80"/>
                  </a:cubicBezTo>
                  <a:close/>
                  <a:moveTo>
                    <a:pt x="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1" y="40"/>
                    <a:pt x="60" y="31"/>
                    <a:pt x="60" y="20"/>
                  </a:cubicBezTo>
                  <a:cubicBezTo>
                    <a:pt x="60" y="9"/>
                    <a:pt x="51" y="0"/>
                    <a:pt x="40" y="0"/>
                  </a:cubicBezTo>
                  <a:close/>
                  <a:moveTo>
                    <a:pt x="120" y="40"/>
                  </a:moveTo>
                  <a:cubicBezTo>
                    <a:pt x="260" y="40"/>
                    <a:pt x="260" y="40"/>
                    <a:pt x="260" y="40"/>
                  </a:cubicBezTo>
                  <a:cubicBezTo>
                    <a:pt x="271" y="40"/>
                    <a:pt x="280" y="31"/>
                    <a:pt x="280" y="20"/>
                  </a:cubicBezTo>
                  <a:cubicBezTo>
                    <a:pt x="280" y="9"/>
                    <a:pt x="271" y="0"/>
                    <a:pt x="26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09" y="0"/>
                    <a:pt x="100" y="9"/>
                    <a:pt x="100" y="20"/>
                  </a:cubicBezTo>
                  <a:cubicBezTo>
                    <a:pt x="100" y="31"/>
                    <a:pt x="109" y="40"/>
                    <a:pt x="120" y="40"/>
                  </a:cubicBezTo>
                  <a:close/>
                  <a:moveTo>
                    <a:pt x="260" y="80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09" y="80"/>
                    <a:pt x="100" y="89"/>
                    <a:pt x="100" y="100"/>
                  </a:cubicBezTo>
                  <a:cubicBezTo>
                    <a:pt x="100" y="111"/>
                    <a:pt x="109" y="120"/>
                    <a:pt x="120" y="120"/>
                  </a:cubicBezTo>
                  <a:cubicBezTo>
                    <a:pt x="260" y="120"/>
                    <a:pt x="260" y="120"/>
                    <a:pt x="260" y="120"/>
                  </a:cubicBezTo>
                  <a:cubicBezTo>
                    <a:pt x="271" y="120"/>
                    <a:pt x="280" y="111"/>
                    <a:pt x="280" y="100"/>
                  </a:cubicBezTo>
                  <a:cubicBezTo>
                    <a:pt x="280" y="89"/>
                    <a:pt x="271" y="80"/>
                    <a:pt x="260" y="80"/>
                  </a:cubicBezTo>
                  <a:close/>
                  <a:moveTo>
                    <a:pt x="260" y="160"/>
                  </a:moveTo>
                  <a:cubicBezTo>
                    <a:pt x="120" y="160"/>
                    <a:pt x="120" y="160"/>
                    <a:pt x="120" y="160"/>
                  </a:cubicBezTo>
                  <a:cubicBezTo>
                    <a:pt x="109" y="160"/>
                    <a:pt x="100" y="169"/>
                    <a:pt x="100" y="180"/>
                  </a:cubicBezTo>
                  <a:cubicBezTo>
                    <a:pt x="100" y="191"/>
                    <a:pt x="109" y="200"/>
                    <a:pt x="120" y="200"/>
                  </a:cubicBezTo>
                  <a:cubicBezTo>
                    <a:pt x="260" y="200"/>
                    <a:pt x="260" y="200"/>
                    <a:pt x="260" y="200"/>
                  </a:cubicBezTo>
                  <a:cubicBezTo>
                    <a:pt x="271" y="200"/>
                    <a:pt x="280" y="191"/>
                    <a:pt x="280" y="180"/>
                  </a:cubicBezTo>
                  <a:cubicBezTo>
                    <a:pt x="280" y="169"/>
                    <a:pt x="271" y="160"/>
                    <a:pt x="260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8120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7350"/>
            <a:ext cx="9144000" cy="1657350"/>
            <a:chOff x="0" y="1657350"/>
            <a:chExt cx="9144000" cy="1657350"/>
          </a:xfrm>
        </p:grpSpPr>
        <p:sp>
          <p:nvSpPr>
            <p:cNvPr id="86" name="Rectangle 85"/>
            <p:cNvSpPr/>
            <p:nvPr/>
          </p:nvSpPr>
          <p:spPr>
            <a:xfrm>
              <a:off x="0" y="1657350"/>
              <a:ext cx="4572000" cy="1657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81200" y="1657350"/>
              <a:ext cx="7162800" cy="1657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Isosceles Triangle 97"/>
            <p:cNvSpPr/>
            <p:nvPr/>
          </p:nvSpPr>
          <p:spPr>
            <a:xfrm rot="16200000" flipH="1">
              <a:off x="1771159" y="2400790"/>
              <a:ext cx="327208" cy="2119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09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2209800" y="1962150"/>
            <a:ext cx="6248400" cy="976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The audit office presents the evaluation of the settling report to the head of the MOSF </a:t>
            </a:r>
            <a:r>
              <a:rPr lang="en-US" sz="1600" b="1" dirty="0" smtClean="0">
                <a:solidFill>
                  <a:schemeClr val="accent2"/>
                </a:solidFill>
              </a:rPr>
              <a:t>before August 20</a:t>
            </a:r>
            <a:r>
              <a:rPr lang="en-US" sz="1600" b="1" baseline="30000" dirty="0" smtClean="0">
                <a:solidFill>
                  <a:schemeClr val="accent2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Then the MOSF provide the National Assembly </a:t>
            </a:r>
            <a:r>
              <a:rPr lang="en-US" sz="1600" b="1" dirty="0" smtClean="0">
                <a:solidFill>
                  <a:schemeClr val="accent2"/>
                </a:solidFill>
              </a:rPr>
              <a:t>by September 2</a:t>
            </a:r>
            <a:r>
              <a:rPr lang="en-US" sz="1600" b="1" baseline="30000" dirty="0" smtClean="0">
                <a:solidFill>
                  <a:schemeClr val="accent2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HY그래픽"/>
                <a:ea typeface="HY그래픽"/>
              </a:rPr>
              <a:t>⇒No further Responsibility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61950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3.The budgetary process in Korea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1000" y="971550"/>
            <a:ext cx="8229600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200" b="1" dirty="0" smtClean="0"/>
              <a:t>(4)Audit and Evaluation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000" y="203835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The Board of  Audit and Inspection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65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3" grpId="0" animBg="1"/>
      <p:bldP spid="17" grpId="0"/>
      <p:bldP spid="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34000"/>
          </a:xfrm>
          <a:prstGeom prst="teardrop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7750"/>
            <a:ext cx="3200400" cy="3200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10200" y="1504950"/>
            <a:ext cx="2425835" cy="19389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 smtClean="0">
                <a:solidFill>
                  <a:schemeClr val="bg1"/>
                </a:solidFill>
                <a:latin typeface="Source Sans Pro Light" pitchFamily="34" charset="0"/>
              </a:rPr>
              <a:t>4.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Source Sans Pro Light" pitchFamily="34" charset="0"/>
              </a:rPr>
              <a:t>Recent budgetary and financial management reform initiatives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2495550"/>
            <a:ext cx="4946175" cy="2371612"/>
            <a:chOff x="4131394" y="1405429"/>
            <a:chExt cx="4946175" cy="2371612"/>
          </a:xfrm>
        </p:grpSpPr>
        <p:sp>
          <p:nvSpPr>
            <p:cNvPr id="7" name="Oval 8"/>
            <p:cNvSpPr/>
            <p:nvPr/>
          </p:nvSpPr>
          <p:spPr>
            <a:xfrm>
              <a:off x="4131394" y="2058919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10"/>
            <p:cNvCxnSpPr/>
            <p:nvPr/>
          </p:nvCxnSpPr>
          <p:spPr>
            <a:xfrm>
              <a:off x="4152900" y="1405429"/>
              <a:ext cx="0" cy="5334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7"/>
            <p:cNvSpPr txBox="1">
              <a:spLocks/>
            </p:cNvSpPr>
            <p:nvPr/>
          </p:nvSpPr>
          <p:spPr>
            <a:xfrm>
              <a:off x="4207594" y="1862629"/>
              <a:ext cx="4869975" cy="190930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Reform of Unconventional Expenditures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Reform in the Accounting and Budgeting systems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870" b="1" dirty="0" smtClean="0">
                  <a:solidFill>
                    <a:schemeClr val="accent2"/>
                  </a:solidFill>
                </a:rPr>
                <a:t>(Accrual accounting, Performance based management and performance budgeting, Program budgeting)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Flexible Financial Management Arrangements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A Digital Budget and System Integration</a:t>
              </a:r>
            </a:p>
          </p:txBody>
        </p:sp>
        <p:cxnSp>
          <p:nvCxnSpPr>
            <p:cNvPr id="11" name="Straight Connector 18"/>
            <p:cNvCxnSpPr/>
            <p:nvPr/>
          </p:nvCxnSpPr>
          <p:spPr>
            <a:xfrm>
              <a:off x="4152900" y="2194725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9"/>
            <p:cNvCxnSpPr/>
            <p:nvPr/>
          </p:nvCxnSpPr>
          <p:spPr>
            <a:xfrm>
              <a:off x="4152900" y="2558381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0"/>
            <p:cNvCxnSpPr/>
            <p:nvPr/>
          </p:nvCxnSpPr>
          <p:spPr>
            <a:xfrm>
              <a:off x="4152900" y="2922037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1"/>
            <p:cNvCxnSpPr/>
            <p:nvPr/>
          </p:nvCxnSpPr>
          <p:spPr>
            <a:xfrm>
              <a:off x="4152900" y="3285693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2"/>
            <p:cNvCxnSpPr/>
            <p:nvPr/>
          </p:nvCxnSpPr>
          <p:spPr>
            <a:xfrm>
              <a:off x="4152900" y="3649349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4"/>
            <p:cNvSpPr/>
            <p:nvPr/>
          </p:nvSpPr>
          <p:spPr>
            <a:xfrm>
              <a:off x="4131394" y="2420452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25"/>
            <p:cNvSpPr/>
            <p:nvPr/>
          </p:nvSpPr>
          <p:spPr>
            <a:xfrm>
              <a:off x="4131394" y="3191216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26"/>
            <p:cNvSpPr/>
            <p:nvPr/>
          </p:nvSpPr>
          <p:spPr>
            <a:xfrm>
              <a:off x="4131394" y="3572216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9550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31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3"/>
          <p:cNvGrpSpPr/>
          <p:nvPr/>
        </p:nvGrpSpPr>
        <p:grpSpPr>
          <a:xfrm>
            <a:off x="701702" y="2634888"/>
            <a:ext cx="2057400" cy="588579"/>
            <a:chOff x="701702" y="2634888"/>
            <a:chExt cx="2057400" cy="588579"/>
          </a:xfrm>
        </p:grpSpPr>
        <p:sp>
          <p:nvSpPr>
            <p:cNvPr id="2" name="Rounded Rectangle 1"/>
            <p:cNvSpPr/>
            <p:nvPr/>
          </p:nvSpPr>
          <p:spPr>
            <a:xfrm>
              <a:off x="701702" y="2766267"/>
              <a:ext cx="2057400" cy="457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11"/>
            <p:cNvSpPr>
              <a:spLocks noEditPoints="1"/>
            </p:cNvSpPr>
            <p:nvPr/>
          </p:nvSpPr>
          <p:spPr bwMode="auto">
            <a:xfrm>
              <a:off x="1524000" y="2876550"/>
              <a:ext cx="164895" cy="164457"/>
            </a:xfrm>
            <a:custGeom>
              <a:avLst/>
              <a:gdLst>
                <a:gd name="T0" fmla="*/ 7 w 319"/>
                <a:gd name="T1" fmla="*/ 291 h 318"/>
                <a:gd name="T2" fmla="*/ 26 w 319"/>
                <a:gd name="T3" fmla="*/ 310 h 318"/>
                <a:gd name="T4" fmla="*/ 53 w 319"/>
                <a:gd name="T5" fmla="*/ 310 h 318"/>
                <a:gd name="T6" fmla="*/ 129 w 319"/>
                <a:gd name="T7" fmla="*/ 234 h 318"/>
                <a:gd name="T8" fmla="*/ 191 w 319"/>
                <a:gd name="T9" fmla="*/ 251 h 318"/>
                <a:gd name="T10" fmla="*/ 319 w 319"/>
                <a:gd name="T11" fmla="*/ 124 h 318"/>
                <a:gd name="T12" fmla="*/ 195 w 319"/>
                <a:gd name="T13" fmla="*/ 0 h 318"/>
                <a:gd name="T14" fmla="*/ 67 w 319"/>
                <a:gd name="T15" fmla="*/ 127 h 318"/>
                <a:gd name="T16" fmla="*/ 85 w 319"/>
                <a:gd name="T17" fmla="*/ 192 h 318"/>
                <a:gd name="T18" fmla="*/ 10 w 319"/>
                <a:gd name="T19" fmla="*/ 267 h 318"/>
                <a:gd name="T20" fmla="*/ 7 w 319"/>
                <a:gd name="T21" fmla="*/ 291 h 318"/>
                <a:gd name="T22" fmla="*/ 191 w 319"/>
                <a:gd name="T23" fmla="*/ 213 h 318"/>
                <a:gd name="T24" fmla="*/ 106 w 319"/>
                <a:gd name="T25" fmla="*/ 127 h 318"/>
                <a:gd name="T26" fmla="*/ 195 w 319"/>
                <a:gd name="T27" fmla="*/ 38 h 318"/>
                <a:gd name="T28" fmla="*/ 281 w 319"/>
                <a:gd name="T29" fmla="*/ 124 h 318"/>
                <a:gd name="T30" fmla="*/ 191 w 319"/>
                <a:gd name="T31" fmla="*/ 2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544209" y="2634888"/>
              <a:ext cx="152400" cy="1313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4"/>
          <p:cNvGrpSpPr/>
          <p:nvPr/>
        </p:nvGrpSpPr>
        <p:grpSpPr>
          <a:xfrm>
            <a:off x="2555902" y="2766267"/>
            <a:ext cx="2057400" cy="590641"/>
            <a:chOff x="2555902" y="2766267"/>
            <a:chExt cx="2057400" cy="590641"/>
          </a:xfrm>
        </p:grpSpPr>
        <p:sp>
          <p:nvSpPr>
            <p:cNvPr id="58" name="Rounded Rectangle 57"/>
            <p:cNvSpPr/>
            <p:nvPr/>
          </p:nvSpPr>
          <p:spPr>
            <a:xfrm>
              <a:off x="2555902" y="2766267"/>
              <a:ext cx="2057400" cy="4572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Isosceles Triangle 74"/>
            <p:cNvSpPr/>
            <p:nvPr/>
          </p:nvSpPr>
          <p:spPr>
            <a:xfrm flipV="1">
              <a:off x="3505049" y="3225529"/>
              <a:ext cx="152400" cy="13137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05200" y="2876550"/>
              <a:ext cx="168248" cy="196007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7" name="Content Placeholder 2"/>
          <p:cNvSpPr txBox="1">
            <a:spLocks/>
          </p:cNvSpPr>
          <p:nvPr/>
        </p:nvSpPr>
        <p:spPr>
          <a:xfrm>
            <a:off x="722315" y="1756708"/>
            <a:ext cx="1948587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900" dirty="0" smtClean="0"/>
              <a:t>Many special accounts and public funds were made for flexibility of line ministries.</a:t>
            </a: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2514600" y="3377863"/>
            <a:ext cx="1948587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900" dirty="0" smtClean="0"/>
              <a:t>The </a:t>
            </a:r>
            <a:r>
              <a:rPr lang="en-US" sz="900" dirty="0" err="1" smtClean="0"/>
              <a:t>kim</a:t>
            </a:r>
            <a:r>
              <a:rPr lang="en-US" sz="900" dirty="0" smtClean="0"/>
              <a:t> administration merged the other category into public funds.</a:t>
            </a: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318708" y="3377863"/>
            <a:ext cx="1948587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dirty="0" smtClean="0"/>
              <a:t>Failure </a:t>
            </a: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4401158" y="1756708"/>
            <a:ext cx="1948587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900" dirty="0" smtClean="0"/>
              <a:t>Streamlining the </a:t>
            </a:r>
            <a:r>
              <a:rPr lang="en-US" sz="900" dirty="0" err="1" smtClean="0"/>
              <a:t>extrabudgetary</a:t>
            </a:r>
            <a:r>
              <a:rPr lang="en-US" sz="900" dirty="0" smtClean="0"/>
              <a:t> funds for review by legislature</a:t>
            </a: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951161" y="3324820"/>
            <a:ext cx="1270229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Source Sans Pro Light" pitchFamily="34" charset="0"/>
              </a:rPr>
              <a:t>01</a:t>
            </a:r>
            <a:endParaRPr lang="en-US" sz="5400" dirty="0">
              <a:latin typeface="Source Sans Pro Light" pitchFamily="34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4736140" y="3324820"/>
            <a:ext cx="1270229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Source Sans Pro Light" pitchFamily="34" charset="0"/>
              </a:rPr>
              <a:t>03</a:t>
            </a:r>
            <a:endParaRPr lang="en-US" sz="5400" dirty="0">
              <a:latin typeface="Source Sans Pro Light" pitchFamily="34" charset="0"/>
            </a:endParaRPr>
          </a:p>
        </p:txBody>
      </p:sp>
      <p:sp>
        <p:nvSpPr>
          <p:cNvPr id="104" name="Title 1"/>
          <p:cNvSpPr txBox="1">
            <a:spLocks/>
          </p:cNvSpPr>
          <p:nvPr/>
        </p:nvSpPr>
        <p:spPr>
          <a:xfrm>
            <a:off x="2844571" y="1650623"/>
            <a:ext cx="1270229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Source Sans Pro Light" pitchFamily="34" charset="0"/>
              </a:rPr>
              <a:t>02</a:t>
            </a:r>
            <a:endParaRPr lang="en-US" sz="5400" dirty="0">
              <a:latin typeface="Source Sans Pro Light" pitchFamily="34" charset="0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6657887" y="1650623"/>
            <a:ext cx="1270229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Source Sans Pro Light" pitchFamily="34" charset="0"/>
              </a:rPr>
              <a:t>04</a:t>
            </a:r>
            <a:endParaRPr lang="en-US" sz="5400" dirty="0">
              <a:latin typeface="Source Sans Pro Light" pitchFamily="34" charset="0"/>
            </a:endParaRPr>
          </a:p>
        </p:txBody>
      </p:sp>
      <p:grpSp>
        <p:nvGrpSpPr>
          <p:cNvPr id="8" name="Group 6"/>
          <p:cNvGrpSpPr/>
          <p:nvPr/>
        </p:nvGrpSpPr>
        <p:grpSpPr>
          <a:xfrm>
            <a:off x="4410102" y="2634888"/>
            <a:ext cx="2057400" cy="588579"/>
            <a:chOff x="4410102" y="2634888"/>
            <a:chExt cx="2057400" cy="588579"/>
          </a:xfrm>
        </p:grpSpPr>
        <p:sp>
          <p:nvSpPr>
            <p:cNvPr id="59" name="Rounded Rectangle 58"/>
            <p:cNvSpPr/>
            <p:nvPr/>
          </p:nvSpPr>
          <p:spPr>
            <a:xfrm>
              <a:off x="4410102" y="2766267"/>
              <a:ext cx="2057400" cy="4572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5299252" y="2634888"/>
              <a:ext cx="152400" cy="13137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5257800" y="2876550"/>
              <a:ext cx="214312" cy="182529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64302" y="2766267"/>
            <a:ext cx="2057400" cy="590641"/>
            <a:chOff x="6264302" y="2766267"/>
            <a:chExt cx="2057400" cy="590641"/>
          </a:xfrm>
        </p:grpSpPr>
        <p:sp>
          <p:nvSpPr>
            <p:cNvPr id="62" name="Rounded Rectangle 61"/>
            <p:cNvSpPr/>
            <p:nvPr/>
          </p:nvSpPr>
          <p:spPr>
            <a:xfrm>
              <a:off x="6264302" y="2766267"/>
              <a:ext cx="2057400" cy="4572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Isosceles Triangle 73"/>
            <p:cNvSpPr/>
            <p:nvPr/>
          </p:nvSpPr>
          <p:spPr>
            <a:xfrm flipV="1">
              <a:off x="7216802" y="3225529"/>
              <a:ext cx="152400" cy="13137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7162800" y="2876550"/>
              <a:ext cx="246059" cy="198589"/>
            </a:xfrm>
            <a:custGeom>
              <a:avLst/>
              <a:gdLst>
                <a:gd name="T0" fmla="*/ 360 w 371"/>
                <a:gd name="T1" fmla="*/ 3 h 299"/>
                <a:gd name="T2" fmla="*/ 7 w 371"/>
                <a:gd name="T3" fmla="*/ 127 h 299"/>
                <a:gd name="T4" fmla="*/ 6 w 371"/>
                <a:gd name="T5" fmla="*/ 137 h 299"/>
                <a:gd name="T6" fmla="*/ 82 w 371"/>
                <a:gd name="T7" fmla="*/ 167 h 299"/>
                <a:gd name="T8" fmla="*/ 82 w 371"/>
                <a:gd name="T9" fmla="*/ 167 h 299"/>
                <a:gd name="T10" fmla="*/ 127 w 371"/>
                <a:gd name="T11" fmla="*/ 185 h 299"/>
                <a:gd name="T12" fmla="*/ 347 w 371"/>
                <a:gd name="T13" fmla="*/ 24 h 299"/>
                <a:gd name="T14" fmla="*/ 351 w 371"/>
                <a:gd name="T15" fmla="*/ 28 h 299"/>
                <a:gd name="T16" fmla="*/ 194 w 371"/>
                <a:gd name="T17" fmla="*/ 198 h 299"/>
                <a:gd name="T18" fmla="*/ 194 w 371"/>
                <a:gd name="T19" fmla="*/ 198 h 299"/>
                <a:gd name="T20" fmla="*/ 185 w 371"/>
                <a:gd name="T21" fmla="*/ 208 h 299"/>
                <a:gd name="T22" fmla="*/ 197 w 371"/>
                <a:gd name="T23" fmla="*/ 215 h 299"/>
                <a:gd name="T24" fmla="*/ 197 w 371"/>
                <a:gd name="T25" fmla="*/ 215 h 299"/>
                <a:gd name="T26" fmla="*/ 296 w 371"/>
                <a:gd name="T27" fmla="*/ 268 h 299"/>
                <a:gd name="T28" fmla="*/ 311 w 371"/>
                <a:gd name="T29" fmla="*/ 262 h 299"/>
                <a:gd name="T30" fmla="*/ 369 w 371"/>
                <a:gd name="T31" fmla="*/ 11 h 299"/>
                <a:gd name="T32" fmla="*/ 360 w 371"/>
                <a:gd name="T33" fmla="*/ 3 h 299"/>
                <a:gd name="T34" fmla="*/ 127 w 371"/>
                <a:gd name="T35" fmla="*/ 293 h 299"/>
                <a:gd name="T36" fmla="*/ 133 w 371"/>
                <a:gd name="T37" fmla="*/ 296 h 299"/>
                <a:gd name="T38" fmla="*/ 190 w 371"/>
                <a:gd name="T39" fmla="*/ 245 h 299"/>
                <a:gd name="T40" fmla="*/ 127 w 371"/>
                <a:gd name="T41" fmla="*/ 212 h 299"/>
                <a:gd name="T42" fmla="*/ 127 w 371"/>
                <a:gd name="T43" fmla="*/ 29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1" h="299">
                  <a:moveTo>
                    <a:pt x="360" y="3"/>
                  </a:moveTo>
                  <a:cubicBezTo>
                    <a:pt x="353" y="5"/>
                    <a:pt x="13" y="125"/>
                    <a:pt x="7" y="127"/>
                  </a:cubicBezTo>
                  <a:cubicBezTo>
                    <a:pt x="1" y="129"/>
                    <a:pt x="0" y="134"/>
                    <a:pt x="6" y="137"/>
                  </a:cubicBezTo>
                  <a:cubicBezTo>
                    <a:pt x="14" y="140"/>
                    <a:pt x="82" y="167"/>
                    <a:pt x="82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127" y="185"/>
                    <a:pt x="127" y="185"/>
                    <a:pt x="127" y="185"/>
                  </a:cubicBezTo>
                  <a:cubicBezTo>
                    <a:pt x="127" y="185"/>
                    <a:pt x="344" y="26"/>
                    <a:pt x="347" y="24"/>
                  </a:cubicBezTo>
                  <a:cubicBezTo>
                    <a:pt x="350" y="22"/>
                    <a:pt x="353" y="26"/>
                    <a:pt x="351" y="28"/>
                  </a:cubicBezTo>
                  <a:cubicBezTo>
                    <a:pt x="349" y="30"/>
                    <a:pt x="194" y="198"/>
                    <a:pt x="194" y="198"/>
                  </a:cubicBezTo>
                  <a:cubicBezTo>
                    <a:pt x="194" y="198"/>
                    <a:pt x="194" y="198"/>
                    <a:pt x="194" y="19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97" y="215"/>
                    <a:pt x="197" y="215"/>
                    <a:pt x="197" y="215"/>
                  </a:cubicBezTo>
                  <a:cubicBezTo>
                    <a:pt x="197" y="215"/>
                    <a:pt x="197" y="215"/>
                    <a:pt x="197" y="215"/>
                  </a:cubicBezTo>
                  <a:cubicBezTo>
                    <a:pt x="197" y="215"/>
                    <a:pt x="290" y="265"/>
                    <a:pt x="296" y="268"/>
                  </a:cubicBezTo>
                  <a:cubicBezTo>
                    <a:pt x="302" y="272"/>
                    <a:pt x="310" y="269"/>
                    <a:pt x="311" y="262"/>
                  </a:cubicBezTo>
                  <a:cubicBezTo>
                    <a:pt x="313" y="253"/>
                    <a:pt x="368" y="16"/>
                    <a:pt x="369" y="11"/>
                  </a:cubicBezTo>
                  <a:cubicBezTo>
                    <a:pt x="371" y="4"/>
                    <a:pt x="367" y="0"/>
                    <a:pt x="360" y="3"/>
                  </a:cubicBezTo>
                  <a:close/>
                  <a:moveTo>
                    <a:pt x="127" y="293"/>
                  </a:moveTo>
                  <a:cubicBezTo>
                    <a:pt x="127" y="298"/>
                    <a:pt x="130" y="299"/>
                    <a:pt x="133" y="296"/>
                  </a:cubicBezTo>
                  <a:cubicBezTo>
                    <a:pt x="138" y="291"/>
                    <a:pt x="190" y="245"/>
                    <a:pt x="190" y="245"/>
                  </a:cubicBezTo>
                  <a:cubicBezTo>
                    <a:pt x="127" y="212"/>
                    <a:pt x="127" y="212"/>
                    <a:pt x="127" y="212"/>
                  </a:cubicBezTo>
                  <a:lnTo>
                    <a:pt x="127" y="2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499705"/>
            <a:ext cx="8229600" cy="400110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4.Recent budgetary and financial management reform initiatives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57200" y="980977"/>
            <a:ext cx="8229600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(1)Reform of Unconventional Expenditures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764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37" grpId="0"/>
      <p:bldP spid="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9142408" cy="35623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14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Title 1"/>
          <p:cNvSpPr>
            <a:spLocks noGrp="1"/>
          </p:cNvSpPr>
          <p:nvPr>
            <p:ph type="title"/>
          </p:nvPr>
        </p:nvSpPr>
        <p:spPr>
          <a:xfrm>
            <a:off x="457200" y="499705"/>
            <a:ext cx="8229600" cy="400110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4.Recent budgetary and financial management reform initiatives</a:t>
            </a:r>
          </a:p>
        </p:txBody>
      </p:sp>
      <p:sp>
        <p:nvSpPr>
          <p:cNvPr id="121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(2)Reform in the Accounting and Budgeting systems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685800" y="1504950"/>
            <a:ext cx="7929373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2"/>
                </a:solidFill>
              </a:rPr>
              <a:t>Accrual accounting</a:t>
            </a:r>
          </a:p>
          <a:p>
            <a:pPr marL="228600" indent="-228600" algn="ctr">
              <a:lnSpc>
                <a:spcPct val="150000"/>
              </a:lnSpc>
              <a:buNone/>
            </a:pPr>
            <a:r>
              <a:rPr lang="en-US" altLang="ko-KR" sz="1200" dirty="0" smtClean="0"/>
              <a:t>A system of accounting that recognizes revenue and matches it with the expenses that generated that revenue. </a:t>
            </a:r>
          </a:p>
          <a:p>
            <a:pPr marL="228600" indent="-228600" algn="ctr">
              <a:lnSpc>
                <a:spcPct val="150000"/>
              </a:lnSpc>
              <a:buNone/>
            </a:pPr>
            <a:r>
              <a:rPr lang="en-US" altLang="ko-KR" sz="1200" dirty="0" smtClean="0"/>
              <a:t>Unlike other systems of accounting, which recognize revenue and expenses in the order in which they are received. </a:t>
            </a:r>
          </a:p>
          <a:p>
            <a:pPr marL="228600" indent="-228600" algn="ctr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marL="228600" indent="-228600"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2"/>
                </a:solidFill>
              </a:rPr>
              <a:t>Performance based management and performance budgeting</a:t>
            </a:r>
          </a:p>
          <a:p>
            <a:pPr marL="228600" indent="-228600" algn="ctr">
              <a:lnSpc>
                <a:spcPct val="150000"/>
              </a:lnSpc>
              <a:buNone/>
            </a:pPr>
            <a:r>
              <a:rPr lang="en-US" altLang="ko-KR" sz="1200" dirty="0" smtClean="0"/>
              <a:t>Performance-based budgeting is the practice of developing budgets based on the relationship between program funding levels and expected results from that program.</a:t>
            </a:r>
          </a:p>
          <a:p>
            <a:pPr marL="228600" indent="-228600" algn="ctr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marL="228600" indent="-228600"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2"/>
                </a:solidFill>
              </a:rPr>
              <a:t>Program budgeting(PPBS)</a:t>
            </a:r>
          </a:p>
          <a:p>
            <a:pPr marL="228600" indent="-228600" algn="ctr">
              <a:lnSpc>
                <a:spcPct val="150000"/>
              </a:lnSpc>
              <a:buNone/>
            </a:pPr>
            <a:r>
              <a:rPr lang="en-US" sz="1200" dirty="0" smtClean="0"/>
              <a:t>Plan  -  Program  -  Budget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90637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 build="p"/>
      <p:bldP spid="122" grpId="0" animBg="1"/>
      <p:bldP spid="1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9142408" cy="35623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14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(3)Flexible Financial Management Arrangements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533400" y="1733550"/>
            <a:ext cx="7929373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dirty="0" smtClean="0"/>
              <a:t>A midterm expenditure framework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 smtClean="0"/>
              <a:t>Multiyear Budgeting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 smtClean="0"/>
              <a:t>Feasibility Study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 smtClean="0"/>
              <a:t>Top-Down Budgeting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 smtClean="0"/>
              <a:t>Carryover Provisions</a:t>
            </a:r>
          </a:p>
          <a:p>
            <a:pPr marL="0" indent="0" algn="ctr">
              <a:lnSpc>
                <a:spcPct val="150000"/>
              </a:lnSpc>
            </a:pPr>
            <a:r>
              <a:rPr lang="en-US" dirty="0" smtClean="0"/>
              <a:t>Incentive Schemes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9705"/>
            <a:ext cx="8229600" cy="400110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4.Recent budgetary and financial management reform initiatives</a:t>
            </a:r>
          </a:p>
        </p:txBody>
      </p:sp>
    </p:spTree>
    <p:extLst>
      <p:ext uri="{BB962C8B-B14F-4D97-AF65-F5344CB8AC3E}">
        <p14:creationId xmlns:p14="http://schemas.microsoft.com/office/powerpoint/2010/main" xmlns="" val="90637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 animBg="1"/>
      <p:bldP spid="126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9142408" cy="35623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14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(4)A Digital Budget and System Integration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609600" y="1504950"/>
            <a:ext cx="7929373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accent2"/>
                </a:solidFill>
                <a:latin typeface="HY그래픽"/>
                <a:ea typeface="HY그래픽"/>
              </a:rPr>
              <a:t>◈</a:t>
            </a:r>
            <a:r>
              <a:rPr lang="en-US" sz="1400" dirty="0" smtClean="0">
                <a:solidFill>
                  <a:schemeClr val="accent2"/>
                </a:solidFill>
              </a:rPr>
              <a:t>The central and local government fiscal information system were segregated.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>
              <a:latin typeface="HY그래픽"/>
              <a:ea typeface="HY그래픽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 smtClean="0">
              <a:latin typeface="HY그래픽"/>
              <a:ea typeface="HY그래픽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HY그래픽"/>
                <a:ea typeface="HY그래픽"/>
              </a:rPr>
              <a:t>◈</a:t>
            </a:r>
            <a:r>
              <a:rPr lang="en-US" sz="1400" b="1" dirty="0" smtClean="0">
                <a:solidFill>
                  <a:schemeClr val="accent2"/>
                </a:solidFill>
              </a:rPr>
              <a:t>DBAS=The Integrated System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200" dirty="0" smtClean="0">
                <a:solidFill>
                  <a:schemeClr val="accent2"/>
                </a:solidFill>
              </a:rPr>
              <a:t>It is used to provide detailed, integrated, and streamlined information  to the public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9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9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9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99705"/>
            <a:ext cx="8229600" cy="400110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4.Recent budgetary and financial management reform initiatives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600" y="2571751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/>
                </a:solidFill>
              </a:rPr>
              <a:t>Inefficiency</a:t>
            </a:r>
          </a:p>
        </p:txBody>
      </p:sp>
      <p:sp>
        <p:nvSpPr>
          <p:cNvPr id="16" name="아래쪽 화살표 15"/>
          <p:cNvSpPr/>
          <p:nvPr/>
        </p:nvSpPr>
        <p:spPr>
          <a:xfrm>
            <a:off x="4495800" y="196215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495800" y="302895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637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 animBg="1"/>
      <p:bldP spid="12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34000"/>
          </a:xfrm>
          <a:prstGeom prst="teardrop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7750"/>
            <a:ext cx="3200400" cy="320040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29200" y="2190750"/>
            <a:ext cx="304800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Source Sans Pro Light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xmlns="" val="352600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585919"/>
            <a:ext cx="1788991" cy="1938992"/>
          </a:xfr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2"/>
                </a:solidFill>
              </a:rPr>
              <a:t>Budgetary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and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 Financial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Management Reforms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in Korea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667000" y="1428750"/>
            <a:ext cx="6324600" cy="3293286"/>
            <a:chOff x="4131394" y="1405429"/>
            <a:chExt cx="4933358" cy="2371612"/>
          </a:xfrm>
        </p:grpSpPr>
        <p:sp>
          <p:nvSpPr>
            <p:cNvPr id="9" name="Oval 8"/>
            <p:cNvSpPr/>
            <p:nvPr/>
          </p:nvSpPr>
          <p:spPr>
            <a:xfrm>
              <a:off x="4131394" y="2058919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52900" y="1405429"/>
              <a:ext cx="0" cy="5334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7"/>
            <p:cNvSpPr txBox="1">
              <a:spLocks/>
            </p:cNvSpPr>
            <p:nvPr/>
          </p:nvSpPr>
          <p:spPr>
            <a:xfrm>
              <a:off x="4194778" y="1916092"/>
              <a:ext cx="4869974" cy="15381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b="1" dirty="0" smtClean="0"/>
                <a:t>1960-1980/ </a:t>
              </a:r>
              <a:r>
                <a:rPr lang="en-US" sz="1200" dirty="0" smtClean="0"/>
                <a:t>State-Dominated Financial system , outdated and inefficient budgeting system. </a:t>
              </a:r>
              <a:endParaRPr lang="en-US" dirty="0" smtClean="0"/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b="1" dirty="0" smtClean="0"/>
                <a:t>IMF/ </a:t>
              </a:r>
              <a:r>
                <a:rPr lang="en-US" sz="1200" dirty="0" smtClean="0"/>
                <a:t>This financial aid ensured the need for reform.</a:t>
              </a:r>
              <a:endParaRPr lang="en-US" dirty="0" smtClean="0"/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b="1" dirty="0" smtClean="0"/>
                <a:t>Kim Administration</a:t>
              </a:r>
              <a:r>
                <a:rPr lang="en-US" sz="1200" b="1" dirty="0" smtClean="0"/>
                <a:t>/ </a:t>
              </a:r>
              <a:r>
                <a:rPr lang="en-US" sz="1200" dirty="0" smtClean="0"/>
                <a:t>It provided the roadmap that based on the New Public Management.</a:t>
              </a:r>
              <a:endParaRPr lang="en-US" dirty="0" smtClean="0"/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b="1" dirty="0" smtClean="0"/>
                <a:t>2000-/ </a:t>
              </a:r>
              <a:r>
                <a:rPr lang="en-US" sz="1200" dirty="0" smtClean="0"/>
                <a:t>5 new reforms gradually implemented.</a:t>
              </a:r>
              <a:endParaRPr lang="en-US" dirty="0" smtClean="0"/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b="1" dirty="0" smtClean="0"/>
                <a:t>Future/ </a:t>
              </a:r>
              <a:r>
                <a:rPr lang="en-US" sz="1200" dirty="0" smtClean="0"/>
                <a:t>Korea’s goals are to provide autonomy and flexibility  at the agency level.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152900" y="2194725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52900" y="2558381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52900" y="2922037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52900" y="3285693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152900" y="3649349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131394" y="2667538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31394" y="2350154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31394" y="2941910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131394" y="3271156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4359302" y="1445351"/>
              <a:ext cx="452840" cy="323359"/>
            </a:xfrm>
            <a:custGeom>
              <a:avLst/>
              <a:gdLst>
                <a:gd name="T0" fmla="*/ 40 w 280"/>
                <a:gd name="T1" fmla="*/ 160 h 200"/>
                <a:gd name="T2" fmla="*/ 20 w 280"/>
                <a:gd name="T3" fmla="*/ 160 h 200"/>
                <a:gd name="T4" fmla="*/ 0 w 280"/>
                <a:gd name="T5" fmla="*/ 180 h 200"/>
                <a:gd name="T6" fmla="*/ 20 w 280"/>
                <a:gd name="T7" fmla="*/ 200 h 200"/>
                <a:gd name="T8" fmla="*/ 40 w 280"/>
                <a:gd name="T9" fmla="*/ 200 h 200"/>
                <a:gd name="T10" fmla="*/ 60 w 280"/>
                <a:gd name="T11" fmla="*/ 180 h 200"/>
                <a:gd name="T12" fmla="*/ 40 w 280"/>
                <a:gd name="T13" fmla="*/ 160 h 200"/>
                <a:gd name="T14" fmla="*/ 40 w 280"/>
                <a:gd name="T15" fmla="*/ 80 h 200"/>
                <a:gd name="T16" fmla="*/ 20 w 280"/>
                <a:gd name="T17" fmla="*/ 80 h 200"/>
                <a:gd name="T18" fmla="*/ 0 w 280"/>
                <a:gd name="T19" fmla="*/ 100 h 200"/>
                <a:gd name="T20" fmla="*/ 20 w 280"/>
                <a:gd name="T21" fmla="*/ 120 h 200"/>
                <a:gd name="T22" fmla="*/ 40 w 280"/>
                <a:gd name="T23" fmla="*/ 120 h 200"/>
                <a:gd name="T24" fmla="*/ 60 w 280"/>
                <a:gd name="T25" fmla="*/ 100 h 200"/>
                <a:gd name="T26" fmla="*/ 40 w 280"/>
                <a:gd name="T27" fmla="*/ 80 h 200"/>
                <a:gd name="T28" fmla="*/ 40 w 280"/>
                <a:gd name="T29" fmla="*/ 0 h 200"/>
                <a:gd name="T30" fmla="*/ 20 w 280"/>
                <a:gd name="T31" fmla="*/ 0 h 200"/>
                <a:gd name="T32" fmla="*/ 0 w 280"/>
                <a:gd name="T33" fmla="*/ 20 h 200"/>
                <a:gd name="T34" fmla="*/ 20 w 280"/>
                <a:gd name="T35" fmla="*/ 40 h 200"/>
                <a:gd name="T36" fmla="*/ 40 w 280"/>
                <a:gd name="T37" fmla="*/ 40 h 200"/>
                <a:gd name="T38" fmla="*/ 60 w 280"/>
                <a:gd name="T39" fmla="*/ 20 h 200"/>
                <a:gd name="T40" fmla="*/ 40 w 280"/>
                <a:gd name="T41" fmla="*/ 0 h 200"/>
                <a:gd name="T42" fmla="*/ 120 w 280"/>
                <a:gd name="T43" fmla="*/ 40 h 200"/>
                <a:gd name="T44" fmla="*/ 260 w 280"/>
                <a:gd name="T45" fmla="*/ 40 h 200"/>
                <a:gd name="T46" fmla="*/ 280 w 280"/>
                <a:gd name="T47" fmla="*/ 20 h 200"/>
                <a:gd name="T48" fmla="*/ 260 w 280"/>
                <a:gd name="T49" fmla="*/ 0 h 200"/>
                <a:gd name="T50" fmla="*/ 120 w 280"/>
                <a:gd name="T51" fmla="*/ 0 h 200"/>
                <a:gd name="T52" fmla="*/ 100 w 280"/>
                <a:gd name="T53" fmla="*/ 20 h 200"/>
                <a:gd name="T54" fmla="*/ 120 w 280"/>
                <a:gd name="T55" fmla="*/ 40 h 200"/>
                <a:gd name="T56" fmla="*/ 260 w 280"/>
                <a:gd name="T57" fmla="*/ 80 h 200"/>
                <a:gd name="T58" fmla="*/ 120 w 280"/>
                <a:gd name="T59" fmla="*/ 80 h 200"/>
                <a:gd name="T60" fmla="*/ 100 w 280"/>
                <a:gd name="T61" fmla="*/ 100 h 200"/>
                <a:gd name="T62" fmla="*/ 120 w 280"/>
                <a:gd name="T63" fmla="*/ 120 h 200"/>
                <a:gd name="T64" fmla="*/ 260 w 280"/>
                <a:gd name="T65" fmla="*/ 120 h 200"/>
                <a:gd name="T66" fmla="*/ 280 w 280"/>
                <a:gd name="T67" fmla="*/ 100 h 200"/>
                <a:gd name="T68" fmla="*/ 260 w 280"/>
                <a:gd name="T69" fmla="*/ 80 h 200"/>
                <a:gd name="T70" fmla="*/ 260 w 280"/>
                <a:gd name="T71" fmla="*/ 160 h 200"/>
                <a:gd name="T72" fmla="*/ 120 w 280"/>
                <a:gd name="T73" fmla="*/ 160 h 200"/>
                <a:gd name="T74" fmla="*/ 100 w 280"/>
                <a:gd name="T75" fmla="*/ 180 h 200"/>
                <a:gd name="T76" fmla="*/ 120 w 280"/>
                <a:gd name="T77" fmla="*/ 200 h 200"/>
                <a:gd name="T78" fmla="*/ 260 w 280"/>
                <a:gd name="T79" fmla="*/ 200 h 200"/>
                <a:gd name="T80" fmla="*/ 280 w 280"/>
                <a:gd name="T81" fmla="*/ 180 h 200"/>
                <a:gd name="T82" fmla="*/ 260 w 280"/>
                <a:gd name="T83" fmla="*/ 16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200">
                  <a:moveTo>
                    <a:pt x="40" y="160"/>
                  </a:moveTo>
                  <a:cubicBezTo>
                    <a:pt x="20" y="160"/>
                    <a:pt x="20" y="160"/>
                    <a:pt x="20" y="160"/>
                  </a:cubicBezTo>
                  <a:cubicBezTo>
                    <a:pt x="9" y="160"/>
                    <a:pt x="0" y="169"/>
                    <a:pt x="0" y="180"/>
                  </a:cubicBezTo>
                  <a:cubicBezTo>
                    <a:pt x="0" y="191"/>
                    <a:pt x="9" y="200"/>
                    <a:pt x="2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51" y="200"/>
                    <a:pt x="60" y="191"/>
                    <a:pt x="60" y="180"/>
                  </a:cubicBezTo>
                  <a:cubicBezTo>
                    <a:pt x="60" y="169"/>
                    <a:pt x="51" y="160"/>
                    <a:pt x="40" y="160"/>
                  </a:cubicBezTo>
                  <a:close/>
                  <a:moveTo>
                    <a:pt x="40" y="80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9" y="80"/>
                    <a:pt x="0" y="89"/>
                    <a:pt x="0" y="100"/>
                  </a:cubicBezTo>
                  <a:cubicBezTo>
                    <a:pt x="0" y="111"/>
                    <a:pt x="9" y="120"/>
                    <a:pt x="2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1" y="120"/>
                    <a:pt x="60" y="111"/>
                    <a:pt x="60" y="100"/>
                  </a:cubicBezTo>
                  <a:cubicBezTo>
                    <a:pt x="60" y="89"/>
                    <a:pt x="51" y="80"/>
                    <a:pt x="40" y="80"/>
                  </a:cubicBezTo>
                  <a:close/>
                  <a:moveTo>
                    <a:pt x="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1" y="40"/>
                    <a:pt x="60" y="31"/>
                    <a:pt x="60" y="20"/>
                  </a:cubicBezTo>
                  <a:cubicBezTo>
                    <a:pt x="60" y="9"/>
                    <a:pt x="51" y="0"/>
                    <a:pt x="40" y="0"/>
                  </a:cubicBezTo>
                  <a:close/>
                  <a:moveTo>
                    <a:pt x="120" y="40"/>
                  </a:moveTo>
                  <a:cubicBezTo>
                    <a:pt x="260" y="40"/>
                    <a:pt x="260" y="40"/>
                    <a:pt x="260" y="40"/>
                  </a:cubicBezTo>
                  <a:cubicBezTo>
                    <a:pt x="271" y="40"/>
                    <a:pt x="280" y="31"/>
                    <a:pt x="280" y="20"/>
                  </a:cubicBezTo>
                  <a:cubicBezTo>
                    <a:pt x="280" y="9"/>
                    <a:pt x="271" y="0"/>
                    <a:pt x="26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09" y="0"/>
                    <a:pt x="100" y="9"/>
                    <a:pt x="100" y="20"/>
                  </a:cubicBezTo>
                  <a:cubicBezTo>
                    <a:pt x="100" y="31"/>
                    <a:pt x="109" y="40"/>
                    <a:pt x="120" y="40"/>
                  </a:cubicBezTo>
                  <a:close/>
                  <a:moveTo>
                    <a:pt x="260" y="80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09" y="80"/>
                    <a:pt x="100" y="89"/>
                    <a:pt x="100" y="100"/>
                  </a:cubicBezTo>
                  <a:cubicBezTo>
                    <a:pt x="100" y="111"/>
                    <a:pt x="109" y="120"/>
                    <a:pt x="120" y="120"/>
                  </a:cubicBezTo>
                  <a:cubicBezTo>
                    <a:pt x="260" y="120"/>
                    <a:pt x="260" y="120"/>
                    <a:pt x="260" y="120"/>
                  </a:cubicBezTo>
                  <a:cubicBezTo>
                    <a:pt x="271" y="120"/>
                    <a:pt x="280" y="111"/>
                    <a:pt x="280" y="100"/>
                  </a:cubicBezTo>
                  <a:cubicBezTo>
                    <a:pt x="280" y="89"/>
                    <a:pt x="271" y="80"/>
                    <a:pt x="260" y="80"/>
                  </a:cubicBezTo>
                  <a:close/>
                  <a:moveTo>
                    <a:pt x="260" y="160"/>
                  </a:moveTo>
                  <a:cubicBezTo>
                    <a:pt x="120" y="160"/>
                    <a:pt x="120" y="160"/>
                    <a:pt x="120" y="160"/>
                  </a:cubicBezTo>
                  <a:cubicBezTo>
                    <a:pt x="109" y="160"/>
                    <a:pt x="100" y="169"/>
                    <a:pt x="100" y="180"/>
                  </a:cubicBezTo>
                  <a:cubicBezTo>
                    <a:pt x="100" y="191"/>
                    <a:pt x="109" y="200"/>
                    <a:pt x="120" y="200"/>
                  </a:cubicBezTo>
                  <a:cubicBezTo>
                    <a:pt x="260" y="200"/>
                    <a:pt x="260" y="200"/>
                    <a:pt x="260" y="200"/>
                  </a:cubicBezTo>
                  <a:cubicBezTo>
                    <a:pt x="271" y="200"/>
                    <a:pt x="280" y="191"/>
                    <a:pt x="280" y="180"/>
                  </a:cubicBezTo>
                  <a:cubicBezTo>
                    <a:pt x="280" y="169"/>
                    <a:pt x="271" y="160"/>
                    <a:pt x="260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8120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423242" y="1621808"/>
            <a:ext cx="4297516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3"/>
                </a:solidFill>
                <a:latin typeface="Source Sans Pro Light" pitchFamily="34" charset="0"/>
              </a:rPr>
              <a:t>Thank you For Listening</a:t>
            </a:r>
            <a:endParaRPr lang="en-US" sz="32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>
            <a:off x="4264214" y="1117935"/>
            <a:ext cx="615572" cy="601145"/>
          </a:xfrm>
          <a:custGeom>
            <a:avLst/>
            <a:gdLst>
              <a:gd name="T0" fmla="*/ 360 w 371"/>
              <a:gd name="T1" fmla="*/ 3 h 299"/>
              <a:gd name="T2" fmla="*/ 7 w 371"/>
              <a:gd name="T3" fmla="*/ 127 h 299"/>
              <a:gd name="T4" fmla="*/ 6 w 371"/>
              <a:gd name="T5" fmla="*/ 137 h 299"/>
              <a:gd name="T6" fmla="*/ 82 w 371"/>
              <a:gd name="T7" fmla="*/ 167 h 299"/>
              <a:gd name="T8" fmla="*/ 82 w 371"/>
              <a:gd name="T9" fmla="*/ 167 h 299"/>
              <a:gd name="T10" fmla="*/ 127 w 371"/>
              <a:gd name="T11" fmla="*/ 185 h 299"/>
              <a:gd name="T12" fmla="*/ 347 w 371"/>
              <a:gd name="T13" fmla="*/ 24 h 299"/>
              <a:gd name="T14" fmla="*/ 351 w 371"/>
              <a:gd name="T15" fmla="*/ 28 h 299"/>
              <a:gd name="T16" fmla="*/ 194 w 371"/>
              <a:gd name="T17" fmla="*/ 198 h 299"/>
              <a:gd name="T18" fmla="*/ 194 w 371"/>
              <a:gd name="T19" fmla="*/ 198 h 299"/>
              <a:gd name="T20" fmla="*/ 185 w 371"/>
              <a:gd name="T21" fmla="*/ 208 h 299"/>
              <a:gd name="T22" fmla="*/ 197 w 371"/>
              <a:gd name="T23" fmla="*/ 215 h 299"/>
              <a:gd name="T24" fmla="*/ 197 w 371"/>
              <a:gd name="T25" fmla="*/ 215 h 299"/>
              <a:gd name="T26" fmla="*/ 296 w 371"/>
              <a:gd name="T27" fmla="*/ 268 h 299"/>
              <a:gd name="T28" fmla="*/ 311 w 371"/>
              <a:gd name="T29" fmla="*/ 262 h 299"/>
              <a:gd name="T30" fmla="*/ 369 w 371"/>
              <a:gd name="T31" fmla="*/ 11 h 299"/>
              <a:gd name="T32" fmla="*/ 360 w 371"/>
              <a:gd name="T33" fmla="*/ 3 h 299"/>
              <a:gd name="T34" fmla="*/ 127 w 371"/>
              <a:gd name="T35" fmla="*/ 293 h 299"/>
              <a:gd name="T36" fmla="*/ 133 w 371"/>
              <a:gd name="T37" fmla="*/ 296 h 299"/>
              <a:gd name="T38" fmla="*/ 190 w 371"/>
              <a:gd name="T39" fmla="*/ 245 h 299"/>
              <a:gd name="T40" fmla="*/ 127 w 371"/>
              <a:gd name="T41" fmla="*/ 212 h 299"/>
              <a:gd name="T42" fmla="*/ 127 w 371"/>
              <a:gd name="T43" fmla="*/ 29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1" h="299">
                <a:moveTo>
                  <a:pt x="360" y="3"/>
                </a:moveTo>
                <a:cubicBezTo>
                  <a:pt x="353" y="5"/>
                  <a:pt x="13" y="125"/>
                  <a:pt x="7" y="127"/>
                </a:cubicBezTo>
                <a:cubicBezTo>
                  <a:pt x="1" y="129"/>
                  <a:pt x="0" y="134"/>
                  <a:pt x="6" y="137"/>
                </a:cubicBezTo>
                <a:cubicBezTo>
                  <a:pt x="14" y="140"/>
                  <a:pt x="82" y="167"/>
                  <a:pt x="82" y="167"/>
                </a:cubicBezTo>
                <a:cubicBezTo>
                  <a:pt x="82" y="167"/>
                  <a:pt x="82" y="167"/>
                  <a:pt x="82" y="167"/>
                </a:cubicBezTo>
                <a:cubicBezTo>
                  <a:pt x="127" y="185"/>
                  <a:pt x="127" y="185"/>
                  <a:pt x="127" y="185"/>
                </a:cubicBezTo>
                <a:cubicBezTo>
                  <a:pt x="127" y="185"/>
                  <a:pt x="344" y="26"/>
                  <a:pt x="347" y="24"/>
                </a:cubicBezTo>
                <a:cubicBezTo>
                  <a:pt x="350" y="22"/>
                  <a:pt x="353" y="26"/>
                  <a:pt x="351" y="28"/>
                </a:cubicBezTo>
                <a:cubicBezTo>
                  <a:pt x="349" y="30"/>
                  <a:pt x="194" y="198"/>
                  <a:pt x="194" y="198"/>
                </a:cubicBezTo>
                <a:cubicBezTo>
                  <a:pt x="194" y="198"/>
                  <a:pt x="194" y="198"/>
                  <a:pt x="194" y="198"/>
                </a:cubicBezTo>
                <a:cubicBezTo>
                  <a:pt x="185" y="208"/>
                  <a:pt x="185" y="208"/>
                  <a:pt x="185" y="208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290" y="265"/>
                  <a:pt x="296" y="268"/>
                </a:cubicBezTo>
                <a:cubicBezTo>
                  <a:pt x="302" y="272"/>
                  <a:pt x="310" y="269"/>
                  <a:pt x="311" y="262"/>
                </a:cubicBezTo>
                <a:cubicBezTo>
                  <a:pt x="313" y="253"/>
                  <a:pt x="368" y="16"/>
                  <a:pt x="369" y="11"/>
                </a:cubicBezTo>
                <a:cubicBezTo>
                  <a:pt x="371" y="4"/>
                  <a:pt x="367" y="0"/>
                  <a:pt x="360" y="3"/>
                </a:cubicBezTo>
                <a:close/>
                <a:moveTo>
                  <a:pt x="127" y="293"/>
                </a:moveTo>
                <a:cubicBezTo>
                  <a:pt x="127" y="298"/>
                  <a:pt x="130" y="299"/>
                  <a:pt x="133" y="296"/>
                </a:cubicBezTo>
                <a:cubicBezTo>
                  <a:pt x="138" y="291"/>
                  <a:pt x="190" y="245"/>
                  <a:pt x="190" y="245"/>
                </a:cubicBezTo>
                <a:cubicBezTo>
                  <a:pt x="127" y="212"/>
                  <a:pt x="127" y="212"/>
                  <a:pt x="127" y="212"/>
                </a:cubicBezTo>
                <a:lnTo>
                  <a:pt x="127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743572" y="2870535"/>
            <a:ext cx="3656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Financial Administration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Yu-</a:t>
            </a:r>
            <a:r>
              <a:rPr lang="en-US" sz="1600" b="1" dirty="0" err="1" smtClean="0">
                <a:solidFill>
                  <a:schemeClr val="bg1"/>
                </a:solidFill>
              </a:rPr>
              <a:t>Jeong</a:t>
            </a:r>
            <a:r>
              <a:rPr lang="en-US" sz="1600" b="1" dirty="0" smtClean="0">
                <a:solidFill>
                  <a:schemeClr val="bg1"/>
                </a:solidFill>
              </a:rPr>
              <a:t> Lee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12133314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3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34000"/>
          </a:xfrm>
          <a:prstGeom prst="teardrop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7750"/>
            <a:ext cx="3200400" cy="3200400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0200" y="1352550"/>
            <a:ext cx="2425835" cy="22467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Source Sans Pro Light" pitchFamily="34" charset="0"/>
              </a:rPr>
              <a:t>1.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Source Sans Pro Light" pitchFamily="34" charset="0"/>
              </a:rPr>
              <a:t>The evolution of Korea’s Economic and Fiscal Policies</a:t>
            </a:r>
          </a:p>
        </p:txBody>
      </p:sp>
      <p:grpSp>
        <p:nvGrpSpPr>
          <p:cNvPr id="9" name="Group 5"/>
          <p:cNvGrpSpPr/>
          <p:nvPr/>
        </p:nvGrpSpPr>
        <p:grpSpPr>
          <a:xfrm>
            <a:off x="152400" y="2571750"/>
            <a:ext cx="4946175" cy="2371612"/>
            <a:chOff x="4131394" y="1405429"/>
            <a:chExt cx="4946175" cy="2371612"/>
          </a:xfrm>
        </p:grpSpPr>
        <p:sp>
          <p:nvSpPr>
            <p:cNvPr id="10" name="Oval 8"/>
            <p:cNvSpPr/>
            <p:nvPr/>
          </p:nvSpPr>
          <p:spPr>
            <a:xfrm>
              <a:off x="4131394" y="2058919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52900" y="1405429"/>
              <a:ext cx="0" cy="5334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7"/>
            <p:cNvSpPr txBox="1">
              <a:spLocks/>
            </p:cNvSpPr>
            <p:nvPr/>
          </p:nvSpPr>
          <p:spPr>
            <a:xfrm>
              <a:off x="4207594" y="1481629"/>
              <a:ext cx="4869975" cy="224676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1948-. Republic of Korea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1963-1979.Chung-Hee Park administration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1980-1987.Doo-Hwan Chun administration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1988-1992.Tae-Woo </a:t>
              </a:r>
              <a:r>
                <a:rPr lang="en-US" sz="1400" b="1" dirty="0" err="1" smtClean="0">
                  <a:solidFill>
                    <a:schemeClr val="accent2"/>
                  </a:solidFill>
                </a:rPr>
                <a:t>Roh</a:t>
              </a:r>
              <a:r>
                <a:rPr lang="en-US" sz="1400" b="1" dirty="0" smtClean="0">
                  <a:solidFill>
                    <a:schemeClr val="accent2"/>
                  </a:solidFill>
                </a:rPr>
                <a:t> &amp; 1993-1997.Young-Sam </a:t>
              </a:r>
              <a:r>
                <a:rPr lang="en-US" sz="1400" b="1" dirty="0" err="1" smtClean="0">
                  <a:solidFill>
                    <a:schemeClr val="accent2"/>
                  </a:solidFill>
                </a:rPr>
                <a:t>kim</a:t>
              </a:r>
              <a:endParaRPr lang="en-US" sz="1400" b="1" dirty="0" smtClean="0">
                <a:solidFill>
                  <a:schemeClr val="accent2"/>
                </a:solidFill>
              </a:endParaRP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1997.Financial Crisis(IMF)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1998-2002.Dae-Jung </a:t>
              </a:r>
              <a:r>
                <a:rPr lang="en-US" sz="1400" b="1" dirty="0" err="1" smtClean="0">
                  <a:solidFill>
                    <a:schemeClr val="accent2"/>
                  </a:solidFill>
                </a:rPr>
                <a:t>kim</a:t>
              </a:r>
              <a:r>
                <a:rPr lang="en-US" sz="1400" b="1" dirty="0" smtClean="0">
                  <a:solidFill>
                    <a:schemeClr val="accent2"/>
                  </a:solidFill>
                </a:rPr>
                <a:t> administration</a:t>
              </a: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4152900" y="2194725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9"/>
            <p:cNvCxnSpPr/>
            <p:nvPr/>
          </p:nvCxnSpPr>
          <p:spPr>
            <a:xfrm>
              <a:off x="4152900" y="2558381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0"/>
            <p:cNvCxnSpPr/>
            <p:nvPr/>
          </p:nvCxnSpPr>
          <p:spPr>
            <a:xfrm>
              <a:off x="4152900" y="2922037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/>
            <p:cNvCxnSpPr/>
            <p:nvPr/>
          </p:nvCxnSpPr>
          <p:spPr>
            <a:xfrm>
              <a:off x="4152900" y="3285693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2"/>
            <p:cNvCxnSpPr/>
            <p:nvPr/>
          </p:nvCxnSpPr>
          <p:spPr>
            <a:xfrm>
              <a:off x="4152900" y="3649349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23"/>
            <p:cNvSpPr/>
            <p:nvPr/>
          </p:nvSpPr>
          <p:spPr>
            <a:xfrm>
              <a:off x="4131394" y="2781985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24"/>
            <p:cNvSpPr/>
            <p:nvPr/>
          </p:nvSpPr>
          <p:spPr>
            <a:xfrm>
              <a:off x="4131394" y="2420452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25"/>
            <p:cNvSpPr/>
            <p:nvPr/>
          </p:nvSpPr>
          <p:spPr>
            <a:xfrm>
              <a:off x="4131394" y="3143518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6"/>
            <p:cNvSpPr/>
            <p:nvPr/>
          </p:nvSpPr>
          <p:spPr>
            <a:xfrm>
              <a:off x="4131394" y="3505051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8"/>
          <p:cNvSpPr/>
          <p:nvPr/>
        </p:nvSpPr>
        <p:spPr>
          <a:xfrm flipV="1">
            <a:off x="152400" y="2876549"/>
            <a:ext cx="45719" cy="4571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602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79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itle 1"/>
          <p:cNvSpPr>
            <a:spLocks noGrp="1"/>
          </p:cNvSpPr>
          <p:nvPr>
            <p:ph type="title"/>
          </p:nvPr>
        </p:nvSpPr>
        <p:spPr>
          <a:xfrm>
            <a:off x="457200" y="468928"/>
            <a:ext cx="8229600" cy="461665"/>
          </a:xfr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1. The evolution of Korea’s economic and fiscal policies</a:t>
            </a:r>
          </a:p>
        </p:txBody>
      </p:sp>
      <p:sp>
        <p:nvSpPr>
          <p:cNvPr id="172" name="Content Placeholder 2"/>
          <p:cNvSpPr>
            <a:spLocks noGrp="1"/>
          </p:cNvSpPr>
          <p:nvPr>
            <p:ph idx="1"/>
          </p:nvPr>
        </p:nvSpPr>
        <p:spPr>
          <a:xfrm>
            <a:off x="457200" y="980977"/>
            <a:ext cx="8229600" cy="27699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The Early Years of Korea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90600" y="2982671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7"/>
          <p:cNvGrpSpPr/>
          <p:nvPr/>
        </p:nvGrpSpPr>
        <p:grpSpPr>
          <a:xfrm>
            <a:off x="2515254" y="2198085"/>
            <a:ext cx="1285735" cy="2278665"/>
            <a:chOff x="1759424" y="2198085"/>
            <a:chExt cx="1285735" cy="2278665"/>
          </a:xfrm>
        </p:grpSpPr>
        <p:grpSp>
          <p:nvGrpSpPr>
            <p:cNvPr id="4" name="Group 77"/>
            <p:cNvGrpSpPr/>
            <p:nvPr/>
          </p:nvGrpSpPr>
          <p:grpSpPr>
            <a:xfrm flipV="1">
              <a:off x="1903612" y="2986144"/>
              <a:ext cx="990600" cy="1490606"/>
              <a:chOff x="1180764" y="1293047"/>
              <a:chExt cx="990600" cy="1490606"/>
            </a:xfrm>
            <a:solidFill>
              <a:schemeClr val="accent4"/>
            </a:solidFill>
          </p:grpSpPr>
          <p:sp>
            <p:nvSpPr>
              <p:cNvPr id="79" name="Oval 78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Content Placeholder 2"/>
            <p:cNvSpPr txBox="1">
              <a:spLocks/>
            </p:cNvSpPr>
            <p:nvPr/>
          </p:nvSpPr>
          <p:spPr>
            <a:xfrm>
              <a:off x="1759424" y="2198085"/>
              <a:ext cx="1285735" cy="59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b="1" dirty="0" smtClean="0">
                  <a:solidFill>
                    <a:schemeClr val="tx1"/>
                  </a:solidFill>
                </a:rPr>
                <a:t>1948</a:t>
              </a:r>
            </a:p>
            <a:p>
              <a:pPr marL="0" indent="0" algn="ctr">
                <a:buNone/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Republic of Korea</a:t>
              </a:r>
            </a:p>
            <a:p>
              <a:pPr marL="0" indent="0" algn="ctr">
                <a:buNone/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Is  established.</a:t>
              </a:r>
            </a:p>
            <a:p>
              <a:pPr marL="0" indent="0" algn="ctr">
                <a:buNone/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(election)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Freeform 16"/>
            <p:cNvSpPr>
              <a:spLocks noEditPoints="1"/>
            </p:cNvSpPr>
            <p:nvPr/>
          </p:nvSpPr>
          <p:spPr bwMode="auto">
            <a:xfrm>
              <a:off x="2206179" y="3788938"/>
              <a:ext cx="385465" cy="385025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5343011" y="2198085"/>
            <a:ext cx="1285735" cy="2278665"/>
            <a:chOff x="3480745" y="2198085"/>
            <a:chExt cx="1285735" cy="2278665"/>
          </a:xfrm>
        </p:grpSpPr>
        <p:grpSp>
          <p:nvGrpSpPr>
            <p:cNvPr id="8" name="Group 81"/>
            <p:cNvGrpSpPr/>
            <p:nvPr/>
          </p:nvGrpSpPr>
          <p:grpSpPr>
            <a:xfrm flipV="1">
              <a:off x="3638662" y="2986144"/>
              <a:ext cx="990600" cy="1490606"/>
              <a:chOff x="1180764" y="1293047"/>
              <a:chExt cx="990600" cy="1490606"/>
            </a:xfrm>
            <a:solidFill>
              <a:schemeClr val="accent5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5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Content Placeholder 2"/>
            <p:cNvSpPr txBox="1">
              <a:spLocks/>
            </p:cNvSpPr>
            <p:nvPr/>
          </p:nvSpPr>
          <p:spPr>
            <a:xfrm>
              <a:off x="3480745" y="2198085"/>
              <a:ext cx="1285735" cy="59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b="1" dirty="0" smtClean="0">
                  <a:solidFill>
                    <a:schemeClr val="tx1"/>
                  </a:solidFill>
                </a:rPr>
                <a:t>1953-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Young  government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started.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(poor, political  instability)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Freeform 26"/>
            <p:cNvSpPr>
              <a:spLocks noEditPoints="1"/>
            </p:cNvSpPr>
            <p:nvPr/>
          </p:nvSpPr>
          <p:spPr bwMode="auto">
            <a:xfrm>
              <a:off x="3992584" y="3814075"/>
              <a:ext cx="282757" cy="354008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26"/>
          <p:cNvGrpSpPr/>
          <p:nvPr/>
        </p:nvGrpSpPr>
        <p:grpSpPr>
          <a:xfrm>
            <a:off x="1164741" y="1492065"/>
            <a:ext cx="1285735" cy="2207478"/>
            <a:chOff x="881681" y="1492065"/>
            <a:chExt cx="1285735" cy="2207478"/>
          </a:xfrm>
        </p:grpSpPr>
        <p:grpSp>
          <p:nvGrpSpPr>
            <p:cNvPr id="14" name="Group 16"/>
            <p:cNvGrpSpPr/>
            <p:nvPr/>
          </p:nvGrpSpPr>
          <p:grpSpPr>
            <a:xfrm>
              <a:off x="1029249" y="1492065"/>
              <a:ext cx="990600" cy="1490606"/>
              <a:chOff x="1180764" y="1293047"/>
              <a:chExt cx="990600" cy="149060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676064" y="2368550"/>
                <a:ext cx="0" cy="415103"/>
              </a:xfrm>
              <a:prstGeom prst="line">
                <a:avLst/>
              </a:prstGeom>
              <a:ln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ontent Placeholder 2"/>
            <p:cNvSpPr txBox="1">
              <a:spLocks/>
            </p:cNvSpPr>
            <p:nvPr/>
          </p:nvSpPr>
          <p:spPr>
            <a:xfrm>
              <a:off x="881681" y="3104102"/>
              <a:ext cx="1285735" cy="59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b="1" dirty="0" smtClean="0">
                  <a:solidFill>
                    <a:schemeClr val="tx1"/>
                  </a:solidFill>
                </a:rPr>
                <a:t>1945-1947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Ruled by US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Occupational forces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Freeform 6"/>
            <p:cNvSpPr>
              <a:spLocks noEditPoints="1"/>
            </p:cNvSpPr>
            <p:nvPr/>
          </p:nvSpPr>
          <p:spPr bwMode="auto">
            <a:xfrm>
              <a:off x="1339576" y="1801547"/>
              <a:ext cx="337851" cy="37163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25"/>
          <p:cNvGrpSpPr/>
          <p:nvPr/>
        </p:nvGrpSpPr>
        <p:grpSpPr>
          <a:xfrm>
            <a:off x="3929133" y="1492065"/>
            <a:ext cx="1285735" cy="2207478"/>
            <a:chOff x="3362465" y="1492065"/>
            <a:chExt cx="1285735" cy="2207478"/>
          </a:xfrm>
        </p:grpSpPr>
        <p:grpSp>
          <p:nvGrpSpPr>
            <p:cNvPr id="16" name="Group 45"/>
            <p:cNvGrpSpPr/>
            <p:nvPr/>
          </p:nvGrpSpPr>
          <p:grpSpPr>
            <a:xfrm>
              <a:off x="3504691" y="1492065"/>
              <a:ext cx="990600" cy="1490606"/>
              <a:chOff x="1180764" y="1293047"/>
              <a:chExt cx="990600" cy="1490606"/>
            </a:xfrm>
            <a:solidFill>
              <a:schemeClr val="accent2"/>
            </a:solidFill>
          </p:grpSpPr>
          <p:sp>
            <p:nvSpPr>
              <p:cNvPr id="47" name="Oval 46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3362465" y="3104102"/>
              <a:ext cx="1285735" cy="59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b="1" dirty="0" smtClean="0">
                  <a:solidFill>
                    <a:schemeClr val="tx1"/>
                  </a:solidFill>
                </a:rPr>
                <a:t>1950-1953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Civil War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3796978" y="1851913"/>
              <a:ext cx="416706" cy="270903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" name="Group 29"/>
          <p:cNvGrpSpPr/>
          <p:nvPr/>
        </p:nvGrpSpPr>
        <p:grpSpPr>
          <a:xfrm>
            <a:off x="6693525" y="1492065"/>
            <a:ext cx="1285735" cy="2207478"/>
            <a:chOff x="6172200" y="1492065"/>
            <a:chExt cx="1285735" cy="2207478"/>
          </a:xfrm>
        </p:grpSpPr>
        <p:grpSp>
          <p:nvGrpSpPr>
            <p:cNvPr id="18" name="Group 49"/>
            <p:cNvGrpSpPr/>
            <p:nvPr/>
          </p:nvGrpSpPr>
          <p:grpSpPr>
            <a:xfrm>
              <a:off x="6315417" y="1492065"/>
              <a:ext cx="990600" cy="1490606"/>
              <a:chOff x="1180764" y="1293047"/>
              <a:chExt cx="990600" cy="1490606"/>
            </a:xfrm>
            <a:solidFill>
              <a:schemeClr val="accent3"/>
            </a:solidFill>
          </p:grpSpPr>
          <p:sp>
            <p:nvSpPr>
              <p:cNvPr id="51" name="Oval 50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6172200" y="3104102"/>
              <a:ext cx="1285735" cy="59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b="1" dirty="0" smtClean="0">
                  <a:solidFill>
                    <a:schemeClr val="tx1"/>
                  </a:solidFill>
                </a:rPr>
                <a:t>1963-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Jung-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Hee</a:t>
              </a:r>
              <a:r>
                <a:rPr lang="en-US" sz="800" dirty="0" smtClean="0">
                  <a:solidFill>
                    <a:schemeClr val="tx1"/>
                  </a:solidFill>
                </a:rPr>
                <a:t> park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800" dirty="0" smtClean="0">
                  <a:solidFill>
                    <a:schemeClr val="tx1"/>
                  </a:solidFill>
                </a:rPr>
                <a:t>Administration began.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Freeform 21"/>
            <p:cNvSpPr>
              <a:spLocks noEditPoints="1"/>
            </p:cNvSpPr>
            <p:nvPr/>
          </p:nvSpPr>
          <p:spPr bwMode="auto">
            <a:xfrm>
              <a:off x="6623155" y="1825833"/>
              <a:ext cx="383822" cy="341670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46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 build="p"/>
      <p:bldP spid="1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75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itle 1"/>
          <p:cNvSpPr>
            <a:spLocks noGrp="1"/>
          </p:cNvSpPr>
          <p:nvPr>
            <p:ph type="title"/>
          </p:nvPr>
        </p:nvSpPr>
        <p:spPr>
          <a:xfrm>
            <a:off x="457200" y="468927"/>
            <a:ext cx="8229600" cy="461665"/>
          </a:xfrm>
        </p:spPr>
        <p:txBody>
          <a:bodyPr>
            <a:spAutoFit/>
          </a:bodyPr>
          <a:lstStyle/>
          <a:p>
            <a:r>
              <a:rPr lang="en-US" altLang="ko-KR" sz="2400" dirty="0" smtClean="0">
                <a:solidFill>
                  <a:srgbClr val="14405C"/>
                </a:solidFill>
              </a:rPr>
              <a:t>1. The evolution of Korea’s economic and fiscal policies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98598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1200" b="1" dirty="0" smtClean="0"/>
              <a:t>Jung-</a:t>
            </a:r>
            <a:r>
              <a:rPr lang="en-US" sz="1200" b="1" dirty="0" err="1" smtClean="0"/>
              <a:t>Hee</a:t>
            </a:r>
            <a:r>
              <a:rPr lang="en-US" sz="1200" b="1" dirty="0" smtClean="0"/>
              <a:t> Park Administration(1963-1979)</a:t>
            </a:r>
          </a:p>
          <a:p>
            <a:pPr marL="0" indent="0" algn="ctr">
              <a:buNone/>
            </a:pPr>
            <a:r>
              <a:rPr lang="en-US" sz="1200" dirty="0" smtClean="0"/>
              <a:t>Initiated a 5-year economic development plans.</a:t>
            </a:r>
            <a:endParaRPr lang="en-US" sz="1200" dirty="0"/>
          </a:p>
        </p:txBody>
      </p:sp>
      <p:sp>
        <p:nvSpPr>
          <p:cNvPr id="173" name="Rectangle 17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49" name="Diagram 748"/>
          <p:cNvGraphicFramePr/>
          <p:nvPr>
            <p:extLst>
              <p:ext uri="{D42A27DB-BD31-4B8C-83A1-F6EECF244321}">
                <p14:modId xmlns:p14="http://schemas.microsoft.com/office/powerpoint/2010/main" xmlns="" val="2096291889"/>
              </p:ext>
            </p:extLst>
          </p:nvPr>
        </p:nvGraphicFramePr>
        <p:xfrm>
          <a:off x="848387" y="1161409"/>
          <a:ext cx="7416824" cy="234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3" name="Content Placeholder 2"/>
          <p:cNvSpPr txBox="1">
            <a:spLocks/>
          </p:cNvSpPr>
          <p:nvPr/>
        </p:nvSpPr>
        <p:spPr>
          <a:xfrm>
            <a:off x="838200" y="2080558"/>
            <a:ext cx="1676987" cy="11141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00" dirty="0" smtClean="0"/>
              <a:t>It focused 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" dirty="0" smtClean="0"/>
              <a:t>-Export-oriented industrialization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" dirty="0" smtClean="0"/>
              <a:t>-Labor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800" dirty="0" smtClean="0"/>
              <a:t>-Centralization of power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</p:txBody>
      </p:sp>
      <p:sp>
        <p:nvSpPr>
          <p:cNvPr id="757" name="Content Placeholder 2"/>
          <p:cNvSpPr txBox="1">
            <a:spLocks/>
          </p:cNvSpPr>
          <p:nvPr/>
        </p:nvSpPr>
        <p:spPr>
          <a:xfrm>
            <a:off x="2514600" y="2419350"/>
            <a:ext cx="1676987" cy="8858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It focused 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-Export-oriented industrialization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-Labor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-Centralization of power</a:t>
            </a:r>
          </a:p>
        </p:txBody>
      </p:sp>
      <p:sp>
        <p:nvSpPr>
          <p:cNvPr id="761" name="Content Placeholder 2"/>
          <p:cNvSpPr txBox="1">
            <a:spLocks/>
          </p:cNvSpPr>
          <p:nvPr/>
        </p:nvSpPr>
        <p:spPr>
          <a:xfrm>
            <a:off x="4267200" y="2800350"/>
            <a:ext cx="1676987" cy="8858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It focused 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-Skill- intensive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-Chemical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-Heavy industries</a:t>
            </a:r>
          </a:p>
        </p:txBody>
      </p:sp>
      <p:sp>
        <p:nvSpPr>
          <p:cNvPr id="763" name="Content Placeholder 2"/>
          <p:cNvSpPr txBox="1">
            <a:spLocks/>
          </p:cNvSpPr>
          <p:nvPr/>
        </p:nvSpPr>
        <p:spPr>
          <a:xfrm>
            <a:off x="6019800" y="3181350"/>
            <a:ext cx="1676987" cy="8858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It focused 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-Equity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-Income distribution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 smtClean="0"/>
              <a:t>-Regional development</a:t>
            </a:r>
          </a:p>
        </p:txBody>
      </p:sp>
      <p:sp>
        <p:nvSpPr>
          <p:cNvPr id="770" name="Freeform 31"/>
          <p:cNvSpPr>
            <a:spLocks noEditPoints="1"/>
          </p:cNvSpPr>
          <p:nvPr/>
        </p:nvSpPr>
        <p:spPr bwMode="auto">
          <a:xfrm>
            <a:off x="2707944" y="1985553"/>
            <a:ext cx="256401" cy="349637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1" name="Freeform 49"/>
          <p:cNvSpPr>
            <a:spLocks noEditPoints="1"/>
          </p:cNvSpPr>
          <p:nvPr/>
        </p:nvSpPr>
        <p:spPr bwMode="auto">
          <a:xfrm>
            <a:off x="4399123" y="2380003"/>
            <a:ext cx="317012" cy="269998"/>
          </a:xfrm>
          <a:custGeom>
            <a:avLst/>
            <a:gdLst>
              <a:gd name="T0" fmla="*/ 182 w 400"/>
              <a:gd name="T1" fmla="*/ 180 h 340"/>
              <a:gd name="T2" fmla="*/ 218 w 400"/>
              <a:gd name="T3" fmla="*/ 180 h 340"/>
              <a:gd name="T4" fmla="*/ 218 w 400"/>
              <a:gd name="T5" fmla="*/ 220 h 340"/>
              <a:gd name="T6" fmla="*/ 400 w 400"/>
              <a:gd name="T7" fmla="*/ 220 h 340"/>
              <a:gd name="T8" fmla="*/ 396 w 400"/>
              <a:gd name="T9" fmla="*/ 103 h 340"/>
              <a:gd name="T10" fmla="*/ 356 w 400"/>
              <a:gd name="T11" fmla="*/ 60 h 340"/>
              <a:gd name="T12" fmla="*/ 292 w 400"/>
              <a:gd name="T13" fmla="*/ 60 h 340"/>
              <a:gd name="T14" fmla="*/ 268 w 400"/>
              <a:gd name="T15" fmla="*/ 15 h 340"/>
              <a:gd name="T16" fmla="*/ 244 w 400"/>
              <a:gd name="T17" fmla="*/ 0 h 340"/>
              <a:gd name="T18" fmla="*/ 155 w 400"/>
              <a:gd name="T19" fmla="*/ 0 h 340"/>
              <a:gd name="T20" fmla="*/ 132 w 400"/>
              <a:gd name="T21" fmla="*/ 15 h 340"/>
              <a:gd name="T22" fmla="*/ 108 w 400"/>
              <a:gd name="T23" fmla="*/ 60 h 340"/>
              <a:gd name="T24" fmla="*/ 44 w 400"/>
              <a:gd name="T25" fmla="*/ 60 h 340"/>
              <a:gd name="T26" fmla="*/ 4 w 400"/>
              <a:gd name="T27" fmla="*/ 103 h 340"/>
              <a:gd name="T28" fmla="*/ 0 w 400"/>
              <a:gd name="T29" fmla="*/ 220 h 340"/>
              <a:gd name="T30" fmla="*/ 182 w 400"/>
              <a:gd name="T31" fmla="*/ 220 h 340"/>
              <a:gd name="T32" fmla="*/ 182 w 400"/>
              <a:gd name="T33" fmla="*/ 180 h 340"/>
              <a:gd name="T34" fmla="*/ 153 w 400"/>
              <a:gd name="T35" fmla="*/ 38 h 340"/>
              <a:gd name="T36" fmla="*/ 169 w 400"/>
              <a:gd name="T37" fmla="*/ 28 h 340"/>
              <a:gd name="T38" fmla="*/ 230 w 400"/>
              <a:gd name="T39" fmla="*/ 28 h 340"/>
              <a:gd name="T40" fmla="*/ 247 w 400"/>
              <a:gd name="T41" fmla="*/ 38 h 340"/>
              <a:gd name="T42" fmla="*/ 258 w 400"/>
              <a:gd name="T43" fmla="*/ 60 h 340"/>
              <a:gd name="T44" fmla="*/ 141 w 400"/>
              <a:gd name="T45" fmla="*/ 60 h 340"/>
              <a:gd name="T46" fmla="*/ 153 w 400"/>
              <a:gd name="T47" fmla="*/ 38 h 340"/>
              <a:gd name="T48" fmla="*/ 218 w 400"/>
              <a:gd name="T49" fmla="*/ 280 h 340"/>
              <a:gd name="T50" fmla="*/ 182 w 400"/>
              <a:gd name="T51" fmla="*/ 280 h 340"/>
              <a:gd name="T52" fmla="*/ 182 w 400"/>
              <a:gd name="T53" fmla="*/ 240 h 340"/>
              <a:gd name="T54" fmla="*/ 10 w 400"/>
              <a:gd name="T55" fmla="*/ 240 h 340"/>
              <a:gd name="T56" fmla="*/ 14 w 400"/>
              <a:gd name="T57" fmla="*/ 306 h 340"/>
              <a:gd name="T58" fmla="*/ 50 w 400"/>
              <a:gd name="T59" fmla="*/ 340 h 340"/>
              <a:gd name="T60" fmla="*/ 350 w 400"/>
              <a:gd name="T61" fmla="*/ 340 h 340"/>
              <a:gd name="T62" fmla="*/ 386 w 400"/>
              <a:gd name="T63" fmla="*/ 306 h 340"/>
              <a:gd name="T64" fmla="*/ 390 w 400"/>
              <a:gd name="T65" fmla="*/ 240 h 340"/>
              <a:gd name="T66" fmla="*/ 218 w 400"/>
              <a:gd name="T67" fmla="*/ 240 h 340"/>
              <a:gd name="T68" fmla="*/ 218 w 400"/>
              <a:gd name="T69" fmla="*/ 28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0" h="340">
                <a:moveTo>
                  <a:pt x="182" y="180"/>
                </a:moveTo>
                <a:cubicBezTo>
                  <a:pt x="218" y="180"/>
                  <a:pt x="218" y="180"/>
                  <a:pt x="218" y="180"/>
                </a:cubicBezTo>
                <a:cubicBezTo>
                  <a:pt x="218" y="220"/>
                  <a:pt x="218" y="220"/>
                  <a:pt x="218" y="220"/>
                </a:cubicBezTo>
                <a:cubicBezTo>
                  <a:pt x="400" y="220"/>
                  <a:pt x="400" y="220"/>
                  <a:pt x="400" y="220"/>
                </a:cubicBezTo>
                <a:cubicBezTo>
                  <a:pt x="400" y="220"/>
                  <a:pt x="397" y="131"/>
                  <a:pt x="396" y="103"/>
                </a:cubicBezTo>
                <a:cubicBezTo>
                  <a:pt x="395" y="76"/>
                  <a:pt x="385" y="60"/>
                  <a:pt x="356" y="60"/>
                </a:cubicBezTo>
                <a:cubicBezTo>
                  <a:pt x="292" y="60"/>
                  <a:pt x="292" y="60"/>
                  <a:pt x="292" y="60"/>
                </a:cubicBezTo>
                <a:cubicBezTo>
                  <a:pt x="282" y="41"/>
                  <a:pt x="271" y="21"/>
                  <a:pt x="268" y="15"/>
                </a:cubicBezTo>
                <a:cubicBezTo>
                  <a:pt x="261" y="2"/>
                  <a:pt x="259" y="0"/>
                  <a:pt x="24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41" y="0"/>
                  <a:pt x="138" y="2"/>
                  <a:pt x="132" y="15"/>
                </a:cubicBezTo>
                <a:cubicBezTo>
                  <a:pt x="129" y="21"/>
                  <a:pt x="118" y="41"/>
                  <a:pt x="108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14" y="60"/>
                  <a:pt x="5" y="76"/>
                  <a:pt x="4" y="103"/>
                </a:cubicBezTo>
                <a:cubicBezTo>
                  <a:pt x="3" y="129"/>
                  <a:pt x="0" y="220"/>
                  <a:pt x="0" y="220"/>
                </a:cubicBezTo>
                <a:cubicBezTo>
                  <a:pt x="182" y="220"/>
                  <a:pt x="182" y="220"/>
                  <a:pt x="182" y="220"/>
                </a:cubicBezTo>
                <a:lnTo>
                  <a:pt x="182" y="180"/>
                </a:lnTo>
                <a:close/>
                <a:moveTo>
                  <a:pt x="153" y="38"/>
                </a:moveTo>
                <a:cubicBezTo>
                  <a:pt x="157" y="30"/>
                  <a:pt x="159" y="28"/>
                  <a:pt x="169" y="28"/>
                </a:cubicBezTo>
                <a:cubicBezTo>
                  <a:pt x="230" y="28"/>
                  <a:pt x="230" y="28"/>
                  <a:pt x="230" y="28"/>
                </a:cubicBezTo>
                <a:cubicBezTo>
                  <a:pt x="241" y="28"/>
                  <a:pt x="242" y="30"/>
                  <a:pt x="247" y="38"/>
                </a:cubicBezTo>
                <a:cubicBezTo>
                  <a:pt x="248" y="41"/>
                  <a:pt x="253" y="50"/>
                  <a:pt x="258" y="60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6" y="50"/>
                  <a:pt x="151" y="41"/>
                  <a:pt x="153" y="38"/>
                </a:cubicBezTo>
                <a:close/>
                <a:moveTo>
                  <a:pt x="218" y="280"/>
                </a:moveTo>
                <a:cubicBezTo>
                  <a:pt x="182" y="280"/>
                  <a:pt x="182" y="280"/>
                  <a:pt x="182" y="280"/>
                </a:cubicBezTo>
                <a:cubicBezTo>
                  <a:pt x="182" y="240"/>
                  <a:pt x="182" y="240"/>
                  <a:pt x="182" y="240"/>
                </a:cubicBezTo>
                <a:cubicBezTo>
                  <a:pt x="10" y="240"/>
                  <a:pt x="10" y="240"/>
                  <a:pt x="10" y="240"/>
                </a:cubicBezTo>
                <a:cubicBezTo>
                  <a:pt x="10" y="240"/>
                  <a:pt x="12" y="276"/>
                  <a:pt x="14" y="306"/>
                </a:cubicBezTo>
                <a:cubicBezTo>
                  <a:pt x="14" y="319"/>
                  <a:pt x="18" y="340"/>
                  <a:pt x="50" y="340"/>
                </a:cubicBezTo>
                <a:cubicBezTo>
                  <a:pt x="350" y="340"/>
                  <a:pt x="350" y="340"/>
                  <a:pt x="350" y="340"/>
                </a:cubicBezTo>
                <a:cubicBezTo>
                  <a:pt x="381" y="340"/>
                  <a:pt x="385" y="319"/>
                  <a:pt x="386" y="306"/>
                </a:cubicBezTo>
                <a:cubicBezTo>
                  <a:pt x="388" y="275"/>
                  <a:pt x="390" y="240"/>
                  <a:pt x="390" y="240"/>
                </a:cubicBezTo>
                <a:cubicBezTo>
                  <a:pt x="218" y="240"/>
                  <a:pt x="218" y="240"/>
                  <a:pt x="218" y="240"/>
                </a:cubicBezTo>
                <a:lnTo>
                  <a:pt x="218" y="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2" name="Freeform 36"/>
          <p:cNvSpPr>
            <a:spLocks noEditPoints="1"/>
          </p:cNvSpPr>
          <p:nvPr/>
        </p:nvSpPr>
        <p:spPr bwMode="auto">
          <a:xfrm>
            <a:off x="6078978" y="2779878"/>
            <a:ext cx="357570" cy="200376"/>
          </a:xfrm>
          <a:custGeom>
            <a:avLst/>
            <a:gdLst>
              <a:gd name="T0" fmla="*/ 200 w 400"/>
              <a:gd name="T1" fmla="*/ 0 h 224"/>
              <a:gd name="T2" fmla="*/ 0 w 400"/>
              <a:gd name="T3" fmla="*/ 112 h 224"/>
              <a:gd name="T4" fmla="*/ 200 w 400"/>
              <a:gd name="T5" fmla="*/ 224 h 224"/>
              <a:gd name="T6" fmla="*/ 400 w 400"/>
              <a:gd name="T7" fmla="*/ 112 h 224"/>
              <a:gd name="T8" fmla="*/ 200 w 400"/>
              <a:gd name="T9" fmla="*/ 0 h 224"/>
              <a:gd name="T10" fmla="*/ 200 w 400"/>
              <a:gd name="T11" fmla="*/ 198 h 224"/>
              <a:gd name="T12" fmla="*/ 111 w 400"/>
              <a:gd name="T13" fmla="*/ 112 h 224"/>
              <a:gd name="T14" fmla="*/ 200 w 400"/>
              <a:gd name="T15" fmla="*/ 26 h 224"/>
              <a:gd name="T16" fmla="*/ 289 w 400"/>
              <a:gd name="T17" fmla="*/ 112 h 224"/>
              <a:gd name="T18" fmla="*/ 200 w 400"/>
              <a:gd name="T19" fmla="*/ 198 h 224"/>
              <a:gd name="T20" fmla="*/ 200 w 400"/>
              <a:gd name="T21" fmla="*/ 112 h 224"/>
              <a:gd name="T22" fmla="*/ 200 w 400"/>
              <a:gd name="T23" fmla="*/ 69 h 224"/>
              <a:gd name="T24" fmla="*/ 155 w 400"/>
              <a:gd name="T25" fmla="*/ 112 h 224"/>
              <a:gd name="T26" fmla="*/ 200 w 400"/>
              <a:gd name="T27" fmla="*/ 155 h 224"/>
              <a:gd name="T28" fmla="*/ 244 w 400"/>
              <a:gd name="T29" fmla="*/ 112 h 224"/>
              <a:gd name="T30" fmla="*/ 200 w 400"/>
              <a:gd name="T3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24">
                <a:moveTo>
                  <a:pt x="200" y="0"/>
                </a:moveTo>
                <a:cubicBezTo>
                  <a:pt x="69" y="0"/>
                  <a:pt x="0" y="97"/>
                  <a:pt x="0" y="112"/>
                </a:cubicBezTo>
                <a:cubicBezTo>
                  <a:pt x="0" y="127"/>
                  <a:pt x="69" y="224"/>
                  <a:pt x="200" y="224"/>
                </a:cubicBezTo>
                <a:cubicBezTo>
                  <a:pt x="331" y="224"/>
                  <a:pt x="400" y="127"/>
                  <a:pt x="400" y="112"/>
                </a:cubicBezTo>
                <a:cubicBezTo>
                  <a:pt x="400" y="97"/>
                  <a:pt x="331" y="0"/>
                  <a:pt x="200" y="0"/>
                </a:cubicBezTo>
                <a:close/>
                <a:moveTo>
                  <a:pt x="200" y="198"/>
                </a:moveTo>
                <a:cubicBezTo>
                  <a:pt x="151" y="198"/>
                  <a:pt x="111" y="159"/>
                  <a:pt x="111" y="112"/>
                </a:cubicBezTo>
                <a:cubicBezTo>
                  <a:pt x="111" y="64"/>
                  <a:pt x="151" y="26"/>
                  <a:pt x="200" y="26"/>
                </a:cubicBezTo>
                <a:cubicBezTo>
                  <a:pt x="249" y="26"/>
                  <a:pt x="289" y="64"/>
                  <a:pt x="289" y="112"/>
                </a:cubicBezTo>
                <a:cubicBezTo>
                  <a:pt x="289" y="159"/>
                  <a:pt x="249" y="198"/>
                  <a:pt x="200" y="198"/>
                </a:cubicBezTo>
                <a:close/>
                <a:moveTo>
                  <a:pt x="200" y="112"/>
                </a:moveTo>
                <a:cubicBezTo>
                  <a:pt x="192" y="103"/>
                  <a:pt x="213" y="69"/>
                  <a:pt x="200" y="69"/>
                </a:cubicBezTo>
                <a:cubicBezTo>
                  <a:pt x="175" y="69"/>
                  <a:pt x="155" y="88"/>
                  <a:pt x="155" y="112"/>
                </a:cubicBezTo>
                <a:cubicBezTo>
                  <a:pt x="155" y="136"/>
                  <a:pt x="175" y="155"/>
                  <a:pt x="200" y="155"/>
                </a:cubicBezTo>
                <a:cubicBezTo>
                  <a:pt x="224" y="155"/>
                  <a:pt x="244" y="136"/>
                  <a:pt x="244" y="112"/>
                </a:cubicBezTo>
                <a:cubicBezTo>
                  <a:pt x="244" y="101"/>
                  <a:pt x="207" y="119"/>
                  <a:pt x="20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31"/>
          <p:cNvSpPr>
            <a:spLocks noEditPoints="1"/>
          </p:cNvSpPr>
          <p:nvPr/>
        </p:nvSpPr>
        <p:spPr bwMode="auto">
          <a:xfrm>
            <a:off x="990600" y="1612513"/>
            <a:ext cx="256401" cy="349637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536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graphicEl>
                                              <a:dgm id="{31D1016D-E845-420A-9D96-2392CF9C7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9">
                                            <p:graphicEl>
                                              <a:dgm id="{31D1016D-E845-420A-9D96-2392CF9C71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graphicEl>
                                              <a:dgm id="{E704CB68-EE45-47EA-8D6C-9876FC1F6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9">
                                            <p:graphicEl>
                                              <a:dgm id="{E704CB68-EE45-47EA-8D6C-9876FC1F6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graphicEl>
                                              <a:dgm id="{DD6C64AB-DCB9-40B4-9670-E7BC915EE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9">
                                            <p:graphicEl>
                                              <a:dgm id="{DD6C64AB-DCB9-40B4-9670-E7BC915EEA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graphicEl>
                                              <a:dgm id="{E125A24A-CC28-4566-AAD9-038B7717D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9">
                                            <p:graphicEl>
                                              <a:dgm id="{E125A24A-CC28-4566-AAD9-038B7717D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9" grpId="0">
        <p:bldSub>
          <a:bldDgm bld="one"/>
        </p:bldSub>
      </p:bldGraphic>
      <p:bldP spid="753" grpId="0"/>
      <p:bldP spid="757" grpId="0"/>
      <p:bldP spid="761" grpId="0"/>
      <p:bldP spid="763" grpId="0"/>
      <p:bldP spid="770" grpId="0" animBg="1"/>
      <p:bldP spid="771" grpId="0" animBg="1"/>
      <p:bldP spid="772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8577814" y="267642"/>
            <a:ext cx="300083" cy="246708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15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468927"/>
            <a:ext cx="8229600" cy="461665"/>
          </a:xfrm>
        </p:spPr>
        <p:txBody>
          <a:bodyPr>
            <a:spAutoFit/>
          </a:bodyPr>
          <a:lstStyle/>
          <a:p>
            <a:r>
              <a:rPr lang="en-US" altLang="ko-KR" sz="2400" dirty="0" smtClean="0">
                <a:solidFill>
                  <a:srgbClr val="14405C"/>
                </a:solidFill>
              </a:rPr>
              <a:t>+The Economic Planning Board(EPB, 1961~1995)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0" y="3414064"/>
            <a:ext cx="9144000" cy="1729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4724400" y="1352550"/>
            <a:ext cx="3194860" cy="1905000"/>
            <a:chOff x="5822327" y="1428750"/>
            <a:chExt cx="3194860" cy="914400"/>
          </a:xfrm>
        </p:grpSpPr>
        <p:sp>
          <p:nvSpPr>
            <p:cNvPr id="114" name="Content Placeholder 2"/>
            <p:cNvSpPr txBox="1">
              <a:spLocks/>
            </p:cNvSpPr>
            <p:nvPr/>
          </p:nvSpPr>
          <p:spPr>
            <a:xfrm>
              <a:off x="5822327" y="1428750"/>
              <a:ext cx="31692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02</a:t>
              </a:r>
              <a:r>
                <a:rPr lang="en-US" sz="3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dirty="0" smtClean="0">
                  <a:solidFill>
                    <a:schemeClr val="tx2"/>
                  </a:solidFill>
                </a:rPr>
                <a:t>Function</a:t>
              </a:r>
            </a:p>
          </p:txBody>
        </p: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6279526" y="1648206"/>
              <a:ext cx="2737661" cy="6949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800" dirty="0" smtClean="0"/>
                <a:t>-setting low interest rates</a:t>
              </a:r>
            </a:p>
            <a:p>
              <a:pPr marL="0" indent="0">
                <a:buNone/>
              </a:pPr>
              <a:r>
                <a:rPr lang="en-US" sz="800" dirty="0" smtClean="0"/>
                <a:t>-targeting loans to the industries that related to government</a:t>
              </a:r>
            </a:p>
            <a:p>
              <a:pPr marL="0" indent="0">
                <a:buNone/>
              </a:pPr>
              <a:r>
                <a:rPr lang="en-US" sz="800" dirty="0" smtClean="0"/>
                <a:t>-controlling foreign direct investment(FDI)  </a:t>
              </a:r>
            </a:p>
            <a:p>
              <a:pPr marL="0" indent="0">
                <a:buNone/>
              </a:pPr>
              <a:r>
                <a:rPr lang="en-US" sz="800" dirty="0" smtClean="0"/>
                <a:t>-setting policies for the government guarantee of foreign loans</a:t>
              </a:r>
            </a:p>
            <a:p>
              <a:pPr marL="0" indent="0">
                <a:buNone/>
              </a:pPr>
              <a:r>
                <a:rPr lang="en-US" sz="800" dirty="0" smtClean="0"/>
                <a:t>--serving as an intermediary between foreign and domestic capital</a:t>
              </a:r>
            </a:p>
            <a:p>
              <a:pPr marL="0" indent="0">
                <a:buNone/>
              </a:pPr>
              <a:r>
                <a:rPr lang="en-US" sz="800" b="1" dirty="0" smtClean="0">
                  <a:latin typeface="HY그래픽"/>
                  <a:ea typeface="HY그래픽"/>
                </a:rPr>
                <a:t>▶In so doing, The EPB controlled the banking and financial systems to development</a:t>
              </a:r>
              <a:r>
                <a:rPr lang="en-US" sz="800" dirty="0" smtClean="0">
                  <a:latin typeface="HY그래픽"/>
                  <a:ea typeface="HY그래픽"/>
                </a:rPr>
                <a:t>.</a:t>
              </a:r>
              <a:endParaRPr lang="en-US" sz="800" dirty="0" smtClean="0"/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1143000" y="1352550"/>
            <a:ext cx="3016872" cy="914400"/>
            <a:chOff x="5822327" y="1428750"/>
            <a:chExt cx="3169272" cy="914400"/>
          </a:xfrm>
        </p:grpSpPr>
        <p:sp>
          <p:nvSpPr>
            <p:cNvPr id="127" name="Content Placeholder 2"/>
            <p:cNvSpPr txBox="1">
              <a:spLocks/>
            </p:cNvSpPr>
            <p:nvPr/>
          </p:nvSpPr>
          <p:spPr>
            <a:xfrm>
              <a:off x="5822327" y="1428750"/>
              <a:ext cx="31692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200" dirty="0" smtClean="0">
                  <a:solidFill>
                    <a:schemeClr val="accent2"/>
                  </a:solidFill>
                </a:rPr>
                <a:t>01</a:t>
              </a:r>
              <a:r>
                <a:rPr lang="en-US" sz="3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sz="1600" dirty="0" smtClean="0">
                  <a:solidFill>
                    <a:schemeClr val="tx2"/>
                  </a:solidFill>
                </a:rPr>
                <a:t>Feature</a:t>
              </a:r>
            </a:p>
          </p:txBody>
        </p:sp>
        <p:sp>
          <p:nvSpPr>
            <p:cNvPr id="128" name="Content Placeholder 2"/>
            <p:cNvSpPr txBox="1">
              <a:spLocks/>
            </p:cNvSpPr>
            <p:nvPr/>
          </p:nvSpPr>
          <p:spPr>
            <a:xfrm>
              <a:off x="6382670" y="1885950"/>
              <a:ext cx="2608928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800" dirty="0" smtClean="0"/>
                <a:t>-staffed with competent officials</a:t>
              </a:r>
            </a:p>
            <a:p>
              <a:pPr marL="0" indent="0">
                <a:buNone/>
              </a:pPr>
              <a:r>
                <a:rPr lang="en-US" sz="800" dirty="0" smtClean="0"/>
                <a:t>-planned Park’s 5-year plan</a:t>
              </a:r>
            </a:p>
            <a:p>
              <a:pPr marL="0" indent="0">
                <a:buNone/>
              </a:pPr>
              <a:r>
                <a:rPr lang="en-US" sz="800" dirty="0" smtClean="0"/>
                <a:t>-had the authority to coordinate the economic plan</a:t>
              </a:r>
              <a:endParaRPr lang="en-US" sz="8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124200" y="971550"/>
            <a:ext cx="2855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95A5A6"/>
                </a:solidFill>
              </a:rPr>
              <a:t>Jung-</a:t>
            </a:r>
            <a:r>
              <a:rPr lang="en-US" altLang="ko-KR" sz="1200" b="1" dirty="0" err="1" smtClean="0">
                <a:solidFill>
                  <a:srgbClr val="95A5A6"/>
                </a:solidFill>
              </a:rPr>
              <a:t>Hee</a:t>
            </a:r>
            <a:r>
              <a:rPr lang="en-US" altLang="ko-KR" sz="1200" b="1" dirty="0" smtClean="0">
                <a:solidFill>
                  <a:srgbClr val="95A5A6"/>
                </a:solidFill>
              </a:rPr>
              <a:t> Park Administration(1963-1979)</a:t>
            </a:r>
          </a:p>
        </p:txBody>
      </p:sp>
    </p:spTree>
    <p:extLst>
      <p:ext uri="{BB962C8B-B14F-4D97-AF65-F5344CB8AC3E}">
        <p14:creationId xmlns:p14="http://schemas.microsoft.com/office/powerpoint/2010/main" xmlns="" val="282098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1626" y="1431350"/>
            <a:ext cx="1600724" cy="16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75118" y="1431350"/>
            <a:ext cx="1600724" cy="16009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5505" y="1431350"/>
            <a:ext cx="1600724" cy="1600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3009" y="3053400"/>
            <a:ext cx="1125280" cy="438567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</a:rPr>
              <a:t>Tae-Woo </a:t>
            </a:r>
            <a:r>
              <a:rPr lang="en-US" sz="1200" b="1" dirty="0" err="1" smtClean="0">
                <a:latin typeface="Lato Regular"/>
              </a:rPr>
              <a:t>Roh</a:t>
            </a:r>
            <a:endParaRPr lang="en-US" sz="1200" b="1" dirty="0" smtClean="0">
              <a:latin typeface="Lato Regular"/>
            </a:endParaRPr>
          </a:p>
          <a:p>
            <a:pPr algn="ctr"/>
            <a:r>
              <a:rPr lang="en-US" sz="1200" b="1" dirty="0" smtClean="0">
                <a:latin typeface="Lato Regular"/>
              </a:rPr>
              <a:t>(1988-1992)</a:t>
            </a:r>
            <a:endParaRPr lang="id-ID" sz="1200" b="1" dirty="0">
              <a:latin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8547" y="3403216"/>
            <a:ext cx="1521191" cy="1758929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-Democratization of administrative procedures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-Political decentralization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-Smaller government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-Restructuring government and business relations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-Market oriented economic management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-Performance-oriented management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1960" y="3053400"/>
            <a:ext cx="1308150" cy="438567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</a:rPr>
              <a:t>Young-Sam Kim</a:t>
            </a:r>
          </a:p>
          <a:p>
            <a:pPr algn="ctr"/>
            <a:r>
              <a:rPr lang="en-US" sz="1200" b="1" dirty="0" smtClean="0">
                <a:latin typeface="Lato Regular"/>
              </a:rPr>
              <a:t>(1993-1997)</a:t>
            </a:r>
            <a:endParaRPr lang="id-ID" sz="1200" b="1" dirty="0">
              <a:latin typeface="Lato Regula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73690" y="3053400"/>
            <a:ext cx="1355151" cy="438567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</a:rPr>
              <a:t>Doo-Hwan Chun</a:t>
            </a:r>
          </a:p>
          <a:p>
            <a:pPr algn="ctr"/>
            <a:r>
              <a:rPr lang="en-US" sz="1200" b="1" dirty="0" smtClean="0">
                <a:latin typeface="Lato Regular"/>
              </a:rPr>
              <a:t>(1980-1987)</a:t>
            </a:r>
            <a:endParaRPr lang="id-ID" sz="1200" b="1" dirty="0">
              <a:latin typeface="Lato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84164" y="3479467"/>
            <a:ext cx="1521191" cy="997182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-Focused on economic liberalization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-Encouraging domestic competition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-Inducing foreign direct investment</a:t>
            </a:r>
          </a:p>
        </p:txBody>
      </p:sp>
      <p:sp>
        <p:nvSpPr>
          <p:cNvPr id="43" name="Freeform 22"/>
          <p:cNvSpPr>
            <a:spLocks noChangeArrowheads="1"/>
          </p:cNvSpPr>
          <p:nvPr/>
        </p:nvSpPr>
        <p:spPr bwMode="auto">
          <a:xfrm>
            <a:off x="4294346" y="1953226"/>
            <a:ext cx="566069" cy="565925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pic>
        <p:nvPicPr>
          <p:cNvPr id="22" name="그림 21" descr="commonUZFDRV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2240" y="1657350"/>
            <a:ext cx="975360" cy="1219200"/>
          </a:xfrm>
          <a:prstGeom prst="rect">
            <a:avLst/>
          </a:prstGeom>
        </p:spPr>
      </p:pic>
      <p:pic>
        <p:nvPicPr>
          <p:cNvPr id="1026" name="Picture 2" descr="대통령 노태우 이미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57350"/>
            <a:ext cx="914400" cy="1143000"/>
          </a:xfrm>
          <a:prstGeom prst="rect">
            <a:avLst/>
          </a:prstGeom>
          <a:noFill/>
        </p:spPr>
      </p:pic>
      <p:pic>
        <p:nvPicPr>
          <p:cNvPr id="1028" name="Picture 4" descr="대통령 전두환 이미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657350"/>
            <a:ext cx="914400" cy="11430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172200" y="3384571"/>
            <a:ext cx="1521191" cy="1758929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-Democratization of administrative procedures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-Political decentralization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-Smaller government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-Restructuring government and business relations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-Market oriented economic management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-Performance-oriented management</a:t>
            </a:r>
          </a:p>
        </p:txBody>
      </p:sp>
      <p:sp>
        <p:nvSpPr>
          <p:cNvPr id="33" name="Rectangle 17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" y="468927"/>
            <a:ext cx="8229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The evolution of Korea’s economic and fiscal policies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57200" y="980977"/>
            <a:ext cx="82296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/>
              <a:t>Subsequent Administrations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949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81200" y="1431350"/>
            <a:ext cx="1600724" cy="16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1428750"/>
            <a:ext cx="1600724" cy="16009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67636" y="3028950"/>
            <a:ext cx="1172408" cy="438567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</a:rPr>
              <a:t>Dae-Jung Kim</a:t>
            </a:r>
          </a:p>
          <a:p>
            <a:pPr algn="ctr"/>
            <a:r>
              <a:rPr lang="en-US" sz="1200" b="1" dirty="0" smtClean="0">
                <a:latin typeface="Lato Regular"/>
              </a:rPr>
              <a:t>(1998-2002)</a:t>
            </a:r>
            <a:endParaRPr lang="id-ID" sz="1200" b="1" dirty="0">
              <a:latin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8800" y="3384571"/>
            <a:ext cx="1521191" cy="997182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-Accepted the New Public Management(NPM)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-Privatization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-Deregulation</a:t>
            </a:r>
          </a:p>
          <a:p>
            <a:pPr algn="ctr">
              <a:lnSpc>
                <a:spcPct val="110000"/>
              </a:lnSpc>
            </a:pPr>
            <a:endParaRPr lang="en-US" sz="900" dirty="0" smtClean="0">
              <a:latin typeface="Lato Light"/>
              <a:cs typeface="Lato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85432" y="3028950"/>
            <a:ext cx="1531994" cy="438567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</a:rPr>
              <a:t>The Financial Crisis</a:t>
            </a:r>
          </a:p>
          <a:p>
            <a:pPr algn="ctr"/>
            <a:r>
              <a:rPr lang="en-US" sz="1200" b="1" dirty="0" smtClean="0">
                <a:latin typeface="Lato Regular"/>
              </a:rPr>
              <a:t>In 1997</a:t>
            </a:r>
            <a:endParaRPr lang="id-ID" sz="1200" b="1" dirty="0">
              <a:latin typeface="Lato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1200" y="3409950"/>
            <a:ext cx="1521191" cy="1149531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-Occurred by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 a drop of Korea’s foreign currency reserves, government inefficiency</a:t>
            </a:r>
          </a:p>
          <a:p>
            <a:pPr algn="ctr">
              <a:lnSpc>
                <a:spcPct val="110000"/>
              </a:lnSpc>
            </a:pPr>
            <a:r>
              <a:rPr lang="en-US" sz="900" dirty="0" smtClean="0">
                <a:latin typeface="Lato Light"/>
                <a:cs typeface="Lato Light"/>
              </a:rPr>
              <a:t>-Promoting reforms of fiscal, monetary, and government policies</a:t>
            </a:r>
          </a:p>
        </p:txBody>
      </p:sp>
      <p:sp>
        <p:nvSpPr>
          <p:cNvPr id="33" name="Rectangle 172"/>
          <p:cNvSpPr/>
          <p:nvPr/>
        </p:nvSpPr>
        <p:spPr>
          <a:xfrm>
            <a:off x="4343400" y="927481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" y="468927"/>
            <a:ext cx="82296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The evolution of Korea’s economic and fiscal policies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57200" y="980977"/>
            <a:ext cx="82296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/>
              <a:t>Subsequent Administrations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2438400" y="1885950"/>
            <a:ext cx="685800" cy="685800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1378" name="Picture 2" descr="대통령 김대중 이미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38300"/>
            <a:ext cx="9906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7949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ardrop 26"/>
          <p:cNvSpPr/>
          <p:nvPr/>
        </p:nvSpPr>
        <p:spPr>
          <a:xfrm>
            <a:off x="3810000" y="0"/>
            <a:ext cx="5334000" cy="5334000"/>
          </a:xfrm>
          <a:prstGeom prst="teardrop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ardrop 4"/>
          <p:cNvSpPr/>
          <p:nvPr/>
        </p:nvSpPr>
        <p:spPr>
          <a:xfrm>
            <a:off x="4953000" y="1047750"/>
            <a:ext cx="3200400" cy="3200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10200" y="1276350"/>
            <a:ext cx="2425835" cy="2554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2.</a:t>
            </a:r>
          </a:p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Three Major Budgetary Institutions in Korea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3257550"/>
            <a:ext cx="5777008" cy="2219212"/>
            <a:chOff x="4131394" y="1405429"/>
            <a:chExt cx="4869975" cy="2371612"/>
          </a:xfrm>
        </p:grpSpPr>
        <p:sp>
          <p:nvSpPr>
            <p:cNvPr id="7" name="Oval 8"/>
            <p:cNvSpPr/>
            <p:nvPr/>
          </p:nvSpPr>
          <p:spPr>
            <a:xfrm>
              <a:off x="4131394" y="2058919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10"/>
            <p:cNvCxnSpPr/>
            <p:nvPr/>
          </p:nvCxnSpPr>
          <p:spPr>
            <a:xfrm>
              <a:off x="4152900" y="1405429"/>
              <a:ext cx="0" cy="5334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7"/>
            <p:cNvSpPr txBox="1">
              <a:spLocks/>
            </p:cNvSpPr>
            <p:nvPr/>
          </p:nvSpPr>
          <p:spPr>
            <a:xfrm>
              <a:off x="4131394" y="1845558"/>
              <a:ext cx="4869975" cy="158255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The Office of Budget in the Ministry of Strategy and Finance(MOSF)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The National Assembly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r>
                <a:rPr lang="en-US" sz="1400" b="1" dirty="0" smtClean="0">
                  <a:solidFill>
                    <a:schemeClr val="accent2"/>
                  </a:solidFill>
                </a:rPr>
                <a:t>Board of Audit and Inspection</a:t>
              </a:r>
            </a:p>
            <a:p>
              <a:pPr marL="0" indent="0">
                <a:lnSpc>
                  <a:spcPct val="150000"/>
                </a:lnSpc>
                <a:buFont typeface="Arial" pitchFamily="34" charset="0"/>
                <a:buNone/>
              </a:pPr>
              <a:endParaRPr lang="en-US" sz="140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1" name="Straight Connector 18"/>
            <p:cNvCxnSpPr/>
            <p:nvPr/>
          </p:nvCxnSpPr>
          <p:spPr>
            <a:xfrm>
              <a:off x="4152900" y="2194725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9"/>
            <p:cNvCxnSpPr/>
            <p:nvPr/>
          </p:nvCxnSpPr>
          <p:spPr>
            <a:xfrm>
              <a:off x="4152900" y="2558381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0"/>
            <p:cNvCxnSpPr/>
            <p:nvPr/>
          </p:nvCxnSpPr>
          <p:spPr>
            <a:xfrm>
              <a:off x="4152900" y="2922037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1"/>
            <p:cNvCxnSpPr/>
            <p:nvPr/>
          </p:nvCxnSpPr>
          <p:spPr>
            <a:xfrm>
              <a:off x="4152900" y="3285693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2"/>
            <p:cNvCxnSpPr/>
            <p:nvPr/>
          </p:nvCxnSpPr>
          <p:spPr>
            <a:xfrm>
              <a:off x="4152900" y="3649349"/>
              <a:ext cx="0" cy="12769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3"/>
            <p:cNvSpPr/>
            <p:nvPr/>
          </p:nvSpPr>
          <p:spPr>
            <a:xfrm>
              <a:off x="4131394" y="2781985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24"/>
            <p:cNvSpPr/>
            <p:nvPr/>
          </p:nvSpPr>
          <p:spPr>
            <a:xfrm>
              <a:off x="4131394" y="2420452"/>
              <a:ext cx="43013" cy="4301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2131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95A5A6"/>
      </a:dk1>
      <a:lt1>
        <a:sysClr val="window" lastClr="FFFFFF"/>
      </a:lt1>
      <a:dk2>
        <a:srgbClr val="14405C"/>
      </a:dk2>
      <a:lt2>
        <a:srgbClr val="F2F2F2"/>
      </a:lt2>
      <a:accent1>
        <a:srgbClr val="2980B9"/>
      </a:accent1>
      <a:accent2>
        <a:srgbClr val="15405B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Mercurio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5872</TotalTime>
  <Words>1482</Words>
  <Application>Microsoft Office PowerPoint</Application>
  <PresentationFormat>화면 슬라이드 쇼(16:9)</PresentationFormat>
  <Paragraphs>304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Calibri</vt:lpstr>
      <vt:lpstr>Lato Regular</vt:lpstr>
      <vt:lpstr>Source Sans Pro</vt:lpstr>
      <vt:lpstr>Source Sans Pro Light</vt:lpstr>
      <vt:lpstr>HY그래픽</vt:lpstr>
      <vt:lpstr>Lato Light</vt:lpstr>
      <vt:lpstr>Office Theme</vt:lpstr>
      <vt:lpstr>슬라이드 1</vt:lpstr>
      <vt:lpstr>Budgetary  and  Financial  Management Reforms  in Korea</vt:lpstr>
      <vt:lpstr>슬라이드 3</vt:lpstr>
      <vt:lpstr>1. The evolution of Korea’s economic and fiscal policies</vt:lpstr>
      <vt:lpstr>1. The evolution of Korea’s economic and fiscal policies</vt:lpstr>
      <vt:lpstr>+The Economic Planning Board(EPB, 1961~1995)</vt:lpstr>
      <vt:lpstr>슬라이드 7</vt:lpstr>
      <vt:lpstr>슬라이드 8</vt:lpstr>
      <vt:lpstr>슬라이드 9</vt:lpstr>
      <vt:lpstr>슬라이드 10</vt:lpstr>
      <vt:lpstr>2.Three major budgetary institutions in Korea-MOSF</vt:lpstr>
      <vt:lpstr>2.Three major budgetary institutions in Korea-MOSF</vt:lpstr>
      <vt:lpstr>2.Three major budgetary institutions in Korea</vt:lpstr>
      <vt:lpstr>슬라이드 14</vt:lpstr>
      <vt:lpstr>슬라이드 15</vt:lpstr>
      <vt:lpstr>3.The budgetary process in Korea Five Parts of The Korean Budget Documents</vt:lpstr>
      <vt:lpstr>3.The budgetary process in Korea</vt:lpstr>
      <vt:lpstr>슬라이드 18</vt:lpstr>
      <vt:lpstr>3.The budgetary process in Korea</vt:lpstr>
      <vt:lpstr>슬라이드 20</vt:lpstr>
      <vt:lpstr>슬라이드 21</vt:lpstr>
      <vt:lpstr>4.Recent budgetary and financial management reform initiatives</vt:lpstr>
      <vt:lpstr>4.Recent budgetary and financial management reform initiatives</vt:lpstr>
      <vt:lpstr>4.Recent budgetary and financial management reform initiatives</vt:lpstr>
      <vt:lpstr>4.Recent budgetary and financial management reform initiatives</vt:lpstr>
      <vt:lpstr>슬라이드 26</vt:lpstr>
      <vt:lpstr>Budgetary  and  Financial  Management Reforms  in Korea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Windows 사용자</cp:lastModifiedBy>
  <cp:revision>422</cp:revision>
  <dcterms:created xsi:type="dcterms:W3CDTF">2006-08-16T00:00:00Z</dcterms:created>
  <dcterms:modified xsi:type="dcterms:W3CDTF">2017-11-20T10:41:43Z</dcterms:modified>
</cp:coreProperties>
</file>