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1" r:id="rId5"/>
    <p:sldId id="276" r:id="rId6"/>
    <p:sldId id="265" r:id="rId7"/>
    <p:sldId id="278" r:id="rId8"/>
    <p:sldId id="272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75" r:id="rId19"/>
    <p:sldId id="277" r:id="rId20"/>
    <p:sldId id="306" r:id="rId21"/>
    <p:sldId id="307" r:id="rId22"/>
    <p:sldId id="308" r:id="rId23"/>
    <p:sldId id="300" r:id="rId24"/>
    <p:sldId id="288" r:id="rId25"/>
    <p:sldId id="289" r:id="rId26"/>
    <p:sldId id="290" r:id="rId27"/>
    <p:sldId id="291" r:id="rId28"/>
    <p:sldId id="292" r:id="rId29"/>
    <p:sldId id="293" r:id="rId30"/>
    <p:sldId id="305" r:id="rId31"/>
    <p:sldId id="295" r:id="rId32"/>
    <p:sldId id="304" r:id="rId33"/>
    <p:sldId id="29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21" autoAdjust="0"/>
    <p:restoredTop sz="91867" autoAdjust="0"/>
  </p:normalViewPr>
  <p:slideViewPr>
    <p:cSldViewPr snapToGrid="0" showGuides="1">
      <p:cViewPr varScale="1">
        <p:scale>
          <a:sx n="58" d="100"/>
          <a:sy n="58" d="100"/>
        </p:scale>
        <p:origin x="856" y="5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565A7-1FD6-4D7D-869D-EBA47AF25F72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7A2D0-25A8-4F63-BFBC-75F38961D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680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O2o</a:t>
            </a:r>
            <a:r>
              <a:rPr lang="ko-KR" altLang="en-US" dirty="0"/>
              <a:t>를 통한 속도와 혁신 </a:t>
            </a:r>
            <a:r>
              <a:rPr lang="en-US" altLang="ko-KR" dirty="0"/>
              <a:t>+ </a:t>
            </a:r>
            <a:r>
              <a:rPr lang="ko-KR" altLang="en-US" dirty="0"/>
              <a:t>소비자 만족 </a:t>
            </a:r>
            <a:r>
              <a:rPr lang="en-US" altLang="ko-KR" dirty="0"/>
              <a:t>= Happiness delivery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행복을 전달하는 ‘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해피니스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딜리버리’는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고고밴이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추구하는 핵심 가치입니다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단순히 물건을 배달하는 것이 아니라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물건을 받는 사람에게 행복한 순간을 전달해야 하죠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위해 배달 기사분들을 대상으로 한 교육 프로그램을 운영하고 있고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소비자 평가를 지속적으로 확인하고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7A2D0-25A8-4F63-BFBC-75F38961D8D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505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물류기업과 경쟁이 아닌 협력하는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gogovan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고고밴의 핵심 특징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물류기업들이 시대적인 변화에 대해 인지하고 고고밴의 잠재력을 높이 사 먼저 접근하고 있는 상황에서 고고밴은 그들의 능력과 자신이 가진 플랫폼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운전자풀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(Pool)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결합하여 사용자들에게 제공하여 고민을 해결하거나 더 많은 고객을 확보하고자 노력중이다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물류서비스 제공업체와 협력관계는 이렇듯 자연스럽게 진행될 수 있음을 의미한다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대표사례 이케아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이케아 홍콩은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대의 트럭을 통해 그들의 물류 수요를 해결하고 있었고 그 중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대의 차량만을 보유하고 나머지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대는 유동적인 수요에 대응하고 있었다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그들은 언제나 유동적이고 계절성이 강한 온디맨드 오더에 대응해야 했고 그렇기 때문에 배송 운영에 어려움을 가지고 있었다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상황에서 이케아는 “고고밴을 이용해 우리의 문제를 해결해도 될까요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라며 직접 찾아왔고 고고밴은 그들의 정보를 제공받고 자신의 기술을 통해 답을 알려줌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이로 인해 이케아는 고고밴을 경쟁자로 생각하지 않았고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오히려 이케아 배송기사들이 오전 중에 일하고 중간에 남는 시간을 통해 고고밴 시스템 상의 주문을 수주하기도 하는 상황이다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이렇듯 모두에게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Win-Win 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상황을 만들어주는 것이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gogovan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철학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DHL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’과 ‘캐리로지스틱스‘ 같은 물류기업또한 고고밴과 협업 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CC5C54-E9DE-4900-B2F8-3994E67600CE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30023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주요 기능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✔ 편리함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- 60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초내 앱으로 전문적인 배송 서비스 예약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✔ 즉석 견적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출발지와 도착지 입력 후 즉시 요금 생성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✔ 즉석 매칭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가까운 기사님이 즉시 주문 수령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✔ 위치 추적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상품과 차량의 위치 추적 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✔ 기사 평가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한결같은 최고의 서비스 보장 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✔ 주문 기록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몇번의 클릭만으로 투명한 주문 내역 확인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7A2D0-25A8-4F63-BFBC-75F38961D8D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83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고고밴은 모바일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이용한 주문형 화물 운송 서비스로 형태만 고려할 시 기존의 우버와 비슷한 형태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사업개요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우버는 운송 네트워크 회사로 자사 소속의 차량이나 공유된 차량을 승객과 중계하여 승객이 이용 요금을 지불하며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회사에서 수수료 이익을 얻는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Ride Sharing 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 제공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고고밴의 경우도 자신의 차량이 아닌 등록자들의 차량을 통해 네트워크를 형성하여 화물운송 서비스를 제공한다는 점에서 비슷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CC5C54-E9DE-4900-B2F8-3994E67600CE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38979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고고밴은 화주와 운송인을 연결하는 서비스를 제공하지만 서비스 자체의 수수료는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수입원을 얻는 곳은 따로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사업개요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정유사와 제휴를 맺어 고고밴 기사들에게 카드를 발급하고 할인된 유가를 제공함으로써 기사들을 제휴를 맺은 정유사로 유도하여 마케팅 비용을 받음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고고밴 기사들의 차량에 광고를 싣는 수익모델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많은 운전기사들이 사용하는 플랫폼의 특성을 이용한 빅데이터 축적과 판매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관제시스템 제공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지금은 수수료를 받지 않으나 인프라가 자리 잡힐 시 미래에는 받을 계획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타이완의 경우 고고밴은 예외적으로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10%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수수료를 받음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CC5C54-E9DE-4900-B2F8-3994E67600CE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55684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업무별로 나누어본 고고밴 사업 현황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사업개요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퀵서비스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소형물품을 가장 빠르게 보내는 방법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지역 내 배송에 특화됨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소형 물품 배송시 사용할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소형용달화물 서비스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단일가구나 소수 물품 배송을 저렴하게 제공함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운반에 필요한 인력 추가설정 가능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소형 이사 서비스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소수의 가구로 구성된 원룸 이사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사무실 이사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학생 이사에 적합한 서비스 제공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 운반인원 설정 가능함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화물 배송 서비스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톤트럭을 이용하며 거리단위로 요금을 측정함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부피와 무게가 큰 다수의 화물에 적합한 서비스 제공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CC5C54-E9DE-4900-B2F8-3994E67600CE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0104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최근에는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P2P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뛰어넘어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B2B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지원하는 형태로 확대되고 있는 추세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추세를 가능하게한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B2B 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확대를 위한 강점 아래 제시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CC5C54-E9DE-4900-B2F8-3994E67600CE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04315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</a:t>
            </a:r>
            <a:r>
              <a:rPr lang="ja-JP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일반기업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위한 월 결제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정기적인 배송 수요가 있는 고객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전문가가 고객사의 요구에 최적화된 서비스를 제공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제공되는 청구서와 사용내역서를 통해 물류비용 관리에 도움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</a:t>
            </a:r>
            <a:r>
              <a:rPr lang="ja-JP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소매업체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위한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O2O 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 지원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고고밴의 운송 플랫폼을 기반으로 고객사에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O2O 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 제공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대표사례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One-moment flower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CC5C54-E9DE-4900-B2F8-3994E67600CE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0149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물류 및 운송업체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위한 기업 차량 관리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고객사의 급변하는 운송 수요에 유연성 부여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자차운영이 높은 기업 유휴차량을 고고밴에 등록하여 추가적인 수익창출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자차운영이 낮은 기업 부분적인 이용으로 운송수요 피크에 대응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대표사례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Fedex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Hongkong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온라인 쇼핑몰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위한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플랫폼 통합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화물이라도 소비자에게 원스톱 서비스 제공 가능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온라인 쇼핑몰 배송 시스템 구축과 운영에 필요한 시간 절약 가능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대표사례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Hyundai logistics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CC5C54-E9DE-4900-B2F8-3994E67600CE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09644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대형 소매업체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위한 고고밴 키오스크 운영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고객사의 매장에 키오스크를 설치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소비자가 직접 배송 주문이 가능함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대형 물품을 판매하는 업체의 경우 배송 주선에 할애하는 시간을 줄일 수 있음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대표사례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IKEA Singapore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CC5C54-E9DE-4900-B2F8-3994E67600CE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914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EA97-DE31-4CB0-A603-AAD7F0097742}" type="datetime1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0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E05B-36A5-438E-9A10-70F742612947}" type="datetime1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3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7BB7-9C7E-4087-A898-0923DBE31A3E}" type="datetime1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633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8606365" y="1488152"/>
            <a:ext cx="2569635" cy="4785648"/>
            <a:chOff x="6140449" y="1116114"/>
            <a:chExt cx="1927226" cy="3589236"/>
          </a:xfrm>
        </p:grpSpPr>
        <p:sp>
          <p:nvSpPr>
            <p:cNvPr id="25" name="Rectangle 24"/>
            <p:cNvSpPr/>
            <p:nvPr userDrawn="1"/>
          </p:nvSpPr>
          <p:spPr>
            <a:xfrm>
              <a:off x="6211887" y="1630479"/>
              <a:ext cx="1784351" cy="25398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Freeform 5"/>
            <p:cNvSpPr>
              <a:spLocks noEditPoints="1"/>
            </p:cNvSpPr>
            <p:nvPr userDrawn="1"/>
          </p:nvSpPr>
          <p:spPr bwMode="auto">
            <a:xfrm>
              <a:off x="6140449" y="1116114"/>
              <a:ext cx="1927226" cy="3589236"/>
            </a:xfrm>
            <a:custGeom>
              <a:avLst/>
              <a:gdLst/>
              <a:ahLst/>
              <a:cxnLst>
                <a:cxn ang="0">
                  <a:pos x="440" y="1690"/>
                </a:cxn>
                <a:cxn ang="0">
                  <a:pos x="440" y="1690"/>
                </a:cxn>
                <a:cxn ang="0">
                  <a:pos x="494" y="1636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494" y="1743"/>
                </a:cxn>
                <a:cxn ang="0">
                  <a:pos x="440" y="1690"/>
                </a:cxn>
                <a:cxn ang="0">
                  <a:pos x="440" y="1690"/>
                </a:cxn>
                <a:cxn ang="0">
                  <a:pos x="65" y="274"/>
                </a:cxn>
                <a:cxn ang="0">
                  <a:pos x="65" y="274"/>
                </a:cxn>
                <a:cxn ang="0">
                  <a:pos x="922" y="274"/>
                </a:cxn>
                <a:cxn ang="0">
                  <a:pos x="922" y="1543"/>
                </a:cxn>
                <a:cxn ang="0">
                  <a:pos x="65" y="1543"/>
                </a:cxn>
                <a:cxn ang="0">
                  <a:pos x="65" y="274"/>
                </a:cxn>
                <a:cxn ang="0">
                  <a:pos x="355" y="143"/>
                </a:cxn>
                <a:cxn ang="0">
                  <a:pos x="355" y="143"/>
                </a:cxn>
                <a:cxn ang="0">
                  <a:pos x="632" y="143"/>
                </a:cxn>
                <a:cxn ang="0">
                  <a:pos x="632" y="163"/>
                </a:cxn>
                <a:cxn ang="0">
                  <a:pos x="355" y="163"/>
                </a:cxn>
                <a:cxn ang="0">
                  <a:pos x="355" y="143"/>
                </a:cxn>
                <a:cxn ang="0">
                  <a:pos x="891" y="0"/>
                </a:cxn>
                <a:cxn ang="0">
                  <a:pos x="96" y="0"/>
                </a:cxn>
                <a:cxn ang="0">
                  <a:pos x="0" y="92"/>
                </a:cxn>
                <a:cxn ang="0">
                  <a:pos x="0" y="1748"/>
                </a:cxn>
                <a:cxn ang="0">
                  <a:pos x="96" y="1840"/>
                </a:cxn>
                <a:cxn ang="0">
                  <a:pos x="891" y="1840"/>
                </a:cxn>
                <a:cxn ang="0">
                  <a:pos x="987" y="1748"/>
                </a:cxn>
                <a:cxn ang="0">
                  <a:pos x="987" y="92"/>
                </a:cxn>
                <a:cxn ang="0">
                  <a:pos x="891" y="0"/>
                </a:cxn>
              </a:cxnLst>
              <a:rect l="0" t="0" r="r" b="b"/>
              <a:pathLst>
                <a:path w="987" h="1840">
                  <a:moveTo>
                    <a:pt x="440" y="1690"/>
                  </a:moveTo>
                  <a:cubicBezTo>
                    <a:pt x="440" y="1690"/>
                    <a:pt x="440" y="1690"/>
                    <a:pt x="440" y="1690"/>
                  </a:cubicBezTo>
                  <a:cubicBezTo>
                    <a:pt x="440" y="1660"/>
                    <a:pt x="464" y="1636"/>
                    <a:pt x="494" y="1636"/>
                  </a:cubicBezTo>
                  <a:cubicBezTo>
                    <a:pt x="523" y="1636"/>
                    <a:pt x="547" y="166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719"/>
                    <a:pt x="523" y="1743"/>
                    <a:pt x="494" y="1743"/>
                  </a:cubicBezTo>
                  <a:cubicBezTo>
                    <a:pt x="464" y="1743"/>
                    <a:pt x="440" y="1719"/>
                    <a:pt x="440" y="1690"/>
                  </a:cubicBezTo>
                  <a:cubicBezTo>
                    <a:pt x="440" y="1690"/>
                    <a:pt x="440" y="1690"/>
                    <a:pt x="440" y="1690"/>
                  </a:cubicBezTo>
                  <a:moveTo>
                    <a:pt x="65" y="274"/>
                  </a:moveTo>
                  <a:cubicBezTo>
                    <a:pt x="65" y="274"/>
                    <a:pt x="65" y="274"/>
                    <a:pt x="65" y="274"/>
                  </a:cubicBezTo>
                  <a:cubicBezTo>
                    <a:pt x="922" y="274"/>
                    <a:pt x="922" y="274"/>
                    <a:pt x="922" y="274"/>
                  </a:cubicBezTo>
                  <a:cubicBezTo>
                    <a:pt x="922" y="1543"/>
                    <a:pt x="922" y="1543"/>
                    <a:pt x="922" y="1543"/>
                  </a:cubicBezTo>
                  <a:cubicBezTo>
                    <a:pt x="65" y="1543"/>
                    <a:pt x="65" y="1543"/>
                    <a:pt x="65" y="1543"/>
                  </a:cubicBezTo>
                  <a:cubicBezTo>
                    <a:pt x="65" y="274"/>
                    <a:pt x="65" y="274"/>
                    <a:pt x="65" y="274"/>
                  </a:cubicBezTo>
                  <a:moveTo>
                    <a:pt x="355" y="143"/>
                  </a:moveTo>
                  <a:cubicBezTo>
                    <a:pt x="355" y="143"/>
                    <a:pt x="355" y="143"/>
                    <a:pt x="355" y="143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2" y="163"/>
                    <a:pt x="632" y="163"/>
                    <a:pt x="632" y="163"/>
                  </a:cubicBezTo>
                  <a:cubicBezTo>
                    <a:pt x="355" y="163"/>
                    <a:pt x="355" y="163"/>
                    <a:pt x="355" y="163"/>
                  </a:cubicBezTo>
                  <a:cubicBezTo>
                    <a:pt x="355" y="143"/>
                    <a:pt x="355" y="143"/>
                    <a:pt x="355" y="143"/>
                  </a:cubicBezTo>
                  <a:moveTo>
                    <a:pt x="891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2"/>
                    <a:pt x="0" y="92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798"/>
                    <a:pt x="43" y="1840"/>
                    <a:pt x="96" y="1840"/>
                  </a:cubicBezTo>
                  <a:cubicBezTo>
                    <a:pt x="891" y="1840"/>
                    <a:pt x="891" y="1840"/>
                    <a:pt x="891" y="1840"/>
                  </a:cubicBezTo>
                  <a:cubicBezTo>
                    <a:pt x="944" y="1840"/>
                    <a:pt x="987" y="1798"/>
                    <a:pt x="987" y="1748"/>
                  </a:cubicBezTo>
                  <a:cubicBezTo>
                    <a:pt x="987" y="92"/>
                    <a:pt x="987" y="92"/>
                    <a:pt x="987" y="92"/>
                  </a:cubicBezTo>
                  <a:cubicBezTo>
                    <a:pt x="987" y="41"/>
                    <a:pt x="944" y="0"/>
                    <a:pt x="891" y="0"/>
                  </a:cubicBezTo>
                </a:path>
              </a:pathLst>
            </a:custGeom>
            <a:solidFill>
              <a:srgbClr val="7F8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sp>
        <p:nvSpPr>
          <p:cNvPr id="4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79933" y="2165506"/>
            <a:ext cx="2235200" cy="3386444"/>
          </a:xfrm>
          <a:prstGeom prst="rect">
            <a:avLst/>
          </a:prstGeom>
          <a:ln>
            <a:noFill/>
          </a:ln>
        </p:spPr>
        <p:txBody>
          <a:bodyPr bIns="609585" anchor="b"/>
          <a:lstStyle>
            <a:lvl1pPr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Round Same Side Corner Rectangle 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0107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3384-7369-41D3-BC0E-B1E7D8FAB41A}" type="datetime1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35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12E6-69DF-4902-AB62-0A2A04231CB9}" type="datetime1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32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FB50-7321-4C5E-B4AA-F11E4D72A974}" type="datetime1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37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1047-3C12-4002-B891-9795D076EF89}" type="datetime1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56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EC181-D958-43C7-BEF0-A7C6B84CE9D9}" type="datetime1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3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E1A2-300B-454A-BB6D-575EEB4B37FA}" type="datetime1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57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A36F-23E4-4AC3-B658-4C7B9B32B2FB}" type="datetime1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45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52D1-4E89-4AD4-848A-0E7C65F98D52}" type="datetime1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83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FC32C-95D9-4EDB-9AE2-BD8B9C66F80E}" type="datetime1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C15D5-64EA-4D8E-B4B0-1D730E4B9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1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henounproject.com/term/check-mark/17484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/>
          <p:nvPr/>
        </p:nvSpPr>
        <p:spPr>
          <a:xfrm>
            <a:off x="0" y="1149438"/>
            <a:ext cx="12192000" cy="4968025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25400" y="3337442"/>
            <a:ext cx="71412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물류 기업 사례 연구</a:t>
            </a:r>
          </a:p>
        </p:txBody>
      </p:sp>
      <p:sp>
        <p:nvSpPr>
          <p:cNvPr id="5" name="Rectangle 3"/>
          <p:cNvSpPr/>
          <p:nvPr/>
        </p:nvSpPr>
        <p:spPr>
          <a:xfrm>
            <a:off x="1524000" y="3029386"/>
            <a:ext cx="91440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3933" y="4585324"/>
            <a:ext cx="66218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물류경제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APL0101-001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&lt;4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조수나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이지혜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이근호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최령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김민석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서혜진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이예찬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이민영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김태환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신찬희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96464" y="1625175"/>
            <a:ext cx="7599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atin typeface="Century Gothic" panose="020B0502020202020204" pitchFamily="34" charset="0"/>
                <a:ea typeface="Microsoft YaHei UI" panose="020B0503020204020204" pitchFamily="34" charset="-122"/>
              </a:rPr>
              <a:t>GOGOVAN</a:t>
            </a:r>
            <a:endParaRPr lang="ko-KR" altLang="en-US" sz="8000" dirty="0">
              <a:latin typeface="Century Gothic" panose="020B0502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94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/>
          <p:nvPr/>
        </p:nvSpPr>
        <p:spPr>
          <a:xfrm>
            <a:off x="0" y="914400"/>
            <a:ext cx="12192000" cy="59436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516292" y="2462931"/>
            <a:ext cx="5579708" cy="4180103"/>
          </a:xfrm>
          <a:prstGeom prst="rect">
            <a:avLst/>
          </a:prstGeom>
          <a:solidFill>
            <a:schemeClr val="bg1"/>
          </a:solidFill>
          <a:ln>
            <a:solidFill>
              <a:srgbClr val="84D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9" y="51514"/>
            <a:ext cx="4378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ANALYSIS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Straight Connector 17"/>
          <p:cNvCxnSpPr/>
          <p:nvPr/>
        </p:nvCxnSpPr>
        <p:spPr>
          <a:xfrm>
            <a:off x="-25758" y="656368"/>
            <a:ext cx="1094400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84801" y="205486"/>
            <a:ext cx="553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I.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사업 개요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(Business Outline)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252863" y="1852879"/>
            <a:ext cx="4253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&lt;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형태만 고려할 시 기존의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‘UBER’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와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800" b="0" i="0" u="none" strike="noStrike" kern="1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비숫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&gt;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252863" y="1067125"/>
            <a:ext cx="6759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앱을 이용한 주문형 화물운송 서비스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Rectangle 9"/>
          <p:cNvSpPr/>
          <p:nvPr/>
        </p:nvSpPr>
        <p:spPr>
          <a:xfrm rot="16200000">
            <a:off x="3457025" y="-1481964"/>
            <a:ext cx="63500" cy="6336000"/>
          </a:xfrm>
          <a:prstGeom prst="rect">
            <a:avLst/>
          </a:prstGeom>
          <a:solidFill>
            <a:srgbClr val="84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20"/>
          <p:cNvSpPr/>
          <p:nvPr/>
        </p:nvSpPr>
        <p:spPr>
          <a:xfrm>
            <a:off x="6739900" y="5602049"/>
            <a:ext cx="4778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UBER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‘Ride Sharing’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07" y="2679502"/>
            <a:ext cx="5036352" cy="3789591"/>
          </a:xfrm>
          <a:prstGeom prst="rect">
            <a:avLst/>
          </a:prstGeom>
        </p:spPr>
      </p:pic>
      <p:pic>
        <p:nvPicPr>
          <p:cNvPr id="14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251" y="4297469"/>
            <a:ext cx="1046549" cy="1046549"/>
          </a:xfrm>
          <a:prstGeom prst="rect">
            <a:avLst/>
          </a:prstGeom>
        </p:spPr>
      </p:pic>
      <p:pic>
        <p:nvPicPr>
          <p:cNvPr id="1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443" y="2496182"/>
            <a:ext cx="1233875" cy="12338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337" y="4297469"/>
            <a:ext cx="974496" cy="974496"/>
          </a:xfrm>
          <a:prstGeom prst="rect">
            <a:avLst/>
          </a:prstGeom>
        </p:spPr>
      </p:pic>
      <p:sp>
        <p:nvSpPr>
          <p:cNvPr id="19" name="위로 굽은 화살표 18"/>
          <p:cNvSpPr/>
          <p:nvPr/>
        </p:nvSpPr>
        <p:spPr>
          <a:xfrm flipH="1" flipV="1">
            <a:off x="6882936" y="2926815"/>
            <a:ext cx="1356466" cy="1277209"/>
          </a:xfrm>
          <a:prstGeom prst="bentUpArrow">
            <a:avLst>
              <a:gd name="adj1" fmla="val 18491"/>
              <a:gd name="adj2" fmla="val 25000"/>
              <a:gd name="adj3" fmla="val 2890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위로 굽은 화살표 19"/>
          <p:cNvSpPr/>
          <p:nvPr/>
        </p:nvSpPr>
        <p:spPr>
          <a:xfrm rot="16200000">
            <a:off x="9959709" y="2887186"/>
            <a:ext cx="1356466" cy="1277209"/>
          </a:xfrm>
          <a:prstGeom prst="bentUpArrow">
            <a:avLst>
              <a:gd name="adj1" fmla="val 18491"/>
              <a:gd name="adj2" fmla="val 25000"/>
              <a:gd name="adj3" fmla="val 2890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8004101" y="4670575"/>
            <a:ext cx="2353555" cy="601390"/>
          </a:xfrm>
          <a:prstGeom prst="rightArrow">
            <a:avLst>
              <a:gd name="adj1" fmla="val 46085"/>
              <a:gd name="adj2" fmla="val 7108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385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/>
          <p:nvPr/>
        </p:nvSpPr>
        <p:spPr>
          <a:xfrm>
            <a:off x="0" y="914400"/>
            <a:ext cx="12192000" cy="59436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Rectangle 18"/>
          <p:cNvSpPr/>
          <p:nvPr/>
        </p:nvSpPr>
        <p:spPr>
          <a:xfrm>
            <a:off x="320775" y="2462932"/>
            <a:ext cx="11531319" cy="3069963"/>
          </a:xfrm>
          <a:prstGeom prst="rect">
            <a:avLst/>
          </a:prstGeom>
          <a:solidFill>
            <a:schemeClr val="bg1"/>
          </a:solidFill>
          <a:ln>
            <a:solidFill>
              <a:srgbClr val="84D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9" y="51514"/>
            <a:ext cx="4378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ANALYSIS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Straight Connector 17"/>
          <p:cNvCxnSpPr/>
          <p:nvPr/>
        </p:nvCxnSpPr>
        <p:spPr>
          <a:xfrm>
            <a:off x="-25758" y="656368"/>
            <a:ext cx="1094400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7"/>
          <p:cNvSpPr/>
          <p:nvPr/>
        </p:nvSpPr>
        <p:spPr>
          <a:xfrm>
            <a:off x="252863" y="1852879"/>
            <a:ext cx="6580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&lt;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그러나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, 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서비스 자체의 수수료는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0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으로 수입원을 얻는 곳은 따로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&gt;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252863" y="1067125"/>
            <a:ext cx="6759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화주와 운송인을 연결하는 서비스 제공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Rectangle 9"/>
          <p:cNvSpPr/>
          <p:nvPr/>
        </p:nvSpPr>
        <p:spPr>
          <a:xfrm rot="16200000">
            <a:off x="3457025" y="-1481964"/>
            <a:ext cx="63500" cy="6336000"/>
          </a:xfrm>
          <a:prstGeom prst="rect">
            <a:avLst/>
          </a:prstGeom>
          <a:solidFill>
            <a:srgbClr val="84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1"/>
          <p:cNvSpPr/>
          <p:nvPr/>
        </p:nvSpPr>
        <p:spPr>
          <a:xfrm>
            <a:off x="6455372" y="4813069"/>
            <a:ext cx="22517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빅데이터 축적</a:t>
            </a:r>
          </a:p>
        </p:txBody>
      </p:sp>
      <p:sp>
        <p:nvSpPr>
          <p:cNvPr id="13" name="Rectangle 20"/>
          <p:cNvSpPr/>
          <p:nvPr/>
        </p:nvSpPr>
        <p:spPr>
          <a:xfrm>
            <a:off x="326228" y="4812342"/>
            <a:ext cx="2686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정유사와 제휴</a:t>
            </a:r>
          </a:p>
        </p:txBody>
      </p:sp>
      <p:sp>
        <p:nvSpPr>
          <p:cNvPr id="14" name="Rectangle 21"/>
          <p:cNvSpPr/>
          <p:nvPr/>
        </p:nvSpPr>
        <p:spPr>
          <a:xfrm>
            <a:off x="3497743" y="4798076"/>
            <a:ext cx="22388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차량 광고</a:t>
            </a:r>
          </a:p>
        </p:txBody>
      </p:sp>
      <p:sp>
        <p:nvSpPr>
          <p:cNvPr id="15" name="Rectangle 22"/>
          <p:cNvSpPr/>
          <p:nvPr/>
        </p:nvSpPr>
        <p:spPr>
          <a:xfrm>
            <a:off x="9387758" y="4808916"/>
            <a:ext cx="2402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관제시스템 제공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712" y="2763017"/>
            <a:ext cx="1758336" cy="175833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100" y="2761046"/>
            <a:ext cx="1760307" cy="176030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990" y="2763017"/>
            <a:ext cx="1758336" cy="175833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78" y="2763017"/>
            <a:ext cx="1758336" cy="1758336"/>
          </a:xfrm>
          <a:prstGeom prst="rect">
            <a:avLst/>
          </a:prstGeom>
        </p:spPr>
      </p:pic>
      <p:sp>
        <p:nvSpPr>
          <p:cNvPr id="22" name="Rectangle 22"/>
          <p:cNvSpPr/>
          <p:nvPr/>
        </p:nvSpPr>
        <p:spPr>
          <a:xfrm>
            <a:off x="879578" y="5918709"/>
            <a:ext cx="1044632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지금은 수수료를 받지 않으나 인프라가 자리 잡힐 시 미래에는 받을 계획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타이완의 경우 예외적으로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10%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의 수수료를 받음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84801" y="205486"/>
            <a:ext cx="553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I.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사업 개요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(Business Outline)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11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/>
          <p:nvPr/>
        </p:nvSpPr>
        <p:spPr>
          <a:xfrm>
            <a:off x="0" y="914400"/>
            <a:ext cx="12192000" cy="59436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205050" y="4534950"/>
            <a:ext cx="4566457" cy="1788169"/>
          </a:xfrm>
          <a:prstGeom prst="rect">
            <a:avLst/>
          </a:prstGeom>
          <a:solidFill>
            <a:srgbClr val="FF7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205050" y="2148696"/>
            <a:ext cx="4566457" cy="1788169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05546" y="4543834"/>
            <a:ext cx="4566457" cy="17881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13661" y="2132071"/>
            <a:ext cx="4566457" cy="1788169"/>
          </a:xfrm>
          <a:prstGeom prst="rect">
            <a:avLst/>
          </a:prstGeom>
          <a:solidFill>
            <a:srgbClr val="90D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492" y="4532564"/>
            <a:ext cx="1771415" cy="1771415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408705" y="4535718"/>
            <a:ext cx="1792325" cy="179232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414988" y="2144677"/>
            <a:ext cx="1792325" cy="17923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9" y="51514"/>
            <a:ext cx="4378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ANALYSIS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Straight Connector 17"/>
          <p:cNvCxnSpPr/>
          <p:nvPr/>
        </p:nvCxnSpPr>
        <p:spPr>
          <a:xfrm>
            <a:off x="-25758" y="656368"/>
            <a:ext cx="1094400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/>
          <p:nvPr/>
        </p:nvSpPr>
        <p:spPr>
          <a:xfrm>
            <a:off x="252863" y="1067125"/>
            <a:ext cx="6759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업무별로 나눠본 </a:t>
            </a:r>
            <a:r>
              <a:rPr kumimoji="0" lang="ko-KR" altLang="en-US" sz="2800" b="0" i="0" u="none" strike="noStrike" kern="1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고고밴</a:t>
            </a:r>
            <a:r>
              <a:rPr kumimoji="0" lang="ko-KR" altLang="en-US" sz="28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 사업 현황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Rectangle 9"/>
          <p:cNvSpPr/>
          <p:nvPr/>
        </p:nvSpPr>
        <p:spPr>
          <a:xfrm rot="16200000">
            <a:off x="3457025" y="-1481964"/>
            <a:ext cx="63500" cy="6336000"/>
          </a:xfrm>
          <a:prstGeom prst="rect">
            <a:avLst/>
          </a:prstGeom>
          <a:solidFill>
            <a:srgbClr val="84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774" y="2301247"/>
            <a:ext cx="1433299" cy="143329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34" y="4880664"/>
            <a:ext cx="1158667" cy="115866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5" y="2132072"/>
            <a:ext cx="1792326" cy="1792326"/>
          </a:xfrm>
          <a:prstGeom prst="rect">
            <a:avLst/>
          </a:prstGeom>
        </p:spPr>
      </p:pic>
      <p:sp>
        <p:nvSpPr>
          <p:cNvPr id="9" name="Rectangle 1"/>
          <p:cNvSpPr/>
          <p:nvPr/>
        </p:nvSpPr>
        <p:spPr>
          <a:xfrm>
            <a:off x="8345889" y="2228050"/>
            <a:ext cx="30194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소형 이사 서비스</a:t>
            </a:r>
          </a:p>
        </p:txBody>
      </p:sp>
      <p:sp>
        <p:nvSpPr>
          <p:cNvPr id="13" name="Rectangle 20"/>
          <p:cNvSpPr/>
          <p:nvPr/>
        </p:nvSpPr>
        <p:spPr>
          <a:xfrm>
            <a:off x="3050037" y="2166978"/>
            <a:ext cx="18302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퀵서비스</a:t>
            </a:r>
          </a:p>
        </p:txBody>
      </p:sp>
      <p:sp>
        <p:nvSpPr>
          <p:cNvPr id="14" name="Rectangle 21"/>
          <p:cNvSpPr/>
          <p:nvPr/>
        </p:nvSpPr>
        <p:spPr>
          <a:xfrm>
            <a:off x="2575474" y="4610463"/>
            <a:ext cx="27793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소형용달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화물 서비스</a:t>
            </a:r>
          </a:p>
        </p:txBody>
      </p:sp>
      <p:sp>
        <p:nvSpPr>
          <p:cNvPr id="15" name="Rectangle 22"/>
          <p:cNvSpPr/>
          <p:nvPr/>
        </p:nvSpPr>
        <p:spPr>
          <a:xfrm>
            <a:off x="8378895" y="4598585"/>
            <a:ext cx="29534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화물 배송 서비스</a:t>
            </a:r>
          </a:p>
        </p:txBody>
      </p:sp>
      <p:sp>
        <p:nvSpPr>
          <p:cNvPr id="23" name="Rectangle 20"/>
          <p:cNvSpPr/>
          <p:nvPr/>
        </p:nvSpPr>
        <p:spPr>
          <a:xfrm>
            <a:off x="2227810" y="2660372"/>
            <a:ext cx="34747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나눔고딕" panose="020D0604000000000000" pitchFamily="50" charset="-127"/>
              <a:buChar char="»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소형물품을 가장 빠르게 배송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나눔고딕" panose="020D0604000000000000" pitchFamily="50" charset="-127"/>
              <a:buChar char="»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지역 내 배송 특화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나눔고딕" panose="020D0604000000000000" pitchFamily="50" charset="-127"/>
              <a:buChar char="»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서류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음식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소형 물품 배송 시 사용 가능</a:t>
            </a:r>
          </a:p>
        </p:txBody>
      </p:sp>
      <p:sp>
        <p:nvSpPr>
          <p:cNvPr id="25" name="Rectangle 20"/>
          <p:cNvSpPr/>
          <p:nvPr/>
        </p:nvSpPr>
        <p:spPr>
          <a:xfrm>
            <a:off x="2227810" y="5080166"/>
            <a:ext cx="3374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나눔고딕" panose="020D0604000000000000" pitchFamily="50" charset="-127"/>
              <a:buChar char="»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단일가구나 소수 물품 배송을 저렴하게 제공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나눔고딕" panose="020D0604000000000000" pitchFamily="50" charset="-127"/>
              <a:buChar char="»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운반에 필요한 인력 추가설정 가능</a:t>
            </a:r>
          </a:p>
        </p:txBody>
      </p:sp>
      <p:sp>
        <p:nvSpPr>
          <p:cNvPr id="26" name="Rectangle 20"/>
          <p:cNvSpPr/>
          <p:nvPr/>
        </p:nvSpPr>
        <p:spPr>
          <a:xfrm>
            <a:off x="8312883" y="2634686"/>
            <a:ext cx="32916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나눔고딕" panose="020D0604000000000000" pitchFamily="50" charset="-127"/>
              <a:buChar char="»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소수의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가구로 구성된 원룸 이사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사무실 이사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혹은 학생 이사에 적합한 서비스 제공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나눔고딕" panose="020D0604000000000000" pitchFamily="50" charset="-127"/>
              <a:buChar char="»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추가 운반인원 설정 가능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Rectangle 20"/>
          <p:cNvSpPr/>
          <p:nvPr/>
        </p:nvSpPr>
        <p:spPr>
          <a:xfrm>
            <a:off x="8312883" y="5011748"/>
            <a:ext cx="3291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나눔고딕" panose="020D0604000000000000" pitchFamily="50" charset="-127"/>
              <a:buChar char="»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기본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톤트럭을 이용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거리단위로 요금을 측정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나눔고딕" panose="020D0604000000000000" pitchFamily="50" charset="-127"/>
              <a:buChar char="»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부피와 무게가 큰 다수의 화물에 적합한 서비스 제공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84801" y="205486"/>
            <a:ext cx="553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I.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사업 개요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(Business Outline)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67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/>
          <p:nvPr/>
        </p:nvSpPr>
        <p:spPr>
          <a:xfrm>
            <a:off x="0" y="914400"/>
            <a:ext cx="12192000" cy="59436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9" y="51514"/>
            <a:ext cx="4378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ANALYSIS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Straight Connector 17"/>
          <p:cNvCxnSpPr/>
          <p:nvPr/>
        </p:nvCxnSpPr>
        <p:spPr>
          <a:xfrm>
            <a:off x="-25758" y="656368"/>
            <a:ext cx="1094400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0" y="205486"/>
            <a:ext cx="6346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II.</a:t>
            </a:r>
            <a:r>
              <a:rPr kumimoji="0" lang="en-US" altLang="ko-KR" sz="28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B2B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확대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(Business to Business)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2"/>
          <p:cNvSpPr/>
          <p:nvPr/>
        </p:nvSpPr>
        <p:spPr>
          <a:xfrm>
            <a:off x="6080491" y="1538478"/>
            <a:ext cx="5819587" cy="4802854"/>
          </a:xfrm>
          <a:prstGeom prst="rect">
            <a:avLst/>
          </a:prstGeom>
          <a:solidFill>
            <a:schemeClr val="bg1"/>
          </a:solidFill>
          <a:ln>
            <a:solidFill>
              <a:srgbClr val="84D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ectangle 18"/>
          <p:cNvSpPr/>
          <p:nvPr/>
        </p:nvSpPr>
        <p:spPr>
          <a:xfrm>
            <a:off x="437151" y="2653500"/>
            <a:ext cx="4534252" cy="2500392"/>
          </a:xfrm>
          <a:prstGeom prst="rect">
            <a:avLst/>
          </a:prstGeom>
          <a:solidFill>
            <a:schemeClr val="bg1"/>
          </a:solidFill>
          <a:ln>
            <a:solidFill>
              <a:srgbClr val="84D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2"/>
          <p:cNvSpPr/>
          <p:nvPr/>
        </p:nvSpPr>
        <p:spPr>
          <a:xfrm>
            <a:off x="590450" y="4193801"/>
            <a:ext cx="41204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최근에는 </a:t>
            </a:r>
            <a:r>
              <a:rPr kumimoji="0" lang="en-US" altLang="ko-KR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P2P</a:t>
            </a:r>
            <a:r>
              <a:rPr kumimoji="0" lang="ko-KR" alt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를 뛰어넘어 </a:t>
            </a:r>
            <a:r>
              <a:rPr kumimoji="0" lang="en-US" altLang="ko-KR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B2B</a:t>
            </a:r>
            <a:r>
              <a:rPr kumimoji="0" lang="ko-KR" alt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를 지원하는 형태로 확대되고 있는 추세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13686" y="2259869"/>
            <a:ext cx="1270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일반기업</a:t>
            </a:r>
          </a:p>
        </p:txBody>
      </p:sp>
      <p:sp>
        <p:nvSpPr>
          <p:cNvPr id="21" name="Right Arrow 23"/>
          <p:cNvSpPr/>
          <p:nvPr/>
        </p:nvSpPr>
        <p:spPr>
          <a:xfrm>
            <a:off x="2029159" y="3325095"/>
            <a:ext cx="1021516" cy="360427"/>
          </a:xfrm>
          <a:prstGeom prst="rightArrow">
            <a:avLst>
              <a:gd name="adj1" fmla="val 61265"/>
              <a:gd name="adj2" fmla="val 58449"/>
            </a:avLst>
          </a:prstGeom>
          <a:solidFill>
            <a:srgbClr val="84DBD2"/>
          </a:solidFill>
          <a:ln>
            <a:solidFill>
              <a:srgbClr val="84D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Half Frame 25"/>
          <p:cNvSpPr/>
          <p:nvPr/>
        </p:nvSpPr>
        <p:spPr>
          <a:xfrm rot="8087264">
            <a:off x="2477650" y="3151423"/>
            <a:ext cx="756000" cy="756000"/>
          </a:xfrm>
          <a:prstGeom prst="halfFrame">
            <a:avLst>
              <a:gd name="adj1" fmla="val 15860"/>
              <a:gd name="adj2" fmla="val 163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3389" y="3038152"/>
            <a:ext cx="1438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0" cap="none" spc="0" normalizeH="0" baseline="0" noProof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uLnTx/>
                <a:uFillTx/>
              </a:rPr>
              <a:t>P2P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383472" y="3050468"/>
            <a:ext cx="14670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0" cap="none" spc="0" normalizeH="0" baseline="0" noProof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uLnTx/>
                <a:uFillTx/>
              </a:rPr>
              <a:t>B2B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4" t="22908" r="23137" b="21552"/>
          <a:stretch/>
        </p:blipFill>
        <p:spPr>
          <a:xfrm>
            <a:off x="6810222" y="2037943"/>
            <a:ext cx="651424" cy="88854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7" t="16381" r="31725" b="23322"/>
          <a:stretch/>
        </p:blipFill>
        <p:spPr>
          <a:xfrm>
            <a:off x="9419778" y="2068939"/>
            <a:ext cx="788514" cy="77222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7" t="22261" r="22049" b="18516"/>
          <a:stretch/>
        </p:blipFill>
        <p:spPr>
          <a:xfrm>
            <a:off x="6637714" y="3649053"/>
            <a:ext cx="1003332" cy="76748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2" t="15711" r="13640" b="9473"/>
          <a:stretch/>
        </p:blipFill>
        <p:spPr>
          <a:xfrm>
            <a:off x="9393629" y="3781470"/>
            <a:ext cx="993840" cy="74884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9" t="23505" r="14594" b="24653"/>
          <a:stretch/>
        </p:blipFill>
        <p:spPr>
          <a:xfrm>
            <a:off x="7949125" y="5057105"/>
            <a:ext cx="1008335" cy="797793"/>
          </a:xfrm>
          <a:prstGeom prst="rect">
            <a:avLst/>
          </a:prstGeom>
        </p:spPr>
      </p:pic>
      <p:sp>
        <p:nvSpPr>
          <p:cNvPr id="30" name="Rectangle 13"/>
          <p:cNvSpPr/>
          <p:nvPr/>
        </p:nvSpPr>
        <p:spPr>
          <a:xfrm>
            <a:off x="5442718" y="1471978"/>
            <a:ext cx="63500" cy="4864100"/>
          </a:xfrm>
          <a:prstGeom prst="rect">
            <a:avLst/>
          </a:prstGeom>
          <a:solidFill>
            <a:srgbClr val="84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320735" y="2313154"/>
            <a:ext cx="1270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소매업체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12223" y="3666072"/>
            <a:ext cx="1270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물류 및 운송업체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421556" y="3708539"/>
            <a:ext cx="1055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온라인 쇼핑몰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873003" y="5099687"/>
            <a:ext cx="1209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대형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소매업체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264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/>
          <p:nvPr/>
        </p:nvSpPr>
        <p:spPr>
          <a:xfrm>
            <a:off x="0" y="914400"/>
            <a:ext cx="12192000" cy="59436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22"/>
          <p:cNvSpPr/>
          <p:nvPr/>
        </p:nvSpPr>
        <p:spPr>
          <a:xfrm>
            <a:off x="342271" y="1662458"/>
            <a:ext cx="5314610" cy="44748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2271" y="2045777"/>
            <a:ext cx="5314610" cy="1145535"/>
          </a:xfrm>
          <a:prstGeom prst="rect">
            <a:avLst/>
          </a:prstGeom>
          <a:solidFill>
            <a:srgbClr val="20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61109" y="2186235"/>
            <a:ext cx="4195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일반기업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을 위한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월 결제</a:t>
            </a:r>
          </a:p>
        </p:txBody>
      </p:sp>
      <p:sp>
        <p:nvSpPr>
          <p:cNvPr id="12" name="타원 11"/>
          <p:cNvSpPr/>
          <p:nvPr/>
        </p:nvSpPr>
        <p:spPr>
          <a:xfrm>
            <a:off x="474108" y="2136097"/>
            <a:ext cx="987001" cy="9648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9" y="51514"/>
            <a:ext cx="4378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ANALYSIS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Straight Connector 17"/>
          <p:cNvCxnSpPr/>
          <p:nvPr/>
        </p:nvCxnSpPr>
        <p:spPr>
          <a:xfrm>
            <a:off x="-25758" y="656368"/>
            <a:ext cx="1094400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0"/>
          <p:cNvSpPr/>
          <p:nvPr/>
        </p:nvSpPr>
        <p:spPr>
          <a:xfrm>
            <a:off x="821410" y="3622730"/>
            <a:ext cx="418106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나눔고딕" panose="020D0604000000000000" pitchFamily="50" charset="-127"/>
              <a:buChar char="»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정기적인 배송 수요가 있는 고객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나눔고딕" panose="020D0604000000000000" pitchFamily="50" charset="-127"/>
              <a:buChar char="»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전문가가 고객사의 요구에 최적화된 서비스를 제공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나눔고딕" panose="020D0604000000000000" pitchFamily="50" charset="-127"/>
              <a:buChar char="»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제공되는 청구서와 사용내역서를 통해 물류비용 관리에 도움</a:t>
            </a:r>
          </a:p>
        </p:txBody>
      </p:sp>
      <p:sp>
        <p:nvSpPr>
          <p:cNvPr id="21" name="Rectangle 22"/>
          <p:cNvSpPr/>
          <p:nvPr/>
        </p:nvSpPr>
        <p:spPr>
          <a:xfrm>
            <a:off x="6563259" y="1662458"/>
            <a:ext cx="5314610" cy="44748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63259" y="2045777"/>
            <a:ext cx="5314610" cy="1145535"/>
          </a:xfrm>
          <a:prstGeom prst="rect">
            <a:avLst/>
          </a:prstGeom>
          <a:solidFill>
            <a:srgbClr val="008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16281" y="2230314"/>
            <a:ext cx="4261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소매업체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를 위한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O2O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서비스 지원</a:t>
            </a:r>
          </a:p>
        </p:txBody>
      </p:sp>
      <p:sp>
        <p:nvSpPr>
          <p:cNvPr id="24" name="Rectangle 20"/>
          <p:cNvSpPr/>
          <p:nvPr/>
        </p:nvSpPr>
        <p:spPr>
          <a:xfrm>
            <a:off x="7130031" y="3776618"/>
            <a:ext cx="41810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나눔고딕" panose="020D0604000000000000" pitchFamily="50" charset="-127"/>
              <a:buChar char="»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고고밴의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운송 플랫폼을 기반으로 고객사에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O2O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서비스 제공</a:t>
            </a:r>
          </a:p>
          <a:p>
            <a:pPr marL="0" marR="0" lvl="1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대표사례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) One-moment flower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4" t="22908" r="23137" b="21552"/>
          <a:stretch/>
        </p:blipFill>
        <p:spPr>
          <a:xfrm>
            <a:off x="672892" y="2176401"/>
            <a:ext cx="651424" cy="888541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6705773" y="2134172"/>
            <a:ext cx="987001" cy="9648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7" t="16381" r="31725" b="23322"/>
          <a:stretch/>
        </p:blipFill>
        <p:spPr>
          <a:xfrm>
            <a:off x="6766770" y="2217884"/>
            <a:ext cx="788514" cy="77222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72000" y="205486"/>
            <a:ext cx="6346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II.</a:t>
            </a:r>
            <a:r>
              <a:rPr kumimoji="0" lang="en-US" altLang="ko-KR" sz="28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B2B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확대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(Business to Business)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834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/>
          <p:nvPr/>
        </p:nvSpPr>
        <p:spPr>
          <a:xfrm>
            <a:off x="0" y="914400"/>
            <a:ext cx="12192000" cy="59436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22"/>
          <p:cNvSpPr/>
          <p:nvPr/>
        </p:nvSpPr>
        <p:spPr>
          <a:xfrm>
            <a:off x="342271" y="1677955"/>
            <a:ext cx="5314610" cy="447487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2271" y="2061274"/>
            <a:ext cx="5314610" cy="1145535"/>
          </a:xfrm>
          <a:prstGeom prst="rect">
            <a:avLst/>
          </a:prstGeom>
          <a:solidFill>
            <a:srgbClr val="9A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61109" y="2201732"/>
            <a:ext cx="4195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물류 및 운송업체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를 위한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기업 차량 관리</a:t>
            </a:r>
          </a:p>
        </p:txBody>
      </p:sp>
      <p:sp>
        <p:nvSpPr>
          <p:cNvPr id="12" name="타원 11"/>
          <p:cNvSpPr/>
          <p:nvPr/>
        </p:nvSpPr>
        <p:spPr>
          <a:xfrm>
            <a:off x="474108" y="2151594"/>
            <a:ext cx="987001" cy="9648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9" y="51514"/>
            <a:ext cx="4378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ANALYSIS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Straight Connector 17"/>
          <p:cNvCxnSpPr/>
          <p:nvPr/>
        </p:nvCxnSpPr>
        <p:spPr>
          <a:xfrm>
            <a:off x="-25758" y="656368"/>
            <a:ext cx="1094400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0"/>
          <p:cNvSpPr/>
          <p:nvPr/>
        </p:nvSpPr>
        <p:spPr>
          <a:xfrm>
            <a:off x="821410" y="3405757"/>
            <a:ext cx="418106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나눔고딕" panose="020D0604000000000000" pitchFamily="50" charset="-127"/>
              <a:buChar char="»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고객사의 급변하는 운송 수요에 유연성 부여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나눔고딕" panose="020D0604000000000000" pitchFamily="50" charset="-127"/>
              <a:buChar char="»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자차운영이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높은 기업 유휴차량을 </a:t>
            </a: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고고밴에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등록하여 추가적인 수익창출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나눔고딕" panose="020D0604000000000000" pitchFamily="50" charset="-127"/>
              <a:buChar char="»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자차운영이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낮은 기업 부분적인 이용으로 운송수요 피크에 대응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1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대표사례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Fedex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Hongkong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Rectangle 22"/>
          <p:cNvSpPr/>
          <p:nvPr/>
        </p:nvSpPr>
        <p:spPr>
          <a:xfrm>
            <a:off x="6563259" y="1677955"/>
            <a:ext cx="5314610" cy="4474871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63259" y="2061274"/>
            <a:ext cx="5314610" cy="1145535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16281" y="2245811"/>
            <a:ext cx="4261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온라인 쇼핑몰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을 위한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플렛폼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통합</a:t>
            </a:r>
          </a:p>
        </p:txBody>
      </p:sp>
      <p:sp>
        <p:nvSpPr>
          <p:cNvPr id="24" name="Rectangle 20"/>
          <p:cNvSpPr/>
          <p:nvPr/>
        </p:nvSpPr>
        <p:spPr>
          <a:xfrm>
            <a:off x="7130031" y="3792115"/>
            <a:ext cx="418106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나눔고딕" panose="020D0604000000000000" pitchFamily="50" charset="-127"/>
              <a:buChar char="»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어떤 화물이라도 소비자에게 원스톱 서비스 제공 가능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나눔고딕" panose="020D0604000000000000" pitchFamily="50" charset="-127"/>
              <a:buChar char="»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온라인 쇼핑몰 배송 시스템 구축과 운영에 필요한 시간 절약 가능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1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대표사례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) Hyundai logistics</a:t>
            </a:r>
          </a:p>
        </p:txBody>
      </p:sp>
      <p:sp>
        <p:nvSpPr>
          <p:cNvPr id="27" name="타원 26"/>
          <p:cNvSpPr/>
          <p:nvPr/>
        </p:nvSpPr>
        <p:spPr>
          <a:xfrm>
            <a:off x="6705773" y="2149669"/>
            <a:ext cx="987001" cy="9648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7" t="22261" r="22049" b="18516"/>
          <a:stretch/>
        </p:blipFill>
        <p:spPr>
          <a:xfrm>
            <a:off x="488691" y="2317213"/>
            <a:ext cx="1003332" cy="76748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2" t="15711" r="13640" b="9473"/>
          <a:stretch/>
        </p:blipFill>
        <p:spPr>
          <a:xfrm>
            <a:off x="6705773" y="2327645"/>
            <a:ext cx="993840" cy="74884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72000" y="205486"/>
            <a:ext cx="6346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II.</a:t>
            </a:r>
            <a:r>
              <a:rPr kumimoji="0" lang="en-US" altLang="ko-KR" sz="28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B2B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확대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(Business to Business)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390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/>
          <p:nvPr/>
        </p:nvSpPr>
        <p:spPr>
          <a:xfrm>
            <a:off x="0" y="914400"/>
            <a:ext cx="12192000" cy="59436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22"/>
          <p:cNvSpPr/>
          <p:nvPr/>
        </p:nvSpPr>
        <p:spPr>
          <a:xfrm>
            <a:off x="3457433" y="1693458"/>
            <a:ext cx="5314610" cy="447487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57433" y="2076777"/>
            <a:ext cx="5314610" cy="1145535"/>
          </a:xfrm>
          <a:prstGeom prst="rect">
            <a:avLst/>
          </a:prstGeom>
          <a:solidFill>
            <a:srgbClr val="7A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6271" y="2217235"/>
            <a:ext cx="4195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대형 소매업체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를 위한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고고밴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키오스크를 운영</a:t>
            </a:r>
          </a:p>
        </p:txBody>
      </p:sp>
      <p:sp>
        <p:nvSpPr>
          <p:cNvPr id="12" name="타원 11"/>
          <p:cNvSpPr/>
          <p:nvPr/>
        </p:nvSpPr>
        <p:spPr>
          <a:xfrm>
            <a:off x="3589270" y="2167097"/>
            <a:ext cx="987001" cy="9648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9" y="51514"/>
            <a:ext cx="4378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ANALYSIS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Straight Connector 17"/>
          <p:cNvCxnSpPr/>
          <p:nvPr/>
        </p:nvCxnSpPr>
        <p:spPr>
          <a:xfrm>
            <a:off x="-25758" y="656368"/>
            <a:ext cx="1094400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0"/>
          <p:cNvSpPr/>
          <p:nvPr/>
        </p:nvSpPr>
        <p:spPr>
          <a:xfrm>
            <a:off x="3936572" y="3653730"/>
            <a:ext cx="41810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나눔고딕" panose="020D0604000000000000" pitchFamily="50" charset="-127"/>
              <a:buChar char="»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고객사의 매장에 키오스크를 설치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나눔고딕" panose="020D0604000000000000" pitchFamily="50" charset="-127"/>
              <a:buChar char="»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소비자가 직접 배송 주문이 가능함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나눔고딕" panose="020D0604000000000000" pitchFamily="50" charset="-127"/>
              <a:buChar char="»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대형 물품을 판매하는 업체의 경우 배송 주선에 할애하는 시간을 줄일 수 있음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1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대표사례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) IKEA Singapore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9" t="23505" r="14594" b="24653"/>
          <a:stretch/>
        </p:blipFill>
        <p:spPr>
          <a:xfrm>
            <a:off x="3589270" y="2250645"/>
            <a:ext cx="1008335" cy="79779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0" y="205486"/>
            <a:ext cx="6346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II.</a:t>
            </a:r>
            <a:r>
              <a:rPr kumimoji="0" lang="en-US" altLang="ko-KR" sz="28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B2B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확대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(Business to Business)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6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/>
          <p:nvPr/>
        </p:nvSpPr>
        <p:spPr>
          <a:xfrm>
            <a:off x="0" y="914400"/>
            <a:ext cx="12192000" cy="59436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오각형 24"/>
          <p:cNvSpPr/>
          <p:nvPr/>
        </p:nvSpPr>
        <p:spPr>
          <a:xfrm>
            <a:off x="7812506" y="2595199"/>
            <a:ext cx="4090736" cy="852208"/>
          </a:xfrm>
          <a:prstGeom prst="homePlat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IKEA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홍콩은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대의 트럭을 통해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물류 수요를 해결</a:t>
            </a:r>
          </a:p>
        </p:txBody>
      </p:sp>
      <p:cxnSp>
        <p:nvCxnSpPr>
          <p:cNvPr id="3" name="Straight Connector 4"/>
          <p:cNvCxnSpPr/>
          <p:nvPr/>
        </p:nvCxnSpPr>
        <p:spPr>
          <a:xfrm>
            <a:off x="-25758" y="656368"/>
            <a:ext cx="1094400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879" y="51514"/>
            <a:ext cx="4378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ANALYSIS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1791" y="205486"/>
            <a:ext cx="559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III.</a:t>
            </a:r>
            <a:r>
              <a:rPr kumimoji="0" lang="en-US" altLang="ko-KR" sz="28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핵심 특징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(Core Specialties)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13"/>
          <p:cNvSpPr/>
          <p:nvPr/>
        </p:nvSpPr>
        <p:spPr>
          <a:xfrm>
            <a:off x="7404516" y="1538478"/>
            <a:ext cx="63500" cy="4864100"/>
          </a:xfrm>
          <a:prstGeom prst="rect">
            <a:avLst/>
          </a:prstGeom>
          <a:solidFill>
            <a:srgbClr val="84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tangle 18"/>
          <p:cNvSpPr/>
          <p:nvPr/>
        </p:nvSpPr>
        <p:spPr>
          <a:xfrm>
            <a:off x="476944" y="1732031"/>
            <a:ext cx="6403214" cy="4456693"/>
          </a:xfrm>
          <a:prstGeom prst="rect">
            <a:avLst/>
          </a:prstGeom>
          <a:solidFill>
            <a:schemeClr val="bg1"/>
          </a:solidFill>
          <a:ln>
            <a:solidFill>
              <a:srgbClr val="84D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8896" y="5458174"/>
            <a:ext cx="948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동녘B" panose="02030600000101010101" pitchFamily="18" charset="-127"/>
                <a:ea typeface="HY동녘B" panose="02030600000101010101" pitchFamily="18" charset="-127"/>
              </a:rPr>
              <a:t>“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1" name="Rectangle 8"/>
          <p:cNvSpPr/>
          <p:nvPr/>
        </p:nvSpPr>
        <p:spPr>
          <a:xfrm>
            <a:off x="5266719" y="5454871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동녘B" panose="02030600000101010101" pitchFamily="18" charset="-127"/>
                <a:ea typeface="HY동녘B" panose="02030600000101010101" pitchFamily="18" charset="-127"/>
              </a:rPr>
              <a:t>”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9"/>
          <p:cNvSpPr/>
          <p:nvPr/>
        </p:nvSpPr>
        <p:spPr>
          <a:xfrm>
            <a:off x="2035314" y="5618326"/>
            <a:ext cx="32864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물류기업과 경쟁이 아닌 협력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10" y="2563027"/>
            <a:ext cx="2386023" cy="238602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55" y="2563159"/>
            <a:ext cx="2329453" cy="2329453"/>
          </a:xfrm>
          <a:prstGeom prst="rect">
            <a:avLst/>
          </a:prstGeom>
        </p:spPr>
      </p:pic>
      <p:sp>
        <p:nvSpPr>
          <p:cNvPr id="20" name="&quot;없음&quot; 기호 19"/>
          <p:cNvSpPr/>
          <p:nvPr/>
        </p:nvSpPr>
        <p:spPr>
          <a:xfrm>
            <a:off x="818148" y="2246024"/>
            <a:ext cx="2632686" cy="2721557"/>
          </a:xfrm>
          <a:prstGeom prst="noSmoking">
            <a:avLst>
              <a:gd name="adj" fmla="val 4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1" name="도넛 20"/>
          <p:cNvSpPr/>
          <p:nvPr/>
        </p:nvSpPr>
        <p:spPr>
          <a:xfrm>
            <a:off x="3639251" y="2246024"/>
            <a:ext cx="2697381" cy="2721556"/>
          </a:xfrm>
          <a:prstGeom prst="donut">
            <a:avLst>
              <a:gd name="adj" fmla="val 43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51" y="1374391"/>
            <a:ext cx="817574" cy="81757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377599" y="1511396"/>
            <a:ext cx="1996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대표 사례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IKEA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오각형 25"/>
          <p:cNvSpPr/>
          <p:nvPr/>
        </p:nvSpPr>
        <p:spPr>
          <a:xfrm>
            <a:off x="8077912" y="3468423"/>
            <a:ext cx="3839394" cy="85220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중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70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대의 차량만 보유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대는 유동적인 수요에 대응</a:t>
            </a:r>
          </a:p>
        </p:txBody>
      </p:sp>
      <p:sp>
        <p:nvSpPr>
          <p:cNvPr id="27" name="오각형 26"/>
          <p:cNvSpPr/>
          <p:nvPr/>
        </p:nvSpPr>
        <p:spPr>
          <a:xfrm>
            <a:off x="8531529" y="4331409"/>
            <a:ext cx="3370291" cy="852208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유동성이고 계절성이 강한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수요 대응의 어려움</a:t>
            </a:r>
          </a:p>
        </p:txBody>
      </p:sp>
      <p:sp>
        <p:nvSpPr>
          <p:cNvPr id="28" name="오각형 27"/>
          <p:cNvSpPr/>
          <p:nvPr/>
        </p:nvSpPr>
        <p:spPr>
          <a:xfrm>
            <a:off x="8999621" y="5183617"/>
            <a:ext cx="2917685" cy="852208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고고밴을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이용해 문제를 해결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667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8002" y="914400"/>
            <a:ext cx="12192000" cy="59436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840876" y="1926900"/>
            <a:ext cx="4428949" cy="4008275"/>
            <a:chOff x="2880657" y="1088595"/>
            <a:chExt cx="3321712" cy="3006206"/>
          </a:xfrm>
        </p:grpSpPr>
        <p:grpSp>
          <p:nvGrpSpPr>
            <p:cNvPr id="3" name="그룹 2"/>
            <p:cNvGrpSpPr/>
            <p:nvPr/>
          </p:nvGrpSpPr>
          <p:grpSpPr>
            <a:xfrm>
              <a:off x="2987824" y="1223040"/>
              <a:ext cx="1311796" cy="1023125"/>
              <a:chOff x="1184497" y="1004730"/>
              <a:chExt cx="746620" cy="582321"/>
            </a:xfrm>
          </p:grpSpPr>
          <p:sp>
            <p:nvSpPr>
              <p:cNvPr id="19" name="모서리가 둥근 직사각형 12"/>
              <p:cNvSpPr/>
              <p:nvPr/>
            </p:nvSpPr>
            <p:spPr>
              <a:xfrm rot="2700000">
                <a:off x="1348798" y="1004730"/>
                <a:ext cx="582319" cy="58231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모서리가 둥근 직사각형 13"/>
              <p:cNvSpPr/>
              <p:nvPr/>
            </p:nvSpPr>
            <p:spPr>
              <a:xfrm rot="2700000">
                <a:off x="1184497" y="1004732"/>
                <a:ext cx="582319" cy="5823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4907325" y="1088595"/>
              <a:ext cx="1051852" cy="1292011"/>
              <a:chOff x="1168145" y="1004732"/>
              <a:chExt cx="598671" cy="735359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모서리가 둥근 직사각형 16"/>
              <p:cNvSpPr/>
              <p:nvPr/>
            </p:nvSpPr>
            <p:spPr>
              <a:xfrm rot="2700000">
                <a:off x="1168145" y="1157772"/>
                <a:ext cx="582319" cy="58231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 rot="2700000">
                <a:off x="1184497" y="1004732"/>
                <a:ext cx="582319" cy="5823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4800028" y="2988784"/>
              <a:ext cx="1295174" cy="1023126"/>
              <a:chOff x="1029656" y="1004730"/>
              <a:chExt cx="737160" cy="582321"/>
            </a:xfrm>
          </p:grpSpPr>
          <p:sp>
            <p:nvSpPr>
              <p:cNvPr id="15" name="모서리가 둥근 직사각형 20"/>
              <p:cNvSpPr/>
              <p:nvPr/>
            </p:nvSpPr>
            <p:spPr>
              <a:xfrm rot="2700000">
                <a:off x="1029656" y="1004730"/>
                <a:ext cx="582319" cy="582319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모서리가 둥근 직사각형 21"/>
              <p:cNvSpPr/>
              <p:nvPr/>
            </p:nvSpPr>
            <p:spPr>
              <a:xfrm rot="2700000">
                <a:off x="1184497" y="1004732"/>
                <a:ext cx="582319" cy="5823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3137655" y="2879157"/>
              <a:ext cx="1051389" cy="1215644"/>
              <a:chOff x="1168409" y="860367"/>
              <a:chExt cx="598407" cy="691894"/>
            </a:xfrm>
          </p:grpSpPr>
          <p:sp>
            <p:nvSpPr>
              <p:cNvPr id="13" name="모서리가 둥근 직사각형 24"/>
              <p:cNvSpPr/>
              <p:nvPr/>
            </p:nvSpPr>
            <p:spPr>
              <a:xfrm rot="2700000">
                <a:off x="1168409" y="860367"/>
                <a:ext cx="582319" cy="582319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모서리가 둥근 직사각형 25"/>
              <p:cNvSpPr/>
              <p:nvPr/>
            </p:nvSpPr>
            <p:spPr>
              <a:xfrm rot="2700000">
                <a:off x="1184497" y="969942"/>
                <a:ext cx="582319" cy="5823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" name="모서리가 둥근 직사각형 27"/>
            <p:cNvSpPr/>
            <p:nvPr/>
          </p:nvSpPr>
          <p:spPr>
            <a:xfrm rot="2700000">
              <a:off x="4017994" y="2137630"/>
              <a:ext cx="1023122" cy="1023122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80657" y="1272935"/>
              <a:ext cx="1237456" cy="900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267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rPr>
                <a:t>S</a:t>
              </a:r>
            </a:p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33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rPr>
                <a:t>Strength</a:t>
              </a:r>
            </a:p>
            <a:p>
              <a:pPr marL="0" marR="0" lvl="0" indent="0" algn="ctr" defTabSz="121917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67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rPr>
                <a:t>강점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828888" y="1131720"/>
              <a:ext cx="1237456" cy="900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267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rPr>
                <a:t>W</a:t>
              </a:r>
            </a:p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33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rPr>
                <a:t>Weakness</a:t>
              </a:r>
            </a:p>
            <a:p>
              <a:pPr marL="0" marR="0" lvl="0" indent="0" algn="ctr" defTabSz="121917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67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rPr>
                <a:t>약점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46646" y="3121574"/>
              <a:ext cx="1237456" cy="900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267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rPr>
                <a:t>O</a:t>
              </a:r>
            </a:p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33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rPr>
                <a:t>Opportunity</a:t>
              </a:r>
            </a:p>
            <a:p>
              <a:pPr marL="0" marR="0" lvl="0" indent="0" algn="ctr" defTabSz="121917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67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rPr>
                <a:t>기회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964913" y="3038684"/>
              <a:ext cx="1237456" cy="900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267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rPr>
                <a:t>T</a:t>
              </a:r>
            </a:p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33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rPr>
                <a:t>Threat</a:t>
              </a:r>
            </a:p>
            <a:p>
              <a:pPr marL="0" marR="0" lvl="0" indent="0" algn="ctr" defTabSz="121917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67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rPr>
                <a:t>위협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892788" y="2387581"/>
              <a:ext cx="1237456" cy="500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67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SWOT Analysis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17201" y="1821077"/>
            <a:ext cx="360380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</a:rPr>
              <a:t>강점 </a:t>
            </a: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</a:rPr>
              <a:t>Strength</a:t>
            </a:r>
          </a:p>
          <a:p>
            <a:pPr marL="171450" marR="0" lvl="0" indent="-171450" defTabSz="121917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다양한 보유 차량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다채로운 서비스 제공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171450" marR="0" lvl="0" indent="-171450" defTabSz="121917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400" b="1" kern="0" dirty="0"/>
              <a:t>웹과 앱을 이용한 간단한 프로세스</a:t>
            </a:r>
            <a:endParaRPr lang="en-US" altLang="ko-KR" sz="1400" b="1" kern="0" dirty="0"/>
          </a:p>
          <a:p>
            <a:pPr marL="171450" marR="0" lvl="0" indent="-171450" defTabSz="121917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고객 평가 기반의 서비스 품질관리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171450" marR="0" lvl="0" indent="-171450" defTabSz="121917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중개수수료를 받지 않음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2930" y="4457110"/>
            <a:ext cx="312349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ea"/>
              </a:rPr>
              <a:t>기회 </a:t>
            </a: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ea"/>
              </a:rPr>
              <a:t>Opportunity</a:t>
            </a:r>
          </a:p>
          <a:p>
            <a:pPr marL="171450" marR="0" lvl="0" indent="-171450" defTabSz="121917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타 기업들의 투자 유치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171450" marR="0" lvl="0" indent="-171450" defTabSz="121917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400" b="1" kern="0" dirty="0"/>
              <a:t>정부의 물류 </a:t>
            </a:r>
            <a:r>
              <a:rPr lang="ko-KR" altLang="en-US" sz="1400" b="1" kern="0" dirty="0" err="1"/>
              <a:t>스타트업</a:t>
            </a:r>
            <a:r>
              <a:rPr lang="ko-KR" altLang="en-US" sz="1400" b="1" kern="0" dirty="0"/>
              <a:t> 지원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10977" y="2002890"/>
            <a:ext cx="3123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</a:rPr>
              <a:t>약점 </a:t>
            </a: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</a:rPr>
              <a:t>Weakness</a:t>
            </a:r>
          </a:p>
          <a:p>
            <a:pPr marL="171450" marR="0" lvl="0" indent="-171450" defTabSz="121917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고객 서비스</a:t>
            </a:r>
            <a:r>
              <a:rPr kumimoji="0" lang="ko-KR" altLang="en-US" sz="14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보장</a:t>
            </a:r>
            <a:r>
              <a:rPr kumimoji="0" lang="en-US" altLang="ko-KR" sz="14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X</a:t>
            </a:r>
          </a:p>
          <a:p>
            <a:pPr marL="171450" marR="0" lvl="0" indent="-171450" defTabSz="121917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400" b="1" kern="0" noProof="0" dirty="0"/>
              <a:t>전문 기업에 비해 낮은 전문성</a:t>
            </a:r>
            <a:endParaRPr lang="en-US" altLang="ko-KR" sz="1400" b="1" kern="0" noProof="0" dirty="0"/>
          </a:p>
          <a:p>
            <a:pPr marL="171450" marR="0" lvl="0" indent="-171450" defTabSz="121917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400" b="1" i="0" u="none" strike="noStrike" kern="0" cap="none" spc="0" normalizeH="0" baseline="0" dirty="0">
                <a:ln>
                  <a:noFill/>
                </a:ln>
                <a:effectLst/>
                <a:uLnTx/>
                <a:uFillTx/>
              </a:rPr>
              <a:t>기업 부담 위험을 타인에게 전가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72200" y="4345379"/>
            <a:ext cx="312349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ea"/>
              </a:rPr>
              <a:t>위협 </a:t>
            </a: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ea"/>
              </a:rPr>
              <a:t>Threat</a:t>
            </a:r>
          </a:p>
          <a:p>
            <a:pPr marL="171450" marR="0" lvl="0" indent="-171450" defTabSz="121917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기존 시장내의 운송회사와의 경쟁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171450" marR="0" lvl="0" indent="-171450" defTabSz="121917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b="1" kern="0" dirty="0"/>
              <a:t>‘</a:t>
            </a:r>
            <a:r>
              <a:rPr lang="ko-KR" altLang="en-US" sz="1400" b="1" kern="0" dirty="0"/>
              <a:t>날도</a:t>
            </a:r>
            <a:r>
              <a:rPr lang="en-US" altLang="ko-KR" sz="1400" b="1" kern="0" dirty="0"/>
              <a:t>＇</a:t>
            </a:r>
            <a:r>
              <a:rPr lang="ko-KR" altLang="en-US" sz="1400" b="1" kern="0" dirty="0"/>
              <a:t>의 서비스 종료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26" name="Straight Connector 4"/>
          <p:cNvCxnSpPr/>
          <p:nvPr/>
        </p:nvCxnSpPr>
        <p:spPr>
          <a:xfrm>
            <a:off x="-25758" y="656368"/>
            <a:ext cx="1094400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879" y="51514"/>
            <a:ext cx="4378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ANALYSIS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21791" y="205486"/>
            <a:ext cx="559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IV.</a:t>
            </a:r>
            <a:r>
              <a:rPr kumimoji="0" lang="en-US" altLang="ko-KR" sz="28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SWOT </a:t>
            </a:r>
            <a:r>
              <a:rPr lang="ko-KR" altLang="en-US" sz="2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SWOT Analysis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3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8002" y="914400"/>
            <a:ext cx="12192000" cy="59436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401210" y="1299497"/>
            <a:ext cx="2942560" cy="1364164"/>
            <a:chOff x="349531" y="1644372"/>
            <a:chExt cx="2942560" cy="1364164"/>
          </a:xfrm>
        </p:grpSpPr>
        <p:grpSp>
          <p:nvGrpSpPr>
            <p:cNvPr id="30" name="그룹 29"/>
            <p:cNvGrpSpPr/>
            <p:nvPr/>
          </p:nvGrpSpPr>
          <p:grpSpPr>
            <a:xfrm>
              <a:off x="349531" y="1644372"/>
              <a:ext cx="1649941" cy="1364162"/>
              <a:chOff x="3840876" y="2106164"/>
              <a:chExt cx="1649941" cy="1364162"/>
            </a:xfrm>
          </p:grpSpPr>
          <p:sp>
            <p:nvSpPr>
              <p:cNvPr id="20" name="모서리가 둥근 직사각형 13"/>
              <p:cNvSpPr/>
              <p:nvPr/>
            </p:nvSpPr>
            <p:spPr>
              <a:xfrm rot="2700000">
                <a:off x="3983766" y="2106163"/>
                <a:ext cx="1364162" cy="136416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840876" y="2172687"/>
                <a:ext cx="1649941" cy="12004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267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</a:rPr>
                  <a:t>S</a:t>
                </a:r>
              </a:p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33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</a:rPr>
                  <a:t>Strength</a:t>
                </a:r>
              </a:p>
              <a:p>
                <a:pPr marL="0" marR="0" lvl="0" indent="0" algn="ctr" defTabSz="121917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67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</a:rPr>
                  <a:t>강점</a:t>
                </a: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1642150" y="1644372"/>
              <a:ext cx="1649941" cy="1364164"/>
              <a:chOff x="4062195" y="4571011"/>
              <a:chExt cx="1649941" cy="1364164"/>
            </a:xfrm>
          </p:grpSpPr>
          <p:sp>
            <p:nvSpPr>
              <p:cNvPr id="14" name="모서리가 둥근 직사각형 25"/>
              <p:cNvSpPr/>
              <p:nvPr/>
            </p:nvSpPr>
            <p:spPr>
              <a:xfrm rot="2700000">
                <a:off x="4221229" y="4571011"/>
                <a:ext cx="1364164" cy="136416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4062195" y="4637540"/>
                <a:ext cx="1649941" cy="12004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267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</a:rPr>
                  <a:t>O</a:t>
                </a:r>
              </a:p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33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</a:rPr>
                  <a:t>Opportunity</a:t>
                </a:r>
              </a:p>
              <a:p>
                <a:pPr marL="0" marR="0" lvl="0" indent="0" algn="ctr" defTabSz="121917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67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</a:rPr>
                  <a:t>기회</a:t>
                </a:r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8882084" y="2484080"/>
            <a:ext cx="3020347" cy="1364164"/>
            <a:chOff x="3892621" y="1644371"/>
            <a:chExt cx="3020347" cy="1364164"/>
          </a:xfrm>
        </p:grpSpPr>
        <p:grpSp>
          <p:nvGrpSpPr>
            <p:cNvPr id="27" name="그룹 26"/>
            <p:cNvGrpSpPr/>
            <p:nvPr/>
          </p:nvGrpSpPr>
          <p:grpSpPr>
            <a:xfrm>
              <a:off x="3892621" y="1644371"/>
              <a:ext cx="1649941" cy="1364163"/>
              <a:chOff x="6438517" y="1926899"/>
              <a:chExt cx="1649941" cy="1364163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 rot="2700000">
                <a:off x="6581406" y="1926900"/>
                <a:ext cx="1364163" cy="136416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438517" y="1984400"/>
                <a:ext cx="1649941" cy="12004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267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</a:rPr>
                  <a:t>W</a:t>
                </a:r>
              </a:p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33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</a:rPr>
                  <a:t>Weakness</a:t>
                </a:r>
              </a:p>
              <a:p>
                <a:pPr marL="0" marR="0" lvl="0" indent="0" algn="ctr" defTabSz="121917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67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</a:rPr>
                  <a:t>약점</a:t>
                </a: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5263027" y="1644371"/>
              <a:ext cx="1649941" cy="1364164"/>
              <a:chOff x="4062195" y="4571011"/>
              <a:chExt cx="1649941" cy="1364164"/>
            </a:xfrm>
          </p:grpSpPr>
          <p:sp>
            <p:nvSpPr>
              <p:cNvPr id="32" name="모서리가 둥근 직사각형 25"/>
              <p:cNvSpPr/>
              <p:nvPr/>
            </p:nvSpPr>
            <p:spPr>
              <a:xfrm rot="2700000">
                <a:off x="4221229" y="4571011"/>
                <a:ext cx="1364164" cy="136416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4062195" y="4637539"/>
                <a:ext cx="1649941" cy="12004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267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</a:rPr>
                  <a:t>O</a:t>
                </a:r>
              </a:p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33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</a:rPr>
                  <a:t>Opportunity</a:t>
                </a:r>
              </a:p>
              <a:p>
                <a:pPr marL="0" marR="0" lvl="0" indent="0" algn="ctr" defTabSz="121917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67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</a:rPr>
                  <a:t>기회</a:t>
                </a:r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401210" y="3815945"/>
            <a:ext cx="2851013" cy="1364163"/>
            <a:chOff x="5418812" y="4460490"/>
            <a:chExt cx="2851013" cy="1364163"/>
          </a:xfrm>
        </p:grpSpPr>
        <p:grpSp>
          <p:nvGrpSpPr>
            <p:cNvPr id="29" name="그룹 28"/>
            <p:cNvGrpSpPr/>
            <p:nvPr/>
          </p:nvGrpSpPr>
          <p:grpSpPr>
            <a:xfrm>
              <a:off x="6619884" y="4460490"/>
              <a:ext cx="1649941" cy="1364163"/>
              <a:chOff x="6619884" y="4460490"/>
              <a:chExt cx="1649941" cy="1364163"/>
            </a:xfrm>
          </p:grpSpPr>
          <p:sp>
            <p:nvSpPr>
              <p:cNvPr id="16" name="모서리가 둥근 직사각형 21"/>
              <p:cNvSpPr/>
              <p:nvPr/>
            </p:nvSpPr>
            <p:spPr>
              <a:xfrm rot="2700000">
                <a:off x="6762774" y="4460490"/>
                <a:ext cx="1364163" cy="13641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6619884" y="4527019"/>
                <a:ext cx="1649941" cy="12004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267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</a:rPr>
                  <a:t>T</a:t>
                </a:r>
              </a:p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33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</a:rPr>
                  <a:t>Threat</a:t>
                </a:r>
              </a:p>
              <a:p>
                <a:pPr marL="0" marR="0" lvl="0" indent="0" algn="ctr" defTabSz="121917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67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</a:rPr>
                  <a:t>위협</a:t>
                </a: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5418812" y="4460490"/>
              <a:ext cx="1649941" cy="1364162"/>
              <a:chOff x="3840876" y="2106164"/>
              <a:chExt cx="1649941" cy="1364162"/>
            </a:xfrm>
          </p:grpSpPr>
          <p:sp>
            <p:nvSpPr>
              <p:cNvPr id="35" name="모서리가 둥근 직사각형 13"/>
              <p:cNvSpPr/>
              <p:nvPr/>
            </p:nvSpPr>
            <p:spPr>
              <a:xfrm rot="2700000">
                <a:off x="3983766" y="2106163"/>
                <a:ext cx="1364162" cy="136416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3840876" y="2172687"/>
                <a:ext cx="1649941" cy="12004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267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</a:rPr>
                  <a:t>S</a:t>
                </a:r>
              </a:p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33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</a:rPr>
                  <a:t>Strength</a:t>
                </a:r>
              </a:p>
              <a:p>
                <a:pPr marL="0" marR="0" lvl="0" indent="0" algn="ctr" defTabSz="121917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67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</a:rPr>
                  <a:t>강점</a:t>
                </a:r>
              </a:p>
            </p:txBody>
          </p:sp>
        </p:grpSp>
      </p:grpSp>
      <p:grpSp>
        <p:nvGrpSpPr>
          <p:cNvPr id="45" name="그룹 44"/>
          <p:cNvGrpSpPr/>
          <p:nvPr/>
        </p:nvGrpSpPr>
        <p:grpSpPr>
          <a:xfrm>
            <a:off x="8882084" y="5036813"/>
            <a:ext cx="2831327" cy="1378989"/>
            <a:chOff x="8887789" y="1644371"/>
            <a:chExt cx="2831327" cy="1378989"/>
          </a:xfrm>
        </p:grpSpPr>
        <p:grpSp>
          <p:nvGrpSpPr>
            <p:cNvPr id="37" name="그룹 36"/>
            <p:cNvGrpSpPr/>
            <p:nvPr/>
          </p:nvGrpSpPr>
          <p:grpSpPr>
            <a:xfrm>
              <a:off x="10069175" y="1644371"/>
              <a:ext cx="1649941" cy="1364163"/>
              <a:chOff x="6619884" y="4460490"/>
              <a:chExt cx="1649941" cy="1364163"/>
            </a:xfrm>
          </p:grpSpPr>
          <p:sp>
            <p:nvSpPr>
              <p:cNvPr id="38" name="모서리가 둥근 직사각형 21"/>
              <p:cNvSpPr/>
              <p:nvPr/>
            </p:nvSpPr>
            <p:spPr>
              <a:xfrm rot="2700000">
                <a:off x="6762774" y="4460490"/>
                <a:ext cx="1364163" cy="13641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619884" y="4527019"/>
                <a:ext cx="1649941" cy="12004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267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</a:rPr>
                  <a:t>T</a:t>
                </a:r>
              </a:p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33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</a:rPr>
                  <a:t>Threat</a:t>
                </a:r>
              </a:p>
              <a:p>
                <a:pPr marL="0" marR="0" lvl="0" indent="0" algn="ctr" defTabSz="121917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67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</a:rPr>
                  <a:t>위협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8887789" y="1659197"/>
              <a:ext cx="1649941" cy="1364163"/>
              <a:chOff x="6438517" y="1926899"/>
              <a:chExt cx="1649941" cy="1364163"/>
            </a:xfrm>
          </p:grpSpPr>
          <p:sp>
            <p:nvSpPr>
              <p:cNvPr id="41" name="모서리가 둥근 직사각형 17"/>
              <p:cNvSpPr/>
              <p:nvPr/>
            </p:nvSpPr>
            <p:spPr>
              <a:xfrm rot="2700000">
                <a:off x="6581406" y="1926900"/>
                <a:ext cx="1364163" cy="136416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6438517" y="1984400"/>
                <a:ext cx="1649941" cy="12004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267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</a:rPr>
                  <a:t>W</a:t>
                </a:r>
              </a:p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33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</a:rPr>
                  <a:t>Weakness</a:t>
                </a:r>
              </a:p>
              <a:p>
                <a:pPr marL="0" marR="0" lvl="0" indent="0" algn="ctr" defTabSz="121917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67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</a:rPr>
                  <a:t>약점</a:t>
                </a:r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3391863" y="1772353"/>
            <a:ext cx="591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막대한 자본력을 바탕으로 한 </a:t>
            </a:r>
            <a:r>
              <a:rPr lang="ko-KR" altLang="en-US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영업기반 확충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427252" y="3021364"/>
            <a:ext cx="6760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품질 향상으로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점유율 확대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ko-KR" altLang="en-US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투자 유치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285225" y="4264013"/>
            <a:ext cx="8428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다양하고 간단한 서비스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ko-KR" altLang="en-US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낮은 수수료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기반하여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경쟁에서 우위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223792" y="5490471"/>
            <a:ext cx="665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품질 균일화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전통운송회사와의 경쟁력 제고</a:t>
            </a:r>
          </a:p>
        </p:txBody>
      </p:sp>
      <p:cxnSp>
        <p:nvCxnSpPr>
          <p:cNvPr id="47" name="Straight Connector 4"/>
          <p:cNvCxnSpPr/>
          <p:nvPr/>
        </p:nvCxnSpPr>
        <p:spPr>
          <a:xfrm>
            <a:off x="-25758" y="656368"/>
            <a:ext cx="1094400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2879" y="51514"/>
            <a:ext cx="4378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ANALYSIS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21791" y="205486"/>
            <a:ext cx="559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IV.</a:t>
            </a:r>
            <a:r>
              <a:rPr kumimoji="0" lang="en-US" altLang="ko-KR" sz="28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SWOT </a:t>
            </a:r>
            <a:r>
              <a:rPr lang="ko-KR" altLang="en-US" sz="2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SWOT Analysis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3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23"/>
          <p:cNvCxnSpPr/>
          <p:nvPr/>
        </p:nvCxnSpPr>
        <p:spPr>
          <a:xfrm>
            <a:off x="-25758" y="656368"/>
            <a:ext cx="385200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879" y="90151"/>
            <a:ext cx="4430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Rectangle 40"/>
          <p:cNvSpPr/>
          <p:nvPr/>
        </p:nvSpPr>
        <p:spPr>
          <a:xfrm>
            <a:off x="8141593" y="914400"/>
            <a:ext cx="4050407" cy="5943600"/>
          </a:xfrm>
          <a:prstGeom prst="rect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1"/>
          <p:cNvSpPr/>
          <p:nvPr/>
        </p:nvSpPr>
        <p:spPr>
          <a:xfrm>
            <a:off x="0" y="914400"/>
            <a:ext cx="4058827" cy="5943600"/>
          </a:xfrm>
          <a:prstGeom prst="rect">
            <a:avLst/>
          </a:prstGeom>
          <a:solidFill>
            <a:srgbClr val="00B0F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42"/>
          <p:cNvSpPr/>
          <p:nvPr/>
        </p:nvSpPr>
        <p:spPr>
          <a:xfrm>
            <a:off x="4058827" y="914400"/>
            <a:ext cx="4082766" cy="5943600"/>
          </a:xfrm>
          <a:prstGeom prst="rect">
            <a:avLst/>
          </a:prstGeom>
          <a:solidFill>
            <a:srgbClr val="92D05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0154" y="3257057"/>
            <a:ext cx="294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32610" y="3245293"/>
            <a:ext cx="2702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94364" y="3245293"/>
            <a:ext cx="2585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CONCLUSION</a:t>
            </a:r>
          </a:p>
        </p:txBody>
      </p:sp>
      <p:cxnSp>
        <p:nvCxnSpPr>
          <p:cNvPr id="10" name="Straight Connector 49"/>
          <p:cNvCxnSpPr/>
          <p:nvPr/>
        </p:nvCxnSpPr>
        <p:spPr>
          <a:xfrm>
            <a:off x="-306" y="5771473"/>
            <a:ext cx="122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exagon 50"/>
          <p:cNvSpPr/>
          <p:nvPr/>
        </p:nvSpPr>
        <p:spPr>
          <a:xfrm rot="5400000">
            <a:off x="1721546" y="5516456"/>
            <a:ext cx="571514" cy="510034"/>
          </a:xfrm>
          <a:prstGeom prst="hex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Hexagon 51"/>
          <p:cNvSpPr/>
          <p:nvPr/>
        </p:nvSpPr>
        <p:spPr>
          <a:xfrm rot="5400000">
            <a:off x="5810243" y="5514309"/>
            <a:ext cx="571514" cy="510034"/>
          </a:xfrm>
          <a:prstGeom prst="hex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Hexagon 52"/>
          <p:cNvSpPr/>
          <p:nvPr/>
        </p:nvSpPr>
        <p:spPr>
          <a:xfrm rot="5400000">
            <a:off x="9901429" y="5514309"/>
            <a:ext cx="571514" cy="510034"/>
          </a:xfrm>
          <a:prstGeom prst="hex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53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78" y="1703741"/>
            <a:ext cx="962252" cy="962252"/>
          </a:xfrm>
          <a:prstGeom prst="rect">
            <a:avLst/>
          </a:prstGeom>
        </p:spPr>
      </p:pic>
      <p:pic>
        <p:nvPicPr>
          <p:cNvPr id="1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881" y="1714718"/>
            <a:ext cx="940298" cy="940298"/>
          </a:xfrm>
          <a:prstGeom prst="rect">
            <a:avLst/>
          </a:prstGeom>
        </p:spPr>
      </p:pic>
      <p:pic>
        <p:nvPicPr>
          <p:cNvPr id="16" name="Pictur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676" y="1629473"/>
            <a:ext cx="1116820" cy="111682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18158" y="3780277"/>
            <a:ext cx="21958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고고밴이란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400050" indent="-400050">
              <a:buAutoNum type="romanUcPeriod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연혁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00050" indent="-400050">
              <a:buAutoNum type="romanUcPeriod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기업 현황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00050" indent="-400050">
              <a:buAutoNum type="romanUcPeriod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핵심가치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00050" indent="-400050">
              <a:buAutoNum type="romanUcPeriod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주요기능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22864" y="3953517"/>
            <a:ext cx="29465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최근이슈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00050" indent="-400050">
              <a:buAutoNum type="romanUcPeriod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문제점 및 해결방안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00050" indent="-400050">
              <a:buAutoNum type="romanUcPeriod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전망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61931" y="3773194"/>
            <a:ext cx="21958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사업 개요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00050" indent="-400050">
              <a:buAutoNum type="romanUcPeriod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B2B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확대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00050" indent="-400050">
              <a:buAutoNum type="romanUcPeriod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핵심 특징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00050" indent="-400050">
              <a:buAutoNum type="romanUcPeriod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SWOT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00050" indent="-400050">
              <a:buAutoNum type="romanUcPeriod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게임이론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0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835843" y="986871"/>
            <a:ext cx="10376627" cy="1426131"/>
            <a:chOff x="680765" y="1022349"/>
            <a:chExt cx="7782470" cy="1225551"/>
          </a:xfrm>
        </p:grpSpPr>
        <p:sp>
          <p:nvSpPr>
            <p:cNvPr id="55" name="Rounded Rectangle 9"/>
            <p:cNvSpPr/>
            <p:nvPr/>
          </p:nvSpPr>
          <p:spPr>
            <a:xfrm>
              <a:off x="680765" y="1200920"/>
              <a:ext cx="7782470" cy="1046980"/>
            </a:xfrm>
            <a:prstGeom prst="roundRect">
              <a:avLst>
                <a:gd name="adj" fmla="val 2986"/>
              </a:avLst>
            </a:prstGeom>
            <a:solidFill>
              <a:schemeClr val="bg2"/>
            </a:solidFill>
            <a:ln>
              <a:solidFill>
                <a:schemeClr val="bg2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95065" y="1581150"/>
              <a:ext cx="7553870" cy="4231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atinLnBrk="1"/>
              <a:r>
                <a:rPr lang="ko-KR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가정</a:t>
              </a:r>
              <a:r>
                <a: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1)</a:t>
              </a:r>
              <a:r>
                <a:rPr lang="ko-KR" altLang="ko-KR" sz="16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고고밴은</a:t>
              </a:r>
              <a:r>
                <a:rPr lang="ko-KR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합리적이다</a:t>
              </a:r>
            </a:p>
            <a:p>
              <a:pPr latinLnBrk="1"/>
              <a:r>
                <a:rPr lang="ko-KR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가정</a:t>
              </a:r>
              <a:r>
                <a: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2)</a:t>
              </a:r>
              <a:r>
                <a:rPr lang="ko-KR" altLang="ko-KR" sz="16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고고밴은</a:t>
              </a:r>
              <a:r>
                <a:rPr lang="ko-KR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우수화물정보망을 경쟁자로 하는 과점상황에 직면할 것이다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57" name="Group 16"/>
            <p:cNvGrpSpPr/>
            <p:nvPr/>
          </p:nvGrpSpPr>
          <p:grpSpPr>
            <a:xfrm>
              <a:off x="914400" y="1022349"/>
              <a:ext cx="2644252" cy="445714"/>
              <a:chOff x="1240058" y="1117599"/>
              <a:chExt cx="2644252" cy="445714"/>
            </a:xfrm>
          </p:grpSpPr>
          <p:sp>
            <p:nvSpPr>
              <p:cNvPr id="58" name="Round Same Side Corner Rectangle 12"/>
              <p:cNvSpPr/>
              <p:nvPr/>
            </p:nvSpPr>
            <p:spPr>
              <a:xfrm flipV="1">
                <a:off x="1419184" y="1117599"/>
                <a:ext cx="2286000" cy="445714"/>
              </a:xfrm>
              <a:prstGeom prst="round2Same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9" name="Right Triangle 13"/>
              <p:cNvSpPr/>
              <p:nvPr/>
            </p:nvSpPr>
            <p:spPr>
              <a:xfrm flipH="1">
                <a:off x="1240058" y="1117599"/>
                <a:ext cx="179126" cy="17912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0" name="Right Triangle 14"/>
              <p:cNvSpPr/>
              <p:nvPr/>
            </p:nvSpPr>
            <p:spPr>
              <a:xfrm>
                <a:off x="3705184" y="1117599"/>
                <a:ext cx="179126" cy="17912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1" name="Text Placeholder 3"/>
              <p:cNvSpPr txBox="1">
                <a:spLocks/>
              </p:cNvSpPr>
              <p:nvPr/>
            </p:nvSpPr>
            <p:spPr>
              <a:xfrm>
                <a:off x="2399882" y="1221436"/>
                <a:ext cx="324608" cy="238040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>
                <a:lvl1pPr marL="0" indent="0" algn="ctr">
                  <a:buNone/>
                  <a:defRPr sz="14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9170" latinLnBrk="0">
                  <a:spcBef>
                    <a:spcPct val="20000"/>
                  </a:spcBef>
                  <a:defRPr/>
                </a:pPr>
                <a:r>
                  <a:rPr lang="ko-KR" altLang="en-US" sz="18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가정</a:t>
                </a:r>
                <a:endParaRPr lang="en-US" sz="1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62" name="그룹 61"/>
          <p:cNvGrpSpPr/>
          <p:nvPr/>
        </p:nvGrpSpPr>
        <p:grpSpPr>
          <a:xfrm>
            <a:off x="792899" y="2616201"/>
            <a:ext cx="10376627" cy="3761279"/>
            <a:chOff x="680765" y="2333211"/>
            <a:chExt cx="7782470" cy="2820959"/>
          </a:xfrm>
        </p:grpSpPr>
        <p:sp>
          <p:nvSpPr>
            <p:cNvPr id="63" name="Rounded Rectangle 16"/>
            <p:cNvSpPr/>
            <p:nvPr/>
          </p:nvSpPr>
          <p:spPr>
            <a:xfrm>
              <a:off x="680765" y="2511782"/>
              <a:ext cx="7782470" cy="2642388"/>
            </a:xfrm>
            <a:prstGeom prst="roundRect">
              <a:avLst>
                <a:gd name="adj" fmla="val 2986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bg2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95065" y="2778925"/>
              <a:ext cx="7553870" cy="22275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atinLnBrk="1"/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1.</a:t>
              </a:r>
              <a:r>
                <a:rPr lang="ko-KR" altLang="ko-KR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고고밴은</a:t>
              </a:r>
              <a:r>
                <a:rPr lang="ko-KR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수수료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0, </a:t>
              </a:r>
              <a:r>
                <a:rPr lang="ko-KR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기존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ko-KR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콜센터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연결시간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(15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을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1</a:t>
              </a:r>
              <a:r>
                <a:rPr lang="ko-KR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연</a:t>
              </a:r>
              <a:r>
                <a:rPr lang="ko-KR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결로 단축혁신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운송가격책정의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완전투명성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절차의 간소화를 기반으로 서비스의 차별화를 가진 화물운송주선사업가능</a:t>
              </a:r>
            </a:p>
            <a:p>
              <a:pPr latinLnBrk="1"/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 </a:t>
              </a:r>
              <a:endPara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atinLnBrk="1"/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2.</a:t>
              </a:r>
              <a:r>
                <a:rPr lang="ko-KR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인성데이터가 한국퀵서비스 시장에서 </a:t>
              </a:r>
              <a:r>
                <a:rPr lang="ko-KR" altLang="ko-KR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고고밴과</a:t>
              </a:r>
              <a:r>
                <a:rPr lang="ko-KR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비슷한 시스템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을</a:t>
              </a:r>
              <a:r>
                <a:rPr lang="ko-KR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제공하였는데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수수료는 높음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 </a:t>
              </a:r>
              <a:r>
                <a:rPr lang="ko-KR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퀵서비스 시장에서 과점적 위치까지 올라감</a:t>
              </a:r>
            </a:p>
            <a:p>
              <a:pPr latinLnBrk="1"/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 </a:t>
              </a:r>
              <a:endPara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atinLnBrk="1"/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3.</a:t>
              </a:r>
              <a:r>
                <a:rPr lang="ko-KR" altLang="ko-KR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고고밴은</a:t>
              </a:r>
              <a:r>
                <a:rPr lang="ko-KR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인성데이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터</a:t>
              </a:r>
              <a:r>
                <a:rPr lang="ko-KR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보다 다루는 시장범위가 넓고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1</a:t>
              </a:r>
              <a:r>
                <a:rPr lang="ko-KR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번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과 같은</a:t>
              </a:r>
              <a:r>
                <a:rPr lang="ko-KR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차별화된 서비스가 가능하므로 </a:t>
              </a:r>
              <a:r>
                <a:rPr lang="ko-KR" altLang="ko-KR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고고밴과</a:t>
              </a:r>
              <a:r>
                <a:rPr lang="ko-KR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비슷한 시장범위를 다루는 기업이 거의 없는 것을 고려할 때 우수화물 정보망을 </a:t>
              </a:r>
              <a:r>
                <a:rPr lang="ko-KR" altLang="ko-KR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경쟁자로하는</a:t>
              </a:r>
              <a:r>
                <a:rPr lang="ko-KR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과점상황에 직면할 것이라 가정해볼 수 있을 것</a:t>
              </a:r>
            </a:p>
            <a:p>
              <a:pPr latinLnBrk="1"/>
              <a:endParaRPr lang="ko-KR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atinLnBrk="1"/>
              <a:r>
                <a:rPr lang="en-US" altLang="ko-KR" sz="1500" i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ko-KR" sz="1500" i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인성데이</a:t>
              </a:r>
              <a:r>
                <a:rPr lang="ko-KR" altLang="en-US" sz="1500" i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터</a:t>
              </a:r>
              <a:r>
                <a:rPr lang="ko-KR" altLang="ko-KR" sz="1500" i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나 </a:t>
              </a:r>
              <a:r>
                <a:rPr lang="ko-KR" altLang="ko-KR" sz="1500" i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메쉬코리아를</a:t>
              </a:r>
              <a:r>
                <a:rPr lang="ko-KR" altLang="ko-KR" sz="1500" i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제외하는 이유는 이 </a:t>
              </a:r>
              <a:r>
                <a:rPr lang="ko-KR" altLang="ko-KR" sz="1500" i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두기업은</a:t>
              </a:r>
              <a:r>
                <a:rPr lang="ko-KR" altLang="ko-KR" sz="1500" i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ko-KR" sz="1500" i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고고밴의</a:t>
              </a:r>
              <a:r>
                <a:rPr lang="ko-KR" altLang="ko-KR" sz="1500" i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전체적인 사업범위에서 일부분에 해당함</a:t>
              </a:r>
              <a:r>
                <a:rPr lang="en-US" altLang="ko-KR" sz="1500" i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ko-KR" sz="1500" i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65" name="Group 16"/>
            <p:cNvGrpSpPr/>
            <p:nvPr/>
          </p:nvGrpSpPr>
          <p:grpSpPr>
            <a:xfrm>
              <a:off x="914400" y="2333211"/>
              <a:ext cx="2644252" cy="445714"/>
              <a:chOff x="1240058" y="1117599"/>
              <a:chExt cx="2644252" cy="445714"/>
            </a:xfrm>
          </p:grpSpPr>
          <p:sp>
            <p:nvSpPr>
              <p:cNvPr id="66" name="Round Same Side Corner Rectangle 19"/>
              <p:cNvSpPr/>
              <p:nvPr/>
            </p:nvSpPr>
            <p:spPr>
              <a:xfrm flipV="1">
                <a:off x="1419184" y="1117599"/>
                <a:ext cx="2286000" cy="445714"/>
              </a:xfrm>
              <a:prstGeom prst="round2Same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7" name="Right Triangle 20"/>
              <p:cNvSpPr/>
              <p:nvPr/>
            </p:nvSpPr>
            <p:spPr>
              <a:xfrm flipH="1">
                <a:off x="1240058" y="1117599"/>
                <a:ext cx="179126" cy="179126"/>
              </a:xfrm>
              <a:prstGeom prst="rt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8" name="Right Triangle 22"/>
              <p:cNvSpPr/>
              <p:nvPr/>
            </p:nvSpPr>
            <p:spPr>
              <a:xfrm>
                <a:off x="3705184" y="1117599"/>
                <a:ext cx="179126" cy="179126"/>
              </a:xfrm>
              <a:prstGeom prst="rt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9" name="Text Placeholder 3"/>
              <p:cNvSpPr txBox="1">
                <a:spLocks/>
              </p:cNvSpPr>
              <p:nvPr/>
            </p:nvSpPr>
            <p:spPr>
              <a:xfrm>
                <a:off x="2056039" y="1236581"/>
                <a:ext cx="1012297" cy="207749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>
                <a:lvl1pPr marL="0" indent="0" algn="ctr">
                  <a:buNone/>
                  <a:defRPr sz="14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9170" latinLnBrk="0">
                  <a:spcBef>
                    <a:spcPct val="20000"/>
                  </a:spcBef>
                  <a:defRPr/>
                </a:pPr>
                <a:r>
                  <a:rPr lang="ko-KR" altLang="en-US" sz="18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가정 </a:t>
                </a:r>
                <a:r>
                  <a:rPr lang="en-US" altLang="ko-KR" sz="18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r>
                  <a:rPr lang="ko-KR" altLang="en-US" sz="18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근거</a:t>
                </a:r>
                <a:endParaRPr lang="en-US" sz="1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cxnSp>
        <p:nvCxnSpPr>
          <p:cNvPr id="70" name="Straight Connector 4"/>
          <p:cNvCxnSpPr/>
          <p:nvPr/>
        </p:nvCxnSpPr>
        <p:spPr>
          <a:xfrm>
            <a:off x="-25758" y="656368"/>
            <a:ext cx="1094400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2879" y="51514"/>
            <a:ext cx="4378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ANALYSIS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321791" y="205486"/>
            <a:ext cx="559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en-US" altLang="ko-KR" sz="28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28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게임 이론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(Game Theory)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074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35843" y="986871"/>
            <a:ext cx="10376627" cy="1426131"/>
            <a:chOff x="680765" y="1022349"/>
            <a:chExt cx="7782470" cy="1225551"/>
          </a:xfrm>
        </p:grpSpPr>
        <p:sp>
          <p:nvSpPr>
            <p:cNvPr id="4" name="Rounded Rectangle 9"/>
            <p:cNvSpPr/>
            <p:nvPr/>
          </p:nvSpPr>
          <p:spPr>
            <a:xfrm>
              <a:off x="680765" y="1200920"/>
              <a:ext cx="7782470" cy="1046980"/>
            </a:xfrm>
            <a:prstGeom prst="roundRect">
              <a:avLst>
                <a:gd name="adj" fmla="val 2986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bg2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95065" y="1581150"/>
              <a:ext cx="7553870" cy="4231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atinLnBrk="1"/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고고밴 창업자와 담당자는 다른 </a:t>
              </a:r>
              <a:r>
                <a:rPr lang="ko-KR" altLang="en-US" sz="16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스타트업</a:t>
              </a:r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경쟁업체들이 나타날 시 협력한다고 제시</a:t>
              </a:r>
              <a:r>
                <a: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인성데이터와 </a:t>
              </a:r>
              <a:r>
                <a:rPr lang="ko-KR" altLang="en-US" sz="16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메쉬코리아</a:t>
              </a:r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경쟁에서 유추</a:t>
              </a:r>
              <a:r>
                <a: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ko-KR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6" name="Group 16"/>
            <p:cNvGrpSpPr/>
            <p:nvPr/>
          </p:nvGrpSpPr>
          <p:grpSpPr>
            <a:xfrm>
              <a:off x="914400" y="1022349"/>
              <a:ext cx="2644252" cy="445714"/>
              <a:chOff x="1240058" y="1117599"/>
              <a:chExt cx="2644252" cy="445714"/>
            </a:xfrm>
          </p:grpSpPr>
          <p:sp>
            <p:nvSpPr>
              <p:cNvPr id="7" name="Round Same Side Corner Rectangle 12"/>
              <p:cNvSpPr/>
              <p:nvPr/>
            </p:nvSpPr>
            <p:spPr>
              <a:xfrm flipV="1">
                <a:off x="1419184" y="1117599"/>
                <a:ext cx="2286000" cy="445714"/>
              </a:xfrm>
              <a:prstGeom prst="round2Same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8" name="Right Triangle 13"/>
              <p:cNvSpPr/>
              <p:nvPr/>
            </p:nvSpPr>
            <p:spPr>
              <a:xfrm flipH="1">
                <a:off x="1240058" y="1117599"/>
                <a:ext cx="179126" cy="17912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9" name="Right Triangle 14"/>
              <p:cNvSpPr/>
              <p:nvPr/>
            </p:nvSpPr>
            <p:spPr>
              <a:xfrm>
                <a:off x="3705184" y="1117599"/>
                <a:ext cx="179126" cy="17912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0" name="Text Placeholder 3"/>
              <p:cNvSpPr txBox="1">
                <a:spLocks/>
              </p:cNvSpPr>
              <p:nvPr/>
            </p:nvSpPr>
            <p:spPr>
              <a:xfrm>
                <a:off x="2399884" y="1221436"/>
                <a:ext cx="324608" cy="238040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>
                <a:lvl1pPr marL="0" indent="0" algn="ctr">
                  <a:buNone/>
                  <a:defRPr sz="14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9170" latinLnBrk="0">
                  <a:spcBef>
                    <a:spcPct val="20000"/>
                  </a:spcBef>
                  <a:defRPr/>
                </a:pPr>
                <a:r>
                  <a:rPr lang="ko-KR" altLang="en-US" sz="18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배경</a:t>
                </a:r>
                <a:endParaRPr lang="en-US" sz="1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11" name="그룹 10"/>
          <p:cNvGrpSpPr/>
          <p:nvPr/>
        </p:nvGrpSpPr>
        <p:grpSpPr>
          <a:xfrm>
            <a:off x="792899" y="2616201"/>
            <a:ext cx="10376627" cy="3761279"/>
            <a:chOff x="680765" y="2333211"/>
            <a:chExt cx="7782470" cy="2820959"/>
          </a:xfrm>
        </p:grpSpPr>
        <p:sp>
          <p:nvSpPr>
            <p:cNvPr id="12" name="Rounded Rectangle 16"/>
            <p:cNvSpPr/>
            <p:nvPr/>
          </p:nvSpPr>
          <p:spPr>
            <a:xfrm>
              <a:off x="680765" y="2511782"/>
              <a:ext cx="7782470" cy="2642388"/>
            </a:xfrm>
            <a:prstGeom prst="roundRect">
              <a:avLst>
                <a:gd name="adj" fmla="val 2986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bg2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3" name="Group 16"/>
            <p:cNvGrpSpPr/>
            <p:nvPr/>
          </p:nvGrpSpPr>
          <p:grpSpPr>
            <a:xfrm>
              <a:off x="914400" y="2333211"/>
              <a:ext cx="2644252" cy="445714"/>
              <a:chOff x="1240058" y="1117599"/>
              <a:chExt cx="2644252" cy="445714"/>
            </a:xfrm>
          </p:grpSpPr>
          <p:sp>
            <p:nvSpPr>
              <p:cNvPr id="14" name="Round Same Side Corner Rectangle 19"/>
              <p:cNvSpPr/>
              <p:nvPr/>
            </p:nvSpPr>
            <p:spPr>
              <a:xfrm flipV="1">
                <a:off x="1419184" y="1117599"/>
                <a:ext cx="2286000" cy="445714"/>
              </a:xfrm>
              <a:prstGeom prst="round2Same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5" name="Right Triangle 20"/>
              <p:cNvSpPr/>
              <p:nvPr/>
            </p:nvSpPr>
            <p:spPr>
              <a:xfrm flipH="1">
                <a:off x="1240058" y="1117599"/>
                <a:ext cx="179126" cy="179126"/>
              </a:xfrm>
              <a:prstGeom prst="rt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6" name="Right Triangle 22"/>
              <p:cNvSpPr/>
              <p:nvPr/>
            </p:nvSpPr>
            <p:spPr>
              <a:xfrm>
                <a:off x="3705184" y="1117599"/>
                <a:ext cx="179126" cy="179126"/>
              </a:xfrm>
              <a:prstGeom prst="rt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7" name="Text Placeholder 3"/>
              <p:cNvSpPr txBox="1">
                <a:spLocks/>
              </p:cNvSpPr>
              <p:nvPr/>
            </p:nvSpPr>
            <p:spPr>
              <a:xfrm>
                <a:off x="2399884" y="1236581"/>
                <a:ext cx="324608" cy="207749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>
                <a:lvl1pPr marL="0" indent="0" algn="ctr">
                  <a:buNone/>
                  <a:defRPr sz="14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9170" latinLnBrk="0">
                  <a:spcBef>
                    <a:spcPct val="20000"/>
                  </a:spcBef>
                  <a:defRPr/>
                </a:pPr>
                <a:r>
                  <a:rPr lang="ko-KR" altLang="en-US" sz="18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분석</a:t>
                </a:r>
                <a:endParaRPr lang="en-US" sz="1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988242" y="3314700"/>
            <a:ext cx="10071827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lang="ko-KR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메쉬코리아는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인성데이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터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네트워크망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선점으로 인성데이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터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비해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13% 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저렴한 수수료를 제시함에도 불구하고 물량수주에 많은 어려움을 겪고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있음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이것으로 볼 때 플랫폼기반 </a:t>
            </a:r>
            <a:r>
              <a:rPr lang="ko-KR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스타트업의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경우 네트워크를 선점하여 빠르게 구축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할 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 높은 고객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충성도를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확보할 수 있다는 것을 알 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있음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고고밴 코리아는 파격적으로 수수료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0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내세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울 수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있어 더 경쟁력을 갖출 수 있을 것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예상가능</a:t>
            </a:r>
            <a:r>
              <a:rPr lang="en-US" altLang="ko-KR" sz="16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16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고고밴이 우리나라 화물시장 전체를 대상으로</a:t>
            </a:r>
            <a:r>
              <a:rPr lang="en-US" altLang="ko-KR" sz="16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6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하는 선구자 </a:t>
            </a:r>
            <a:r>
              <a:rPr lang="ko-KR" altLang="ko-KR" sz="1600" i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스타트업이기</a:t>
            </a:r>
            <a:r>
              <a:rPr lang="ko-KR" altLang="ko-KR" sz="16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때문</a:t>
            </a:r>
            <a:r>
              <a:rPr lang="ko-KR" altLang="en-US" sz="16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</a:t>
            </a:r>
            <a:r>
              <a:rPr lang="en-US" altLang="ko-KR" sz="16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 </a:t>
            </a:r>
            <a:r>
              <a:rPr lang="ko-KR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고고밴의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존재자체가 시장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진입하려는 기업에게는 큰 위협이며 수수료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이기 때문에 협력전략을 외치고 있지만 사실상 규제전략을 사용하고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있음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879" y="51514"/>
            <a:ext cx="4378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ANALYSIS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" name="Straight Connector 4"/>
          <p:cNvCxnSpPr/>
          <p:nvPr/>
        </p:nvCxnSpPr>
        <p:spPr>
          <a:xfrm>
            <a:off x="-25758" y="656368"/>
            <a:ext cx="1094400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21791" y="205486"/>
            <a:ext cx="559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en-US" altLang="ko-KR" sz="28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28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게임 이론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(Game Theory)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782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/>
          <p:nvPr/>
        </p:nvSpPr>
        <p:spPr>
          <a:xfrm>
            <a:off x="0" y="914400"/>
            <a:ext cx="12192000" cy="59436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9011" y="3750999"/>
            <a:ext cx="10851398" cy="2769989"/>
          </a:xfrm>
          <a:prstGeom prst="rect">
            <a:avLst/>
          </a:prstGeom>
          <a:solidFill>
            <a:schemeClr val="bg1"/>
          </a:solidFill>
          <a:ln w="25400">
            <a:solidFill>
              <a:srgbClr val="84DBD2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강화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규제로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인한 고고밴 </a:t>
            </a:r>
            <a:r>
              <a:rPr lang="ko-KR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소모값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10</a:t>
            </a:r>
            <a:r>
              <a:rPr lang="ko-KR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가정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진입 </a:t>
            </a:r>
            <a:r>
              <a:rPr lang="ko-KR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기업과 공존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 네트워크 산업 특성상 전체 파이가 일부분 증가 가정</a:t>
            </a:r>
          </a:p>
          <a:p>
            <a:endParaRPr lang="ko-KR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30,80/  0,100</a:t>
            </a:r>
            <a:r>
              <a:rPr lang="ko-KR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내쉬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균형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이중에 고고밴이 합리적이라 가정했으므로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30,80</a:t>
            </a:r>
            <a:r>
              <a:rPr lang="ko-KR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신뢰성까지 확보하여 완전균형임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비록 가정이지만 이러한 시장상황 때문에 스티븐램과 남경현이 협력을 제시하지 않았을까 예측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167916" y="1162778"/>
            <a:ext cx="7900950" cy="2402527"/>
            <a:chOff x="50858" y="984380"/>
            <a:chExt cx="7900950" cy="2402527"/>
          </a:xfrm>
        </p:grpSpPr>
        <p:sp>
          <p:nvSpPr>
            <p:cNvPr id="6" name="TextBox 5"/>
            <p:cNvSpPr txBox="1"/>
            <p:nvPr/>
          </p:nvSpPr>
          <p:spPr>
            <a:xfrm>
              <a:off x="6829063" y="984380"/>
              <a:ext cx="11227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(30,80)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50858" y="1133267"/>
              <a:ext cx="7900950" cy="2253640"/>
              <a:chOff x="50858" y="1133267"/>
              <a:chExt cx="7900950" cy="225364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0858" y="1993279"/>
                <a:ext cx="11227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가나다사</a:t>
                </a:r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942109" y="1133267"/>
                <a:ext cx="7009699" cy="2253640"/>
                <a:chOff x="942109" y="1133267"/>
                <a:chExt cx="7009699" cy="2253640"/>
              </a:xfrm>
            </p:grpSpPr>
            <p:cxnSp>
              <p:nvCxnSpPr>
                <p:cNvPr id="10" name="직선 연결선 9"/>
                <p:cNvCxnSpPr/>
                <p:nvPr/>
              </p:nvCxnSpPr>
              <p:spPr>
                <a:xfrm flipV="1">
                  <a:off x="942109" y="1643605"/>
                  <a:ext cx="3004858" cy="489999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/>
                <p:cNvCxnSpPr/>
                <p:nvPr/>
              </p:nvCxnSpPr>
              <p:spPr>
                <a:xfrm>
                  <a:off x="942109" y="2149297"/>
                  <a:ext cx="2923835" cy="581779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/>
                <p:cNvCxnSpPr/>
                <p:nvPr/>
              </p:nvCxnSpPr>
              <p:spPr>
                <a:xfrm flipV="1">
                  <a:off x="3865944" y="1133267"/>
                  <a:ext cx="2882096" cy="510338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/>
                <p:cNvCxnSpPr/>
                <p:nvPr/>
              </p:nvCxnSpPr>
              <p:spPr>
                <a:xfrm>
                  <a:off x="3906455" y="1643605"/>
                  <a:ext cx="2801073" cy="252365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/>
                <p:cNvCxnSpPr/>
                <p:nvPr/>
              </p:nvCxnSpPr>
              <p:spPr>
                <a:xfrm flipV="1">
                  <a:off x="3865944" y="2440186"/>
                  <a:ext cx="2882096" cy="290891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/>
                <p:nvPr/>
              </p:nvCxnSpPr>
              <p:spPr>
                <a:xfrm>
                  <a:off x="3865944" y="2731076"/>
                  <a:ext cx="2882096" cy="440387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타원 15"/>
                <p:cNvSpPr/>
                <p:nvPr/>
              </p:nvSpPr>
              <p:spPr>
                <a:xfrm>
                  <a:off x="942109" y="2094716"/>
                  <a:ext cx="121709" cy="113100"/>
                </a:xfrm>
                <a:prstGeom prst="ellipse">
                  <a:avLst/>
                </a:prstGeom>
                <a:solidFill>
                  <a:schemeClr val="accent3"/>
                </a:solidFill>
                <a:ln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7" name="타원 16"/>
                <p:cNvSpPr/>
                <p:nvPr/>
              </p:nvSpPr>
              <p:spPr>
                <a:xfrm>
                  <a:off x="3883305" y="1587055"/>
                  <a:ext cx="121709" cy="113100"/>
                </a:xfrm>
                <a:prstGeom prst="ellipse">
                  <a:avLst/>
                </a:prstGeom>
                <a:solidFill>
                  <a:schemeClr val="accent3"/>
                </a:solidFill>
                <a:ln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>
                  <a:off x="3865944" y="2686101"/>
                  <a:ext cx="121709" cy="113100"/>
                </a:xfrm>
                <a:prstGeom prst="ellipse">
                  <a:avLst/>
                </a:prstGeom>
                <a:solidFill>
                  <a:schemeClr val="accent3"/>
                </a:solidFill>
                <a:ln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829061" y="1711304"/>
                  <a:ext cx="112274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(-10,60)</a:t>
                  </a:r>
                  <a:endPara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6829062" y="2301056"/>
                  <a:ext cx="112274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(0,100)</a:t>
                  </a:r>
                  <a:endPara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6829063" y="2986797"/>
                  <a:ext cx="112274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(0,90)</a:t>
                  </a:r>
                  <a:endPara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691833" y="1506112"/>
                  <a:ext cx="112274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진입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691831" y="2485173"/>
                  <a:ext cx="112274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자제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426280" y="1294715"/>
                  <a:ext cx="112274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ABC</a:t>
                  </a:r>
                  <a:r>
                    <a:rPr lang="ko-KR" altLang="en-US" sz="1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사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365425" y="2785822"/>
                  <a:ext cx="112274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ABC</a:t>
                  </a:r>
                  <a:r>
                    <a:rPr lang="ko-KR" altLang="en-US" sz="1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사</a:t>
                  </a:r>
                </a:p>
              </p:txBody>
            </p:sp>
          </p:grpSp>
        </p:grpSp>
      </p:grpSp>
      <p:sp>
        <p:nvSpPr>
          <p:cNvPr id="26" name="TextBox 25"/>
          <p:cNvSpPr txBox="1"/>
          <p:nvPr/>
        </p:nvSpPr>
        <p:spPr>
          <a:xfrm>
            <a:off x="12879" y="51514"/>
            <a:ext cx="4378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ANALYSIS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4609" y="1119170"/>
            <a:ext cx="391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게임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(Game)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Straight Connector 4"/>
          <p:cNvCxnSpPr/>
          <p:nvPr/>
        </p:nvCxnSpPr>
        <p:spPr>
          <a:xfrm>
            <a:off x="-25758" y="656368"/>
            <a:ext cx="1094400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1791" y="205486"/>
            <a:ext cx="559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en-US" altLang="ko-KR" sz="28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28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게임 이론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(Game Theory)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092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0"/>
          <p:cNvSpPr/>
          <p:nvPr/>
        </p:nvSpPr>
        <p:spPr>
          <a:xfrm>
            <a:off x="4150091" y="0"/>
            <a:ext cx="3900285" cy="6858000"/>
          </a:xfrm>
          <a:prstGeom prst="rect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22748" y="3044424"/>
            <a:ext cx="294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CONCLUSION</a:t>
            </a:r>
          </a:p>
        </p:txBody>
      </p:sp>
      <p:pic>
        <p:nvPicPr>
          <p:cNvPr id="19" name="Picture 8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874" y="1368890"/>
            <a:ext cx="962252" cy="962252"/>
          </a:xfrm>
          <a:prstGeom prst="rect">
            <a:avLst/>
          </a:prstGeom>
        </p:spPr>
      </p:pic>
      <p:cxnSp>
        <p:nvCxnSpPr>
          <p:cNvPr id="20" name="Straight Connector 9"/>
          <p:cNvCxnSpPr/>
          <p:nvPr/>
        </p:nvCxnSpPr>
        <p:spPr>
          <a:xfrm>
            <a:off x="-306" y="5604046"/>
            <a:ext cx="122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exagon 10"/>
          <p:cNvSpPr/>
          <p:nvPr/>
        </p:nvSpPr>
        <p:spPr>
          <a:xfrm rot="5400000">
            <a:off x="5780627" y="5319982"/>
            <a:ext cx="630745" cy="568127"/>
          </a:xfrm>
          <a:prstGeom prst="hex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60330" y="3657082"/>
            <a:ext cx="29465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최근이슈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00050" indent="-400050">
              <a:buAutoNum type="romanUcPeriod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문제점 및 해결방안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00050" indent="-400050">
              <a:buAutoNum type="romanUcPeriod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전망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8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/>
          <p:nvPr/>
        </p:nvSpPr>
        <p:spPr>
          <a:xfrm>
            <a:off x="0" y="974283"/>
            <a:ext cx="12192000" cy="59436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1386860" y="2202031"/>
            <a:ext cx="10124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온라인몰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+ API(Application Programing Interface) =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소비자를 위한 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원스톱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솔루션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252863" y="1067125"/>
            <a:ext cx="6759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1. API </a:t>
            </a:r>
            <a:r>
              <a:rPr lang="ko-KR" altLang="en-US" sz="2800" b="1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구축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9"/>
          <p:cNvSpPr/>
          <p:nvPr/>
        </p:nvSpPr>
        <p:spPr>
          <a:xfrm rot="16200000">
            <a:off x="3457025" y="-1481964"/>
            <a:ext cx="63500" cy="6336000"/>
          </a:xfrm>
          <a:prstGeom prst="rect">
            <a:avLst/>
          </a:prstGeom>
          <a:solidFill>
            <a:srgbClr val="84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" name="Picture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75" y="1917234"/>
            <a:ext cx="969705" cy="969705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609600" y="3870616"/>
            <a:ext cx="4655128" cy="2280802"/>
            <a:chOff x="609600" y="3870616"/>
            <a:chExt cx="4655128" cy="1574220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609600" y="3870616"/>
              <a:ext cx="4655128" cy="1574220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64814" y="4332008"/>
              <a:ext cx="3352800" cy="637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온라인 몰이 배송 시스템을 구축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운영하는 데 드는 시간과 자원을 절약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347483" y="3817065"/>
            <a:ext cx="4655128" cy="2317779"/>
            <a:chOff x="609600" y="3870616"/>
            <a:chExt cx="4655128" cy="157422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09600" y="3870616"/>
              <a:ext cx="4655128" cy="1574220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8892" y="4061962"/>
              <a:ext cx="4140408" cy="1191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fontAlgn="base">
                <a:buFont typeface="Wingdings" panose="05000000000000000000" pitchFamily="2" charset="2"/>
                <a:buChar char="ü"/>
              </a:pP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한국시장은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API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를 통한 주문이 활발하지 않고 물량 증가는 미미한 수준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 fontAlgn="base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 fontAlgn="base">
                <a:buFont typeface="Wingdings" panose="05000000000000000000" pitchFamily="2" charset="2"/>
                <a:buChar char="ü"/>
              </a:pP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API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를 통해 </a:t>
              </a:r>
              <a:r>
                <a:rPr lang="ko-KR" altLang="en-US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고객사들과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시스템을 통합해 다양한 비즈니스 모델을 만드는 게 관건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706582" y="3369142"/>
            <a:ext cx="2672002" cy="447923"/>
          </a:xfrm>
          <a:prstGeom prst="roundRect">
            <a:avLst/>
          </a:prstGeom>
          <a:solidFill>
            <a:srgbClr val="84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기대효과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448956" y="3297580"/>
            <a:ext cx="2672002" cy="447923"/>
          </a:xfrm>
          <a:prstGeom prst="roundRect">
            <a:avLst/>
          </a:prstGeom>
          <a:solidFill>
            <a:srgbClr val="84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시사점</a:t>
            </a:r>
          </a:p>
        </p:txBody>
      </p:sp>
      <p:cxnSp>
        <p:nvCxnSpPr>
          <p:cNvPr id="18" name="Straight Connector 4"/>
          <p:cNvCxnSpPr/>
          <p:nvPr/>
        </p:nvCxnSpPr>
        <p:spPr>
          <a:xfrm>
            <a:off x="-25758" y="656368"/>
            <a:ext cx="1094400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879" y="51514"/>
            <a:ext cx="4378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CONCLUSION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21791" y="205486"/>
            <a:ext cx="559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I.</a:t>
            </a:r>
            <a:r>
              <a:rPr lang="en-US" altLang="ko-KR" sz="2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이슈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(Recent News)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511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/>
          <p:nvPr/>
        </p:nvSpPr>
        <p:spPr>
          <a:xfrm>
            <a:off x="12879" y="974283"/>
            <a:ext cx="12192000" cy="59436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252863" y="1067125"/>
            <a:ext cx="6759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800" b="1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윤리 경영</a:t>
            </a:r>
            <a:r>
              <a:rPr lang="en-US" altLang="ko-KR" sz="2800" b="1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800" b="1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양심 경영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9"/>
          <p:cNvSpPr/>
          <p:nvPr/>
        </p:nvSpPr>
        <p:spPr>
          <a:xfrm rot="16200000">
            <a:off x="3457025" y="-1481964"/>
            <a:ext cx="63500" cy="6336000"/>
          </a:xfrm>
          <a:prstGeom prst="rect">
            <a:avLst/>
          </a:prstGeom>
          <a:solidFill>
            <a:srgbClr val="84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402515" y="2349996"/>
            <a:ext cx="6424100" cy="3986621"/>
            <a:chOff x="296425" y="2261479"/>
            <a:chExt cx="6424100" cy="3986621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1916" y="5140441"/>
              <a:ext cx="5128609" cy="1107659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425" y="2261479"/>
              <a:ext cx="5131887" cy="1122835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62" y="3684473"/>
              <a:ext cx="5139425" cy="1123537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070862" y="2345842"/>
              <a:ext cx="42215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서울 주요 도심에서 퀵서비스 기사들을 대상으로 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3000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개의 </a:t>
              </a:r>
              <a:r>
                <a:rPr lang="ko-KR" altLang="en-US" sz="14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핫팩과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커피 전달 행사</a:t>
              </a:r>
            </a:p>
            <a:p>
              <a:pPr algn="ctr"/>
              <a:endPara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36913" y="3876909"/>
              <a:ext cx="422157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 latinLnBrk="0"/>
              <a:endPara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fontAlgn="base" latinLnBrk="0"/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기사들을 위한 </a:t>
              </a:r>
              <a:r>
                <a:rPr lang="ko-KR" altLang="en-US" sz="14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차량무료랩핑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이벤트를 진행</a:t>
              </a:r>
            </a:p>
            <a:p>
              <a:pPr algn="ctr"/>
              <a:endPara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85511" y="5509436"/>
              <a:ext cx="4221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 latinLnBrk="0"/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크리스마스에는 자선기관의 물품을 배송하는 이벤트</a:t>
              </a:r>
            </a:p>
            <a:p>
              <a:pPr algn="ctr"/>
              <a:endPara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817417" y="3281697"/>
            <a:ext cx="3768436" cy="1631216"/>
          </a:xfrm>
          <a:prstGeom prst="rect">
            <a:avLst/>
          </a:prstGeom>
          <a:ln>
            <a:noFill/>
            <a:prstDash val="sysDot"/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윤리 경영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양심 경영을 바탕으로 고객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내부협력자와의 관계를 구축하여 향후 높은 신뢰성을 가진 기업으로 자리잡은 브랜드이미지 제고</a:t>
            </a:r>
          </a:p>
        </p:txBody>
      </p:sp>
      <p:sp>
        <p:nvSpPr>
          <p:cNvPr id="29" name="Rectangle 18"/>
          <p:cNvSpPr/>
          <p:nvPr/>
        </p:nvSpPr>
        <p:spPr>
          <a:xfrm>
            <a:off x="320775" y="2349996"/>
            <a:ext cx="4534252" cy="3870278"/>
          </a:xfrm>
          <a:prstGeom prst="rect">
            <a:avLst/>
          </a:prstGeom>
          <a:noFill/>
          <a:ln w="22225">
            <a:solidFill>
              <a:srgbClr val="84DBD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46242" y="2649802"/>
            <a:ext cx="620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52159" y="4050008"/>
            <a:ext cx="620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12055" y="5486770"/>
            <a:ext cx="620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Straight Connector 4"/>
          <p:cNvCxnSpPr/>
          <p:nvPr/>
        </p:nvCxnSpPr>
        <p:spPr>
          <a:xfrm>
            <a:off x="-25758" y="656368"/>
            <a:ext cx="1094400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879" y="51514"/>
            <a:ext cx="4378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CONCLUSION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21791" y="205486"/>
            <a:ext cx="559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I.</a:t>
            </a:r>
            <a:r>
              <a:rPr lang="en-US" altLang="ko-KR" sz="2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이슈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(Recent News)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193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4"/>
          <p:cNvSpPr/>
          <p:nvPr/>
        </p:nvSpPr>
        <p:spPr>
          <a:xfrm>
            <a:off x="12879" y="974283"/>
            <a:ext cx="12192000" cy="59436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545737" y="2007583"/>
            <a:ext cx="5102938" cy="4619302"/>
            <a:chOff x="4328160" y="1661160"/>
            <a:chExt cx="3535680" cy="3535680"/>
          </a:xfrm>
        </p:grpSpPr>
        <p:grpSp>
          <p:nvGrpSpPr>
            <p:cNvPr id="25" name="그룹 24"/>
            <p:cNvGrpSpPr/>
            <p:nvPr/>
          </p:nvGrpSpPr>
          <p:grpSpPr>
            <a:xfrm>
              <a:off x="4328160" y="1661160"/>
              <a:ext cx="1625600" cy="1625600"/>
              <a:chOff x="2296160" y="264160"/>
              <a:chExt cx="1625600" cy="1625600"/>
            </a:xfrm>
          </p:grpSpPr>
          <p:sp>
            <p:nvSpPr>
              <p:cNvPr id="39" name="모서리가 둥근 직사각형 38"/>
              <p:cNvSpPr/>
              <p:nvPr/>
            </p:nvSpPr>
            <p:spPr>
              <a:xfrm>
                <a:off x="2296160" y="264160"/>
                <a:ext cx="1625600" cy="1625600"/>
              </a:xfrm>
              <a:prstGeom prst="roundRect">
                <a:avLst/>
              </a:pr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모서리가 둥근 직사각형 4"/>
              <p:cNvSpPr/>
              <p:nvPr/>
            </p:nvSpPr>
            <p:spPr>
              <a:xfrm>
                <a:off x="2375515" y="343515"/>
                <a:ext cx="1466890" cy="14668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algn="ctr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200" b="1" kern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꽃배달 서비스 업체 </a:t>
                </a:r>
                <a:endParaRPr lang="en-US" altLang="ko-KR" sz="2200" b="1" kern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lvl="0" algn="ctr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200" b="1" kern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‘</a:t>
                </a:r>
                <a:r>
                  <a:rPr lang="ko-KR" altLang="en-US" sz="2200" b="1" kern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원모먼트플라워</a:t>
                </a:r>
                <a:r>
                  <a:rPr lang="en-US" altLang="ko-KR" sz="2000" b="1" kern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’</a:t>
                </a:r>
                <a:endParaRPr lang="ko-KR" altLang="en-US" sz="2000" b="1" kern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6238240" y="1661160"/>
              <a:ext cx="1625600" cy="1625600"/>
              <a:chOff x="4206240" y="264160"/>
              <a:chExt cx="1625600" cy="1625600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4206240" y="264160"/>
                <a:ext cx="1625600" cy="1625600"/>
              </a:xfrm>
              <a:prstGeom prst="roundRect">
                <a:avLst/>
              </a:pr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3465231"/>
                  <a:satOff val="-15989"/>
                  <a:lumOff val="588"/>
                  <a:alphaOff val="0"/>
                </a:schemeClr>
              </a:fillRef>
              <a:effectRef idx="1">
                <a:schemeClr val="accent4">
                  <a:hueOff val="3465231"/>
                  <a:satOff val="-15989"/>
                  <a:lumOff val="58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7" name="모서리가 둥근 직사각형 6"/>
              <p:cNvSpPr/>
              <p:nvPr/>
            </p:nvSpPr>
            <p:spPr>
              <a:xfrm>
                <a:off x="4285595" y="343515"/>
                <a:ext cx="1466890" cy="14668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algn="ctr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200" b="1" kern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오백볼트 자회사</a:t>
                </a:r>
                <a:endParaRPr lang="en-US" altLang="ko-KR" sz="2200" b="1" kern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lvl="0" algn="ctr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‘</a:t>
                </a:r>
                <a:r>
                  <a:rPr lang="ko-KR" altLang="en-US" sz="2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에너지 세븐</a:t>
                </a:r>
                <a:r>
                  <a:rPr lang="en-US" altLang="ko-KR" sz="2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’</a:t>
                </a:r>
                <a:endParaRPr lang="ko-KR" altLang="en-US" sz="2200" b="1" kern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328160" y="3571240"/>
              <a:ext cx="1625600" cy="1625600"/>
              <a:chOff x="2296160" y="2174240"/>
              <a:chExt cx="1625600" cy="1625600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2296160" y="2174240"/>
                <a:ext cx="1625600" cy="1625600"/>
              </a:xfrm>
              <a:prstGeom prst="roundRect">
                <a:avLst/>
              </a:pr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6930461"/>
                  <a:satOff val="-31979"/>
                  <a:lumOff val="1177"/>
                  <a:alphaOff val="0"/>
                </a:schemeClr>
              </a:fillRef>
              <a:effectRef idx="1">
                <a:schemeClr val="accent4">
                  <a:hueOff val="6930461"/>
                  <a:satOff val="-31979"/>
                  <a:lumOff val="1177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모서리가 둥근 직사각형 8"/>
              <p:cNvSpPr/>
              <p:nvPr/>
            </p:nvSpPr>
            <p:spPr>
              <a:xfrm>
                <a:off x="2375515" y="2253595"/>
                <a:ext cx="1466890" cy="14668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algn="ctr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200" b="1" kern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현대 </a:t>
                </a:r>
                <a:r>
                  <a:rPr lang="ko-KR" altLang="en-US" sz="2200" b="1" kern="12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로지스틱스</a:t>
                </a:r>
                <a:endParaRPr lang="ko-KR" altLang="en-US" sz="2200" b="1" kern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6238240" y="3571240"/>
              <a:ext cx="1625600" cy="1625600"/>
              <a:chOff x="4206240" y="2174240"/>
              <a:chExt cx="1625600" cy="1625600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4206240" y="2174240"/>
                <a:ext cx="1625600" cy="1625600"/>
              </a:xfrm>
              <a:prstGeom prst="roundRect">
                <a:avLst/>
              </a:pr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10395692"/>
                  <a:satOff val="-47968"/>
                  <a:lumOff val="1765"/>
                  <a:alphaOff val="0"/>
                </a:schemeClr>
              </a:fillRef>
              <a:effectRef idx="1">
                <a:schemeClr val="accent4">
                  <a:hueOff val="10395692"/>
                  <a:satOff val="-47968"/>
                  <a:lumOff val="1765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모서리가 둥근 직사각형 10"/>
              <p:cNvSpPr/>
              <p:nvPr/>
            </p:nvSpPr>
            <p:spPr>
              <a:xfrm>
                <a:off x="4285595" y="2253595"/>
                <a:ext cx="1466890" cy="14668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algn="ctr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200" b="1" kern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KB </a:t>
                </a:r>
                <a:r>
                  <a:rPr lang="ko-KR" altLang="en-US" sz="2200" b="1" kern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국민카드</a:t>
                </a:r>
              </a:p>
            </p:txBody>
          </p:sp>
        </p:grpSp>
      </p:grpSp>
      <p:sp>
        <p:nvSpPr>
          <p:cNvPr id="44" name="Rectangle 8"/>
          <p:cNvSpPr/>
          <p:nvPr/>
        </p:nvSpPr>
        <p:spPr>
          <a:xfrm>
            <a:off x="252863" y="1067125"/>
            <a:ext cx="6759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3. </a:t>
            </a:r>
            <a:r>
              <a:rPr lang="ko-KR" altLang="en-US" sz="2800" b="1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전략적 제휴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Rectangle 9"/>
          <p:cNvSpPr/>
          <p:nvPr/>
        </p:nvSpPr>
        <p:spPr>
          <a:xfrm rot="16200000">
            <a:off x="3457025" y="-1481964"/>
            <a:ext cx="63500" cy="6336000"/>
          </a:xfrm>
          <a:prstGeom prst="rect">
            <a:avLst/>
          </a:prstGeom>
          <a:solidFill>
            <a:srgbClr val="84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Straight Connector 4"/>
          <p:cNvCxnSpPr/>
          <p:nvPr/>
        </p:nvCxnSpPr>
        <p:spPr>
          <a:xfrm>
            <a:off x="-25758" y="656368"/>
            <a:ext cx="1094400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879" y="51514"/>
            <a:ext cx="4378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CONCLUSION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1791" y="205486"/>
            <a:ext cx="559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I.</a:t>
            </a:r>
            <a:r>
              <a:rPr lang="en-US" altLang="ko-KR" sz="2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이슈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(Recent News)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722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/>
          <p:nvPr/>
        </p:nvSpPr>
        <p:spPr>
          <a:xfrm>
            <a:off x="0" y="974283"/>
            <a:ext cx="12192000" cy="59436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37560" y="1672833"/>
            <a:ext cx="2672002" cy="44792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원모먼트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플라워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75" y="2212740"/>
            <a:ext cx="4569285" cy="39109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5446243" y="2284089"/>
            <a:ext cx="569549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0">
              <a:buFont typeface="Wingdings" panose="05000000000000000000" pitchFamily="2" charset="2"/>
              <a:buChar char="ü"/>
            </a:pP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원모먼트플라워에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통합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제공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fontAlgn="base" latinLnBrk="0">
              <a:buFont typeface="Wingdings" panose="05000000000000000000" pitchFamily="2" charset="2"/>
              <a:buChar char="ü"/>
            </a:pP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fontAlgn="base" latinLnBrk="0"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 전 지역 당일 무료배송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fontAlgn="base" latinLnBrk="0">
              <a:buFont typeface="Wingdings" panose="05000000000000000000" pitchFamily="2" charset="2"/>
              <a:buChar char="ü"/>
            </a:pP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fontAlgn="base" latinLnBrk="0"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배송채널의 확대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fontAlgn="base" latinLnBrk="0">
              <a:buFont typeface="Wingdings" panose="05000000000000000000" pitchFamily="2" charset="2"/>
              <a:buChar char="ü"/>
            </a:pP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fontAlgn="base" latinLnBrk="0"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소비자에게 고고밴의 서비스를 제공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Straight Connector 4"/>
          <p:cNvCxnSpPr/>
          <p:nvPr/>
        </p:nvCxnSpPr>
        <p:spPr>
          <a:xfrm>
            <a:off x="-25758" y="656368"/>
            <a:ext cx="1094400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879" y="51514"/>
            <a:ext cx="4378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CONCLUSION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21791" y="205486"/>
            <a:ext cx="559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I.</a:t>
            </a:r>
            <a:r>
              <a:rPr lang="en-US" altLang="ko-KR" sz="2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이슈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(Recent News)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281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/>
          <p:nvPr/>
        </p:nvSpPr>
        <p:spPr>
          <a:xfrm>
            <a:off x="0" y="974283"/>
            <a:ext cx="12192000" cy="59436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867545" y="1205831"/>
            <a:ext cx="2672002" cy="447923"/>
          </a:xfrm>
          <a:prstGeom prst="roundRect">
            <a:avLst/>
          </a:prstGeom>
          <a:solidFill>
            <a:srgbClr val="53E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에너지 세븐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46243" y="2425339"/>
            <a:ext cx="569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5" name="_x187425752" descr="EMB00000e9c1e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079" y="1894498"/>
            <a:ext cx="4046933" cy="375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모서리가 둥근 직사각형 10"/>
          <p:cNvSpPr/>
          <p:nvPr/>
        </p:nvSpPr>
        <p:spPr>
          <a:xfrm>
            <a:off x="7558774" y="1205833"/>
            <a:ext cx="2672002" cy="447923"/>
          </a:xfrm>
          <a:prstGeom prst="roundRect">
            <a:avLst/>
          </a:prstGeom>
          <a:solidFill>
            <a:srgbClr val="2ED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현대 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로지스틱스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309" y="1894499"/>
            <a:ext cx="4046933" cy="37571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4418" y="5934486"/>
            <a:ext cx="473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플랫폼 시너지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76110" y="5842153"/>
            <a:ext cx="5675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퀵서비스와 택배를 연계한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O2O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서비스를 도입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전국 당일 배송 및 수도권 특급배송서비스 제공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7" name="_x187427192" descr="EMB00000e9c1e6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309" y="1894499"/>
            <a:ext cx="4032282" cy="375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/>
          <p:cNvCxnSpPr/>
          <p:nvPr/>
        </p:nvCxnSpPr>
        <p:spPr>
          <a:xfrm>
            <a:off x="-25758" y="656368"/>
            <a:ext cx="1094400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879" y="51514"/>
            <a:ext cx="4378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CONCLUSION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21791" y="205486"/>
            <a:ext cx="559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I.</a:t>
            </a:r>
            <a:r>
              <a:rPr lang="en-US" altLang="ko-KR" sz="2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이슈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(Recent News)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37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/>
          <p:nvPr/>
        </p:nvSpPr>
        <p:spPr>
          <a:xfrm>
            <a:off x="0" y="974283"/>
            <a:ext cx="12192000" cy="59436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37560" y="1672833"/>
            <a:ext cx="2672002" cy="447923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KB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국민카드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75" y="2212740"/>
            <a:ext cx="4569285" cy="39109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5446243" y="2425339"/>
            <a:ext cx="569549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Wingdings" panose="05000000000000000000" pitchFamily="2" charset="2"/>
              <a:buChar char="ü"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KB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국민카드의 생활편의 서비스 애플리케이션‘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KB O2O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서비스존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 내에 고고밴의 서비스를 포함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fontAlgn="base"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소비자는 쉽고 간편하게 고고밴의 물류서비스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퀵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용달화물 등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이용가능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49" name="_x187425752" descr="EMB00000e9c1e5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75" y="2212740"/>
            <a:ext cx="4569285" cy="391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4"/>
          <p:cNvCxnSpPr/>
          <p:nvPr/>
        </p:nvCxnSpPr>
        <p:spPr>
          <a:xfrm>
            <a:off x="-25758" y="656368"/>
            <a:ext cx="1094400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879" y="51514"/>
            <a:ext cx="4378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CONCLUSION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21791" y="205486"/>
            <a:ext cx="559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I.</a:t>
            </a:r>
            <a:r>
              <a:rPr lang="en-US" altLang="ko-KR" sz="2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이슈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(Recent News)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1"/>
          <p:cNvSpPr/>
          <p:nvPr/>
        </p:nvSpPr>
        <p:spPr>
          <a:xfrm>
            <a:off x="4150091" y="-24182"/>
            <a:ext cx="3900285" cy="6882182"/>
          </a:xfrm>
          <a:prstGeom prst="rect">
            <a:avLst/>
          </a:prstGeom>
          <a:solidFill>
            <a:srgbClr val="00B0F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22748" y="3044424"/>
            <a:ext cx="294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INTRODUCTION</a:t>
            </a:r>
          </a:p>
        </p:txBody>
      </p:sp>
      <p:pic>
        <p:nvPicPr>
          <p:cNvPr id="19" name="Picture 8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874" y="1368890"/>
            <a:ext cx="962252" cy="962252"/>
          </a:xfrm>
          <a:prstGeom prst="rect">
            <a:avLst/>
          </a:prstGeom>
        </p:spPr>
      </p:pic>
      <p:cxnSp>
        <p:nvCxnSpPr>
          <p:cNvPr id="20" name="Straight Connector 9"/>
          <p:cNvCxnSpPr/>
          <p:nvPr/>
        </p:nvCxnSpPr>
        <p:spPr>
          <a:xfrm>
            <a:off x="-306" y="5604046"/>
            <a:ext cx="122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exagon 10"/>
          <p:cNvSpPr/>
          <p:nvPr/>
        </p:nvSpPr>
        <p:spPr>
          <a:xfrm rot="5400000">
            <a:off x="5780627" y="5319982"/>
            <a:ext cx="630745" cy="568127"/>
          </a:xfrm>
          <a:prstGeom prst="hex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03875" y="3569997"/>
            <a:ext cx="21958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고고밴이란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400050" indent="-400050">
              <a:buAutoNum type="romanUcPeriod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연혁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00050" indent="-400050">
              <a:buAutoNum type="romanUcPeriod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기업 현황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00050" indent="-400050">
              <a:buAutoNum type="romanUcPeriod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핵심가치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00050" indent="-400050">
              <a:buAutoNum type="romanUcPeriod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주요기능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897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/>
          <p:nvPr/>
        </p:nvSpPr>
        <p:spPr>
          <a:xfrm>
            <a:off x="0" y="974283"/>
            <a:ext cx="12192000" cy="59436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324357" y="2311721"/>
            <a:ext cx="9143477" cy="3949157"/>
            <a:chOff x="670826" y="1022349"/>
            <a:chExt cx="7796518" cy="2536413"/>
          </a:xfrm>
        </p:grpSpPr>
        <p:sp>
          <p:nvSpPr>
            <p:cNvPr id="12" name="Rounded Rectangle 9"/>
            <p:cNvSpPr/>
            <p:nvPr/>
          </p:nvSpPr>
          <p:spPr>
            <a:xfrm>
              <a:off x="670826" y="1200920"/>
              <a:ext cx="3815035" cy="1046980"/>
            </a:xfrm>
            <a:prstGeom prst="roundRect">
              <a:avLst>
                <a:gd name="adj" fmla="val 2986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bg2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1802" y="1634541"/>
              <a:ext cx="3453085" cy="1976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가격 불투명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4" name="Group 16"/>
            <p:cNvGrpSpPr/>
            <p:nvPr/>
          </p:nvGrpSpPr>
          <p:grpSpPr>
            <a:xfrm>
              <a:off x="1256217" y="1022349"/>
              <a:ext cx="2644252" cy="445714"/>
              <a:chOff x="1240058" y="1117599"/>
              <a:chExt cx="2644252" cy="445714"/>
            </a:xfrm>
          </p:grpSpPr>
          <p:sp>
            <p:nvSpPr>
              <p:cNvPr id="37" name="Round Same Side Corner Rectangle 12"/>
              <p:cNvSpPr/>
              <p:nvPr/>
            </p:nvSpPr>
            <p:spPr>
              <a:xfrm flipV="1">
                <a:off x="1419184" y="1117599"/>
                <a:ext cx="2286000" cy="445714"/>
              </a:xfrm>
              <a:prstGeom prst="round2SameRect">
                <a:avLst/>
              </a:prstGeom>
              <a:solidFill>
                <a:schemeClr val="accent5">
                  <a:lumMod val="5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" name="Right Triangle 13"/>
              <p:cNvSpPr/>
              <p:nvPr/>
            </p:nvSpPr>
            <p:spPr>
              <a:xfrm flipH="1">
                <a:off x="1240058" y="1117599"/>
                <a:ext cx="179126" cy="17912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9" name="Right Triangle 14"/>
              <p:cNvSpPr/>
              <p:nvPr/>
            </p:nvSpPr>
            <p:spPr>
              <a:xfrm>
                <a:off x="3705184" y="1117599"/>
                <a:ext cx="179126" cy="17912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1" name="Text Placeholder 3"/>
              <p:cNvSpPr txBox="1">
                <a:spLocks/>
              </p:cNvSpPr>
              <p:nvPr/>
            </p:nvSpPr>
            <p:spPr>
              <a:xfrm>
                <a:off x="1476900" y="1261386"/>
                <a:ext cx="2170572" cy="158140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>
                <a:lvl1pPr marL="0" indent="0" algn="ctr">
                  <a:buNone/>
                  <a:defRPr sz="14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ko-KR" altLang="en-US" sz="16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현재 화물 운송</a:t>
                </a:r>
                <a:r>
                  <a:rPr kumimoji="0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시장의 문제점 </a:t>
                </a: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5" name="Rounded Rectangle 16"/>
            <p:cNvSpPr/>
            <p:nvPr/>
          </p:nvSpPr>
          <p:spPr>
            <a:xfrm>
              <a:off x="670826" y="2511782"/>
              <a:ext cx="3815035" cy="1046980"/>
            </a:xfrm>
            <a:prstGeom prst="roundRect">
              <a:avLst>
                <a:gd name="adj" fmla="val 2986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bg2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6" name="Group 16"/>
            <p:cNvGrpSpPr/>
            <p:nvPr/>
          </p:nvGrpSpPr>
          <p:grpSpPr>
            <a:xfrm>
              <a:off x="1256217" y="2333211"/>
              <a:ext cx="2644252" cy="445714"/>
              <a:chOff x="1240058" y="1117599"/>
              <a:chExt cx="2644252" cy="445714"/>
            </a:xfrm>
          </p:grpSpPr>
          <p:sp>
            <p:nvSpPr>
              <p:cNvPr id="33" name="Round Same Side Corner Rectangle 19"/>
              <p:cNvSpPr/>
              <p:nvPr/>
            </p:nvSpPr>
            <p:spPr>
              <a:xfrm flipV="1">
                <a:off x="1419184" y="1117599"/>
                <a:ext cx="2286000" cy="445714"/>
              </a:xfrm>
              <a:prstGeom prst="round2Same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4" name="Right Triangle 20"/>
              <p:cNvSpPr/>
              <p:nvPr/>
            </p:nvSpPr>
            <p:spPr>
              <a:xfrm flipH="1">
                <a:off x="1240058" y="1117599"/>
                <a:ext cx="179126" cy="179126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" name="Right Triangle 22"/>
              <p:cNvSpPr/>
              <p:nvPr/>
            </p:nvSpPr>
            <p:spPr>
              <a:xfrm>
                <a:off x="3705184" y="1117599"/>
                <a:ext cx="179126" cy="179126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6" name="Text Placeholder 3"/>
              <p:cNvSpPr txBox="1">
                <a:spLocks/>
              </p:cNvSpPr>
              <p:nvPr/>
            </p:nvSpPr>
            <p:spPr>
              <a:xfrm>
                <a:off x="1476911" y="1261386"/>
                <a:ext cx="2170572" cy="158140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>
                <a:lvl1pPr marL="0" indent="0" algn="ctr">
                  <a:buNone/>
                  <a:defRPr sz="14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ko-KR" altLang="en-US" sz="16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현재 화물 운송 시장의 문제점 </a:t>
                </a:r>
                <a:r>
                  <a:rPr lang="en-US" altLang="ko-KR" sz="16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7" name="Rounded Rectangle 26"/>
            <p:cNvSpPr/>
            <p:nvPr/>
          </p:nvSpPr>
          <p:spPr>
            <a:xfrm>
              <a:off x="4652309" y="1200920"/>
              <a:ext cx="3815035" cy="1046980"/>
            </a:xfrm>
            <a:prstGeom prst="roundRect">
              <a:avLst>
                <a:gd name="adj" fmla="val 2986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bg2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81144" y="1685913"/>
              <a:ext cx="3886200" cy="1581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 latinLnBrk="1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거리단위 표준단가를 제시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중개수수료를 받지 않음</a:t>
              </a:r>
            </a:p>
          </p:txBody>
        </p:sp>
        <p:grpSp>
          <p:nvGrpSpPr>
            <p:cNvPr id="20" name="Group 16"/>
            <p:cNvGrpSpPr/>
            <p:nvPr/>
          </p:nvGrpSpPr>
          <p:grpSpPr>
            <a:xfrm>
              <a:off x="5237700" y="1022349"/>
              <a:ext cx="2644252" cy="445714"/>
              <a:chOff x="1240058" y="1117599"/>
              <a:chExt cx="2644252" cy="445714"/>
            </a:xfrm>
          </p:grpSpPr>
          <p:sp>
            <p:nvSpPr>
              <p:cNvPr id="29" name="Round Same Side Corner Rectangle 33"/>
              <p:cNvSpPr/>
              <p:nvPr/>
            </p:nvSpPr>
            <p:spPr>
              <a:xfrm flipV="1">
                <a:off x="1419184" y="1117599"/>
                <a:ext cx="2286000" cy="445714"/>
              </a:xfrm>
              <a:prstGeom prst="round2SameRect">
                <a:avLst/>
              </a:prstGeom>
              <a:solidFill>
                <a:srgbClr val="FFC000"/>
              </a:solidFill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0" name="Right Triangle 34"/>
              <p:cNvSpPr/>
              <p:nvPr/>
            </p:nvSpPr>
            <p:spPr>
              <a:xfrm flipH="1">
                <a:off x="1240058" y="1117599"/>
                <a:ext cx="179126" cy="179126"/>
              </a:xfrm>
              <a:prstGeom prst="rt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1" name="Right Triangle 35"/>
              <p:cNvSpPr/>
              <p:nvPr/>
            </p:nvSpPr>
            <p:spPr>
              <a:xfrm>
                <a:off x="3705184" y="1117599"/>
                <a:ext cx="179126" cy="179126"/>
              </a:xfrm>
              <a:prstGeom prst="rt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2" name="Text Placeholder 3"/>
              <p:cNvSpPr txBox="1">
                <a:spLocks/>
              </p:cNvSpPr>
              <p:nvPr/>
            </p:nvSpPr>
            <p:spPr>
              <a:xfrm>
                <a:off x="1847998" y="1261386"/>
                <a:ext cx="1428368" cy="158140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>
                <a:lvl1pPr marL="0" indent="0" algn="ctr">
                  <a:buNone/>
                  <a:defRPr sz="14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ko-KR" altLang="en-US" sz="1600" b="1" dirty="0" err="1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고고밴의</a:t>
                </a:r>
                <a:r>
                  <a:rPr lang="ko-KR" altLang="en-US" sz="16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해결방안 </a:t>
                </a:r>
                <a:r>
                  <a:rPr lang="en-US" altLang="ko-KR" sz="16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1" name="Rounded Rectangle 37"/>
            <p:cNvSpPr/>
            <p:nvPr/>
          </p:nvSpPr>
          <p:spPr>
            <a:xfrm>
              <a:off x="4652309" y="2511782"/>
              <a:ext cx="3815035" cy="1046980"/>
            </a:xfrm>
            <a:prstGeom prst="roundRect">
              <a:avLst>
                <a:gd name="adj" fmla="val 2986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bg2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33284" y="2892012"/>
              <a:ext cx="3453085" cy="4744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fontAlgn="base" latinLnBrk="1">
                <a:buFont typeface="Wingdings" panose="05000000000000000000" pitchFamily="2" charset="2"/>
                <a:buChar char="ü"/>
              </a:pP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클릭 몇 번만으로 고객이 원하는 차량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·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기사와 바로 연결</a:t>
              </a:r>
            </a:p>
            <a:p>
              <a:pPr marL="171450" indent="-171450" fontAlgn="base" latinLnBrk="1">
                <a:buFont typeface="Wingdings" panose="05000000000000000000" pitchFamily="2" charset="2"/>
                <a:buChar char="ü"/>
              </a:pP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가능한 차량 중 가장 가까이 위치한 차량을 선별</a:t>
              </a:r>
            </a:p>
          </p:txBody>
        </p:sp>
        <p:grpSp>
          <p:nvGrpSpPr>
            <p:cNvPr id="23" name="Group 16"/>
            <p:cNvGrpSpPr/>
            <p:nvPr/>
          </p:nvGrpSpPr>
          <p:grpSpPr>
            <a:xfrm>
              <a:off x="5237700" y="2333211"/>
              <a:ext cx="2644252" cy="445714"/>
              <a:chOff x="1240058" y="1117599"/>
              <a:chExt cx="2644252" cy="445714"/>
            </a:xfrm>
          </p:grpSpPr>
          <p:sp>
            <p:nvSpPr>
              <p:cNvPr id="25" name="Round Same Side Corner Rectangle 40"/>
              <p:cNvSpPr/>
              <p:nvPr/>
            </p:nvSpPr>
            <p:spPr>
              <a:xfrm flipV="1">
                <a:off x="1419184" y="1117599"/>
                <a:ext cx="2286000" cy="445714"/>
              </a:xfrm>
              <a:prstGeom prst="round2SameRect">
                <a:avLst/>
              </a:prstGeom>
              <a:solidFill>
                <a:srgbClr val="FFC000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6" name="Right Triangle 41"/>
              <p:cNvSpPr/>
              <p:nvPr/>
            </p:nvSpPr>
            <p:spPr>
              <a:xfrm flipH="1">
                <a:off x="1240058" y="1117599"/>
                <a:ext cx="179126" cy="179126"/>
              </a:xfrm>
              <a:prstGeom prst="rt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7" name="Right Triangle 42"/>
              <p:cNvSpPr/>
              <p:nvPr/>
            </p:nvSpPr>
            <p:spPr>
              <a:xfrm>
                <a:off x="3705184" y="1117599"/>
                <a:ext cx="179126" cy="179126"/>
              </a:xfrm>
              <a:prstGeom prst="rt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Text Placeholder 3"/>
              <p:cNvSpPr txBox="1">
                <a:spLocks/>
              </p:cNvSpPr>
              <p:nvPr/>
            </p:nvSpPr>
            <p:spPr>
              <a:xfrm>
                <a:off x="1848000" y="1261386"/>
                <a:ext cx="1428368" cy="158140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>
                <a:lvl1pPr marL="0" indent="0" algn="ctr">
                  <a:buNone/>
                  <a:defRPr sz="14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ko-KR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고고밴의</a:t>
                </a:r>
                <a:r>
                  <a:rPr kumimoji="0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해결방안 </a:t>
                </a: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851800" y="2973860"/>
              <a:ext cx="3453085" cy="1976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절차 복잡성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Rectangle 8"/>
          <p:cNvSpPr/>
          <p:nvPr/>
        </p:nvSpPr>
        <p:spPr>
          <a:xfrm>
            <a:off x="252863" y="1067125"/>
            <a:ext cx="6759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4. </a:t>
            </a:r>
            <a:r>
              <a:rPr lang="ko-KR" altLang="en-US" sz="2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문제점 및 해결방안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Rectangle 9"/>
          <p:cNvSpPr/>
          <p:nvPr/>
        </p:nvSpPr>
        <p:spPr>
          <a:xfrm rot="16200000">
            <a:off x="3457025" y="-1481964"/>
            <a:ext cx="63500" cy="6336000"/>
          </a:xfrm>
          <a:prstGeom prst="rect">
            <a:avLst/>
          </a:prstGeom>
          <a:solidFill>
            <a:srgbClr val="84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Straight Connector 4"/>
          <p:cNvCxnSpPr/>
          <p:nvPr/>
        </p:nvCxnSpPr>
        <p:spPr>
          <a:xfrm>
            <a:off x="-25758" y="656368"/>
            <a:ext cx="1094400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879" y="51514"/>
            <a:ext cx="4378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CONCLUSION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05233" y="205486"/>
            <a:ext cx="391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0" noProof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 및 해결방안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304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4"/>
          <p:cNvSpPr/>
          <p:nvPr/>
        </p:nvSpPr>
        <p:spPr>
          <a:xfrm>
            <a:off x="0" y="974283"/>
            <a:ext cx="8395855" cy="59436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"/>
          </p:nvPr>
        </p:nvSpPr>
        <p:spPr>
          <a:xfrm>
            <a:off x="10901089" y="6360887"/>
            <a:ext cx="508001" cy="366183"/>
          </a:xfrm>
        </p:spPr>
        <p:txBody>
          <a:bodyPr/>
          <a:lstStyle/>
          <a:p>
            <a:fld id="{C136B7D2-B98C-44FD-8D04-7EC62A5649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31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개체 틀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3" b="7393"/>
          <a:stretch>
            <a:fillRect/>
          </a:stretch>
        </p:blipFill>
        <p:spPr>
          <a:xfrm>
            <a:off x="8766078" y="2130291"/>
            <a:ext cx="2262140" cy="3386444"/>
          </a:xfrm>
        </p:spPr>
      </p:pic>
      <p:sp>
        <p:nvSpPr>
          <p:cNvPr id="12" name="직사각형 11"/>
          <p:cNvSpPr/>
          <p:nvPr/>
        </p:nvSpPr>
        <p:spPr>
          <a:xfrm>
            <a:off x="235526" y="1429665"/>
            <a:ext cx="788323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국내 화물운송시장에 긍정적 영향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차주와 경쟁 아닌 협력 자체 평가시스템으로 서비스 관리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전용앱을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통해 직접 소비자가 화물차를 구할 수 있음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일이 몰리는 날에는 타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지입차주의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도움을 구할 수 있고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반대로 손이 비는 날에는 고고밴 서비스를 통해 일감을 소개받을 수 있음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‘용달 화물’ 시장에 큰 영향을 줄 것으로 봄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35526" y="820955"/>
            <a:ext cx="2672002" cy="447923"/>
          </a:xfrm>
          <a:prstGeom prst="roundRect">
            <a:avLst/>
          </a:prstGeom>
          <a:solidFill>
            <a:srgbClr val="84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전망</a:t>
            </a:r>
          </a:p>
        </p:txBody>
      </p:sp>
      <p:cxnSp>
        <p:nvCxnSpPr>
          <p:cNvPr id="10" name="Straight Connector 4"/>
          <p:cNvCxnSpPr/>
          <p:nvPr/>
        </p:nvCxnSpPr>
        <p:spPr>
          <a:xfrm>
            <a:off x="-25758" y="656368"/>
            <a:ext cx="1094400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879" y="51514"/>
            <a:ext cx="4378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CONCLUSION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21791" y="205486"/>
            <a:ext cx="559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sz="2800" kern="0" noProof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II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2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향후 전망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(Future Hopes)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2577219"/>
      </p:ext>
    </p:extLst>
  </p:cSld>
  <p:clrMapOvr>
    <a:masterClrMapping/>
  </p:clrMapOvr>
  <p:transition advTm="6000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6"/>
          <p:cNvSpPr/>
          <p:nvPr/>
        </p:nvSpPr>
        <p:spPr>
          <a:xfrm>
            <a:off x="343756" y="1064056"/>
            <a:ext cx="11652773" cy="5686939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24"/>
          <p:cNvSpPr/>
          <p:nvPr/>
        </p:nvSpPr>
        <p:spPr>
          <a:xfrm>
            <a:off x="0" y="974283"/>
            <a:ext cx="12192000" cy="59436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3" name="Rectangle 8"/>
          <p:cNvSpPr/>
          <p:nvPr/>
        </p:nvSpPr>
        <p:spPr>
          <a:xfrm>
            <a:off x="343756" y="1138869"/>
            <a:ext cx="11652773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kumimoji="0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“</a:t>
            </a:r>
            <a:r>
              <a:rPr kumimoji="0" lang="ko-KR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물류 </a:t>
            </a:r>
            <a:r>
              <a:rPr kumimoji="0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O2O </a:t>
            </a:r>
            <a:r>
              <a:rPr kumimoji="0" lang="ko-KR" altLang="en-US" sz="16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고고밴</a:t>
            </a:r>
            <a:r>
              <a:rPr kumimoji="0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-24</a:t>
            </a:r>
            <a:r>
              <a:rPr kumimoji="0" lang="ko-KR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시간 </a:t>
            </a:r>
            <a:r>
              <a:rPr kumimoji="0" lang="ko-KR" altLang="en-US" sz="16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퀵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화물운송 책임진다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”, </a:t>
            </a:r>
            <a:r>
              <a:rPr lang="ko-KR" altLang="en-US" sz="1600" kern="1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이데일리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2016.4.6, http://www.edaily.co.kr/news/NewsRead.edy?SCD=JG31&amp;newsid=01551446612613496&amp;DCD=A00703&amp;OutLnkChk=Y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기술이 물류시장을 파괴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sz="1600" kern="1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고고밴</a:t>
            </a: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CEO </a:t>
            </a: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스티븐 램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“, </a:t>
            </a:r>
            <a:r>
              <a:rPr lang="ko-KR" altLang="en-US" sz="1600" kern="1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김철민의</a:t>
            </a: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SCL </a:t>
            </a: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리뷰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2015.7.12, http://logiseconomy.tistory.com/2629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물류 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O2O</a:t>
            </a: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서비스 앱 </a:t>
            </a:r>
            <a:r>
              <a:rPr lang="ko-KR" altLang="en-US" sz="1600" kern="1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고고밴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한국 등 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6</a:t>
            </a: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개국 운영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”, </a:t>
            </a: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일요신문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2016.4.6, http://ilyo.co.kr/?ac=article_view&amp;entry_id=174169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㈜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500</a:t>
            </a: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볼트 자회사 </a:t>
            </a:r>
            <a:r>
              <a:rPr lang="ko-KR" altLang="en-US" sz="1600" kern="1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에너지세븐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아시아 최대 물류 </a:t>
            </a:r>
            <a:r>
              <a:rPr lang="ko-KR" altLang="en-US" sz="1600" kern="1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스타트업</a:t>
            </a: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고고밴과</a:t>
            </a: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양해각서 체결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”, </a:t>
            </a: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소상공인신문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2016.11.17, http://www.sbnews.or.kr/news/articleView.html?idxno=1545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sz="1600" kern="1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고고밴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꽃배달 서비스로 배송 채널 확대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“, </a:t>
            </a: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뉴스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1, 2016.4.28, http://news1.kr/articles/?2647654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sz="1600" kern="1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고고밴</a:t>
            </a: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코리아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-KB</a:t>
            </a: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국민카드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O2O </a:t>
            </a: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비즈니스 전략적 제휴 체결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”, </a:t>
            </a:r>
            <a:r>
              <a:rPr lang="ko-KR" altLang="en-US" sz="1600" kern="1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이데일리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2016.6.3, http://www.edaily.co.kr/news/NewsRead.edy?SCD=JC61&amp;newsid=02230406612678112&amp;DCD=A00306&amp;OutLnkChk=Y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한국 오는 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‘</a:t>
            </a: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화물차판 </a:t>
            </a:r>
            <a:r>
              <a:rPr lang="ko-KR" altLang="en-US" sz="1600" kern="1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우버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‘, 10</a:t>
            </a: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초 안에 연락 드립니다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“, </a:t>
            </a: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중앙일보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2015.3.6, http://news.joins.com/article/17289866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물류플랫폼 </a:t>
            </a:r>
            <a:r>
              <a:rPr lang="ko-KR" altLang="en-US" sz="1600" kern="1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파이오니어를</a:t>
            </a: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만나다 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남경현 </a:t>
            </a:r>
            <a:r>
              <a:rPr lang="ko-KR" altLang="en-US" sz="1600" kern="1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고고밴코리아</a:t>
            </a: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대표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“, </a:t>
            </a: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물류신문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2016.6.2, http://www.klnews.co.kr/news/articleView.html?idxno=113632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ko-KR" altLang="en-US" sz="1600" kern="1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고고밴</a:t>
            </a: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홈페이지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http://www.gogovan.co.kr/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ko-KR" altLang="en-US" sz="1600" kern="1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잡코리아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600" kern="1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고고밴</a:t>
            </a: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코리아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), http://www.jobkorea.co.kr/Recruit/Booth_Co_Read/C/gogovan?Oem_Code=C1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로켓펀치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600" kern="1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고고밴</a:t>
            </a: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코리아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), https://www.rocketpunch.com/companies/gogovan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스마트 운송 솔루션으로 물류혁신 지향하는 </a:t>
            </a:r>
            <a:r>
              <a:rPr lang="ko-KR" altLang="en-US" sz="1600" kern="1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고고밴</a:t>
            </a: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코리아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“, </a:t>
            </a: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한중경제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2016.10.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이상근</a:t>
            </a:r>
            <a:r>
              <a:rPr kumimoji="0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“</a:t>
            </a:r>
            <a:r>
              <a:rPr kumimoji="0" lang="ko-KR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물류 </a:t>
            </a:r>
            <a:r>
              <a:rPr kumimoji="0" lang="ko-KR" altLang="en-US" sz="16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스타트업</a:t>
            </a:r>
            <a:r>
              <a:rPr kumimoji="0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”,</a:t>
            </a:r>
            <a:r>
              <a:rPr kumimoji="0" lang="en-US" altLang="ko-KR" sz="1600" b="0" i="0" u="none" strike="noStrike" kern="1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2016.1.</a:t>
            </a:r>
            <a:endParaRPr kumimoji="0" lang="en-US" altLang="ko-KR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유재석</a:t>
            </a:r>
            <a:r>
              <a:rPr kumimoji="0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“</a:t>
            </a:r>
            <a:r>
              <a:rPr kumimoji="0" lang="ko-KR" altLang="en-US" sz="16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고고밴이</a:t>
            </a:r>
            <a:r>
              <a:rPr kumimoji="0" lang="ko-KR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바꿀 물류 패러다임</a:t>
            </a:r>
            <a:r>
              <a:rPr kumimoji="0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”,</a:t>
            </a:r>
            <a:r>
              <a:rPr kumimoji="0" lang="en-US" altLang="ko-KR" sz="1600" b="0" i="0" u="none" strike="noStrike" kern="1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2015.8.22.</a:t>
            </a:r>
            <a:endParaRPr kumimoji="0" lang="en-US" altLang="ko-KR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심상용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“</a:t>
            </a:r>
            <a:r>
              <a:rPr lang="ko-KR" altLang="en-US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홍콩 청년이 이뤄낸 유통 플랫폼의 변화</a:t>
            </a:r>
            <a:r>
              <a:rPr lang="en-US" altLang="ko-KR" sz="1600" kern="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”, 2016.6.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40" name="Straight Connector 4"/>
          <p:cNvCxnSpPr/>
          <p:nvPr/>
        </p:nvCxnSpPr>
        <p:spPr>
          <a:xfrm>
            <a:off x="-25758" y="656368"/>
            <a:ext cx="1094400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879" y="51514"/>
            <a:ext cx="4378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REFERENCE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091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/>
          <p:nvPr/>
        </p:nvSpPr>
        <p:spPr>
          <a:xfrm>
            <a:off x="-306" y="1243853"/>
            <a:ext cx="12192000" cy="437029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6479" y="2073567"/>
            <a:ext cx="1019904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Century Gothic" panose="020B0502020202020204" pitchFamily="34" charset="0"/>
                <a:ea typeface="나눔바른고딕" panose="020B0603020101020101" pitchFamily="50" charset="-127"/>
              </a:rPr>
              <a:t>THANK YOU FOR LISTENING</a:t>
            </a:r>
          </a:p>
          <a:p>
            <a:pPr algn="ctr"/>
            <a:endParaRPr lang="en-US" altLang="ko-KR" sz="1600" dirty="0">
              <a:solidFill>
                <a:schemeClr val="bg1"/>
              </a:solidFill>
              <a:latin typeface="Century Gothic" panose="020B0502020202020204" pitchFamily="34" charset="0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Century Gothic" panose="020B0502020202020204" pitchFamily="34" charset="0"/>
                <a:ea typeface="나눔바른고딕 Light" panose="020B0603020101020101" pitchFamily="50" charset="-127"/>
              </a:rPr>
              <a:t>ANY QUESTIONS?</a:t>
            </a:r>
            <a:endParaRPr lang="ko-KR" altLang="en-US" sz="4000" dirty="0">
              <a:solidFill>
                <a:schemeClr val="bg1"/>
              </a:solidFill>
              <a:latin typeface="Century Gothic" panose="020B0502020202020204" pitchFamily="34" charset="0"/>
              <a:ea typeface="나눔바른고딕 Light" panose="020B0603020101020101" pitchFamily="50" charset="-127"/>
            </a:endParaRPr>
          </a:p>
        </p:txBody>
      </p:sp>
      <p:cxnSp>
        <p:nvCxnSpPr>
          <p:cNvPr id="4" name="Straight Connector 19"/>
          <p:cNvCxnSpPr/>
          <p:nvPr/>
        </p:nvCxnSpPr>
        <p:spPr>
          <a:xfrm>
            <a:off x="-306" y="4519383"/>
            <a:ext cx="12240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Hexagon 21"/>
          <p:cNvSpPr/>
          <p:nvPr/>
        </p:nvSpPr>
        <p:spPr>
          <a:xfrm rot="5400000">
            <a:off x="5810243" y="4262219"/>
            <a:ext cx="571514" cy="510034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09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/>
          <p:nvPr/>
        </p:nvSpPr>
        <p:spPr>
          <a:xfrm>
            <a:off x="0" y="914400"/>
            <a:ext cx="12192000" cy="59436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920777" y="1666601"/>
            <a:ext cx="3814410" cy="4348462"/>
          </a:xfrm>
          <a:prstGeom prst="rect">
            <a:avLst/>
          </a:prstGeom>
          <a:solidFill>
            <a:schemeClr val="bg1"/>
          </a:solidFill>
          <a:ln>
            <a:solidFill>
              <a:srgbClr val="84D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9" y="51514"/>
            <a:ext cx="4378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INTRODUCTION</a:t>
            </a:r>
            <a:endParaRPr lang="ko-KR" altLang="en-US" sz="4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Straight Connector 17"/>
          <p:cNvCxnSpPr/>
          <p:nvPr/>
        </p:nvCxnSpPr>
        <p:spPr>
          <a:xfrm>
            <a:off x="-25758" y="656368"/>
            <a:ext cx="1094400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27365" y="4301762"/>
            <a:ext cx="2636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사람들이 언제 어디서든 쉽게 물건을 옮기도록 돕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On-demand</a:t>
            </a:r>
            <a:r>
              <a:rPr lang="ko-KR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플랫폼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81645" y="5414276"/>
            <a:ext cx="4954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-Steven Lam,  GOGOVAN CEO-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635507" y="2297810"/>
            <a:ext cx="6542862" cy="476624"/>
            <a:chOff x="5635507" y="2383535"/>
            <a:chExt cx="6542862" cy="476624"/>
          </a:xfrm>
        </p:grpSpPr>
        <p:sp>
          <p:nvSpPr>
            <p:cNvPr id="37" name="TextBox 36"/>
            <p:cNvSpPr txBox="1"/>
            <p:nvPr/>
          </p:nvSpPr>
          <p:spPr>
            <a:xfrm>
              <a:off x="6261257" y="2391014"/>
              <a:ext cx="5917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모든 형태의 운송서비스를 앱을 통해 주선</a:t>
              </a:r>
            </a:p>
          </p:txBody>
        </p:sp>
        <p:pic>
          <p:nvPicPr>
            <p:cNvPr id="39" name="Picture 2" descr="https://d30y9cdsu7xlg0.cloudfront.net/png/17484-200.png">
              <a:hlinkClick r:id="rId2" tooltip="Check Mark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5507" y="2383535"/>
              <a:ext cx="464582" cy="476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그룹 45"/>
          <p:cNvGrpSpPr/>
          <p:nvPr/>
        </p:nvGrpSpPr>
        <p:grpSpPr>
          <a:xfrm>
            <a:off x="5635507" y="3464631"/>
            <a:ext cx="6262104" cy="503031"/>
            <a:chOff x="5635507" y="3607506"/>
            <a:chExt cx="6262104" cy="503031"/>
          </a:xfrm>
        </p:grpSpPr>
        <p:sp>
          <p:nvSpPr>
            <p:cNvPr id="33" name="TextBox 32"/>
            <p:cNvSpPr txBox="1"/>
            <p:nvPr/>
          </p:nvSpPr>
          <p:spPr>
            <a:xfrm>
              <a:off x="6229862" y="3648872"/>
              <a:ext cx="5667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개인 및 비즈니스 고객과 기사 연결</a:t>
              </a:r>
            </a:p>
          </p:txBody>
        </p:sp>
        <p:pic>
          <p:nvPicPr>
            <p:cNvPr id="40" name="Picture 2" descr="https://d30y9cdsu7xlg0.cloudfront.net/png/17484-200.png">
              <a:hlinkClick r:id="rId2" tooltip="Check Mark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5507" y="3607506"/>
              <a:ext cx="464582" cy="476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Rectangle 13"/>
          <p:cNvSpPr/>
          <p:nvPr/>
        </p:nvSpPr>
        <p:spPr>
          <a:xfrm>
            <a:off x="5123117" y="1451795"/>
            <a:ext cx="63500" cy="4864100"/>
          </a:xfrm>
          <a:prstGeom prst="rect">
            <a:avLst/>
          </a:prstGeom>
          <a:solidFill>
            <a:srgbClr val="84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5635507" y="4699157"/>
            <a:ext cx="6293499" cy="506321"/>
            <a:chOff x="5635507" y="4746782"/>
            <a:chExt cx="6293499" cy="506321"/>
          </a:xfrm>
        </p:grpSpPr>
        <p:pic>
          <p:nvPicPr>
            <p:cNvPr id="42" name="Picture 2" descr="https://d30y9cdsu7xlg0.cloudfront.net/png/17484-200.png">
              <a:hlinkClick r:id="rId2" tooltip="Check Mark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5507" y="4746782"/>
              <a:ext cx="464582" cy="476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6261257" y="4791438"/>
              <a:ext cx="5667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고객의 니즈에 따른 맞춤형 서비스 제공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409127" y="205486"/>
            <a:ext cx="5814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I.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고고밴이란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?(about GOGOVAN)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665" y="2057874"/>
            <a:ext cx="2631753" cy="20369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86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/>
          <p:nvPr/>
        </p:nvSpPr>
        <p:spPr>
          <a:xfrm>
            <a:off x="0" y="914400"/>
            <a:ext cx="12192000" cy="59436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8"/>
          <p:cNvSpPr/>
          <p:nvPr/>
        </p:nvSpPr>
        <p:spPr>
          <a:xfrm>
            <a:off x="1007752" y="2383917"/>
            <a:ext cx="9776362" cy="3677538"/>
          </a:xfrm>
          <a:prstGeom prst="rect">
            <a:avLst/>
          </a:prstGeom>
          <a:solidFill>
            <a:schemeClr val="bg1"/>
          </a:solidFill>
          <a:ln>
            <a:solidFill>
              <a:srgbClr val="84D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" name="Straight Connector 17"/>
          <p:cNvCxnSpPr/>
          <p:nvPr/>
        </p:nvCxnSpPr>
        <p:spPr>
          <a:xfrm>
            <a:off x="-25758" y="656368"/>
            <a:ext cx="1094400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879" y="51514"/>
            <a:ext cx="4378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INTRODUCTION</a:t>
            </a:r>
            <a:endParaRPr lang="ko-KR" altLang="en-US" sz="4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9127" y="205486"/>
            <a:ext cx="5509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II.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고고밴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연혁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(History)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155708" y="2846001"/>
            <a:ext cx="7892603" cy="2806114"/>
            <a:chOff x="1033899" y="1835626"/>
            <a:chExt cx="7892603" cy="2806114"/>
          </a:xfrm>
          <a:gradFill flip="none" rotWithShape="1">
            <a:gsLst>
              <a:gs pos="3300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90000"/>
                  <a:lumOff val="10000"/>
                </a:schemeClr>
              </a:gs>
            </a:gsLst>
            <a:lin ang="2700000" scaled="1"/>
            <a:tileRect/>
          </a:gradFill>
        </p:grpSpPr>
        <p:sp>
          <p:nvSpPr>
            <p:cNvPr id="11" name="갈매기형 수장 3"/>
            <p:cNvSpPr/>
            <p:nvPr/>
          </p:nvSpPr>
          <p:spPr>
            <a:xfrm>
              <a:off x="1033899" y="1835626"/>
              <a:ext cx="2806581" cy="2753360"/>
            </a:xfrm>
            <a:prstGeom prst="chevron">
              <a:avLst>
                <a:gd name="adj" fmla="val 2121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갈매기형 수장 30"/>
            <p:cNvSpPr/>
            <p:nvPr/>
          </p:nvSpPr>
          <p:spPr>
            <a:xfrm>
              <a:off x="3576910" y="1862003"/>
              <a:ext cx="2806581" cy="2753360"/>
            </a:xfrm>
            <a:prstGeom prst="chevron">
              <a:avLst>
                <a:gd name="adj" fmla="val 2121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갈매기형 수장 31"/>
            <p:cNvSpPr/>
            <p:nvPr/>
          </p:nvSpPr>
          <p:spPr>
            <a:xfrm>
              <a:off x="6119921" y="1888380"/>
              <a:ext cx="2806581" cy="2753360"/>
            </a:xfrm>
            <a:prstGeom prst="chevron">
              <a:avLst>
                <a:gd name="adj" fmla="val 2121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93133" y="3673813"/>
            <a:ext cx="1617752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2013.6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고고밴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설립</a:t>
            </a:r>
            <a:endParaRPr lang="en-US" altLang="ko-KR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홍콩 법인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337" y="3673813"/>
            <a:ext cx="2483372" cy="1097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2014.12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고고밴코리아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창업</a:t>
            </a:r>
            <a:endParaRPr lang="en-US" altLang="ko-KR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36155" y="3673813"/>
            <a:ext cx="1906292" cy="1097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2013.5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고고테크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설립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Rectangle 9"/>
          <p:cNvSpPr/>
          <p:nvPr/>
        </p:nvSpPr>
        <p:spPr>
          <a:xfrm rot="16200000">
            <a:off x="3457025" y="-1481964"/>
            <a:ext cx="63500" cy="6336000"/>
          </a:xfrm>
          <a:prstGeom prst="rect">
            <a:avLst/>
          </a:prstGeom>
          <a:solidFill>
            <a:srgbClr val="84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0775" y="1092648"/>
            <a:ext cx="621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고고밴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아시아 최대의 운송 솔루션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98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/>
          <p:nvPr/>
        </p:nvSpPr>
        <p:spPr>
          <a:xfrm>
            <a:off x="-8002" y="914400"/>
            <a:ext cx="12192000" cy="59436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879" y="51514"/>
            <a:ext cx="4378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INTRODUCTION</a:t>
            </a:r>
            <a:endParaRPr lang="ko-KR" altLang="en-US" sz="4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Straight Connector 17"/>
          <p:cNvCxnSpPr/>
          <p:nvPr/>
        </p:nvCxnSpPr>
        <p:spPr>
          <a:xfrm>
            <a:off x="-25758" y="656368"/>
            <a:ext cx="1094400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91632" y="187511"/>
            <a:ext cx="5820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III.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고고밴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현황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(Present Condition)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476893" y="5493158"/>
            <a:ext cx="2307173" cy="769059"/>
            <a:chOff x="3323770" y="5341255"/>
            <a:chExt cx="2307774" cy="769259"/>
          </a:xfrm>
          <a:solidFill>
            <a:schemeClr val="accent1">
              <a:lumMod val="75000"/>
            </a:schemeClr>
          </a:solidFill>
          <a:effectLst>
            <a:outerShdw blurRad="279400" dist="38100" dir="5400000" sx="103000" sy="103000" algn="tl" rotWithShape="0">
              <a:prstClr val="black">
                <a:alpha val="32000"/>
              </a:prstClr>
            </a:outerShdw>
          </a:effectLst>
        </p:grpSpPr>
        <p:sp>
          <p:nvSpPr>
            <p:cNvPr id="18" name="Rectangle 3"/>
            <p:cNvSpPr/>
            <p:nvPr/>
          </p:nvSpPr>
          <p:spPr>
            <a:xfrm rot="5400000">
              <a:off x="3708399" y="4956628"/>
              <a:ext cx="769257" cy="15385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  <p:sp>
          <p:nvSpPr>
            <p:cNvPr id="19" name="Right Triangle 5"/>
            <p:cNvSpPr/>
            <p:nvPr/>
          </p:nvSpPr>
          <p:spPr>
            <a:xfrm flipV="1">
              <a:off x="4862285" y="5341255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Group 18"/>
          <p:cNvGrpSpPr/>
          <p:nvPr/>
        </p:nvGrpSpPr>
        <p:grpSpPr>
          <a:xfrm>
            <a:off x="5784066" y="3185982"/>
            <a:ext cx="2307173" cy="769059"/>
            <a:chOff x="5631544" y="3033478"/>
            <a:chExt cx="2307774" cy="769259"/>
          </a:xfrm>
          <a:solidFill>
            <a:schemeClr val="accent1">
              <a:lumMod val="40000"/>
              <a:lumOff val="60000"/>
            </a:schemeClr>
          </a:solidFill>
          <a:effectLst>
            <a:outerShdw blurRad="279400" dist="38100" dir="5400000" sx="103000" sy="103000" algn="tl" rotWithShape="0">
              <a:prstClr val="black">
                <a:alpha val="32000"/>
              </a:prstClr>
            </a:outerShdw>
          </a:effectLst>
        </p:grpSpPr>
        <p:sp>
          <p:nvSpPr>
            <p:cNvPr id="21" name="Rectangle 8"/>
            <p:cNvSpPr/>
            <p:nvPr/>
          </p:nvSpPr>
          <p:spPr>
            <a:xfrm rot="5400000">
              <a:off x="6016173" y="2648851"/>
              <a:ext cx="769257" cy="15385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  <p:sp>
          <p:nvSpPr>
            <p:cNvPr id="22" name="Right Triangle 9"/>
            <p:cNvSpPr/>
            <p:nvPr/>
          </p:nvSpPr>
          <p:spPr>
            <a:xfrm flipV="1">
              <a:off x="7170059" y="3033478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0"/>
          <p:cNvGrpSpPr/>
          <p:nvPr/>
        </p:nvGrpSpPr>
        <p:grpSpPr>
          <a:xfrm>
            <a:off x="8091239" y="895897"/>
            <a:ext cx="2307173" cy="769059"/>
            <a:chOff x="7939318" y="725700"/>
            <a:chExt cx="2307774" cy="769259"/>
          </a:xfrm>
          <a:solidFill>
            <a:schemeClr val="accent1">
              <a:lumMod val="60000"/>
              <a:lumOff val="40000"/>
            </a:schemeClr>
          </a:solidFill>
          <a:effectLst>
            <a:outerShdw blurRad="279400" dist="38100" dir="5400000" sx="103000" sy="103000" algn="tl" rotWithShape="0">
              <a:prstClr val="black">
                <a:alpha val="32000"/>
              </a:prstClr>
            </a:outerShdw>
          </a:effectLst>
        </p:grpSpPr>
        <p:sp>
          <p:nvSpPr>
            <p:cNvPr id="24" name="Rectangle 12"/>
            <p:cNvSpPr/>
            <p:nvPr/>
          </p:nvSpPr>
          <p:spPr>
            <a:xfrm rot="5400000">
              <a:off x="8323947" y="341073"/>
              <a:ext cx="769257" cy="15385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  <p:sp>
          <p:nvSpPr>
            <p:cNvPr id="25" name="Right Triangle 13"/>
            <p:cNvSpPr/>
            <p:nvPr/>
          </p:nvSpPr>
          <p:spPr>
            <a:xfrm flipV="1">
              <a:off x="9477833" y="725700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Group 15"/>
          <p:cNvGrpSpPr/>
          <p:nvPr/>
        </p:nvGrpSpPr>
        <p:grpSpPr>
          <a:xfrm>
            <a:off x="2707835" y="5493159"/>
            <a:ext cx="769059" cy="1516349"/>
            <a:chOff x="2554511" y="5341256"/>
            <a:chExt cx="769259" cy="1516744"/>
          </a:xfrm>
          <a:solidFill>
            <a:schemeClr val="accent1">
              <a:lumMod val="50000"/>
            </a:schemeClr>
          </a:solidFill>
        </p:grpSpPr>
        <p:sp>
          <p:nvSpPr>
            <p:cNvPr id="28" name="Right Triangle 2"/>
            <p:cNvSpPr/>
            <p:nvPr/>
          </p:nvSpPr>
          <p:spPr>
            <a:xfrm flipH="1">
              <a:off x="2554511" y="5341256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  <p:sp>
          <p:nvSpPr>
            <p:cNvPr id="29" name="Rectangle 4"/>
            <p:cNvSpPr/>
            <p:nvPr/>
          </p:nvSpPr>
          <p:spPr>
            <a:xfrm>
              <a:off x="2554512" y="6110513"/>
              <a:ext cx="769257" cy="7474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Group 17"/>
          <p:cNvGrpSpPr/>
          <p:nvPr/>
        </p:nvGrpSpPr>
        <p:grpSpPr>
          <a:xfrm>
            <a:off x="5015008" y="3185983"/>
            <a:ext cx="769059" cy="2307173"/>
            <a:chOff x="4862285" y="3033479"/>
            <a:chExt cx="769259" cy="230777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1" name="Rectangle 6"/>
            <p:cNvSpPr/>
            <p:nvPr/>
          </p:nvSpPr>
          <p:spPr>
            <a:xfrm>
              <a:off x="4862287" y="3802738"/>
              <a:ext cx="769257" cy="15385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  <p:sp>
          <p:nvSpPr>
            <p:cNvPr id="32" name="Right Triangle 7"/>
            <p:cNvSpPr/>
            <p:nvPr/>
          </p:nvSpPr>
          <p:spPr>
            <a:xfrm flipH="1">
              <a:off x="4862285" y="3033479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Group 19"/>
          <p:cNvGrpSpPr/>
          <p:nvPr/>
        </p:nvGrpSpPr>
        <p:grpSpPr>
          <a:xfrm>
            <a:off x="7322181" y="895895"/>
            <a:ext cx="769059" cy="2290083"/>
            <a:chOff x="7170059" y="725701"/>
            <a:chExt cx="769259" cy="230777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" name="Rectangle 10"/>
            <p:cNvSpPr/>
            <p:nvPr/>
          </p:nvSpPr>
          <p:spPr>
            <a:xfrm>
              <a:off x="7170061" y="1494961"/>
              <a:ext cx="769257" cy="15385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  <p:sp>
          <p:nvSpPr>
            <p:cNvPr id="35" name="Right Triangle 11"/>
            <p:cNvSpPr/>
            <p:nvPr/>
          </p:nvSpPr>
          <p:spPr>
            <a:xfrm flipH="1">
              <a:off x="7170059" y="725701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</p:grpSp>
      <p:sp>
        <p:nvSpPr>
          <p:cNvPr id="36" name="타원 35"/>
          <p:cNvSpPr/>
          <p:nvPr/>
        </p:nvSpPr>
        <p:spPr>
          <a:xfrm>
            <a:off x="3503226" y="4128499"/>
            <a:ext cx="1191342" cy="11913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8425">
            <a:solidFill>
              <a:schemeClr val="bg1"/>
            </a:solidFill>
          </a:ln>
          <a:effectLst>
            <a:outerShdw blurRad="114300" dist="889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232684" y="4128358"/>
            <a:ext cx="1191342" cy="1191342"/>
          </a:xfrm>
          <a:prstGeom prst="ellipse">
            <a:avLst/>
          </a:prstGeom>
          <a:solidFill>
            <a:srgbClr val="FFC000"/>
          </a:solidFill>
          <a:ln w="98425">
            <a:solidFill>
              <a:schemeClr val="bg1"/>
            </a:solidFill>
          </a:ln>
          <a:effectLst>
            <a:outerShdw blurRad="114300" dist="889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5660360" y="1821322"/>
            <a:ext cx="1191342" cy="1191342"/>
          </a:xfrm>
          <a:prstGeom prst="ellipse">
            <a:avLst/>
          </a:prstGeom>
          <a:solidFill>
            <a:srgbClr val="7E4D76"/>
          </a:solidFill>
          <a:ln w="98425">
            <a:solidFill>
              <a:schemeClr val="bg1"/>
            </a:solidFill>
          </a:ln>
          <a:effectLst>
            <a:outerShdw blurRad="114300" dist="889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8294198" y="1821322"/>
            <a:ext cx="1191342" cy="1191342"/>
          </a:xfrm>
          <a:prstGeom prst="ellipse">
            <a:avLst/>
          </a:prstGeom>
          <a:solidFill>
            <a:srgbClr val="59B3A4"/>
          </a:solidFill>
          <a:ln w="98425">
            <a:solidFill>
              <a:schemeClr val="bg1"/>
            </a:solidFill>
          </a:ln>
          <a:effectLst>
            <a:outerShdw blurRad="114300" dist="889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40"/>
          <p:cNvSpPr/>
          <p:nvPr/>
        </p:nvSpPr>
        <p:spPr>
          <a:xfrm>
            <a:off x="563863" y="4398254"/>
            <a:ext cx="27366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126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월 평균 주문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r" defTabSz="914126"/>
            <a:r>
              <a:rPr lang="en-US" sz="2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500,000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건</a:t>
            </a:r>
            <a:endParaRPr lang="en-US" sz="2800" b="1" dirty="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706709" y="4531420"/>
            <a:ext cx="32115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ko-KR" altLang="en-US" sz="2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파트너십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을 통한 협업</a:t>
            </a:r>
            <a:endParaRPr lang="en-US" sz="2000" b="1" dirty="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42" name="Rectangle 40"/>
          <p:cNvSpPr/>
          <p:nvPr/>
        </p:nvSpPr>
        <p:spPr>
          <a:xfrm>
            <a:off x="9744140" y="2059314"/>
            <a:ext cx="27366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등록기사</a:t>
            </a:r>
          </a:p>
          <a:p>
            <a:pPr defTabSz="914126"/>
            <a:r>
              <a:rPr lang="en-US" sz="2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120,000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명</a:t>
            </a:r>
            <a:endParaRPr lang="en-US" sz="2800" b="1" dirty="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43" name="Rectangle 40"/>
          <p:cNvSpPr/>
          <p:nvPr/>
        </p:nvSpPr>
        <p:spPr>
          <a:xfrm>
            <a:off x="2460710" y="2183365"/>
            <a:ext cx="30622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126"/>
            <a:r>
              <a:rPr lang="en-US" sz="2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6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개국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13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개 도시</a:t>
            </a:r>
            <a:endParaRPr lang="en-US" sz="2400" b="1" dirty="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44" name="꺾인 연결선 47"/>
          <p:cNvCxnSpPr>
            <a:stCxn id="43" idx="2"/>
            <a:endCxn id="40" idx="0"/>
          </p:cNvCxnSpPr>
          <p:nvPr/>
        </p:nvCxnSpPr>
        <p:spPr>
          <a:xfrm rot="5400000">
            <a:off x="2116194" y="2522596"/>
            <a:ext cx="1691669" cy="205964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51"/>
          <p:cNvCxnSpPr>
            <a:stCxn id="42" idx="2"/>
            <a:endCxn id="41" idx="0"/>
          </p:cNvCxnSpPr>
          <p:nvPr/>
        </p:nvCxnSpPr>
        <p:spPr>
          <a:xfrm rot="5400000">
            <a:off x="9391925" y="2810863"/>
            <a:ext cx="1641109" cy="1800005"/>
          </a:xfrm>
          <a:prstGeom prst="bentConnector3">
            <a:avLst/>
          </a:prstGeom>
          <a:ln w="9525" cap="rnd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5"/>
          <p:cNvSpPr>
            <a:spLocks noEditPoints="1"/>
          </p:cNvSpPr>
          <p:nvPr/>
        </p:nvSpPr>
        <p:spPr bwMode="auto">
          <a:xfrm>
            <a:off x="3807489" y="4483281"/>
            <a:ext cx="582815" cy="525174"/>
          </a:xfrm>
          <a:custGeom>
            <a:avLst/>
            <a:gdLst>
              <a:gd name="T0" fmla="*/ 227 w 267"/>
              <a:gd name="T1" fmla="*/ 66 h 240"/>
              <a:gd name="T2" fmla="*/ 40 w 267"/>
              <a:gd name="T3" fmla="*/ 66 h 240"/>
              <a:gd name="T4" fmla="*/ 0 w 267"/>
              <a:gd name="T5" fmla="*/ 106 h 240"/>
              <a:gd name="T6" fmla="*/ 0 w 267"/>
              <a:gd name="T7" fmla="*/ 186 h 240"/>
              <a:gd name="T8" fmla="*/ 54 w 267"/>
              <a:gd name="T9" fmla="*/ 186 h 240"/>
              <a:gd name="T10" fmla="*/ 54 w 267"/>
              <a:gd name="T11" fmla="*/ 240 h 240"/>
              <a:gd name="T12" fmla="*/ 214 w 267"/>
              <a:gd name="T13" fmla="*/ 240 h 240"/>
              <a:gd name="T14" fmla="*/ 214 w 267"/>
              <a:gd name="T15" fmla="*/ 186 h 240"/>
              <a:gd name="T16" fmla="*/ 267 w 267"/>
              <a:gd name="T17" fmla="*/ 186 h 240"/>
              <a:gd name="T18" fmla="*/ 267 w 267"/>
              <a:gd name="T19" fmla="*/ 106 h 240"/>
              <a:gd name="T20" fmla="*/ 227 w 267"/>
              <a:gd name="T21" fmla="*/ 66 h 240"/>
              <a:gd name="T22" fmla="*/ 227 w 267"/>
              <a:gd name="T23" fmla="*/ 66 h 240"/>
              <a:gd name="T24" fmla="*/ 187 w 267"/>
              <a:gd name="T25" fmla="*/ 213 h 240"/>
              <a:gd name="T26" fmla="*/ 80 w 267"/>
              <a:gd name="T27" fmla="*/ 213 h 240"/>
              <a:gd name="T28" fmla="*/ 80 w 267"/>
              <a:gd name="T29" fmla="*/ 146 h 240"/>
              <a:gd name="T30" fmla="*/ 187 w 267"/>
              <a:gd name="T31" fmla="*/ 146 h 240"/>
              <a:gd name="T32" fmla="*/ 187 w 267"/>
              <a:gd name="T33" fmla="*/ 213 h 240"/>
              <a:gd name="T34" fmla="*/ 187 w 267"/>
              <a:gd name="T35" fmla="*/ 213 h 240"/>
              <a:gd name="T36" fmla="*/ 227 w 267"/>
              <a:gd name="T37" fmla="*/ 120 h 240"/>
              <a:gd name="T38" fmla="*/ 214 w 267"/>
              <a:gd name="T39" fmla="*/ 106 h 240"/>
              <a:gd name="T40" fmla="*/ 227 w 267"/>
              <a:gd name="T41" fmla="*/ 93 h 240"/>
              <a:gd name="T42" fmla="*/ 240 w 267"/>
              <a:gd name="T43" fmla="*/ 106 h 240"/>
              <a:gd name="T44" fmla="*/ 227 w 267"/>
              <a:gd name="T45" fmla="*/ 120 h 240"/>
              <a:gd name="T46" fmla="*/ 227 w 267"/>
              <a:gd name="T47" fmla="*/ 120 h 240"/>
              <a:gd name="T48" fmla="*/ 214 w 267"/>
              <a:gd name="T49" fmla="*/ 0 h 240"/>
              <a:gd name="T50" fmla="*/ 54 w 267"/>
              <a:gd name="T51" fmla="*/ 0 h 240"/>
              <a:gd name="T52" fmla="*/ 54 w 267"/>
              <a:gd name="T53" fmla="*/ 53 h 240"/>
              <a:gd name="T54" fmla="*/ 214 w 267"/>
              <a:gd name="T55" fmla="*/ 53 h 240"/>
              <a:gd name="T56" fmla="*/ 214 w 267"/>
              <a:gd name="T57" fmla="*/ 0 h 240"/>
              <a:gd name="T58" fmla="*/ 214 w 267"/>
              <a:gd name="T5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67" h="240">
                <a:moveTo>
                  <a:pt x="227" y="66"/>
                </a:moveTo>
                <a:lnTo>
                  <a:pt x="40" y="66"/>
                </a:lnTo>
                <a:cubicBezTo>
                  <a:pt x="18" y="66"/>
                  <a:pt x="0" y="84"/>
                  <a:pt x="0" y="106"/>
                </a:cubicBezTo>
                <a:lnTo>
                  <a:pt x="0" y="186"/>
                </a:lnTo>
                <a:lnTo>
                  <a:pt x="54" y="186"/>
                </a:lnTo>
                <a:lnTo>
                  <a:pt x="54" y="240"/>
                </a:lnTo>
                <a:lnTo>
                  <a:pt x="214" y="240"/>
                </a:lnTo>
                <a:lnTo>
                  <a:pt x="214" y="186"/>
                </a:lnTo>
                <a:lnTo>
                  <a:pt x="267" y="186"/>
                </a:lnTo>
                <a:lnTo>
                  <a:pt x="267" y="106"/>
                </a:lnTo>
                <a:cubicBezTo>
                  <a:pt x="267" y="84"/>
                  <a:pt x="249" y="66"/>
                  <a:pt x="227" y="66"/>
                </a:cubicBezTo>
                <a:lnTo>
                  <a:pt x="227" y="66"/>
                </a:lnTo>
                <a:close/>
                <a:moveTo>
                  <a:pt x="187" y="213"/>
                </a:moveTo>
                <a:lnTo>
                  <a:pt x="80" y="213"/>
                </a:lnTo>
                <a:lnTo>
                  <a:pt x="80" y="146"/>
                </a:lnTo>
                <a:lnTo>
                  <a:pt x="187" y="146"/>
                </a:lnTo>
                <a:lnTo>
                  <a:pt x="187" y="213"/>
                </a:lnTo>
                <a:lnTo>
                  <a:pt x="187" y="213"/>
                </a:lnTo>
                <a:close/>
                <a:moveTo>
                  <a:pt x="227" y="120"/>
                </a:moveTo>
                <a:cubicBezTo>
                  <a:pt x="220" y="120"/>
                  <a:pt x="214" y="114"/>
                  <a:pt x="214" y="106"/>
                </a:cubicBezTo>
                <a:cubicBezTo>
                  <a:pt x="214" y="99"/>
                  <a:pt x="220" y="93"/>
                  <a:pt x="227" y="93"/>
                </a:cubicBezTo>
                <a:cubicBezTo>
                  <a:pt x="234" y="93"/>
                  <a:pt x="240" y="99"/>
                  <a:pt x="240" y="106"/>
                </a:cubicBezTo>
                <a:cubicBezTo>
                  <a:pt x="240" y="114"/>
                  <a:pt x="234" y="120"/>
                  <a:pt x="227" y="120"/>
                </a:cubicBezTo>
                <a:lnTo>
                  <a:pt x="227" y="120"/>
                </a:lnTo>
                <a:close/>
                <a:moveTo>
                  <a:pt x="214" y="0"/>
                </a:moveTo>
                <a:lnTo>
                  <a:pt x="54" y="0"/>
                </a:lnTo>
                <a:lnTo>
                  <a:pt x="54" y="53"/>
                </a:lnTo>
                <a:lnTo>
                  <a:pt x="214" y="53"/>
                </a:lnTo>
                <a:lnTo>
                  <a:pt x="214" y="0"/>
                </a:lnTo>
                <a:lnTo>
                  <a:pt x="21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" name="Freeform 13"/>
          <p:cNvSpPr>
            <a:spLocks noEditPoints="1"/>
          </p:cNvSpPr>
          <p:nvPr/>
        </p:nvSpPr>
        <p:spPr bwMode="auto">
          <a:xfrm>
            <a:off x="8570236" y="2210269"/>
            <a:ext cx="643657" cy="467533"/>
          </a:xfrm>
          <a:custGeom>
            <a:avLst/>
            <a:gdLst>
              <a:gd name="T0" fmla="*/ 253 w 293"/>
              <a:gd name="T1" fmla="*/ 53 h 213"/>
              <a:gd name="T2" fmla="*/ 213 w 293"/>
              <a:gd name="T3" fmla="*/ 53 h 213"/>
              <a:gd name="T4" fmla="*/ 213 w 293"/>
              <a:gd name="T5" fmla="*/ 0 h 213"/>
              <a:gd name="T6" fmla="*/ 27 w 293"/>
              <a:gd name="T7" fmla="*/ 0 h 213"/>
              <a:gd name="T8" fmla="*/ 0 w 293"/>
              <a:gd name="T9" fmla="*/ 27 h 213"/>
              <a:gd name="T10" fmla="*/ 0 w 293"/>
              <a:gd name="T11" fmla="*/ 173 h 213"/>
              <a:gd name="T12" fmla="*/ 27 w 293"/>
              <a:gd name="T13" fmla="*/ 173 h 213"/>
              <a:gd name="T14" fmla="*/ 67 w 293"/>
              <a:gd name="T15" fmla="*/ 213 h 213"/>
              <a:gd name="T16" fmla="*/ 107 w 293"/>
              <a:gd name="T17" fmla="*/ 173 h 213"/>
              <a:gd name="T18" fmla="*/ 187 w 293"/>
              <a:gd name="T19" fmla="*/ 173 h 213"/>
              <a:gd name="T20" fmla="*/ 227 w 293"/>
              <a:gd name="T21" fmla="*/ 213 h 213"/>
              <a:gd name="T22" fmla="*/ 267 w 293"/>
              <a:gd name="T23" fmla="*/ 173 h 213"/>
              <a:gd name="T24" fmla="*/ 293 w 293"/>
              <a:gd name="T25" fmla="*/ 173 h 213"/>
              <a:gd name="T26" fmla="*/ 293 w 293"/>
              <a:gd name="T27" fmla="*/ 107 h 213"/>
              <a:gd name="T28" fmla="*/ 253 w 293"/>
              <a:gd name="T29" fmla="*/ 53 h 213"/>
              <a:gd name="T30" fmla="*/ 253 w 293"/>
              <a:gd name="T31" fmla="*/ 53 h 213"/>
              <a:gd name="T32" fmla="*/ 67 w 293"/>
              <a:gd name="T33" fmla="*/ 193 h 213"/>
              <a:gd name="T34" fmla="*/ 47 w 293"/>
              <a:gd name="T35" fmla="*/ 173 h 213"/>
              <a:gd name="T36" fmla="*/ 67 w 293"/>
              <a:gd name="T37" fmla="*/ 153 h 213"/>
              <a:gd name="T38" fmla="*/ 87 w 293"/>
              <a:gd name="T39" fmla="*/ 173 h 213"/>
              <a:gd name="T40" fmla="*/ 67 w 293"/>
              <a:gd name="T41" fmla="*/ 193 h 213"/>
              <a:gd name="T42" fmla="*/ 67 w 293"/>
              <a:gd name="T43" fmla="*/ 193 h 213"/>
              <a:gd name="T44" fmla="*/ 247 w 293"/>
              <a:gd name="T45" fmla="*/ 73 h 213"/>
              <a:gd name="T46" fmla="*/ 273 w 293"/>
              <a:gd name="T47" fmla="*/ 107 h 213"/>
              <a:gd name="T48" fmla="*/ 213 w 293"/>
              <a:gd name="T49" fmla="*/ 107 h 213"/>
              <a:gd name="T50" fmla="*/ 213 w 293"/>
              <a:gd name="T51" fmla="*/ 73 h 213"/>
              <a:gd name="T52" fmla="*/ 247 w 293"/>
              <a:gd name="T53" fmla="*/ 73 h 213"/>
              <a:gd name="T54" fmla="*/ 247 w 293"/>
              <a:gd name="T55" fmla="*/ 73 h 213"/>
              <a:gd name="T56" fmla="*/ 227 w 293"/>
              <a:gd name="T57" fmla="*/ 193 h 213"/>
              <a:gd name="T58" fmla="*/ 207 w 293"/>
              <a:gd name="T59" fmla="*/ 173 h 213"/>
              <a:gd name="T60" fmla="*/ 227 w 293"/>
              <a:gd name="T61" fmla="*/ 153 h 213"/>
              <a:gd name="T62" fmla="*/ 247 w 293"/>
              <a:gd name="T63" fmla="*/ 173 h 213"/>
              <a:gd name="T64" fmla="*/ 227 w 293"/>
              <a:gd name="T65" fmla="*/ 193 h 213"/>
              <a:gd name="T66" fmla="*/ 227 w 293"/>
              <a:gd name="T67" fmla="*/ 193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93" h="213">
                <a:moveTo>
                  <a:pt x="253" y="53"/>
                </a:moveTo>
                <a:lnTo>
                  <a:pt x="213" y="53"/>
                </a:lnTo>
                <a:lnTo>
                  <a:pt x="213" y="0"/>
                </a:lnTo>
                <a:lnTo>
                  <a:pt x="27" y="0"/>
                </a:lnTo>
                <a:cubicBezTo>
                  <a:pt x="12" y="0"/>
                  <a:pt x="0" y="12"/>
                  <a:pt x="0" y="27"/>
                </a:cubicBezTo>
                <a:lnTo>
                  <a:pt x="0" y="173"/>
                </a:lnTo>
                <a:lnTo>
                  <a:pt x="27" y="173"/>
                </a:lnTo>
                <a:cubicBezTo>
                  <a:pt x="27" y="195"/>
                  <a:pt x="45" y="213"/>
                  <a:pt x="67" y="213"/>
                </a:cubicBezTo>
                <a:cubicBezTo>
                  <a:pt x="89" y="213"/>
                  <a:pt x="107" y="195"/>
                  <a:pt x="107" y="173"/>
                </a:cubicBezTo>
                <a:lnTo>
                  <a:pt x="187" y="173"/>
                </a:lnTo>
                <a:cubicBezTo>
                  <a:pt x="187" y="195"/>
                  <a:pt x="205" y="213"/>
                  <a:pt x="227" y="213"/>
                </a:cubicBezTo>
                <a:cubicBezTo>
                  <a:pt x="249" y="213"/>
                  <a:pt x="267" y="195"/>
                  <a:pt x="267" y="173"/>
                </a:cubicBezTo>
                <a:lnTo>
                  <a:pt x="293" y="173"/>
                </a:lnTo>
                <a:lnTo>
                  <a:pt x="293" y="107"/>
                </a:lnTo>
                <a:lnTo>
                  <a:pt x="253" y="53"/>
                </a:lnTo>
                <a:lnTo>
                  <a:pt x="253" y="53"/>
                </a:lnTo>
                <a:close/>
                <a:moveTo>
                  <a:pt x="67" y="193"/>
                </a:moveTo>
                <a:cubicBezTo>
                  <a:pt x="56" y="193"/>
                  <a:pt x="47" y="184"/>
                  <a:pt x="47" y="173"/>
                </a:cubicBezTo>
                <a:cubicBezTo>
                  <a:pt x="47" y="162"/>
                  <a:pt x="56" y="153"/>
                  <a:pt x="67" y="153"/>
                </a:cubicBezTo>
                <a:cubicBezTo>
                  <a:pt x="78" y="153"/>
                  <a:pt x="87" y="162"/>
                  <a:pt x="87" y="173"/>
                </a:cubicBezTo>
                <a:cubicBezTo>
                  <a:pt x="87" y="184"/>
                  <a:pt x="78" y="193"/>
                  <a:pt x="67" y="193"/>
                </a:cubicBezTo>
                <a:lnTo>
                  <a:pt x="67" y="193"/>
                </a:lnTo>
                <a:close/>
                <a:moveTo>
                  <a:pt x="247" y="73"/>
                </a:moveTo>
                <a:lnTo>
                  <a:pt x="273" y="107"/>
                </a:lnTo>
                <a:lnTo>
                  <a:pt x="213" y="107"/>
                </a:lnTo>
                <a:lnTo>
                  <a:pt x="213" y="73"/>
                </a:lnTo>
                <a:lnTo>
                  <a:pt x="247" y="73"/>
                </a:lnTo>
                <a:lnTo>
                  <a:pt x="247" y="73"/>
                </a:lnTo>
                <a:close/>
                <a:moveTo>
                  <a:pt x="227" y="193"/>
                </a:moveTo>
                <a:cubicBezTo>
                  <a:pt x="216" y="193"/>
                  <a:pt x="207" y="184"/>
                  <a:pt x="207" y="173"/>
                </a:cubicBezTo>
                <a:cubicBezTo>
                  <a:pt x="207" y="162"/>
                  <a:pt x="216" y="153"/>
                  <a:pt x="227" y="153"/>
                </a:cubicBezTo>
                <a:cubicBezTo>
                  <a:pt x="238" y="153"/>
                  <a:pt x="247" y="162"/>
                  <a:pt x="247" y="173"/>
                </a:cubicBezTo>
                <a:cubicBezTo>
                  <a:pt x="247" y="184"/>
                  <a:pt x="238" y="193"/>
                  <a:pt x="227" y="193"/>
                </a:cubicBezTo>
                <a:lnTo>
                  <a:pt x="227" y="1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728" y="1970074"/>
            <a:ext cx="916605" cy="916605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089" y="4330469"/>
            <a:ext cx="837226" cy="837226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56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/>
          <p:nvPr/>
        </p:nvSpPr>
        <p:spPr>
          <a:xfrm>
            <a:off x="-8002" y="914400"/>
            <a:ext cx="12192000" cy="59436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Straight Connector 17"/>
          <p:cNvCxnSpPr/>
          <p:nvPr/>
        </p:nvCxnSpPr>
        <p:spPr>
          <a:xfrm>
            <a:off x="-25758" y="656368"/>
            <a:ext cx="1094400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879" y="51514"/>
            <a:ext cx="4378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INTRODUCTION</a:t>
            </a:r>
            <a:endParaRPr lang="ko-KR" altLang="en-US" sz="4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9127" y="205486"/>
            <a:ext cx="5509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IV.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핵심 가치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(Core Values)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438065" y="2964310"/>
            <a:ext cx="6333168" cy="3677929"/>
            <a:chOff x="6175749" y="2669035"/>
            <a:chExt cx="6333168" cy="3677929"/>
          </a:xfrm>
        </p:grpSpPr>
        <p:sp>
          <p:nvSpPr>
            <p:cNvPr id="7" name="TextBox 6"/>
            <p:cNvSpPr txBox="1"/>
            <p:nvPr/>
          </p:nvSpPr>
          <p:spPr>
            <a:xfrm>
              <a:off x="6999802" y="3332202"/>
              <a:ext cx="55091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rgbClr val="0070C0"/>
                  </a:solidFill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Happiness Delivery</a:t>
              </a:r>
              <a:endParaRPr lang="ko-KR" altLang="en-US" sz="3200" b="1" dirty="0">
                <a:solidFill>
                  <a:srgbClr val="0070C0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75749" y="2669035"/>
              <a:ext cx="92204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dirty="0">
                  <a:latin typeface="문체부 훈민정음체" panose="02020603020101020101" pitchFamily="18" charset="-127"/>
                  <a:ea typeface="문체부 훈민정음체" panose="02020603020101020101" pitchFamily="18" charset="-127"/>
                  <a:cs typeface="조선일보명조" panose="02030304000000000000" pitchFamily="18" charset="-127"/>
                </a:rPr>
                <a:t>“</a:t>
              </a:r>
              <a:endParaRPr lang="ko-KR" altLang="en-US" sz="11500" dirty="0">
                <a:latin typeface="문체부 훈민정음체" panose="02020603020101020101" pitchFamily="18" charset="-127"/>
                <a:ea typeface="문체부 훈민정음체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716093" y="2715201"/>
              <a:ext cx="922047" cy="3631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dirty="0">
                  <a:latin typeface="문체부 훈민정음체" panose="02020603020101020101" pitchFamily="18" charset="-127"/>
                  <a:ea typeface="문체부 훈민정음체" panose="02020603020101020101" pitchFamily="18" charset="-127"/>
                  <a:cs typeface="조선일보명조" panose="02030304000000000000" pitchFamily="18" charset="-127"/>
                </a:rPr>
                <a:t>”</a:t>
              </a:r>
              <a:endParaRPr lang="ko-KR" altLang="en-US" sz="11500" dirty="0">
                <a:latin typeface="문체부 훈민정음체" panose="02020603020101020101" pitchFamily="18" charset="-127"/>
                <a:ea typeface="문체부 훈민정음체" panose="02020603020101020101" pitchFamily="18" charset="-127"/>
                <a:cs typeface="조선일보명조" panose="02030304000000000000" pitchFamily="18" charset="-127"/>
              </a:endParaRPr>
            </a:p>
            <a:p>
              <a:endParaRPr lang="ko-KR" altLang="en-US" sz="11500" dirty="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82525" y="3113318"/>
            <a:ext cx="3623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O2O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통한 </a:t>
            </a:r>
            <a:r>
              <a:rPr lang="ko-KR" altLang="en-US" sz="2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속도와 혁신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899205" y="2090571"/>
            <a:ext cx="1500208" cy="873739"/>
            <a:chOff x="6243617" y="2369267"/>
            <a:chExt cx="2000238" cy="1297073"/>
          </a:xfrm>
        </p:grpSpPr>
        <p:sp>
          <p:nvSpPr>
            <p:cNvPr id="15" name="막힌 원호 14"/>
            <p:cNvSpPr/>
            <p:nvPr/>
          </p:nvSpPr>
          <p:spPr>
            <a:xfrm>
              <a:off x="6243617" y="2377945"/>
              <a:ext cx="1170054" cy="1288395"/>
            </a:xfrm>
            <a:prstGeom prst="blockArc">
              <a:avLst>
                <a:gd name="adj1" fmla="val 10800000"/>
                <a:gd name="adj2" fmla="val 0"/>
                <a:gd name="adj3" fmla="val 2853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6243617" y="2369267"/>
              <a:ext cx="1997680" cy="1292302"/>
              <a:chOff x="6243617" y="2369267"/>
              <a:chExt cx="1997680" cy="1292302"/>
            </a:xfrm>
          </p:grpSpPr>
          <p:sp>
            <p:nvSpPr>
              <p:cNvPr id="14" name="막힌 원호 13"/>
              <p:cNvSpPr/>
              <p:nvPr/>
            </p:nvSpPr>
            <p:spPr>
              <a:xfrm flipV="1">
                <a:off x="7073801" y="2369267"/>
                <a:ext cx="1167496" cy="1285578"/>
              </a:xfrm>
              <a:prstGeom prst="blockArc">
                <a:avLst>
                  <a:gd name="adj1" fmla="val 10800308"/>
                  <a:gd name="adj2" fmla="val 43193"/>
                  <a:gd name="adj3" fmla="val 28557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막힌 원호 15"/>
              <p:cNvSpPr/>
              <p:nvPr/>
            </p:nvSpPr>
            <p:spPr>
              <a:xfrm flipV="1">
                <a:off x="6243617" y="2375991"/>
                <a:ext cx="1167496" cy="1285578"/>
              </a:xfrm>
              <a:prstGeom prst="blockArc">
                <a:avLst>
                  <a:gd name="adj1" fmla="val 10800308"/>
                  <a:gd name="adj2" fmla="val 43193"/>
                  <a:gd name="adj3" fmla="val 28557"/>
                </a:avLst>
              </a:prstGeom>
              <a:solidFill>
                <a:srgbClr val="FDD0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7" name="막힌 원호 16"/>
            <p:cNvSpPr/>
            <p:nvPr/>
          </p:nvSpPr>
          <p:spPr>
            <a:xfrm>
              <a:off x="7073801" y="2371221"/>
              <a:ext cx="1170054" cy="1288395"/>
            </a:xfrm>
            <a:prstGeom prst="blockArc">
              <a:avLst>
                <a:gd name="adj1" fmla="val 10800000"/>
                <a:gd name="adj2" fmla="val 0"/>
                <a:gd name="adj3" fmla="val 28534"/>
              </a:avLst>
            </a:prstGeom>
            <a:solidFill>
              <a:srgbClr val="FDD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" name="Right Arrow 23"/>
          <p:cNvSpPr/>
          <p:nvPr/>
        </p:nvSpPr>
        <p:spPr>
          <a:xfrm>
            <a:off x="5016894" y="3886200"/>
            <a:ext cx="1421171" cy="338410"/>
          </a:xfrm>
          <a:prstGeom prst="rightArrow">
            <a:avLst>
              <a:gd name="adj1" fmla="val 61265"/>
              <a:gd name="adj2" fmla="val 58449"/>
            </a:avLst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십자형 22"/>
          <p:cNvSpPr/>
          <p:nvPr/>
        </p:nvSpPr>
        <p:spPr>
          <a:xfrm>
            <a:off x="2309584" y="3679092"/>
            <a:ext cx="720080" cy="685148"/>
          </a:xfrm>
          <a:prstGeom prst="plus">
            <a:avLst>
              <a:gd name="adj" fmla="val 39938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230224" y="5176291"/>
            <a:ext cx="900000" cy="900000"/>
          </a:xfrm>
          <a:prstGeom prst="ellipse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24" y="5182832"/>
            <a:ext cx="900000" cy="900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82525" y="4621779"/>
            <a:ext cx="3930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소비자 만족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위한 노력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62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/>
          <p:nvPr/>
        </p:nvSpPr>
        <p:spPr>
          <a:xfrm>
            <a:off x="-8002" y="914400"/>
            <a:ext cx="12192000" cy="59436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ectangle 18"/>
          <p:cNvSpPr/>
          <p:nvPr/>
        </p:nvSpPr>
        <p:spPr>
          <a:xfrm>
            <a:off x="6392347" y="1190565"/>
            <a:ext cx="5169504" cy="5127686"/>
          </a:xfrm>
          <a:prstGeom prst="rect">
            <a:avLst/>
          </a:prstGeom>
          <a:solidFill>
            <a:schemeClr val="bg1"/>
          </a:solidFill>
          <a:ln>
            <a:solidFill>
              <a:srgbClr val="84D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Straight Connector 17"/>
          <p:cNvCxnSpPr/>
          <p:nvPr/>
        </p:nvCxnSpPr>
        <p:spPr>
          <a:xfrm>
            <a:off x="-25758" y="656368"/>
            <a:ext cx="1094400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879" y="51514"/>
            <a:ext cx="4378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INTRODUCTION</a:t>
            </a:r>
            <a:endParaRPr lang="ko-KR" altLang="en-US" sz="4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9127" y="205486"/>
            <a:ext cx="5509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주요기능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(Main functions)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사다리꼴 29"/>
          <p:cNvSpPr/>
          <p:nvPr/>
        </p:nvSpPr>
        <p:spPr>
          <a:xfrm rot="10800000" flipV="1">
            <a:off x="2287121" y="5374629"/>
            <a:ext cx="1477460" cy="1053761"/>
          </a:xfrm>
          <a:prstGeom prst="trapezoid">
            <a:avLst>
              <a:gd name="adj" fmla="val 36575"/>
            </a:avLst>
          </a:prstGeom>
          <a:solidFill>
            <a:srgbClr val="FFC000"/>
          </a:solidFill>
          <a:ln w="26035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/>
            <a:endParaRPr lang="ko-KR" altLang="en-US" sz="2400" kern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사다리꼴 30"/>
          <p:cNvSpPr/>
          <p:nvPr/>
        </p:nvSpPr>
        <p:spPr>
          <a:xfrm rot="8100000" flipV="1">
            <a:off x="3723246" y="4653151"/>
            <a:ext cx="1405096" cy="1108031"/>
          </a:xfrm>
          <a:prstGeom prst="trapezoid">
            <a:avLst>
              <a:gd name="adj" fmla="val 36575"/>
            </a:avLst>
          </a:prstGeom>
          <a:solidFill>
            <a:srgbClr val="0070C0"/>
          </a:solidFill>
          <a:ln w="260350" cap="rnd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/>
            <a:endParaRPr lang="ko-KR" altLang="en-US" sz="2400" kern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사다리꼴 32"/>
          <p:cNvSpPr/>
          <p:nvPr/>
        </p:nvSpPr>
        <p:spPr>
          <a:xfrm rot="10800000" flipH="1">
            <a:off x="2297807" y="1502141"/>
            <a:ext cx="1477460" cy="1053761"/>
          </a:xfrm>
          <a:prstGeom prst="trapezoid">
            <a:avLst>
              <a:gd name="adj" fmla="val 36575"/>
            </a:avLst>
          </a:prstGeom>
          <a:solidFill>
            <a:srgbClr val="64D0DA"/>
          </a:solidFill>
          <a:ln w="260350" cap="rnd">
            <a:solidFill>
              <a:srgbClr val="64D0D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/>
            <a:endParaRPr lang="ko-KR" altLang="en-US" sz="2400" kern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사다리꼴 33"/>
          <p:cNvSpPr/>
          <p:nvPr/>
        </p:nvSpPr>
        <p:spPr>
          <a:xfrm rot="13500000" flipH="1" flipV="1">
            <a:off x="923359" y="4653149"/>
            <a:ext cx="1405096" cy="1108031"/>
          </a:xfrm>
          <a:prstGeom prst="trapezoid">
            <a:avLst>
              <a:gd name="adj" fmla="val 36575"/>
            </a:avLst>
          </a:prstGeom>
          <a:solidFill>
            <a:schemeClr val="accent6"/>
          </a:solidFill>
          <a:ln w="260350" cap="rnd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/>
            <a:endParaRPr lang="ko-KR" altLang="en-US" sz="2400" kern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사다리꼴 35"/>
          <p:cNvSpPr/>
          <p:nvPr/>
        </p:nvSpPr>
        <p:spPr>
          <a:xfrm rot="2700000" flipV="1">
            <a:off x="3770985" y="2001100"/>
            <a:ext cx="1477460" cy="1053761"/>
          </a:xfrm>
          <a:prstGeom prst="trapezoid">
            <a:avLst>
              <a:gd name="adj" fmla="val 36575"/>
            </a:avLst>
          </a:prstGeom>
          <a:solidFill>
            <a:schemeClr val="accent1">
              <a:lumMod val="40000"/>
              <a:lumOff val="60000"/>
            </a:schemeClr>
          </a:solidFill>
          <a:ln w="260350" cap="rnd"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/>
            <a:endParaRPr lang="ko-KR" altLang="en-US" sz="2400" kern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사다리꼴 36"/>
          <p:cNvSpPr/>
          <p:nvPr/>
        </p:nvSpPr>
        <p:spPr>
          <a:xfrm rot="8100000" flipH="1">
            <a:off x="941607" y="1973965"/>
            <a:ext cx="1405096" cy="1108031"/>
          </a:xfrm>
          <a:prstGeom prst="trapezoid">
            <a:avLst>
              <a:gd name="adj" fmla="val 36575"/>
            </a:avLst>
          </a:prstGeom>
          <a:solidFill>
            <a:schemeClr val="accent4">
              <a:lumMod val="60000"/>
              <a:lumOff val="40000"/>
            </a:schemeClr>
          </a:solidFill>
          <a:ln w="260350" cap="rnd"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/>
            <a:endParaRPr lang="ko-KR" altLang="en-US" sz="2400" kern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40673" y="1462334"/>
            <a:ext cx="1405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0">
              <a:lnSpc>
                <a:spcPct val="150000"/>
              </a:lnSpc>
            </a:pPr>
            <a:r>
              <a:rPr lang="ko-KR" altLang="en-US" sz="24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즉석 견적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54082" y="5337028"/>
            <a:ext cx="1477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0">
              <a:lnSpc>
                <a:spcPct val="150000"/>
              </a:lnSpc>
            </a:pPr>
            <a:r>
              <a:rPr lang="ko-KR" altLang="en-US" sz="24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기사 평가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83944" y="1856786"/>
            <a:ext cx="1280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0">
              <a:lnSpc>
                <a:spcPct val="150000"/>
              </a:lnSpc>
            </a:pPr>
            <a:r>
              <a:rPr lang="ko-KR" altLang="en-US" sz="24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즉석 매칭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47106" y="4709801"/>
            <a:ext cx="1143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0">
              <a:lnSpc>
                <a:spcPct val="150000"/>
              </a:lnSpc>
            </a:pPr>
            <a:r>
              <a:rPr lang="ko-KR" altLang="en-US" sz="24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 기록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16431" y="4712512"/>
            <a:ext cx="1127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0">
              <a:lnSpc>
                <a:spcPct val="150000"/>
              </a:lnSpc>
            </a:pPr>
            <a:r>
              <a:rPr lang="ko-KR" altLang="en-US" sz="24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 추적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52685" y="2169468"/>
            <a:ext cx="1148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0">
              <a:lnSpc>
                <a:spcPct val="150000"/>
              </a:lnSpc>
            </a:pPr>
            <a:r>
              <a:rPr lang="ko-KR" altLang="en-US" sz="24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편리함</a:t>
            </a:r>
          </a:p>
        </p:txBody>
      </p:sp>
      <p:pic>
        <p:nvPicPr>
          <p:cNvPr id="2050" name="Picture 2" descr="1505384_1558310381122801_3059570294256251062_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399" y="3062645"/>
            <a:ext cx="1595035" cy="15950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13"/>
          <p:cNvSpPr/>
          <p:nvPr/>
        </p:nvSpPr>
        <p:spPr>
          <a:xfrm>
            <a:off x="5927041" y="1454150"/>
            <a:ext cx="63500" cy="4864100"/>
          </a:xfrm>
          <a:prstGeom prst="rect">
            <a:avLst/>
          </a:prstGeom>
          <a:solidFill>
            <a:srgbClr val="84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6601442" y="2316337"/>
            <a:ext cx="5288089" cy="461665"/>
            <a:chOff x="6000367" y="354249"/>
            <a:chExt cx="3966067" cy="346249"/>
          </a:xfrm>
        </p:grpSpPr>
        <p:sp>
          <p:nvSpPr>
            <p:cNvPr id="56" name="타원 55"/>
            <p:cNvSpPr/>
            <p:nvPr/>
          </p:nvSpPr>
          <p:spPr>
            <a:xfrm rot="2700000" flipV="1">
              <a:off x="6000367" y="355591"/>
              <a:ext cx="290731" cy="290731"/>
            </a:xfrm>
            <a:prstGeom prst="ellipse">
              <a:avLst/>
            </a:prstGeom>
            <a:solidFill>
              <a:srgbClr val="64D0DA"/>
            </a:solidFill>
            <a:ln w="260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/>
              <a:endParaRPr lang="ko-KR" altLang="en-US" sz="2400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444207" y="354249"/>
              <a:ext cx="3522227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latinLnBrk="0">
                <a:lnSpc>
                  <a:spcPct val="150000"/>
                </a:lnSpc>
              </a:pPr>
              <a:r>
                <a:rPr lang="ko-KR" altLang="en-US" sz="1600" b="1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즉석 견적 </a:t>
              </a:r>
              <a:r>
                <a:rPr lang="en-US" altLang="ko-KR" sz="1400" b="1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– </a:t>
              </a:r>
              <a:r>
                <a:rPr lang="ko-KR" altLang="en-US" sz="1400" b="1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출발지와 도착지 입력 후 즉시 요금 생성</a:t>
              </a: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6587662" y="3154363"/>
            <a:ext cx="5425340" cy="468027"/>
            <a:chOff x="6000365" y="934013"/>
            <a:chExt cx="4069005" cy="351020"/>
          </a:xfrm>
        </p:grpSpPr>
        <p:sp>
          <p:nvSpPr>
            <p:cNvPr id="59" name="타원 58"/>
            <p:cNvSpPr/>
            <p:nvPr/>
          </p:nvSpPr>
          <p:spPr>
            <a:xfrm rot="2700000" flipV="1">
              <a:off x="6000365" y="934013"/>
              <a:ext cx="290731" cy="2907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60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/>
              <a:endParaRPr lang="ko-KR" altLang="en-US" sz="2400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44207" y="938785"/>
              <a:ext cx="3625163" cy="346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latinLnBrk="0">
                <a:lnSpc>
                  <a:spcPct val="150000"/>
                </a:lnSpc>
              </a:pPr>
              <a:r>
                <a:rPr lang="ko-KR" altLang="en-US" sz="1600" b="1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즉석 매칭 </a:t>
              </a:r>
              <a:r>
                <a:rPr lang="en-US" altLang="ko-KR" sz="1400" b="1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– </a:t>
              </a:r>
              <a:r>
                <a:rPr lang="ko-KR" altLang="en-US" sz="1400" b="1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가장 가까운 기사님이 즉시 주문 수령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6562051" y="5621457"/>
            <a:ext cx="4884777" cy="461665"/>
            <a:chOff x="6000369" y="2139695"/>
            <a:chExt cx="3663583" cy="346249"/>
          </a:xfrm>
        </p:grpSpPr>
        <p:sp>
          <p:nvSpPr>
            <p:cNvPr id="65" name="타원 64"/>
            <p:cNvSpPr/>
            <p:nvPr/>
          </p:nvSpPr>
          <p:spPr>
            <a:xfrm rot="2700000" flipV="1">
              <a:off x="6000369" y="2141037"/>
              <a:ext cx="290731" cy="290731"/>
            </a:xfrm>
            <a:prstGeom prst="ellipse">
              <a:avLst/>
            </a:prstGeom>
            <a:solidFill>
              <a:srgbClr val="0070C0"/>
            </a:solidFill>
            <a:ln w="260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/>
              <a:endParaRPr lang="ko-KR" altLang="en-US" sz="2400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444208" y="2139695"/>
              <a:ext cx="321974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latinLnBrk="0">
                <a:lnSpc>
                  <a:spcPct val="150000"/>
                </a:lnSpc>
              </a:pPr>
              <a:r>
                <a:rPr lang="ko-KR" altLang="en-US" sz="1600" b="1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주문 기록 </a:t>
              </a:r>
              <a:r>
                <a:rPr lang="en-US" altLang="ko-KR" sz="1400" b="1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– </a:t>
              </a:r>
              <a:r>
                <a:rPr lang="ko-KR" altLang="en-US" sz="1400" b="1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투명한 주문 내역 확인</a:t>
              </a: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6552372" y="4787924"/>
            <a:ext cx="5009479" cy="465359"/>
            <a:chOff x="6000364" y="2690372"/>
            <a:chExt cx="3757109" cy="349019"/>
          </a:xfrm>
        </p:grpSpPr>
        <p:sp>
          <p:nvSpPr>
            <p:cNvPr id="68" name="타원 67"/>
            <p:cNvSpPr/>
            <p:nvPr/>
          </p:nvSpPr>
          <p:spPr>
            <a:xfrm rot="2700000" flipV="1">
              <a:off x="6000364" y="2690372"/>
              <a:ext cx="290731" cy="290731"/>
            </a:xfrm>
            <a:prstGeom prst="ellipse">
              <a:avLst/>
            </a:prstGeom>
            <a:solidFill>
              <a:srgbClr val="FFC000"/>
            </a:solidFill>
            <a:ln w="260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/>
              <a:endParaRPr lang="ko-KR" altLang="en-US" sz="2400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444208" y="2693143"/>
              <a:ext cx="3313265" cy="346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latinLnBrk="0">
                <a:lnSpc>
                  <a:spcPct val="150000"/>
                </a:lnSpc>
              </a:pPr>
              <a:r>
                <a:rPr lang="ko-KR" altLang="en-US" sz="1600" b="1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기사 평가 </a:t>
              </a:r>
              <a:r>
                <a:rPr lang="en-US" altLang="ko-KR" sz="1400" b="1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– </a:t>
              </a:r>
              <a:r>
                <a:rPr lang="ko-KR" altLang="en-US" sz="1400" b="1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한결같은 최고의 서비스 보장</a:t>
              </a: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572860" y="3929201"/>
            <a:ext cx="4873968" cy="461665"/>
            <a:chOff x="6000362" y="3267452"/>
            <a:chExt cx="3655476" cy="346249"/>
          </a:xfrm>
        </p:grpSpPr>
        <p:sp>
          <p:nvSpPr>
            <p:cNvPr id="71" name="타원 70"/>
            <p:cNvSpPr/>
            <p:nvPr/>
          </p:nvSpPr>
          <p:spPr>
            <a:xfrm rot="2700000" flipV="1">
              <a:off x="6000362" y="3268794"/>
              <a:ext cx="290731" cy="290731"/>
            </a:xfrm>
            <a:prstGeom prst="ellipse">
              <a:avLst/>
            </a:prstGeom>
            <a:solidFill>
              <a:schemeClr val="accent6"/>
            </a:solidFill>
            <a:ln w="260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/>
              <a:endParaRPr lang="ko-KR" altLang="en-US" sz="2400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444207" y="3267452"/>
              <a:ext cx="3211631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latinLnBrk="0">
                <a:lnSpc>
                  <a:spcPct val="150000"/>
                </a:lnSpc>
              </a:pPr>
              <a:r>
                <a:rPr lang="ko-KR" altLang="en-US" sz="1600" b="1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위치 추적 </a:t>
              </a:r>
              <a:r>
                <a:rPr lang="en-US" altLang="ko-KR" sz="1400" b="1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– </a:t>
              </a:r>
              <a:r>
                <a:rPr lang="ko-KR" altLang="en-US" sz="1400" b="1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상품과 차량의 위치 추적</a:t>
              </a: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601442" y="1507217"/>
            <a:ext cx="5288089" cy="461665"/>
            <a:chOff x="6000366" y="4438573"/>
            <a:chExt cx="3966067" cy="346249"/>
          </a:xfrm>
        </p:grpSpPr>
        <p:sp>
          <p:nvSpPr>
            <p:cNvPr id="77" name="타원 76"/>
            <p:cNvSpPr/>
            <p:nvPr/>
          </p:nvSpPr>
          <p:spPr>
            <a:xfrm rot="2700000" flipV="1">
              <a:off x="6000366" y="4475818"/>
              <a:ext cx="290731" cy="29073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60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/>
              <a:endParaRPr lang="ko-KR" altLang="en-US" sz="2400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444208" y="4438573"/>
              <a:ext cx="3522225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latinLnBrk="0">
                <a:lnSpc>
                  <a:spcPct val="150000"/>
                </a:lnSpc>
              </a:pPr>
              <a:r>
                <a:rPr lang="ko-KR" altLang="en-US" sz="1600" b="1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편리함 </a:t>
              </a:r>
              <a:r>
                <a:rPr lang="en-US" altLang="ko-KR" sz="1400" b="1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– 60</a:t>
              </a:r>
              <a:r>
                <a:rPr lang="ko-KR" altLang="en-US" sz="1400" b="1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초내 앱으로 전문적인 배송 서비스 예약</a:t>
              </a: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24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4150090" y="0"/>
            <a:ext cx="3891820" cy="6858000"/>
          </a:xfrm>
          <a:prstGeom prst="rect">
            <a:avLst/>
          </a:prstGeom>
          <a:solidFill>
            <a:srgbClr val="92D05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45489" y="3000592"/>
            <a:ext cx="2702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ANALYSIS</a:t>
            </a:r>
          </a:p>
        </p:txBody>
      </p:sp>
      <p:cxnSp>
        <p:nvCxnSpPr>
          <p:cNvPr id="4" name="Straight Connector 9"/>
          <p:cNvCxnSpPr/>
          <p:nvPr/>
        </p:nvCxnSpPr>
        <p:spPr>
          <a:xfrm>
            <a:off x="-306" y="5604046"/>
            <a:ext cx="122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Hexagon 10"/>
          <p:cNvSpPr/>
          <p:nvPr/>
        </p:nvSpPr>
        <p:spPr>
          <a:xfrm rot="5400000">
            <a:off x="5780627" y="5319982"/>
            <a:ext cx="630745" cy="568127"/>
          </a:xfrm>
          <a:prstGeom prst="hex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545" y="1391576"/>
            <a:ext cx="940298" cy="9402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03875" y="3569997"/>
            <a:ext cx="21958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사업 개요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00050" indent="-400050">
              <a:buAutoNum type="romanUcPeriod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B2B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확대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00050" indent="-400050">
              <a:buAutoNum type="romanUcPeriod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핵심 특징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00050" indent="-400050">
              <a:buAutoNum type="romanUcPeriod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SWOT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00050" indent="-400050">
              <a:buAutoNum type="romanUcPeriod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게임이론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5D5-64EA-4D8E-B4B0-1D730E4B9F9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22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2307</Words>
  <Application>Microsoft Office PowerPoint</Application>
  <PresentationFormat>와이드스크린</PresentationFormat>
  <Paragraphs>486</Paragraphs>
  <Slides>33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50" baseType="lpstr">
      <vt:lpstr>HY견고딕</vt:lpstr>
      <vt:lpstr>HY동녘B</vt:lpstr>
      <vt:lpstr>Microsoft YaHei UI</vt:lpstr>
      <vt:lpstr>游ゴシック</vt:lpstr>
      <vt:lpstr>나눔고딕</vt:lpstr>
      <vt:lpstr>나눔고딕 ExtraBold</vt:lpstr>
      <vt:lpstr>나눔고딕 Light</vt:lpstr>
      <vt:lpstr>나눔바른고딕</vt:lpstr>
      <vt:lpstr>나눔바른고딕 Light</vt:lpstr>
      <vt:lpstr>맑은 고딕</vt:lpstr>
      <vt:lpstr>문체부 훈민정음체</vt:lpstr>
      <vt:lpstr>조선일보명조</vt:lpstr>
      <vt:lpstr>Arial</vt:lpstr>
      <vt:lpstr>Century Gothic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Jihyelee</dc:creator>
  <cp:lastModifiedBy>이근호</cp:lastModifiedBy>
  <cp:revision>73</cp:revision>
  <dcterms:created xsi:type="dcterms:W3CDTF">2016-11-16T14:08:41Z</dcterms:created>
  <dcterms:modified xsi:type="dcterms:W3CDTF">2016-11-27T15:30:23Z</dcterms:modified>
</cp:coreProperties>
</file>