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F0F8E8"/>
    <a:srgbClr val="FBFDF9"/>
    <a:srgbClr val="368434"/>
    <a:srgbClr val="46641E"/>
    <a:srgbClr val="8E6850"/>
    <a:srgbClr val="735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E80FF-A81D-4C3D-98A6-9EB658A85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85D12-A427-4681-9709-20C1728C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3489F-CE50-47E7-913D-452E7E43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DB7FD-6B1F-4B9D-8F36-24BB56BC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D1AB9-C8C4-4F1A-AE79-9264303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92002-E834-4DB1-96BE-AA3E73B1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B4119-FAAC-4871-AF01-B31568F0E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CC0CE-E09E-47B2-B126-13150C6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03434-4F55-4E7E-8EEF-C562308E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DF65B-EF58-46D6-A433-B2798812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0F856-A88A-4470-8976-57741B80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9F108-5A1F-4E32-99F9-5A9AC912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687B7-B8FD-43F9-82B6-D4D82555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529E6-1739-44D6-8B30-73D3CD6C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CB0BD-3BEC-46BE-98B6-F539F1DF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71449-2968-41BD-B12F-48E00998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43DDC-949F-4B50-82D8-0BF3A88D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1E438-BAAD-460D-B136-525B09A2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73709-FA0B-46D5-90AB-3CF789D0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74430-5ACA-448B-866A-96C1A73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91CC4-5208-477D-9760-6A084F28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66A97-717F-4245-B4B6-B5E51EC7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1DB6C-C5AA-4789-941F-45C28835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32349-3D8F-4056-AA41-80DFCD79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489F-ED50-43D5-8452-944C502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9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94C7-53F0-43B0-A34B-298022AA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BD29-F6B6-4322-A222-B612592FE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62352-B835-4758-A039-7416506D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D7C7C-B2CB-48BD-AA42-430723C5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9FD36-266F-4515-8FB8-4871678E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95514-4CBF-448F-84FC-71487CBF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E92D5-1F83-428D-819B-184E80B7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0424E-B25F-4F3D-8564-C2DEA322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2944B-5608-42A6-ABB7-72D1F6B1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7045D-A618-4D42-9886-E47A19A6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480DB-9C0C-4C2F-A15D-D7C668678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9FE05A-D4BE-40E4-82D8-D0F07EF7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40D5A0-FEA6-4328-85F2-EEAE58AC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FC2C88-5B2A-4D73-8E44-FF15689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7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7DBFB-3FEC-434D-B5C2-1334D0D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88035-CC68-4813-BEDC-C423510B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C375E-09EE-4A52-AC92-8A534177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8A348D-435E-4E50-87BF-4B41B57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B8DCF-B4D8-40E7-8B52-1D28FBDD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01186E-8106-4B32-B5C3-13D9D553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825B7-C501-4F60-87BF-CCCF2C7C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0B502-B768-48A7-B494-F811ACCA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49447-71BB-4CA8-968D-43CAA8C1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AD0A4-8A72-4348-B1F9-D598B37B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DDF442-E9F0-4467-8417-3837FDA6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9FAA4-D717-4B2A-9E43-09B2AFD6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3E5204-D218-4F79-9404-16E45E13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CD3C-1792-459F-B0EE-5DED606F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DF2D3-19A5-416B-BEE0-CE9D0F41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616265-E11F-4A66-A59B-4A069B05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E768F-4CB0-4113-919C-6C53375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888BE-0E2E-45A1-AED4-5B52937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3443F-8E42-46F5-B91C-66C7819A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9E22A-8069-43E2-A8D5-33FB075E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539DD-561A-4418-ACF2-A7032179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312A0-571C-43D5-A82D-B0C40057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F3F47-FB55-49C7-920E-684E6AFB4B07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C9F8-9BE2-4791-8F51-65058E486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A044A-2AD6-41B2-837E-D411E9667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A231-9C77-4477-A72E-FB65C387E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DF40D-4782-4194-A550-DACB15F3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032" y="1996452"/>
            <a:ext cx="8631936" cy="99445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ea typeface="나눔고딕 ExtraBold" panose="020D0904000000000000" pitchFamily="50" charset="-127"/>
              </a:rPr>
              <a:t>인천광역시 아파트 단지 데이터를 이용한 아파트 </a:t>
            </a:r>
            <a:br>
              <a:rPr lang="en-US" altLang="ko-KR" sz="2800" dirty="0">
                <a:solidFill>
                  <a:schemeClr val="accent6">
                    <a:lumMod val="50000"/>
                  </a:schemeClr>
                </a:solidFill>
                <a:ea typeface="나눔고딕 ExtraBold" panose="020D0904000000000000" pitchFamily="50" charset="-127"/>
              </a:rPr>
            </a:br>
            <a:r>
              <a:rPr lang="ko-KR" altLang="en-US" sz="2800" dirty="0" err="1">
                <a:solidFill>
                  <a:schemeClr val="accent6">
                    <a:lumMod val="50000"/>
                  </a:schemeClr>
                </a:solidFill>
                <a:ea typeface="나눔고딕 ExtraBold" panose="020D0904000000000000" pitchFamily="50" charset="-127"/>
              </a:rPr>
              <a:t>제곱미터당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ea typeface="나눔고딕 ExtraBold" panose="020D0904000000000000" pitchFamily="50" charset="-127"/>
              </a:rPr>
              <a:t> 평균 매매가격에 영향을 주는 변수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1CC06F-FBD9-465F-96D1-434380CD4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560" y="461938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정동호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이건도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하나영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1F3A4D-6698-4C0B-8167-CD52CC6574A0}"/>
              </a:ext>
            </a:extLst>
          </p:cNvPr>
          <p:cNvGrpSpPr/>
          <p:nvPr/>
        </p:nvGrpSpPr>
        <p:grpSpPr>
          <a:xfrm>
            <a:off x="1780032" y="888678"/>
            <a:ext cx="8924627" cy="814492"/>
            <a:chOff x="1633686" y="944499"/>
            <a:chExt cx="8924627" cy="8144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0EB21-20AC-4CF9-A1C1-6DFA00471A8F}"/>
                </a:ext>
              </a:extLst>
            </p:cNvPr>
            <p:cNvSpPr txBox="1"/>
            <p:nvPr/>
          </p:nvSpPr>
          <p:spPr>
            <a:xfrm>
              <a:off x="1633686" y="989550"/>
              <a:ext cx="89246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spc="-300" dirty="0" err="1">
                  <a:ln w="6350">
                    <a:solidFill>
                      <a:schemeClr val="tx1">
                        <a:lumMod val="75000"/>
                        <a:lumOff val="25000"/>
                        <a:alpha val="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innerShdw blurRad="38100" dist="38100" dir="16200000">
                      <a:prstClr val="black">
                        <a:alpha val="64000"/>
                      </a:prstClr>
                    </a:innerShdw>
                  </a:effectLst>
                  <a:latin typeface="나눔스"/>
                  <a:ea typeface="나눔고딕 ExtraBold" panose="020D0904000000000000" pitchFamily="50" charset="-127"/>
                </a:rPr>
                <a:t>데이터마이닝</a:t>
              </a:r>
              <a:r>
                <a:rPr lang="ko-KR" altLang="en-US" sz="4400" b="1" spc="-300" dirty="0">
                  <a:ln w="6350">
                    <a:solidFill>
                      <a:schemeClr val="tx1">
                        <a:lumMod val="75000"/>
                        <a:lumOff val="25000"/>
                        <a:alpha val="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innerShdw blurRad="38100" dist="38100" dir="16200000">
                      <a:prstClr val="black">
                        <a:alpha val="64000"/>
                      </a:prstClr>
                    </a:innerShdw>
                  </a:effectLst>
                  <a:latin typeface="나눔스"/>
                  <a:ea typeface="나눔고딕 ExtraBold" panose="020D0904000000000000" pitchFamily="50" charset="-127"/>
                </a:rPr>
                <a:t> 프로젝트</a:t>
              </a:r>
              <a:endParaRPr lang="ko-KR" altLang="en-US" sz="4400" b="1" spc="-150" dirty="0">
                <a:ln w="6350">
                  <a:solidFill>
                    <a:schemeClr val="tx1">
                      <a:lumMod val="75000"/>
                      <a:lumOff val="25000"/>
                      <a:alpha val="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38100" dist="38100" dir="16200000">
                    <a:prstClr val="black">
                      <a:alpha val="64000"/>
                    </a:prstClr>
                  </a:innerShdw>
                </a:effectLst>
                <a:latin typeface="나눔스"/>
                <a:ea typeface="나눔고딕 ExtraBold" panose="020D0904000000000000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50903F2-C0C6-42FA-86CB-2683EA473B5A}"/>
                </a:ext>
              </a:extLst>
            </p:cNvPr>
            <p:cNvCxnSpPr/>
            <p:nvPr/>
          </p:nvCxnSpPr>
          <p:spPr>
            <a:xfrm>
              <a:off x="2796349" y="944499"/>
              <a:ext cx="6715176" cy="1767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F8A7CA5-BFE1-4E61-B7FA-731DA6D783B7}"/>
                </a:ext>
              </a:extLst>
            </p:cNvPr>
            <p:cNvCxnSpPr/>
            <p:nvPr/>
          </p:nvCxnSpPr>
          <p:spPr>
            <a:xfrm>
              <a:off x="2778420" y="1718558"/>
              <a:ext cx="6733105" cy="198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EEBFE2-C181-42FE-8C1A-45512B98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1" y="4114667"/>
            <a:ext cx="2522527" cy="25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4496232" y="2401680"/>
            <a:ext cx="0" cy="13639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6196049" y="2262494"/>
            <a:ext cx="1929656" cy="436376"/>
            <a:chOff x="5350073" y="2329830"/>
            <a:chExt cx="1929656" cy="436376"/>
          </a:xfrm>
          <a:solidFill>
            <a:schemeClr val="accent6">
              <a:lumMod val="75000"/>
            </a:schemeClr>
          </a:solidFill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4496232" y="2589899"/>
            <a:ext cx="1886468" cy="441419"/>
            <a:chOff x="3640930" y="2636775"/>
            <a:chExt cx="1886468" cy="441419"/>
          </a:xfrm>
          <a:solidFill>
            <a:schemeClr val="accent6">
              <a:lumMod val="75000"/>
            </a:schemeClr>
          </a:solidFill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  <a:grpFill/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2710248" y="2257664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chemeClr val="accent6">
                  <a:lumMod val="75000"/>
                  <a:alpha val="7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8E6850"/>
                  </a:solidFill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8E6850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09664" y="2713592"/>
            <a:ext cx="288032" cy="288032"/>
            <a:chOff x="1403648" y="1484784"/>
            <a:chExt cx="288032" cy="288032"/>
          </a:xfrm>
          <a:solidFill>
            <a:schemeClr val="accent1">
              <a:lumMod val="7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14767" y="3835751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주제선정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연구배경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5226" y="3835751"/>
            <a:ext cx="17719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handling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변수설명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1209" y="3835751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EDA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결과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56373" y="3829030"/>
            <a:ext cx="1584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바른돋움 1"/>
              </a:rPr>
              <a:t>분석결과 해석</a:t>
            </a:r>
            <a:endParaRPr lang="en-US" altLang="ko-KR" sz="1600" dirty="0">
              <a:latin typeface="나눔고딕" panose="020D0604000000000000" pitchFamily="50" charset="-127"/>
              <a:ea typeface="바른돋움 1"/>
            </a:endParaRP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724264" y="3001624"/>
            <a:ext cx="0" cy="86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238684" y="2985667"/>
            <a:ext cx="0" cy="86400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81689" y="2473688"/>
            <a:ext cx="0" cy="136396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18953" y="4910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46945" y="109621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6641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2400" dirty="0">
              <a:solidFill>
                <a:srgbClr val="46641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BA1D1D-5D26-4819-BC76-99D0F623074D}"/>
              </a:ext>
            </a:extLst>
          </p:cNvPr>
          <p:cNvSpPr/>
          <p:nvPr/>
        </p:nvSpPr>
        <p:spPr>
          <a:xfrm rot="900000">
            <a:off x="8013126" y="2617968"/>
            <a:ext cx="1800000" cy="128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E4AD56-CEEE-450D-B292-DCB3CB623A7F}"/>
              </a:ext>
            </a:extLst>
          </p:cNvPr>
          <p:cNvSpPr/>
          <p:nvPr/>
        </p:nvSpPr>
        <p:spPr>
          <a:xfrm>
            <a:off x="9744287" y="280905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5B3599F-B799-4C2B-A12E-BA899C6FF7FC}"/>
              </a:ext>
            </a:extLst>
          </p:cNvPr>
          <p:cNvCxnSpPr>
            <a:cxnSpLocks/>
          </p:cNvCxnSpPr>
          <p:nvPr/>
        </p:nvCxnSpPr>
        <p:spPr>
          <a:xfrm>
            <a:off x="9888303" y="3001624"/>
            <a:ext cx="0" cy="83602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DA5426-F523-4B26-BCCA-72000CA4F1AA}"/>
              </a:ext>
            </a:extLst>
          </p:cNvPr>
          <p:cNvSpPr txBox="1"/>
          <p:nvPr/>
        </p:nvSpPr>
        <p:spPr>
          <a:xfrm>
            <a:off x="7786991" y="3857242"/>
            <a:ext cx="1584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Modeling</a:t>
            </a:r>
          </a:p>
          <a:p>
            <a:endParaRPr lang="en-US" altLang="ko-KR" dirty="0">
              <a:solidFill>
                <a:schemeClr val="accent6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set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의사결정트리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F469A-D355-422B-866B-33F0529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맑은 고딕 (제목)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6B5D9-E031-4BCE-8E19-F5493173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08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7EDE-0FDB-41FC-85F4-9C0A50F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FB9DE-332A-4C17-A269-4EB336D1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5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7EDE-0FDB-41FC-85F4-9C0A50F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FB9DE-332A-4C17-A269-4EB336D1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7EDE-0FDB-41FC-85F4-9C0A50F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FB9DE-332A-4C17-A269-4EB336D1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0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37EDE-0FDB-41FC-85F4-9C0A50F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FB9DE-332A-4C17-A269-4EB336D1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8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45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나눔고딕 ExtraBold</vt:lpstr>
      <vt:lpstr>나눔스</vt:lpstr>
      <vt:lpstr>맑은 고딕</vt:lpstr>
      <vt:lpstr>맑은 고딕 (제목)</vt:lpstr>
      <vt:lpstr>바른돋움 1</vt:lpstr>
      <vt:lpstr>Arial</vt:lpstr>
      <vt:lpstr>Office 테마</vt:lpstr>
      <vt:lpstr>인천광역시 아파트 단지 데이터를 이용한 아파트  제곱미터당 평균 매매가격에 영향을 주는 변수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인천광역시 아파트 단지 데이터를 이용한 아파트 제곱미터당 평균 매매가격에 영향을 주는 변수 분석</dc:title>
  <dc:creator>하나영</dc:creator>
  <cp:lastModifiedBy>하나영</cp:lastModifiedBy>
  <cp:revision>10</cp:revision>
  <dcterms:created xsi:type="dcterms:W3CDTF">2019-06-06T01:25:06Z</dcterms:created>
  <dcterms:modified xsi:type="dcterms:W3CDTF">2019-06-06T06:27:33Z</dcterms:modified>
</cp:coreProperties>
</file>