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40.xml" ContentType="application/vnd.ms-office.chartcolorstyle+xml"/>
  <Override PartName="/ppt/charts/style40.xml" ContentType="application/vnd.ms-office.chartstyle+xml"/>
  <Override PartName="/ppt/charts/colors50.xml" ContentType="application/vnd.ms-office.chartcolorstyle+xml"/>
  <Override PartName="/ppt/charts/style5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9" r:id="rId4"/>
    <p:sldId id="330" r:id="rId5"/>
    <p:sldId id="331" r:id="rId6"/>
    <p:sldId id="333" r:id="rId7"/>
    <p:sldId id="334" r:id="rId8"/>
    <p:sldId id="335" r:id="rId9"/>
    <p:sldId id="340" r:id="rId10"/>
    <p:sldId id="337" r:id="rId11"/>
    <p:sldId id="338" r:id="rId12"/>
    <p:sldId id="339" r:id="rId13"/>
    <p:sldId id="264" r:id="rId14"/>
    <p:sldId id="284" r:id="rId15"/>
    <p:sldId id="273" r:id="rId16"/>
    <p:sldId id="295" r:id="rId17"/>
    <p:sldId id="341" r:id="rId18"/>
    <p:sldId id="342" r:id="rId19"/>
    <p:sldId id="343" r:id="rId20"/>
    <p:sldId id="344" r:id="rId21"/>
    <p:sldId id="325" r:id="rId22"/>
    <p:sldId id="271" r:id="rId23"/>
    <p:sldId id="345" r:id="rId24"/>
    <p:sldId id="346" r:id="rId25"/>
    <p:sldId id="347" r:id="rId26"/>
    <p:sldId id="265" r:id="rId27"/>
    <p:sldId id="326" r:id="rId28"/>
    <p:sldId id="327" r:id="rId29"/>
    <p:sldId id="306" r:id="rId30"/>
    <p:sldId id="266" r:id="rId31"/>
    <p:sldId id="270" r:id="rId32"/>
    <p:sldId id="285" r:id="rId33"/>
    <p:sldId id="286" r:id="rId34"/>
    <p:sldId id="311" r:id="rId35"/>
    <p:sldId id="313" r:id="rId36"/>
    <p:sldId id="314" r:id="rId37"/>
    <p:sldId id="315" r:id="rId38"/>
    <p:sldId id="310" r:id="rId39"/>
    <p:sldId id="288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379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1" userDrawn="1">
          <p15:clr>
            <a:srgbClr val="A4A3A4"/>
          </p15:clr>
        </p15:guide>
        <p15:guide id="6" pos="5397" userDrawn="1">
          <p15:clr>
            <a:srgbClr val="A4A3A4"/>
          </p15:clr>
        </p15:guide>
        <p15:guide id="7" orient="horz" pos="182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pos="3107" userDrawn="1">
          <p15:clr>
            <a:srgbClr val="A4A3A4"/>
          </p15:clr>
        </p15:guide>
        <p15:guide id="12" orient="horz" pos="2523" userDrawn="1">
          <p15:clr>
            <a:srgbClr val="A4A3A4"/>
          </p15:clr>
        </p15:guide>
        <p15:guide id="13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A94"/>
    <a:srgbClr val="E1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380" y="54"/>
      </p:cViewPr>
      <p:guideLst>
        <p:guide orient="horz" pos="1117"/>
        <p:guide pos="3379"/>
        <p:guide orient="horz"/>
        <p:guide orient="horz" pos="4178"/>
        <p:guide pos="431"/>
        <p:guide pos="5397"/>
        <p:guide orient="horz" pos="1820"/>
        <p:guide orient="horz" pos="3974"/>
        <p:guide orient="horz" pos="2795"/>
        <p:guide pos="3107"/>
        <p:guide orient="horz" pos="252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To-be\&#54644;&#50868;&#51648;&#543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To-be\&#54644;&#50868;&#51648;&#5436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file:///E:\&#48372;&#48393;&#51060;&#54260;&#45908;\&#54617;&#44368;\2016&#45380;%202&#54617;&#44592;(&#51221;&#44592;&#54617;&#44592;)\&#47932;&#47448;&#44221;&#51228;&#47200;(&#54616;&#54732;&#44396;%20&#44368;&#49688;&#45784;)\&#54016;&#54540;\&#48516;&#44592;&#48324;%20&#54924;&#44480;&#48516;&#49437;%20201611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HRCI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Sheet1!$D$2:$J$2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Sheet1!$D$3:$J$3</c:f>
              <c:numCache>
                <c:formatCode>General</c:formatCode>
                <c:ptCount val="7"/>
                <c:pt idx="0">
                  <c:v>679</c:v>
                </c:pt>
                <c:pt idx="1">
                  <c:v>539.4</c:v>
                </c:pt>
                <c:pt idx="2">
                  <c:v>466.1</c:v>
                </c:pt>
                <c:pt idx="3">
                  <c:v>500.7</c:v>
                </c:pt>
                <c:pt idx="4">
                  <c:v>540.79999999999995</c:v>
                </c:pt>
                <c:pt idx="5">
                  <c:v>623.1</c:v>
                </c:pt>
                <c:pt idx="6">
                  <c:v>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971-46D5-8891-89C10FAE3F9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SCFI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057358065820461E-3"/>
                  <c:y val="7.79448621553884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971-46D5-8891-89C10FAE3F93}"/>
                </c:ext>
                <c:ext xmlns:c15="http://schemas.microsoft.com/office/drawing/2012/chart" uri="{CE6537A1-D6FC-4f65-9D91-7224C49458BB}">
                  <c15:layout>
                    <c:manualLayout>
                      <c:w val="0.129750902055359"/>
                      <c:h val="9.370947052671047E-2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971-46D5-8891-89C10FAE3F9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Sheet1!$D$2:$J$2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Sheet1!$D$4:$J$4</c:f>
              <c:numCache>
                <c:formatCode>General</c:formatCode>
                <c:ptCount val="7"/>
                <c:pt idx="0">
                  <c:v>1422.5</c:v>
                </c:pt>
                <c:pt idx="1">
                  <c:v>547.4</c:v>
                </c:pt>
                <c:pt idx="2">
                  <c:v>1294.5</c:v>
                </c:pt>
                <c:pt idx="3">
                  <c:v>1206.8</c:v>
                </c:pt>
                <c:pt idx="4">
                  <c:v>993.8</c:v>
                </c:pt>
                <c:pt idx="5">
                  <c:v>670</c:v>
                </c:pt>
                <c:pt idx="6">
                  <c:v>677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971-46D5-8891-89C10FAE3F93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CCFI(미서안)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971-46D5-8891-89C10FAE3F9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1629046369203853E-2"/>
                  <c:y val="4.7546296296296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971-46D5-8891-89C10FAE3F9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Sheet1!$D$2:$J$2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Sheet1!$D$5:$J$5</c:f>
              <c:numCache>
                <c:formatCode>General</c:formatCode>
                <c:ptCount val="7"/>
                <c:pt idx="0">
                  <c:v>1057</c:v>
                </c:pt>
                <c:pt idx="1">
                  <c:v>953.79</c:v>
                </c:pt>
                <c:pt idx="2">
                  <c:v>1052.44</c:v>
                </c:pt>
                <c:pt idx="3">
                  <c:v>1059</c:v>
                </c:pt>
                <c:pt idx="4">
                  <c:v>951.5</c:v>
                </c:pt>
                <c:pt idx="5">
                  <c:v>905.37</c:v>
                </c:pt>
                <c:pt idx="6">
                  <c:v>674.3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A971-46D5-8891-89C10FAE3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38168"/>
        <c:axId val="192638952"/>
      </c:lineChart>
      <c:catAx>
        <c:axId val="19263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92638952"/>
        <c:crosses val="autoZero"/>
        <c:auto val="1"/>
        <c:lblAlgn val="ctr"/>
        <c:lblOffset val="100"/>
        <c:noMultiLvlLbl val="0"/>
      </c:catAx>
      <c:valAx>
        <c:axId val="192638952"/>
        <c:scaling>
          <c:orientation val="minMax"/>
          <c:max val="1450"/>
          <c:min val="400"/>
        </c:scaling>
        <c:delete val="1"/>
        <c:axPos val="l"/>
        <c:numFmt formatCode="General" sourceLinked="1"/>
        <c:majorTickMark val="out"/>
        <c:minorTickMark val="none"/>
        <c:tickLblPos val="nextTo"/>
        <c:crossAx val="192638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물동량 증가율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-8.3333333333333332E-3"/>
                  <c:y val="9.7222586759988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549-44DE-9041-BB6B720FF9C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Sheet1!$D$7:$J$7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Sheet1!$D$8:$J$8</c:f>
              <c:numCache>
                <c:formatCode>General</c:formatCode>
                <c:ptCount val="7"/>
                <c:pt idx="0">
                  <c:v>12.2</c:v>
                </c:pt>
                <c:pt idx="1">
                  <c:v>9.4</c:v>
                </c:pt>
                <c:pt idx="2">
                  <c:v>5.2</c:v>
                </c:pt>
                <c:pt idx="3">
                  <c:v>11.3</c:v>
                </c:pt>
                <c:pt idx="4">
                  <c:v>5.7</c:v>
                </c:pt>
                <c:pt idx="5">
                  <c:v>-0.1</c:v>
                </c:pt>
                <c:pt idx="6">
                  <c:v>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49-44DE-9041-BB6B720FF9CF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선복량 증가율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Sheet1!$D$7:$J$7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Sheet1!$D$9:$J$9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14.9</c:v>
                </c:pt>
                <c:pt idx="2">
                  <c:v>13.4</c:v>
                </c:pt>
                <c:pt idx="3">
                  <c:v>8</c:v>
                </c:pt>
                <c:pt idx="4">
                  <c:v>4.0999999999999996</c:v>
                </c:pt>
                <c:pt idx="5">
                  <c:v>4.3</c:v>
                </c:pt>
                <c:pt idx="6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49-44DE-9041-BB6B720FF9CF}"/>
            </c:ext>
          </c:extLst>
        </c:ser>
        <c:ser>
          <c:idx val="2"/>
          <c:order val="2"/>
          <c:tx>
            <c:strRef>
              <c:f>Sheet1!$C$10</c:f>
              <c:strCache>
                <c:ptCount val="1"/>
                <c:pt idx="0">
                  <c:v>차이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Sheet1!$D$7:$J$7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Sheet1!$D$10:$J$10</c:f>
              <c:numCache>
                <c:formatCode>General</c:formatCode>
                <c:ptCount val="7"/>
                <c:pt idx="0">
                  <c:v>3.8999999999999986</c:v>
                </c:pt>
                <c:pt idx="1">
                  <c:v>-5.5</c:v>
                </c:pt>
                <c:pt idx="2">
                  <c:v>-8.1999999999999993</c:v>
                </c:pt>
                <c:pt idx="3">
                  <c:v>3.3000000000000007</c:v>
                </c:pt>
                <c:pt idx="4">
                  <c:v>1.6000000000000005</c:v>
                </c:pt>
                <c:pt idx="5">
                  <c:v>-4.3999999999999995</c:v>
                </c:pt>
                <c:pt idx="6">
                  <c:v>-1.5999999999999999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549-44DE-9041-BB6B720FF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39736"/>
        <c:axId val="192640128"/>
      </c:barChart>
      <c:catAx>
        <c:axId val="19263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92640128"/>
        <c:crosses val="autoZero"/>
        <c:auto val="1"/>
        <c:lblAlgn val="ctr"/>
        <c:lblOffset val="100"/>
        <c:noMultiLvlLbl val="0"/>
      </c:catAx>
      <c:valAx>
        <c:axId val="19264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63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dirty="0">
                <a:solidFill>
                  <a:schemeClr val="tx1"/>
                </a:solidFill>
              </a:rPr>
              <a:t>현대상선 매출원가 구조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D3-4A7D-8162-7E4FCCA43B92}"/>
              </c:ext>
            </c:extLst>
          </c:dPt>
          <c:dPt>
            <c:idx val="1"/>
            <c:bubble3D val="0"/>
            <c:explosion val="8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D3-4A7D-8162-7E4FCCA43B92}"/>
              </c:ext>
            </c:extLst>
          </c:dPt>
          <c:dPt>
            <c:idx val="2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9D3-4A7D-8162-7E4FCCA43B92}"/>
              </c:ext>
            </c:extLst>
          </c:dPt>
          <c:dPt>
            <c:idx val="3"/>
            <c:bubble3D val="0"/>
            <c:explosion val="1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9D3-4A7D-8162-7E4FCCA43B92}"/>
              </c:ext>
            </c:extLst>
          </c:dPt>
          <c:dPt>
            <c:idx val="4"/>
            <c:bubble3D val="0"/>
            <c:explosion val="1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9D3-4A7D-8162-7E4FCCA43B9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9D3-4A7D-8162-7E4FCCA43B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9D3-4A7D-8162-7E4FCCA43B92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9D3-4A7D-8162-7E4FCCA43B92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49D3-4A7D-8162-7E4FCCA43B92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Sheet16!$B$4:$B$12</c:f>
              <c:strCache>
                <c:ptCount val="9"/>
                <c:pt idx="0">
                  <c:v>재고자산의 변동 등(원재료)</c:v>
                </c:pt>
                <c:pt idx="1">
                  <c:v>용선료</c:v>
                </c:pt>
                <c:pt idx="2">
                  <c:v>항비</c:v>
                </c:pt>
                <c:pt idx="3">
                  <c:v>화물비</c:v>
                </c:pt>
                <c:pt idx="4">
                  <c:v>기기비</c:v>
                </c:pt>
                <c:pt idx="5">
                  <c:v>급여</c:v>
                </c:pt>
                <c:pt idx="6">
                  <c:v>감가상각비(유형자산, 무형자산, 투자부동산)</c:v>
                </c:pt>
                <c:pt idx="7">
                  <c:v>터미널비</c:v>
                </c:pt>
                <c:pt idx="8">
                  <c:v>기타</c:v>
                </c:pt>
              </c:strCache>
            </c:strRef>
          </c:cat>
          <c:val>
            <c:numRef>
              <c:f>Sheet16!$D$4:$D$12</c:f>
              <c:numCache>
                <c:formatCode>0.0%</c:formatCode>
                <c:ptCount val="9"/>
                <c:pt idx="0">
                  <c:v>0.11195697628609146</c:v>
                </c:pt>
                <c:pt idx="1">
                  <c:v>0.33470774550809257</c:v>
                </c:pt>
                <c:pt idx="2">
                  <c:v>5.4019189408495177E-2</c:v>
                </c:pt>
                <c:pt idx="3">
                  <c:v>0.33820246051303315</c:v>
                </c:pt>
                <c:pt idx="4">
                  <c:v>9.31526240461754E-2</c:v>
                </c:pt>
                <c:pt idx="5">
                  <c:v>1.118675691444912E-2</c:v>
                </c:pt>
                <c:pt idx="6">
                  <c:v>3.4768335766204958E-2</c:v>
                </c:pt>
                <c:pt idx="7">
                  <c:v>4.3750725765143465E-3</c:v>
                </c:pt>
                <c:pt idx="8">
                  <c:v>1.7630838980943812E-2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49D3-4A7D-8162-7E4FCCA43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ko-KR"/>
              <a:t>분기별 가동률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</c:spPr>
          <c:invertIfNegative val="0"/>
          <c:cat>
            <c:strRef>
              <c:f>Sheet16!$A$23:$A$45</c:f>
              <c:strCache>
                <c:ptCount val="23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2013-2</c:v>
                </c:pt>
                <c:pt idx="10">
                  <c:v>2013-3</c:v>
                </c:pt>
                <c:pt idx="11">
                  <c:v>2013-4</c:v>
                </c:pt>
                <c:pt idx="12">
                  <c:v>2014-1</c:v>
                </c:pt>
                <c:pt idx="13">
                  <c:v>2014-2</c:v>
                </c:pt>
                <c:pt idx="14">
                  <c:v>2014-3</c:v>
                </c:pt>
                <c:pt idx="15">
                  <c:v>2014-4</c:v>
                </c:pt>
                <c:pt idx="16">
                  <c:v>2015-1</c:v>
                </c:pt>
                <c:pt idx="17">
                  <c:v>2015-2</c:v>
                </c:pt>
                <c:pt idx="18">
                  <c:v>2015-3</c:v>
                </c:pt>
                <c:pt idx="19">
                  <c:v>2015-4</c:v>
                </c:pt>
                <c:pt idx="20">
                  <c:v>2016-1</c:v>
                </c:pt>
                <c:pt idx="21">
                  <c:v>2016-2</c:v>
                </c:pt>
                <c:pt idx="22">
                  <c:v>2016-3</c:v>
                </c:pt>
              </c:strCache>
            </c:strRef>
          </c:cat>
          <c:val>
            <c:numRef>
              <c:f>Sheet16!$B$23:$B$45</c:f>
              <c:numCache>
                <c:formatCode>0.00%</c:formatCode>
                <c:ptCount val="23"/>
                <c:pt idx="0">
                  <c:v>0.71956220135738935</c:v>
                </c:pt>
                <c:pt idx="1">
                  <c:v>0.71829661670919309</c:v>
                </c:pt>
                <c:pt idx="2">
                  <c:v>0.73223337945815969</c:v>
                </c:pt>
                <c:pt idx="3">
                  <c:v>0.77283538766994886</c:v>
                </c:pt>
                <c:pt idx="4">
                  <c:v>0.76549881845268675</c:v>
                </c:pt>
                <c:pt idx="5">
                  <c:v>0.77408637198020958</c:v>
                </c:pt>
                <c:pt idx="6">
                  <c:v>0.7475524796566011</c:v>
                </c:pt>
                <c:pt idx="7">
                  <c:v>0.74583488109257312</c:v>
                </c:pt>
                <c:pt idx="8">
                  <c:v>0.76492479053333728</c:v>
                </c:pt>
                <c:pt idx="9">
                  <c:v>0.74785933652752035</c:v>
                </c:pt>
                <c:pt idx="10">
                  <c:v>0.74384111946941434</c:v>
                </c:pt>
                <c:pt idx="11">
                  <c:v>0.75626344065594198</c:v>
                </c:pt>
                <c:pt idx="12">
                  <c:v>0.75990492352083461</c:v>
                </c:pt>
                <c:pt idx="13">
                  <c:v>0.84417434391849044</c:v>
                </c:pt>
                <c:pt idx="14">
                  <c:v>0.75603843022195383</c:v>
                </c:pt>
                <c:pt idx="15">
                  <c:v>0.7425874624217168</c:v>
                </c:pt>
                <c:pt idx="16">
                  <c:v>0.74412206234432565</c:v>
                </c:pt>
                <c:pt idx="17">
                  <c:v>0.73857420151755782</c:v>
                </c:pt>
                <c:pt idx="18">
                  <c:v>0.7234798905704285</c:v>
                </c:pt>
                <c:pt idx="19">
                  <c:v>0.76085577484722045</c:v>
                </c:pt>
                <c:pt idx="20">
                  <c:v>0.75855667019265782</c:v>
                </c:pt>
                <c:pt idx="21">
                  <c:v>0.70976652975025067</c:v>
                </c:pt>
                <c:pt idx="22">
                  <c:v>0.72700308343463127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83F-4570-98A3-15A679C6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4004864"/>
        <c:axId val="234005256"/>
      </c:barChart>
      <c:catAx>
        <c:axId val="23400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34005256"/>
        <c:crosses val="autoZero"/>
        <c:auto val="1"/>
        <c:lblAlgn val="ctr"/>
        <c:lblOffset val="100"/>
        <c:noMultiLvlLbl val="0"/>
      </c:catAx>
      <c:valAx>
        <c:axId val="234005256"/>
        <c:scaling>
          <c:orientation val="minMax"/>
          <c:max val="0.85000000000000009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3400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sz="1000" dirty="0"/>
              <a:t>현대상선 </a:t>
            </a:r>
            <a:r>
              <a:rPr lang="en-US" sz="1000" dirty="0"/>
              <a:t>2003-1Q~2016-3Q </a:t>
            </a:r>
            <a:r>
              <a:rPr lang="ko-KR" sz="1000" dirty="0"/>
              <a:t>운임 추이</a:t>
            </a:r>
            <a:r>
              <a:rPr lang="en-US" sz="1000" dirty="0"/>
              <a:t>(</a:t>
            </a:r>
            <a:r>
              <a:rPr lang="ko-KR" sz="1000" dirty="0"/>
              <a:t>원</a:t>
            </a:r>
            <a:r>
              <a:rPr lang="en-US" sz="1000" dirty="0"/>
              <a:t>)</a:t>
            </a:r>
            <a:endParaRPr 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667801988268346E-2"/>
          <c:y val="0.19280235215347219"/>
          <c:w val="0.91866439602346328"/>
          <c:h val="0.702447248785836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1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29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3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8C84-4CC1-8CA1-D4E64957863A}"/>
                </c:ext>
                <c:ext xmlns:c15="http://schemas.microsoft.com/office/drawing/2012/chart" uri="{CE6537A1-D6FC-4f65-9D91-7224C49458BB}"/>
              </c:extLst>
            </c:dLbl>
            <c:dLbl>
              <c:idx val="3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B-8C84-4CC1-8CA1-D4E64957863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'raw data'!$BJ$66:$BJ$100</c:f>
              <c:numCache>
                <c:formatCode>_(* #,##0.00_);_(* \(#,##0.00\);_(* "-"??_);_(@_)</c:formatCode>
                <c:ptCount val="35"/>
                <c:pt idx="0">
                  <c:v>1530874.3333333335</c:v>
                </c:pt>
                <c:pt idx="1">
                  <c:v>1571051.8</c:v>
                </c:pt>
                <c:pt idx="2">
                  <c:v>1605576</c:v>
                </c:pt>
                <c:pt idx="3">
                  <c:v>1544609.6666666667</c:v>
                </c:pt>
                <c:pt idx="4">
                  <c:v>1453818.3333333333</c:v>
                </c:pt>
                <c:pt idx="5">
                  <c:v>1192811.7</c:v>
                </c:pt>
                <c:pt idx="6">
                  <c:v>1128331</c:v>
                </c:pt>
                <c:pt idx="7">
                  <c:v>1105587</c:v>
                </c:pt>
                <c:pt idx="8">
                  <c:v>1345557.9666666668</c:v>
                </c:pt>
                <c:pt idx="9">
                  <c:v>1485079.7</c:v>
                </c:pt>
                <c:pt idx="10">
                  <c:v>1565671.3333333335</c:v>
                </c:pt>
                <c:pt idx="11">
                  <c:v>1519531.1333333333</c:v>
                </c:pt>
                <c:pt idx="12">
                  <c:v>1407929.2666666666</c:v>
                </c:pt>
                <c:pt idx="13">
                  <c:v>1364601.5999999999</c:v>
                </c:pt>
                <c:pt idx="14">
                  <c:v>1382448.5999999999</c:v>
                </c:pt>
                <c:pt idx="15">
                  <c:v>1396774.6666666667</c:v>
                </c:pt>
                <c:pt idx="16">
                  <c:v>1313610.6666666667</c:v>
                </c:pt>
                <c:pt idx="17">
                  <c:v>1441886.6666666667</c:v>
                </c:pt>
                <c:pt idx="18">
                  <c:v>1440170.6666666667</c:v>
                </c:pt>
                <c:pt idx="19">
                  <c:v>1374459.4000000001</c:v>
                </c:pt>
                <c:pt idx="20">
                  <c:v>1297879.3333333333</c:v>
                </c:pt>
                <c:pt idx="21">
                  <c:v>1346831.5333333334</c:v>
                </c:pt>
                <c:pt idx="22">
                  <c:v>1312252.6666666667</c:v>
                </c:pt>
                <c:pt idx="23">
                  <c:v>1241151.3</c:v>
                </c:pt>
                <c:pt idx="24">
                  <c:v>1209515.2666666668</c:v>
                </c:pt>
                <c:pt idx="25">
                  <c:v>1160651.2000000002</c:v>
                </c:pt>
                <c:pt idx="26">
                  <c:v>1191351.1333333335</c:v>
                </c:pt>
                <c:pt idx="27">
                  <c:v>1262236.3999999999</c:v>
                </c:pt>
                <c:pt idx="28">
                  <c:v>1260034.3333333333</c:v>
                </c:pt>
                <c:pt idx="29">
                  <c:v>1209668.7</c:v>
                </c:pt>
                <c:pt idx="30">
                  <c:v>1251201.9333333333</c:v>
                </c:pt>
                <c:pt idx="31">
                  <c:v>1550245.9999999998</c:v>
                </c:pt>
                <c:pt idx="32">
                  <c:v>1015328.1000000001</c:v>
                </c:pt>
                <c:pt idx="33">
                  <c:v>1250325.2</c:v>
                </c:pt>
                <c:pt idx="34">
                  <c:v>895240.50000000012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C-8C84-4CC1-8CA1-D4E649578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007216"/>
        <c:axId val="234007608"/>
      </c:lineChart>
      <c:catAx>
        <c:axId val="234007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07608"/>
        <c:crosses val="autoZero"/>
        <c:auto val="1"/>
        <c:lblAlgn val="ctr"/>
        <c:lblOffset val="100"/>
        <c:noMultiLvlLbl val="0"/>
      </c:catAx>
      <c:valAx>
        <c:axId val="234007608"/>
        <c:scaling>
          <c:orientation val="minMax"/>
          <c:min val="800000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2340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ko-KR" altLang="en-US" sz="1000">
                <a:solidFill>
                  <a:schemeClr val="tx1"/>
                </a:solidFill>
              </a:rPr>
              <a:t>컨테이너 운임지수</a:t>
            </a:r>
            <a:endParaRPr lang="ko-KR" sz="10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5285630987185701"/>
          <c:y val="0.1786919439189671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0086083213773313E-2"/>
          <c:y val="0.17583213773314205"/>
          <c:w val="0.91625509325681487"/>
          <c:h val="0.65440937350549977"/>
        </c:manualLayout>
      </c:layout>
      <c:lineChart>
        <c:grouping val="standard"/>
        <c:varyColors val="0"/>
        <c:ser>
          <c:idx val="1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현대상선운임예측!$K$5:$K$35</c:f>
              <c:numCache>
                <c:formatCode>General</c:formatCode>
                <c:ptCount val="31"/>
                <c:pt idx="0">
                  <c:v>1430404.4577777777</c:v>
                </c:pt>
                <c:pt idx="1">
                  <c:v>1095218.7853333333</c:v>
                </c:pt>
                <c:pt idx="2">
                  <c:v>968130.74333333329</c:v>
                </c:pt>
                <c:pt idx="3">
                  <c:v>1011473.662888889</c:v>
                </c:pt>
                <c:pt idx="4">
                  <c:v>1101412.2863333335</c:v>
                </c:pt>
                <c:pt idx="5">
                  <c:v>1219335.6206666667</c:v>
                </c:pt>
                <c:pt idx="6">
                  <c:v>1383299.1822222222</c:v>
                </c:pt>
                <c:pt idx="7">
                  <c:v>1207622.5746666668</c:v>
                </c:pt>
                <c:pt idx="8">
                  <c:v>1110843.5475555554</c:v>
                </c:pt>
                <c:pt idx="9">
                  <c:v>1039539.6239999998</c:v>
                </c:pt>
                <c:pt idx="10">
                  <c:v>1084967.3639999998</c:v>
                </c:pt>
                <c:pt idx="11">
                  <c:v>980268.79111111118</c:v>
                </c:pt>
                <c:pt idx="12">
                  <c:v>1042074.8955555557</c:v>
                </c:pt>
                <c:pt idx="13">
                  <c:v>1196259.2000000002</c:v>
                </c:pt>
                <c:pt idx="14">
                  <c:v>1267571.4628888892</c:v>
                </c:pt>
                <c:pt idx="15">
                  <c:v>1208882.6413333332</c:v>
                </c:pt>
                <c:pt idx="16">
                  <c:v>1198364.3077777778</c:v>
                </c:pt>
                <c:pt idx="17">
                  <c:v>1229525.2798888891</c:v>
                </c:pt>
                <c:pt idx="18">
                  <c:v>1182284.5160000001</c:v>
                </c:pt>
                <c:pt idx="19">
                  <c:v>1031777.9990000002</c:v>
                </c:pt>
                <c:pt idx="20">
                  <c:v>1067914.0868888891</c:v>
                </c:pt>
                <c:pt idx="21">
                  <c:v>996126.84900000005</c:v>
                </c:pt>
                <c:pt idx="22">
                  <c:v>1004417.0597777779</c:v>
                </c:pt>
                <c:pt idx="23">
                  <c:v>1067637.9820000001</c:v>
                </c:pt>
                <c:pt idx="24">
                  <c:v>1117028.6900000002</c:v>
                </c:pt>
                <c:pt idx="25">
                  <c:v>1024523.1006666668</c:v>
                </c:pt>
                <c:pt idx="26">
                  <c:v>1016217.3264444445</c:v>
                </c:pt>
                <c:pt idx="27">
                  <c:v>939641.89266666642</c:v>
                </c:pt>
                <c:pt idx="28">
                  <c:v>954615.21800000011</c:v>
                </c:pt>
                <c:pt idx="29">
                  <c:v>743798.37733333325</c:v>
                </c:pt>
                <c:pt idx="30">
                  <c:v>647357.11700000009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A0-4474-925E-8F271353EF08}"/>
            </c:ext>
          </c:extLst>
        </c:ser>
        <c:ser>
          <c:idx val="0"/>
          <c:order val="1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현대상선운임예측!$AC$5:$AC$35</c:f>
              <c:numCache>
                <c:formatCode>General</c:formatCode>
                <c:ptCount val="31"/>
                <c:pt idx="0">
                  <c:v>1453818.3333333333</c:v>
                </c:pt>
                <c:pt idx="1">
                  <c:v>1192811.7</c:v>
                </c:pt>
                <c:pt idx="2">
                  <c:v>1128331</c:v>
                </c:pt>
                <c:pt idx="3">
                  <c:v>1105587</c:v>
                </c:pt>
                <c:pt idx="4">
                  <c:v>1345557.9666666668</c:v>
                </c:pt>
                <c:pt idx="5">
                  <c:v>1485079.7</c:v>
                </c:pt>
                <c:pt idx="6">
                  <c:v>1565671.3333333335</c:v>
                </c:pt>
                <c:pt idx="7">
                  <c:v>1519531.1333333333</c:v>
                </c:pt>
                <c:pt idx="8">
                  <c:v>1407929.2666666666</c:v>
                </c:pt>
                <c:pt idx="9">
                  <c:v>1364601.5999999999</c:v>
                </c:pt>
                <c:pt idx="10">
                  <c:v>1382448.5999999999</c:v>
                </c:pt>
                <c:pt idx="11">
                  <c:v>1396774.6666666667</c:v>
                </c:pt>
                <c:pt idx="12">
                  <c:v>1313610.6666666667</c:v>
                </c:pt>
                <c:pt idx="13">
                  <c:v>1441886.6666666667</c:v>
                </c:pt>
                <c:pt idx="14">
                  <c:v>1440170.6666666667</c:v>
                </c:pt>
                <c:pt idx="15">
                  <c:v>1374459.4000000001</c:v>
                </c:pt>
                <c:pt idx="16">
                  <c:v>1297879.3333333333</c:v>
                </c:pt>
                <c:pt idx="17">
                  <c:v>1346831.5333333334</c:v>
                </c:pt>
                <c:pt idx="18">
                  <c:v>1312252.6666666667</c:v>
                </c:pt>
                <c:pt idx="19">
                  <c:v>1241151.3</c:v>
                </c:pt>
                <c:pt idx="20">
                  <c:v>1209515.2666666668</c:v>
                </c:pt>
                <c:pt idx="21">
                  <c:v>1160651.2000000002</c:v>
                </c:pt>
                <c:pt idx="22">
                  <c:v>1191351.1333333335</c:v>
                </c:pt>
                <c:pt idx="23">
                  <c:v>1262236.3999999999</c:v>
                </c:pt>
                <c:pt idx="24">
                  <c:v>1260034.3333333333</c:v>
                </c:pt>
                <c:pt idx="25">
                  <c:v>1209668.7</c:v>
                </c:pt>
                <c:pt idx="26">
                  <c:v>1251201.9333333333</c:v>
                </c:pt>
                <c:pt idx="27">
                  <c:v>1550245.9999999998</c:v>
                </c:pt>
                <c:pt idx="28">
                  <c:v>1015328.1000000001</c:v>
                </c:pt>
                <c:pt idx="29">
                  <c:v>1250325.2</c:v>
                </c:pt>
                <c:pt idx="30">
                  <c:v>895240.50000000012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BA0-4474-925E-8F271353E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36200"/>
        <c:axId val="233936592"/>
      </c:lineChart>
      <c:catAx>
        <c:axId val="233936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33936592"/>
        <c:crosses val="autoZero"/>
        <c:auto val="1"/>
        <c:lblAlgn val="ctr"/>
        <c:lblOffset val="100"/>
        <c:noMultiLvlLbl val="0"/>
      </c:catAx>
      <c:valAx>
        <c:axId val="233936592"/>
        <c:scaling>
          <c:orientation val="minMax"/>
          <c:min val="6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233936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CCFI-</a:t>
            </a:r>
            <a:r>
              <a:rPr lang="ko-KR" sz="1000"/>
              <a:t>미서안 운임 추이</a:t>
            </a:r>
            <a:r>
              <a:rPr lang="en-US" sz="1000"/>
              <a:t>(USD/TEU)</a:t>
            </a:r>
            <a:endParaRPr lang="ko-KR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413157274295987E-2"/>
          <c:y val="0.15485587082832508"/>
          <c:w val="0.91917368545140798"/>
          <c:h val="0.6016044727365473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'CCFI-미주서안 예측'!$E$42:$L$42</c:f>
              <c:strCache>
                <c:ptCount val="8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43주</c:v>
                </c:pt>
                <c:pt idx="4">
                  <c:v>44주</c:v>
                </c:pt>
                <c:pt idx="5">
                  <c:v>45주</c:v>
                </c:pt>
                <c:pt idx="6">
                  <c:v>46주</c:v>
                </c:pt>
                <c:pt idx="7">
                  <c:v>47주</c:v>
                </c:pt>
              </c:strCache>
            </c:strRef>
          </c:cat>
          <c:val>
            <c:numRef>
              <c:f>'CCFI-미주서안 예측'!$E$43:$L$43</c:f>
              <c:numCache>
                <c:formatCode>General</c:formatCode>
                <c:ptCount val="8"/>
                <c:pt idx="0">
                  <c:v>592.49</c:v>
                </c:pt>
                <c:pt idx="1">
                  <c:v>683.58</c:v>
                </c:pt>
                <c:pt idx="2">
                  <c:v>718.53</c:v>
                </c:pt>
                <c:pt idx="3">
                  <c:v>675.81</c:v>
                </c:pt>
                <c:pt idx="4">
                  <c:v>699.18</c:v>
                </c:pt>
                <c:pt idx="5">
                  <c:v>718.59</c:v>
                </c:pt>
                <c:pt idx="6">
                  <c:v>724.85</c:v>
                </c:pt>
                <c:pt idx="7">
                  <c:v>731.48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290-4D4F-B704-6896C0914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37376"/>
        <c:axId val="233937768"/>
      </c:lineChart>
      <c:catAx>
        <c:axId val="23393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3937768"/>
        <c:crosses val="autoZero"/>
        <c:auto val="1"/>
        <c:lblAlgn val="ctr"/>
        <c:lblOffset val="100"/>
        <c:noMultiLvlLbl val="0"/>
      </c:catAx>
      <c:valAx>
        <c:axId val="233937768"/>
        <c:scaling>
          <c:orientation val="minMax"/>
          <c:min val="550"/>
        </c:scaling>
        <c:delete val="1"/>
        <c:axPos val="l"/>
        <c:numFmt formatCode="General" sourceLinked="1"/>
        <c:majorTickMark val="none"/>
        <c:minorTickMark val="none"/>
        <c:tickLblPos val="nextTo"/>
        <c:crossAx val="23393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'잔차 확인 (2)'!$C$121:$C$175</cx:f>
        <cx:lvl ptCount="55" formatCode="0%">
          <cx:pt idx="0">0.16138810472235152</cx:pt>
          <cx:pt idx="1">0.09478090773715149</cx:pt>
          <cx:pt idx="2">0.086689185306212044</cx:pt>
          <cx:pt idx="3">0.07665045137358148</cx:pt>
          <cx:pt idx="4">0.066534918639832158</cx:pt>
          <cx:pt idx="5">0.056831647158156404</cx:pt>
          <cx:pt idx="6">0.054891425767814951</cx:pt>
          <cx:pt idx="7">0.052737779446728021</cx:pt>
          <cx:pt idx="8">0.051942422155928362</cx:pt>
          <cx:pt idx="9">0.049722849773903365</cx:pt>
          <cx:pt idx="10">0.0481646294858082</cx:pt>
          <cx:pt idx="11">0.047637372954139563</cx:pt>
          <cx:pt idx="12">0.046413443128512116</cx:pt>
          <cx:pt idx="13">0.042569785562920445</cx:pt>
          <cx:pt idx="14">0.039946322522549184</cx:pt>
          <cx:pt idx="15">0.039548153416093523</cx:pt>
          <cx:pt idx="16">0.039160191407846538</cx:pt>
          <cx:pt idx="17">0.037398561711193379</cx:pt>
          <cx:pt idx="18">0.03227744815431479</cx:pt>
          <cx:pt idx="19">0.02916919499844706</cx:pt>
          <cx:pt idx="20">0.025851156809315903</cx:pt>
          <cx:pt idx="21">0.025067110207396891</cx:pt>
          <cx:pt idx="22">0.023915213867844651</cx:pt>
          <cx:pt idx="23">0.0215599578802693</cx:pt>
          <cx:pt idx="24">0.0175253256644387</cx:pt>
          <cx:pt idx="25">0.016757180758109905</cx:pt>
          <cx:pt idx="26">0.014082368874759849</cx:pt>
          <cx:pt idx="27">0.013942080000621561</cx:pt>
          <cx:pt idx="28">0.013748900364871497</cx:pt>
          <cx:pt idx="29">0.013447658677997416</cx:pt>
          <cx:pt idx="30">0.010814129155964072</cx:pt>
          <cx:pt idx="31">0.010515870283936695</cx:pt>
          <cx:pt idx="32">0.0081921364014955981</cx:pt>
          <cx:pt idx="33">0.0060794819773222902</cx:pt>
          <cx:pt idx="34">0.0065889950540530548</cx:pt>
          <cx:pt idx="35">0.010237613891762271</cx:pt>
          <cx:pt idx="36">0.014630848103584219</cx:pt>
          <cx:pt idx="37">0.016828160217880112</cx:pt>
          <cx:pt idx="38">0.022512521855663655</cx:pt>
          <cx:pt idx="39">0.02888044198042574</cx:pt>
          <cx:pt idx="40">0.036249371450466999</cx:pt>
          <cx:pt idx="41">0.045660325057839471</cx:pt>
          <cx:pt idx="42">0.046147447733604366</cx:pt>
          <cx:pt idx="43">0.065112115177124702</cx:pt>
          <cx:pt idx="44">0.068956057537583215</cx:pt>
          <cx:pt idx="45">0.070908078016558601</cx:pt>
          <cx:pt idx="46">0.07495934887953104</cx:pt>
          <cx:pt idx="47">0.075142239880124417</cx:pt>
          <cx:pt idx="48">0.076250903315804794</cx:pt>
          <cx:pt idx="49">0.079731604670656597</cx:pt>
          <cx:pt idx="50">0.094356986650810243</cx:pt>
          <cx:pt idx="51">0.10715476405003077</cx:pt>
          <cx:pt idx="52">0.13885888234218532</cx:pt>
          <cx:pt idx="53">0.17980580696093573</cx:pt>
          <cx:pt idx="54">0.27914243030676106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pPr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총비용함수 오차 분포</a:t>
            </a:r>
            <a:endParaRPr lang="ko-KR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x:rich>
      </cx:tx>
    </cx:title>
    <cx:plotArea>
      <cx:plotAreaRegion>
        <cx:series layoutId="clusteredColumn" uniqueId="{10BB970C-5295-4C8A-8963-C98021E04E1D}">
          <cx:spPr>
            <a:solidFill>
              <a:srgbClr val="002060"/>
            </a:solidFill>
            <a:ln>
              <a:noFill/>
            </a:ln>
          </cx:spPr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나눔바른고딕" panose="020B0603020101020101" pitchFamily="50" charset="-127"/>
                  </a:defRPr>
                </a:pPr>
                <a:endParaRPr lang="ko-KR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cx:txPr>
          </cx:dataLabels>
          <cx:dataId val="0"/>
          <cx:layoutPr>
            <cx:binning intervalClosed="r">
              <cx:binSize val="0.044999999999999998"/>
            </cx:binning>
          </cx:layoutPr>
        </cx:series>
      </cx:plotAreaRegion>
      <cx:axis id="0">
        <cx:catScaling gapWidth="1"/>
        <cx:tickLabels/>
        <cx:txPr>
          <a:bodyPr spcFirstLastPara="1" vertOverflow="ellipsis" wrap="square" lIns="0" tIns="0" rIns="0" bIns="0" anchor="ctr" anchorCtr="1"/>
          <a:lstStyle/>
          <a:p>
            <a:pPr>
              <a:defRPr sz="7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pPr>
            <a:endParaRPr lang="ko-KR" sz="7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x:txPr>
      </cx:axis>
      <cx:axis id="1" hidden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'잔차 확인 (2)'!$H$121:$H$175</cx:f>
        <cx:lvl ptCount="55" formatCode="0%">
          <cx:pt idx="0">0.26705201810237855</cx:pt>
          <cx:pt idx="1">0.25884124129835367</cx:pt>
          <cx:pt idx="2">0.1337398922780331</cx:pt>
          <cx:pt idx="3">0.11867878480372213</cx:pt>
          <cx:pt idx="4">0.11302523037431361</cx:pt>
          <cx:pt idx="5">0.1019915056712299</cx:pt>
          <cx:pt idx="6">0.10112902271122325</cx:pt>
          <cx:pt idx="7">0.097680489178778071</cx:pt>
          <cx:pt idx="8">0.093038013175960804</cx:pt>
          <cx:pt idx="9">0.082042429251361529</cx:pt>
          <cx:pt idx="10">0.076537508918245262</cx:pt>
          <cx:pt idx="11">0.075946077658437472</cx:pt>
          <cx:pt idx="12">0.071104479077249788</cx:pt>
          <cx:pt idx="13">0.069660513236834601</cx:pt>
          <cx:pt idx="14">0.059109216377185934</cx:pt>
          <cx:pt idx="15">0.058972294943372451</cx:pt>
          <cx:pt idx="16">0.053818700006651427</cx:pt>
          <cx:pt idx="17">0.045308396709059853</cx:pt>
          <cx:pt idx="18">0.04515118287933706</cx:pt>
          <cx:pt idx="19">0.042946645855450973</cx:pt>
          <cx:pt idx="20">0.03974060653297562</cx:pt>
          <cx:pt idx="21">0.037096200659291589</cx:pt>
          <cx:pt idx="22">0.036831429344691559</cx:pt>
          <cx:pt idx="23">0.02881971131222184</cx:pt>
          <cx:pt idx="24">0.027403023160212241</cx:pt>
          <cx:pt idx="25">0.027157398500176202</cx:pt>
          <cx:pt idx="26">0.023808635324402284</cx:pt>
          <cx:pt idx="27">0.02303982691916397</cx:pt>
          <cx:pt idx="28">0.020195406952936437</cx:pt>
          <cx:pt idx="29">0.018260697615391654</cx:pt>
          <cx:pt idx="30">0.012956603680850528</cx:pt>
          <cx:pt idx="31">0.008265196432886153</cx:pt>
          <cx:pt idx="32">0.0071843885942046888</cx:pt>
          <cx:pt idx="33">0.0060075200182200016</cx:pt>
          <cx:pt idx="34">0.00062874763004385718</cx:pt>
          <cx:pt idx="35">0.0015469491687042866</cx:pt>
          <cx:pt idx="36">0.0049406718238056303</cx:pt>
          <cx:pt idx="37">0.0095717631841269989</cx:pt>
          <cx:pt idx="38">0.013683864876721951</cx:pt>
          <cx:pt idx="39">0.03021962338349941</cx:pt>
          <cx:pt idx="40">0.043218033443866689</cx:pt>
          <cx:pt idx="41">0.049248512843295233</cx:pt>
          <cx:pt idx="42">0.053711671784036984</cx:pt>
          <cx:pt idx="43">0.056554398077811728</cx:pt>
          <cx:pt idx="44">0.077394033410278146</cx:pt>
          <cx:pt idx="45">0.07809102268035821</cx:pt>
          <cx:pt idx="46">0.089790841552175121</cx:pt>
          <cx:pt idx="47">0.094912348825678977</cx:pt>
          <cx:pt idx="48">0.097933233382548793</cx:pt>
          <cx:pt idx="49">0.099157630461537083</cx:pt>
          <cx:pt idx="50">0.10637155369473336</cx:pt>
          <cx:pt idx="51">0.10671217076861234</cx:pt>
          <cx:pt idx="52">0.11129045495407898</cx:pt>
          <cx:pt idx="53">0.22908338009674484</cx:pt>
          <cx:pt idx="54">0.29651130775414131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lang="ko-KR" sz="1400" b="0" i="0" u="none" strike="noStrike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pPr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 오차 분포</a:t>
            </a:r>
            <a:endParaRPr lang="ko-KR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x:rich>
      </cx:tx>
    </cx:title>
    <cx:plotArea>
      <cx:plotAreaRegion>
        <cx:series layoutId="clusteredColumn" uniqueId="{4B5753F8-1EAA-4B3C-9612-BC6417C80D36}">
          <cx:spPr>
            <a:solidFill>
              <a:srgbClr val="002060"/>
            </a:solidFill>
            <a:ln>
              <a:noFill/>
            </a:ln>
          </cx:spPr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>
                  <a:solidFill>
                    <a:schemeClr val="tx1"/>
                  </a:solidFill>
                </a:endParaRPr>
              </a:p>
            </cx:txPr>
          </cx:dataLabels>
          <cx:dataId val="0"/>
          <cx:layoutPr>
            <cx:binning intervalClosed="r"/>
          </cx:layoutPr>
        </cx:series>
      </cx:plotAreaRegion>
      <cx:axis id="0">
        <cx:catScaling gapWidth="1.70000005"/>
        <cx:tickLabels/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8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4345" y="6225723"/>
            <a:ext cx="2057400" cy="365125"/>
          </a:xfrm>
        </p:spPr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570000"/>
            <a:ext cx="9144000" cy="28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97" y="6581001"/>
            <a:ext cx="2144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Copyright. I.CO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by </a:t>
            </a:r>
            <a:r>
              <a:rPr lang="en-US" altLang="ko-KR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ljdalbong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0932" y="1495834"/>
            <a:ext cx="288000" cy="282755"/>
            <a:chOff x="1157153" y="1604571"/>
            <a:chExt cx="288000" cy="282755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157153" y="1604571"/>
              <a:ext cx="288000" cy="82800"/>
            </a:xfrm>
            <a:prstGeom prst="rect">
              <a:avLst/>
            </a:prstGeom>
            <a:solidFill>
              <a:srgbClr val="343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157153" y="1704548"/>
              <a:ext cx="288000" cy="82800"/>
            </a:xfrm>
            <a:prstGeom prst="rect">
              <a:avLst/>
            </a:prstGeom>
            <a:solidFill>
              <a:srgbClr val="36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157153" y="1804526"/>
              <a:ext cx="288000" cy="82800"/>
            </a:xfrm>
            <a:prstGeom prst="rect">
              <a:avLst/>
            </a:prstGeom>
            <a:solidFill>
              <a:srgbClr val="E1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3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4345" y="6225723"/>
            <a:ext cx="2057400" cy="365125"/>
          </a:xfrm>
        </p:spPr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570000"/>
            <a:ext cx="9144000" cy="28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950258"/>
            <a:ext cx="9144000" cy="54000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97" y="6581001"/>
            <a:ext cx="2144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Copyright. I.CO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by </a:t>
            </a:r>
            <a:r>
              <a:rPr lang="en-US" altLang="ko-KR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ljdalbong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0932" y="1495834"/>
            <a:ext cx="288000" cy="282755"/>
            <a:chOff x="1157153" y="1604571"/>
            <a:chExt cx="288000" cy="282755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157153" y="1604571"/>
              <a:ext cx="288000" cy="82800"/>
            </a:xfrm>
            <a:prstGeom prst="rect">
              <a:avLst/>
            </a:prstGeom>
            <a:solidFill>
              <a:srgbClr val="343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157153" y="1704548"/>
              <a:ext cx="288000" cy="82800"/>
            </a:xfrm>
            <a:prstGeom prst="rect">
              <a:avLst/>
            </a:prstGeom>
            <a:solidFill>
              <a:srgbClr val="36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157153" y="1804526"/>
              <a:ext cx="288000" cy="82800"/>
            </a:xfrm>
            <a:prstGeom prst="rect">
              <a:avLst/>
            </a:prstGeom>
            <a:solidFill>
              <a:srgbClr val="E1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0" y="1027410"/>
            <a:ext cx="5400000" cy="54000"/>
          </a:xfrm>
          <a:prstGeom prst="rect">
            <a:avLst/>
          </a:prstGeom>
          <a:solidFill>
            <a:srgbClr val="E1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104563"/>
            <a:ext cx="3600000" cy="54000"/>
          </a:xfrm>
          <a:prstGeom prst="rect">
            <a:avLst/>
          </a:prstGeom>
          <a:solidFill>
            <a:srgbClr val="E1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F348-226E-4F19-99F5-E1E98BDB173D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6327-394B-4D01-930A-C455326ED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현대상선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3" b="4367"/>
          <a:stretch/>
        </p:blipFill>
        <p:spPr bwMode="auto">
          <a:xfrm>
            <a:off x="0" y="14512"/>
            <a:ext cx="91440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4511"/>
            <a:ext cx="9144000" cy="4857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04000" y="3434410"/>
            <a:ext cx="1440000" cy="1440000"/>
          </a:xfrm>
          <a:prstGeom prst="rect">
            <a:avLst/>
          </a:prstGeom>
          <a:solidFill>
            <a:srgbClr val="000C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04000" y="4877025"/>
            <a:ext cx="1440000" cy="14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04000" y="6321788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4000" y="4877025"/>
            <a:ext cx="1440000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64000" y="3434410"/>
            <a:ext cx="1440000" cy="1440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04000" y="1991797"/>
            <a:ext cx="1440000" cy="1440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3359711"/>
            <a:ext cx="636776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Hyundai Merchant Marine</a:t>
            </a:r>
          </a:p>
          <a:p>
            <a:pPr marL="1440000" lvl="3"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대응방향 수립 연구용역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52400" y="261098"/>
            <a:ext cx="2733697" cy="943840"/>
            <a:chOff x="647700" y="28874"/>
            <a:chExt cx="2733697" cy="943840"/>
          </a:xfrm>
        </p:grpSpPr>
        <p:grpSp>
          <p:nvGrpSpPr>
            <p:cNvPr id="5" name="그룹 4"/>
            <p:cNvGrpSpPr/>
            <p:nvPr/>
          </p:nvGrpSpPr>
          <p:grpSpPr>
            <a:xfrm rot="5400000">
              <a:off x="1623441" y="-198731"/>
              <a:ext cx="782215" cy="1560676"/>
              <a:chOff x="9569901" y="1715801"/>
              <a:chExt cx="2880000" cy="574617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009901" y="3158414"/>
                <a:ext cx="1440000" cy="1440000"/>
              </a:xfrm>
              <a:prstGeom prst="rect">
                <a:avLst/>
              </a:prstGeom>
              <a:solidFill>
                <a:srgbClr val="000C2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009901" y="4581977"/>
                <a:ext cx="1440000" cy="14400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009901" y="6021977"/>
                <a:ext cx="1440000" cy="14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569901" y="4581977"/>
                <a:ext cx="1440000" cy="14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69901" y="3158414"/>
                <a:ext cx="1440000" cy="144000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009901" y="1715801"/>
                <a:ext cx="1440000" cy="144000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457188"/>
              <a:ext cx="2733697" cy="51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六曹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Consulting Group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원호 10"/>
            <p:cNvSpPr/>
            <p:nvPr/>
          </p:nvSpPr>
          <p:spPr>
            <a:xfrm>
              <a:off x="978704" y="28874"/>
              <a:ext cx="2071689" cy="914400"/>
            </a:xfrm>
            <a:prstGeom prst="arc">
              <a:avLst>
                <a:gd name="adj1" fmla="val 11482701"/>
                <a:gd name="adj2" fmla="val 2107891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699812" y="5988180"/>
            <a:ext cx="2049962" cy="4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42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관련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1338" y="81879"/>
            <a:ext cx="167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84601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Critical Events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이후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해운업의 불황으로 인한 지속적인 영업손실 발생으로 인해 본격적인 하락추세를 보임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5" y="2748590"/>
            <a:ext cx="7866917" cy="35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42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관련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1338" y="81879"/>
            <a:ext cx="167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91590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Critical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부터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자율협약을 실시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2176" y="2924175"/>
            <a:ext cx="2105332" cy="2130122"/>
            <a:chOff x="262176" y="2924175"/>
            <a:chExt cx="2105332" cy="2130122"/>
          </a:xfrm>
        </p:grpSpPr>
        <p:sp>
          <p:nvSpPr>
            <p:cNvPr id="50" name="TextBox 49"/>
            <p:cNvSpPr txBox="1"/>
            <p:nvPr/>
          </p:nvSpPr>
          <p:spPr>
            <a:xfrm>
              <a:off x="290308" y="2924175"/>
              <a:ext cx="2077200" cy="834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[2016.01]</a:t>
              </a: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남북관계 악화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급락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법정관리 가능성 회부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벌크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전용선 사업부 영업 양도 협의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현대엘리베이터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330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단기 차입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2176" y="3850515"/>
              <a:ext cx="2077200" cy="12037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[2016.02]</a:t>
              </a: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항만터미널사업부 매각 검토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 err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벌크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전용선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사업부 영업 양도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50%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 자본잠식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현대증권 매각 추진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현정은 회장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출자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유상증자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용선료 인하 협상 시작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55043" y="2924175"/>
            <a:ext cx="2083319" cy="3726061"/>
            <a:chOff x="6855043" y="2924175"/>
            <a:chExt cx="2083319" cy="3726061"/>
          </a:xfrm>
        </p:grpSpPr>
        <p:sp>
          <p:nvSpPr>
            <p:cNvPr id="58" name="TextBox 57"/>
            <p:cNvSpPr txBox="1"/>
            <p:nvPr/>
          </p:nvSpPr>
          <p:spPr>
            <a:xfrm>
              <a:off x="6861162" y="2924175"/>
              <a:ext cx="2077200" cy="83445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[2016.08]</a:t>
              </a: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현대상선 </a:t>
              </a:r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합병론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 법정관리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오버행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대량매도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2,000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억원 전환사채 발행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61162" y="3842218"/>
              <a:ext cx="2077200" cy="880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[2016.09]</a:t>
              </a: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유창근 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CEO 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취임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머스크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인수 루머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 자산 흡수 본격화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 대체 선박 투입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61162" y="4806428"/>
              <a:ext cx="2077200" cy="880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[2016.10]</a:t>
              </a: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유조선 사업부 매각 취소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미주노선 한진해운 대체선박 정기서비스로 전환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 미주라인 인수의향서 제출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855043" y="5770639"/>
              <a:ext cx="2077200" cy="879597"/>
              <a:chOff x="6855043" y="5770639"/>
              <a:chExt cx="2077200" cy="879597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855043" y="5770639"/>
                <a:ext cx="2077200" cy="418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[2016.11.14</a:t>
                </a:r>
                <a:r>
                  <a:rPr lang="en-US" altLang="ko-KR" sz="1050" b="1" dirty="0">
                    <a:solidFill>
                      <a:srgbClr val="363A9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]</a:t>
                </a: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한진해운 미주라인 입찰 실패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55043" y="6138951"/>
                <a:ext cx="2077200" cy="5112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[2016.11.21]</a:t>
                </a:r>
              </a:p>
              <a:p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2M 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루머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부산항만 </a:t>
                </a:r>
                <a:r>
                  <a:rPr lang="ko-KR" altLang="en-US" sz="9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환적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화물 감소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8313343" y="237368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6,950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936" y="23736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28,000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3" name="직선 연결선 2"/>
          <p:cNvCxnSpPr>
            <a:stCxn id="21" idx="2"/>
            <a:endCxn id="19" idx="2"/>
          </p:cNvCxnSpPr>
          <p:nvPr/>
        </p:nvCxnSpPr>
        <p:spPr>
          <a:xfrm>
            <a:off x="585863" y="2650681"/>
            <a:ext cx="8091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86817" y="256782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676876" y="256782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26041" y="2567824"/>
            <a:ext cx="0" cy="3960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782141" y="2567823"/>
            <a:ext cx="0" cy="3960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8814" y="2373682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20,000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방어선 붕괴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96715" y="2373682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10,000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방어선 붕괴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02882" y="2924175"/>
            <a:ext cx="4216787" cy="3575050"/>
            <a:chOff x="2502882" y="2924175"/>
            <a:chExt cx="4216787" cy="3575050"/>
          </a:xfrm>
        </p:grpSpPr>
        <p:grpSp>
          <p:nvGrpSpPr>
            <p:cNvPr id="9" name="그룹 8"/>
            <p:cNvGrpSpPr/>
            <p:nvPr/>
          </p:nvGrpSpPr>
          <p:grpSpPr>
            <a:xfrm>
              <a:off x="4642469" y="2924175"/>
              <a:ext cx="2077200" cy="3192337"/>
              <a:chOff x="4588456" y="2924175"/>
              <a:chExt cx="2077200" cy="319233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88456" y="2924175"/>
                <a:ext cx="2077200" cy="194244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[2016.06] : </a:t>
                </a:r>
                <a:r>
                  <a:rPr lang="ko-KR" altLang="en-US" sz="1050" b="1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브렉시트</a:t>
                </a:r>
                <a:endParaRPr lang="en-US" altLang="ko-KR" sz="105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최대주주 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감자 실시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상장폐지 방지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내년 만기 공모사채 재조정 성공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4,000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억 규모 사채 출자전환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유상증자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조원규모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결정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한진해운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현대상선 합병 가능성 언급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용선료 협상 성공 종료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2M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가입 가능 논의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파나마운하 확장 개통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자율협약 한달 연장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588456" y="4958896"/>
                <a:ext cx="2077200" cy="11576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363A9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[2016.07]</a:t>
                </a: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중동항로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확대 개편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TEU 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선박 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척 인수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터미널 사업 강화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9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겐트리</a:t>
                </a:r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크레인</a:t>
                </a:r>
                <a:r>
                  <a:rPr lang="en-US" altLang="ko-KR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유상증자 실시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2M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해운동맹 가입 확정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최대주주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산업은행으로 변경</a:t>
                </a:r>
                <a:endPara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502882" y="2924175"/>
              <a:ext cx="2077200" cy="880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[2016.03]</a:t>
              </a: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유조선 사업부 매각 검토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실시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X)</a:t>
              </a:r>
            </a:p>
            <a:p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부산신항만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매각 협의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현대증권 매각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조건부 자율협약 시작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2882" y="3876060"/>
              <a:ext cx="2077200" cy="13422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[2016.04]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대주주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무상감자 결정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상장폐지 방지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신용등급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하향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(8100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억원 사채원리금 미지급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MOU 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체결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단기 유동성 확보를 위한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2,200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억원 단기 차입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자율협약 가능성 제시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02882" y="5295443"/>
              <a:ext cx="2077200" cy="12037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ko-KR" sz="1050" b="1" dirty="0">
                  <a:solidFill>
                    <a:srgbClr val="363A9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[2016.05]</a:t>
              </a: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자율협약 개시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현대종합연수원 지분 처분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b="1" dirty="0" err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부산신항만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지분 매각</a:t>
              </a:r>
              <a:endPara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한진해운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THE Alliance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 결정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용선료 협상 난항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용선료 재협상 기대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  <p:bldP spid="21" grpId="0"/>
      <p:bldP spid="36" grpId="0"/>
      <p:bldP spid="3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전략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1338" y="81879"/>
            <a:ext cx="167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5897" y="1351125"/>
            <a:ext cx="1846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전략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4213" y="2925247"/>
            <a:ext cx="808258" cy="3385091"/>
          </a:xfrm>
          <a:prstGeom prst="rect">
            <a:avLst/>
          </a:prstGeom>
          <a:solidFill>
            <a:srgbClr val="363A94"/>
          </a:solidFill>
          <a:ln w="9525" algn="ctr">
            <a:solidFill>
              <a:sysClr val="window" lastClr="FFFFFF">
                <a:lumMod val="65000"/>
              </a:sysClr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marL="0" marR="0" lvl="0" indent="0" algn="ctr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2016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년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현대상선</a:t>
            </a:r>
            <a:endParaRPr lang="en-US" altLang="ko-KR" sz="1400" b="1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정상화 전략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20" name="Straight Connector 8"/>
          <p:cNvCxnSpPr/>
          <p:nvPr/>
        </p:nvCxnSpPr>
        <p:spPr>
          <a:xfrm>
            <a:off x="2806964" y="4468454"/>
            <a:ext cx="5766936" cy="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dash"/>
          </a:ln>
          <a:effectLst/>
        </p:spPr>
      </p:cxn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1599655" y="4212092"/>
            <a:ext cx="971308" cy="981786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재무상태 </a:t>
            </a:r>
            <a:endParaRPr lang="en-US" altLang="ko-KR" sz="1200" b="1" kern="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개선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99655" y="5384288"/>
            <a:ext cx="971308" cy="683308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용선료 인하 </a:t>
            </a:r>
            <a:endParaRPr lang="en-US" altLang="ko-KR" sz="1200" b="1" kern="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협상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99655" y="2933425"/>
            <a:ext cx="971308" cy="1088257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유동성확보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26" name="Straight Connector 8"/>
          <p:cNvCxnSpPr/>
          <p:nvPr/>
        </p:nvCxnSpPr>
        <p:spPr>
          <a:xfrm>
            <a:off x="2806964" y="5618714"/>
            <a:ext cx="5766936" cy="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dash"/>
          </a:ln>
          <a:effectLst/>
        </p:spPr>
      </p:cxnSp>
      <p:sp>
        <p:nvSpPr>
          <p:cNvPr id="2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69738" y="2924658"/>
            <a:ext cx="2793094" cy="9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defTabSz="914400" latinLnBrk="1">
              <a:lnSpc>
                <a:spcPct val="150000"/>
              </a:lnSpc>
              <a:tabLst>
                <a:tab pos="180975" algn="l"/>
              </a:tabLst>
            </a:pPr>
            <a:endParaRPr kumimoji="1" lang="en-US" altLang="ko-KR" sz="1100" b="1" dirty="0">
              <a:solidFill>
                <a:srgbClr val="C6050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2M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체결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중견선사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사와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해운동맹 체결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lnSpc>
                <a:spcPct val="150000"/>
              </a:lnSpc>
              <a:tabLst>
                <a:tab pos="180975" algn="l"/>
              </a:tabLst>
            </a:pP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06241" y="4287773"/>
            <a:ext cx="2329600" cy="9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최대주주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감자 실시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유상증자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4,000</a:t>
            </a:r>
            <a:r>
              <a:rPr kumimoji="1" lang="ko-KR" altLang="en-US" sz="11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규모 사채 출자전환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2,000</a:t>
            </a:r>
            <a:r>
              <a:rPr kumimoji="1" lang="ko-KR" altLang="en-US" sz="11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규모 사채 출자전환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현정은 회장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출자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유상증자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lnSpc>
                <a:spcPct val="150000"/>
              </a:lnSpc>
              <a:tabLst>
                <a:tab pos="180975" algn="l"/>
              </a:tabLst>
            </a:pPr>
            <a:endParaRPr kumimoji="1" lang="en-US" altLang="ko-KR" sz="1100" b="1" dirty="0">
              <a:solidFill>
                <a:srgbClr val="C6050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6241" y="3060488"/>
            <a:ext cx="2793094" cy="14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벌크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전용선 사업부 영업 양도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현대종합연수원 지분 매각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부산신항만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지분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매각</a:t>
            </a:r>
            <a:endParaRPr kumimoji="1" lang="en-US" altLang="ko-KR" sz="11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현대증권 매각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6241" y="5548019"/>
            <a:ext cx="2267209" cy="6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lang="ko-KR" altLang="en-US" sz="1100" dirty="0"/>
              <a:t>주요 </a:t>
            </a:r>
            <a:r>
              <a:rPr lang="en-US" altLang="ko-KR" sz="1100" dirty="0"/>
              <a:t>5</a:t>
            </a:r>
            <a:r>
              <a:rPr lang="ko-KR" altLang="en-US" sz="1100" dirty="0"/>
              <a:t>개 컨테이너 선사와 약</a:t>
            </a:r>
            <a:r>
              <a:rPr lang="en-US" altLang="ko-KR" sz="1100" dirty="0"/>
              <a:t>21%, 5300</a:t>
            </a:r>
            <a:r>
              <a:rPr lang="ko-KR" altLang="en-US" sz="1100" dirty="0"/>
              <a:t>억 원 가량의 용선료 인하 </a:t>
            </a: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1246" y="2924658"/>
            <a:ext cx="971308" cy="920368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해운동맹 </a:t>
            </a:r>
            <a:endParaRPr lang="en-US" altLang="ko-KR" sz="1200" b="1" kern="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가입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091246" y="4150383"/>
            <a:ext cx="971308" cy="844902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신뢰도회복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69738" y="4317528"/>
            <a:ext cx="2793094" cy="6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현장경영 실시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화주 설명회 개최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홍보팀의 대외협력부서 승격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091246" y="5232278"/>
            <a:ext cx="971308" cy="909274"/>
          </a:xfrm>
          <a:prstGeom prst="rect">
            <a:avLst/>
          </a:prstGeom>
          <a:solidFill>
            <a:srgbClr val="83C2E5">
              <a:lumMod val="20000"/>
              <a:lumOff val="80000"/>
            </a:srgbClr>
          </a:solidFill>
          <a:ln w="19050" algn="ctr">
            <a:solidFill>
              <a:srgbClr val="363A94"/>
            </a:solidFill>
            <a:round/>
            <a:headEnd/>
            <a:tailEnd/>
          </a:ln>
          <a:effectLst/>
        </p:spPr>
        <p:txBody>
          <a:bodyPr lIns="46800" rIns="46800" anchor="ctr"/>
          <a:lstStyle/>
          <a:p>
            <a:pPr algn="ctr" defTabSz="914400" eaLnBrk="0" hangingPunct="0"/>
            <a:r>
              <a:rPr lang="ko-KR" altLang="en-US" sz="12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규모 성장</a:t>
            </a:r>
            <a:endParaRPr lang="en-US" altLang="ko-KR" sz="12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66671" y="5297772"/>
            <a:ext cx="2715181" cy="8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중동항로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확대 개편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TEU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선박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척 인수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7800" indent="-177800" defTabSz="914400" latinLnBrk="1"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유럽항로 터미널 사업 강화 </a:t>
            </a:r>
            <a:r>
              <a: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초대형 </a:t>
            </a:r>
            <a:r>
              <a:rPr kumimoji="1" lang="ko-KR" altLang="en-US" sz="11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겐트리</a:t>
            </a: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크레인 인수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조건부 자율협약 개시 전후로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분야에서 사업 조정과정 발생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2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19223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환경분석 개요</a:t>
            </a:r>
            <a:endParaRPr lang="en-US" altLang="ko-KR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673" y="2986501"/>
            <a:ext cx="146065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6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 개요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3" y="8187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159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개요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분석인 현대상선의 가치사슬을 분석하여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강점과 약점을 도출해내고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분석인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분석하여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기회와 위협을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150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51"/>
          <p:cNvSpPr/>
          <p:nvPr/>
        </p:nvSpPr>
        <p:spPr bwMode="auto">
          <a:xfrm>
            <a:off x="692150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1" hangingPunc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</a:t>
            </a:r>
            <a:r>
              <a:rPr kumimoji="1" lang="ko-KR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 분석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79964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51"/>
          <p:cNvSpPr/>
          <p:nvPr/>
        </p:nvSpPr>
        <p:spPr bwMode="auto">
          <a:xfrm>
            <a:off x="4779964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1" hangingPunc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1927588" y="3486646"/>
            <a:ext cx="1300536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가치사슬분석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 Chain</a:t>
            </a:r>
            <a:endParaRPr lang="ko-KR" altLang="en-US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9306" y="4407396"/>
            <a:ext cx="3109800" cy="386093"/>
            <a:chOff x="1029306" y="3914654"/>
            <a:chExt cx="3109800" cy="386093"/>
          </a:xfrm>
        </p:grpSpPr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2134206" y="3914654"/>
              <a:ext cx="900000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운송지원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1029306" y="3914654"/>
              <a:ext cx="900000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경영지원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3239106" y="3914654"/>
              <a:ext cx="900000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본원활동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9306" y="5483804"/>
            <a:ext cx="3109800" cy="386093"/>
            <a:chOff x="1029306" y="4829054"/>
            <a:chExt cx="3109800" cy="386093"/>
          </a:xfrm>
        </p:grpSpPr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1029306" y="4829054"/>
              <a:ext cx="1299600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강점</a:t>
              </a:r>
              <a:endPara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Strength</a:t>
              </a:r>
              <a:endPara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2839506" y="4829054"/>
              <a:ext cx="1299600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약점</a:t>
              </a:r>
              <a:endPara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Weakness</a:t>
              </a:r>
              <a:endPara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6" name="꺾인 연결선 45"/>
          <p:cNvCxnSpPr>
            <a:stCxn id="40" idx="2"/>
            <a:endCxn id="42" idx="0"/>
          </p:cNvCxnSpPr>
          <p:nvPr/>
        </p:nvCxnSpPr>
        <p:spPr>
          <a:xfrm rot="5400000">
            <a:off x="1761253" y="3590792"/>
            <a:ext cx="534657" cy="1098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0" idx="2"/>
            <a:endCxn id="43" idx="0"/>
          </p:cNvCxnSpPr>
          <p:nvPr/>
        </p:nvCxnSpPr>
        <p:spPr>
          <a:xfrm rot="16200000" flipH="1">
            <a:off x="2866153" y="3584442"/>
            <a:ext cx="534657" cy="1111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0" idx="2"/>
            <a:endCxn id="41" idx="0"/>
          </p:cNvCxnSpPr>
          <p:nvPr/>
        </p:nvCxnSpPr>
        <p:spPr>
          <a:xfrm rot="16200000" flipH="1">
            <a:off x="2310528" y="4140067"/>
            <a:ext cx="534657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이등변 삼각형 59"/>
          <p:cNvSpPr/>
          <p:nvPr/>
        </p:nvSpPr>
        <p:spPr>
          <a:xfrm flipV="1">
            <a:off x="1488574" y="5073398"/>
            <a:ext cx="2160000" cy="143158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6030304" y="3486646"/>
            <a:ext cx="1300536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PESTA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125672" y="5483804"/>
            <a:ext cx="3109800" cy="386093"/>
            <a:chOff x="1029306" y="4829054"/>
            <a:chExt cx="3109800" cy="386093"/>
          </a:xfrm>
        </p:grpSpPr>
        <p:sp>
          <p:nvSpPr>
            <p:cNvPr id="67" name="Rectangle 35"/>
            <p:cNvSpPr>
              <a:spLocks noChangeArrowheads="1"/>
            </p:cNvSpPr>
            <p:nvPr/>
          </p:nvSpPr>
          <p:spPr bwMode="auto">
            <a:xfrm>
              <a:off x="1029306" y="4829054"/>
              <a:ext cx="1299600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기회</a:t>
              </a:r>
              <a:endPara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Opportunity</a:t>
              </a:r>
              <a:endPara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Rectangle 35"/>
            <p:cNvSpPr>
              <a:spLocks noChangeArrowheads="1"/>
            </p:cNvSpPr>
            <p:nvPr/>
          </p:nvSpPr>
          <p:spPr bwMode="auto">
            <a:xfrm>
              <a:off x="2839506" y="4829054"/>
              <a:ext cx="1299600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위협</a:t>
              </a:r>
              <a:endPara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Threaten</a:t>
              </a:r>
              <a:endPara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9" name="꺾인 연결선 68"/>
          <p:cNvCxnSpPr>
            <a:stCxn id="61" idx="2"/>
            <a:endCxn id="65" idx="0"/>
          </p:cNvCxnSpPr>
          <p:nvPr/>
        </p:nvCxnSpPr>
        <p:spPr>
          <a:xfrm rot="16200000" flipH="1">
            <a:off x="6764773" y="3788538"/>
            <a:ext cx="534657" cy="7030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1" idx="2"/>
            <a:endCxn id="64" idx="0"/>
          </p:cNvCxnSpPr>
          <p:nvPr/>
        </p:nvCxnSpPr>
        <p:spPr>
          <a:xfrm rot="5400000">
            <a:off x="5710186" y="3437009"/>
            <a:ext cx="534657" cy="14061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1" idx="2"/>
            <a:endCxn id="63" idx="0"/>
          </p:cNvCxnSpPr>
          <p:nvPr/>
        </p:nvCxnSpPr>
        <p:spPr>
          <a:xfrm rot="5400000">
            <a:off x="6061715" y="3788538"/>
            <a:ext cx="534657" cy="7030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/>
          <p:cNvSpPr/>
          <p:nvPr/>
        </p:nvSpPr>
        <p:spPr>
          <a:xfrm flipV="1">
            <a:off x="5576388" y="5073398"/>
            <a:ext cx="2160000" cy="143158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957737" y="4407396"/>
            <a:ext cx="3445671" cy="386093"/>
            <a:chOff x="4957737" y="3997204"/>
            <a:chExt cx="3445671" cy="386093"/>
          </a:xfrm>
        </p:grpSpPr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5660795" y="3997204"/>
              <a:ext cx="633438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경제</a:t>
              </a:r>
              <a:endParaRPr lang="en-US" altLang="ko-KR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Economic</a:t>
              </a:r>
              <a:endParaRPr lang="ko-KR" altLang="en-US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4957737" y="3997204"/>
              <a:ext cx="633438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정치</a:t>
              </a:r>
              <a:endParaRPr lang="en-US" altLang="ko-KR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Political</a:t>
              </a:r>
              <a:endParaRPr lang="ko-KR" altLang="en-US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7066911" y="3997204"/>
              <a:ext cx="633438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</a:t>
              </a:r>
              <a:endParaRPr lang="en-US" altLang="ko-KR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Tech</a:t>
              </a:r>
              <a:endParaRPr lang="ko-KR" altLang="en-US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363853" y="3997204"/>
              <a:ext cx="633438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</a:t>
              </a:r>
              <a:endParaRPr lang="en-US" altLang="ko-KR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Social</a:t>
              </a:r>
              <a:endParaRPr lang="ko-KR" altLang="en-US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7769970" y="3997204"/>
              <a:ext cx="633438" cy="386093"/>
            </a:xfrm>
            <a:prstGeom prst="rect">
              <a:avLst/>
            </a:prstGeom>
            <a:noFill/>
            <a:ln w="9525" cap="flat" cmpd="sng" algn="ctr">
              <a:solidFill>
                <a:srgbClr val="363A9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해운동맹</a:t>
              </a:r>
              <a:endParaRPr lang="en-US" altLang="ko-KR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14400" latinLnBrk="1"/>
              <a:r>
                <a:rPr lang="en-US" altLang="ko-KR" sz="100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Alliance</a:t>
              </a:r>
              <a:endParaRPr lang="ko-KR" altLang="en-US" sz="10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2" name="꺾인 연결선 91"/>
          <p:cNvCxnSpPr>
            <a:stCxn id="61" idx="2"/>
            <a:endCxn id="90" idx="0"/>
          </p:cNvCxnSpPr>
          <p:nvPr/>
        </p:nvCxnSpPr>
        <p:spPr>
          <a:xfrm rot="16200000" flipH="1">
            <a:off x="7116302" y="3437008"/>
            <a:ext cx="534657" cy="1406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1" idx="2"/>
          </p:cNvCxnSpPr>
          <p:nvPr/>
        </p:nvCxnSpPr>
        <p:spPr>
          <a:xfrm rot="5400000">
            <a:off x="6413244" y="4140067"/>
            <a:ext cx="53465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145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 Chain 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가치사슬은 경영지원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운송지원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본원활동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운송준비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나누어짐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6605" y="5675204"/>
            <a:ext cx="3633789" cy="59708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7321039" y="4860055"/>
            <a:ext cx="1069665" cy="432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468511 w 2342554"/>
              <a:gd name="connsiteY5" fmla="*/ 468511 h 937021"/>
              <a:gd name="connsiteX6" fmla="*/ 0 w 2342554"/>
              <a:gd name="connsiteY6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1874044" y="0"/>
                </a:lnTo>
                <a:lnTo>
                  <a:pt x="2342554" y="468511"/>
                </a:lnTo>
                <a:lnTo>
                  <a:pt x="1874044" y="937021"/>
                </a:lnTo>
                <a:lnTo>
                  <a:pt x="0" y="937021"/>
                </a:lnTo>
                <a:lnTo>
                  <a:pt x="468511" y="468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algn="ctr" defTabSz="622300" latinLnBrk="1">
              <a:spcBef>
                <a:spcPct val="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화주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346181" y="4860055"/>
            <a:ext cx="1982443" cy="432000"/>
            <a:chOff x="1802873" y="4936255"/>
            <a:chExt cx="1982443" cy="432000"/>
          </a:xfrm>
          <a:solidFill>
            <a:schemeClr val="accent1">
              <a:lumMod val="75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1802873" y="4936255"/>
              <a:ext cx="1069665" cy="432000"/>
            </a:xfrm>
            <a:custGeom>
              <a:avLst/>
              <a:gdLst>
                <a:gd name="connsiteX0" fmla="*/ 0 w 2342554"/>
                <a:gd name="connsiteY0" fmla="*/ 0 h 937021"/>
                <a:gd name="connsiteX1" fmla="*/ 1874044 w 2342554"/>
                <a:gd name="connsiteY1" fmla="*/ 0 h 937021"/>
                <a:gd name="connsiteX2" fmla="*/ 2342554 w 2342554"/>
                <a:gd name="connsiteY2" fmla="*/ 468511 h 937021"/>
                <a:gd name="connsiteX3" fmla="*/ 1874044 w 2342554"/>
                <a:gd name="connsiteY3" fmla="*/ 937021 h 937021"/>
                <a:gd name="connsiteX4" fmla="*/ 0 w 2342554"/>
                <a:gd name="connsiteY4" fmla="*/ 937021 h 937021"/>
                <a:gd name="connsiteX5" fmla="*/ 0 w 2342554"/>
                <a:gd name="connsiteY5" fmla="*/ 0 h 93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2554" h="937021">
                  <a:moveTo>
                    <a:pt x="0" y="0"/>
                  </a:moveTo>
                  <a:lnTo>
                    <a:pt x="1874044" y="0"/>
                  </a:lnTo>
                  <a:lnTo>
                    <a:pt x="2342554" y="468511"/>
                  </a:lnTo>
                  <a:lnTo>
                    <a:pt x="1874044" y="937021"/>
                  </a:lnTo>
                  <a:lnTo>
                    <a:pt x="0" y="9370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252924" bIns="37338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영업</a:t>
              </a:r>
              <a:r>
                <a:rPr lang="en-US" altLang="ko-KR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계약</a:t>
              </a:r>
              <a:endParaRPr lang="ko-KR" altLang="en-US" sz="12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715651" y="4936255"/>
              <a:ext cx="1069665" cy="432000"/>
            </a:xfrm>
            <a:custGeom>
              <a:avLst/>
              <a:gdLst>
                <a:gd name="connsiteX0" fmla="*/ 0 w 2342554"/>
                <a:gd name="connsiteY0" fmla="*/ 0 h 937021"/>
                <a:gd name="connsiteX1" fmla="*/ 1874044 w 2342554"/>
                <a:gd name="connsiteY1" fmla="*/ 0 h 937021"/>
                <a:gd name="connsiteX2" fmla="*/ 2342554 w 2342554"/>
                <a:gd name="connsiteY2" fmla="*/ 468511 h 937021"/>
                <a:gd name="connsiteX3" fmla="*/ 1874044 w 2342554"/>
                <a:gd name="connsiteY3" fmla="*/ 937021 h 937021"/>
                <a:gd name="connsiteX4" fmla="*/ 0 w 2342554"/>
                <a:gd name="connsiteY4" fmla="*/ 937021 h 937021"/>
                <a:gd name="connsiteX5" fmla="*/ 468511 w 2342554"/>
                <a:gd name="connsiteY5" fmla="*/ 468511 h 937021"/>
                <a:gd name="connsiteX6" fmla="*/ 0 w 2342554"/>
                <a:gd name="connsiteY6" fmla="*/ 0 h 93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2554" h="937021">
                  <a:moveTo>
                    <a:pt x="0" y="0"/>
                  </a:moveTo>
                  <a:lnTo>
                    <a:pt x="1874044" y="0"/>
                  </a:lnTo>
                  <a:lnTo>
                    <a:pt x="2342554" y="468511"/>
                  </a:lnTo>
                  <a:lnTo>
                    <a:pt x="1874044" y="937021"/>
                  </a:lnTo>
                  <a:lnTo>
                    <a:pt x="0" y="937021"/>
                  </a:lnTo>
                  <a:lnTo>
                    <a:pt x="468511" y="4685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252924" bIns="37338" numCol="1" spcCol="1270" anchor="ctr" anchorCtr="0">
              <a:noAutofit/>
            </a:bodyPr>
            <a:lstStyle/>
            <a:p>
              <a:pPr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구매</a:t>
              </a:r>
            </a:p>
          </p:txBody>
        </p:sp>
      </p:grpSp>
      <p:sp>
        <p:nvSpPr>
          <p:cNvPr id="12" name="자유형 11"/>
          <p:cNvSpPr/>
          <p:nvPr/>
        </p:nvSpPr>
        <p:spPr>
          <a:xfrm>
            <a:off x="5452350" y="4860055"/>
            <a:ext cx="1069665" cy="432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468511 w 2342554"/>
              <a:gd name="connsiteY5" fmla="*/ 468511 h 937021"/>
              <a:gd name="connsiteX6" fmla="*/ 0 w 2342554"/>
              <a:gd name="connsiteY6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1874044" y="0"/>
                </a:lnTo>
                <a:lnTo>
                  <a:pt x="2342554" y="468511"/>
                </a:lnTo>
                <a:lnTo>
                  <a:pt x="1874044" y="937021"/>
                </a:lnTo>
                <a:lnTo>
                  <a:pt x="0" y="937021"/>
                </a:lnTo>
                <a:lnTo>
                  <a:pt x="468511" y="468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algn="ctr" defTabSz="622300" latinLnBrk="1">
              <a:spcBef>
                <a:spcPct val="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항만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622300" latinLnBrk="1"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6376771" y="4860055"/>
            <a:ext cx="1069665" cy="432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468511 w 2342554"/>
              <a:gd name="connsiteY5" fmla="*/ 468511 h 937021"/>
              <a:gd name="connsiteX6" fmla="*/ 0 w 2342554"/>
              <a:gd name="connsiteY6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1874044" y="0"/>
                </a:lnTo>
                <a:lnTo>
                  <a:pt x="2342554" y="468511"/>
                </a:lnTo>
                <a:lnTo>
                  <a:pt x="1874044" y="937021"/>
                </a:lnTo>
                <a:lnTo>
                  <a:pt x="0" y="937021"/>
                </a:lnTo>
                <a:lnTo>
                  <a:pt x="468511" y="468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47492" y="4515753"/>
            <a:ext cx="1955147" cy="288000"/>
          </a:xfrm>
          <a:prstGeom prst="rect">
            <a:avLst/>
          </a:prstGeom>
          <a:noFill/>
          <a:ln w="28575">
            <a:solidFill>
              <a:srgbClr val="363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운송준비</a:t>
            </a:r>
          </a:p>
        </p:txBody>
      </p:sp>
      <p:sp>
        <p:nvSpPr>
          <p:cNvPr id="15" name="자유형 14"/>
          <p:cNvSpPr/>
          <p:nvPr/>
        </p:nvSpPr>
        <p:spPr>
          <a:xfrm>
            <a:off x="4524426" y="4860055"/>
            <a:ext cx="1069665" cy="432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1874044" y="0"/>
                </a:lnTo>
                <a:lnTo>
                  <a:pt x="2342554" y="468511"/>
                </a:lnTo>
                <a:lnTo>
                  <a:pt x="1874044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</a:t>
            </a:r>
            <a:endParaRPr lang="ko-KR" altLang="en-US" sz="1200" kern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1574" y="4515753"/>
            <a:ext cx="3866278" cy="288000"/>
          </a:xfrm>
          <a:prstGeom prst="rect">
            <a:avLst/>
          </a:prstGeom>
          <a:noFill/>
          <a:ln w="28575">
            <a:solidFill>
              <a:srgbClr val="363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739360" y="5761039"/>
            <a:ext cx="3439477" cy="404134"/>
            <a:chOff x="4832992" y="6041956"/>
            <a:chExt cx="3439477" cy="404134"/>
          </a:xfrm>
        </p:grpSpPr>
        <p:sp>
          <p:nvSpPr>
            <p:cNvPr id="18" name="직사각형 17"/>
            <p:cNvSpPr/>
            <p:nvPr/>
          </p:nvSpPr>
          <p:spPr>
            <a:xfrm>
              <a:off x="4832992" y="6041956"/>
              <a:ext cx="1069665" cy="404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</a:t>
              </a:r>
              <a:r>
                <a:rPr lang="ko-KR" altLang="en-US" sz="11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상하역</a:t>
              </a:r>
              <a:endPara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17898" y="6041956"/>
              <a:ext cx="1069665" cy="404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</a:t>
              </a:r>
              <a:r>
                <a:rPr lang="ko-KR" altLang="en-US" sz="11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상하역</a:t>
              </a:r>
              <a:endPara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02804" y="6041956"/>
              <a:ext cx="1069665" cy="404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보관</a:t>
              </a:r>
              <a:r>
                <a:rPr lang="en-US" altLang="ko-KR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하역</a:t>
              </a:r>
            </a:p>
          </p:txBody>
        </p:sp>
      </p:grpSp>
      <p:sp>
        <p:nvSpPr>
          <p:cNvPr id="21" name="자유형 20"/>
          <p:cNvSpPr/>
          <p:nvPr/>
        </p:nvSpPr>
        <p:spPr>
          <a:xfrm>
            <a:off x="2347492" y="2909427"/>
            <a:ext cx="6037665" cy="288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2088266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2093134" y="0"/>
                </a:lnTo>
                <a:lnTo>
                  <a:pt x="2342554" y="468511"/>
                </a:lnTo>
                <a:lnTo>
                  <a:pt x="2088266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(HR)</a:t>
            </a:r>
            <a:endParaRPr lang="ko-KR" altLang="en-US" sz="12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 flipH="1" flipV="1">
            <a:off x="6587382" y="4918555"/>
            <a:ext cx="712969" cy="97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2347492" y="3228714"/>
            <a:ext cx="6037665" cy="288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2088266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2093134" y="0"/>
                </a:lnTo>
                <a:lnTo>
                  <a:pt x="2342554" y="468511"/>
                </a:lnTo>
                <a:lnTo>
                  <a:pt x="2088266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회계 및 경영관리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endParaRPr lang="ko-KR" altLang="en-US" sz="12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2347492" y="3548001"/>
            <a:ext cx="6037665" cy="288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2088266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2093134" y="0"/>
                </a:lnTo>
                <a:lnTo>
                  <a:pt x="2342554" y="468511"/>
                </a:lnTo>
                <a:lnTo>
                  <a:pt x="2088266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대외협력</a:t>
            </a:r>
          </a:p>
        </p:txBody>
      </p:sp>
      <p:sp>
        <p:nvSpPr>
          <p:cNvPr id="28" name="자유형 27"/>
          <p:cNvSpPr/>
          <p:nvPr/>
        </p:nvSpPr>
        <p:spPr>
          <a:xfrm>
            <a:off x="2347492" y="3867288"/>
            <a:ext cx="6037665" cy="288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2088266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2093134" y="0"/>
                </a:lnTo>
                <a:lnTo>
                  <a:pt x="2342554" y="468511"/>
                </a:lnTo>
                <a:lnTo>
                  <a:pt x="2088266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화주서비스관리</a:t>
            </a:r>
            <a:endParaRPr lang="ko-KR" altLang="en-US" sz="12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347492" y="4186574"/>
            <a:ext cx="6037665" cy="288000"/>
          </a:xfrm>
          <a:custGeom>
            <a:avLst/>
            <a:gdLst>
              <a:gd name="connsiteX0" fmla="*/ 0 w 2342554"/>
              <a:gd name="connsiteY0" fmla="*/ 0 h 937021"/>
              <a:gd name="connsiteX1" fmla="*/ 187404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1874044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  <a:gd name="connsiteX0" fmla="*/ 0 w 2342554"/>
              <a:gd name="connsiteY0" fmla="*/ 0 h 937021"/>
              <a:gd name="connsiteX1" fmla="*/ 2093134 w 2342554"/>
              <a:gd name="connsiteY1" fmla="*/ 0 h 937021"/>
              <a:gd name="connsiteX2" fmla="*/ 2342554 w 2342554"/>
              <a:gd name="connsiteY2" fmla="*/ 468511 h 937021"/>
              <a:gd name="connsiteX3" fmla="*/ 2088266 w 2342554"/>
              <a:gd name="connsiteY3" fmla="*/ 937021 h 937021"/>
              <a:gd name="connsiteX4" fmla="*/ 0 w 2342554"/>
              <a:gd name="connsiteY4" fmla="*/ 937021 h 937021"/>
              <a:gd name="connsiteX5" fmla="*/ 0 w 2342554"/>
              <a:gd name="connsiteY5" fmla="*/ 0 h 93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2554" h="937021">
                <a:moveTo>
                  <a:pt x="0" y="0"/>
                </a:moveTo>
                <a:lnTo>
                  <a:pt x="2093134" y="0"/>
                </a:lnTo>
                <a:lnTo>
                  <a:pt x="2342554" y="468511"/>
                </a:lnTo>
                <a:lnTo>
                  <a:pt x="2088266" y="937021"/>
                </a:lnTo>
                <a:lnTo>
                  <a:pt x="0" y="937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252924" bIns="37338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화물 감독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18943" y="2909427"/>
            <a:ext cx="621668" cy="920168"/>
          </a:xfrm>
          <a:prstGeom prst="rect">
            <a:avLst/>
          </a:prstGeom>
          <a:solidFill>
            <a:srgbClr val="363A9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경영</a:t>
            </a:r>
            <a:endParaRPr lang="en-US" altLang="ko-KR" sz="13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ko-KR" altLang="en-US" sz="13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18943" y="3869031"/>
            <a:ext cx="621668" cy="607286"/>
          </a:xfrm>
          <a:prstGeom prst="rect">
            <a:avLst/>
          </a:prstGeom>
          <a:solidFill>
            <a:srgbClr val="363A9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</a:t>
            </a:r>
            <a:endParaRPr lang="en-US" altLang="ko-KR" sz="13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ko-KR" altLang="en-US" sz="13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18377" y="4515753"/>
            <a:ext cx="622800" cy="1756531"/>
          </a:xfrm>
          <a:prstGeom prst="rect">
            <a:avLst/>
          </a:prstGeom>
          <a:solidFill>
            <a:srgbClr val="363A9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본원</a:t>
            </a:r>
            <a:endParaRPr lang="en-US" altLang="ko-KR" sz="13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</a:t>
            </a:r>
            <a:endParaRPr lang="ko-KR" altLang="en-US" sz="13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6456363" y="5048240"/>
            <a:ext cx="2736" cy="7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31543" y="2909426"/>
            <a:ext cx="621668" cy="33628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상선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가치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사슬</a:t>
            </a:r>
          </a:p>
        </p:txBody>
      </p:sp>
    </p:spTree>
    <p:extLst>
      <p:ext uri="{BB962C8B-B14F-4D97-AF65-F5344CB8AC3E}">
        <p14:creationId xmlns:p14="http://schemas.microsoft.com/office/powerpoint/2010/main" val="3160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47456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Value Chain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 분석을 통해 현대상선의 강점과 약점을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 anchor="t">
            <a:noAutofit/>
          </a:bodyPr>
          <a:lstStyle/>
          <a:p>
            <a:pPr marL="1778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1"/>
          <p:cNvSpPr/>
          <p:nvPr/>
        </p:nvSpPr>
        <p:spPr bwMode="auto">
          <a:xfrm>
            <a:off x="692150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1" hangingPunc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강점</a:t>
            </a:r>
            <a:r>
              <a:rPr kumimoji="1" lang="en-US" altLang="ko-KR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(Strength)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9964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 anchor="t">
            <a:noAutofit/>
          </a:bodyPr>
          <a:lstStyle/>
          <a:p>
            <a:pPr marL="1778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ko-KR" altLang="en-US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51"/>
          <p:cNvSpPr/>
          <p:nvPr/>
        </p:nvSpPr>
        <p:spPr bwMode="auto">
          <a:xfrm>
            <a:off x="4779964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  <a:defRPr/>
            </a:pPr>
            <a:r>
              <a:rPr kumimoji="1" lang="ko-KR" altLang="en-US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</a:t>
            </a:r>
            <a:r>
              <a:rPr kumimoji="1" lang="en-US" altLang="ko-KR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(Weakness)</a:t>
            </a:r>
            <a:endParaRPr kumimoji="1" lang="ko-KR" altLang="en-US" sz="1200" b="1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99189" y="3655545"/>
            <a:ext cx="1411200" cy="628763"/>
            <a:chOff x="1237170" y="4553031"/>
            <a:chExt cx="1858301" cy="628763"/>
          </a:xfrm>
        </p:grpSpPr>
        <p:sp>
          <p:nvSpPr>
            <p:cNvPr id="18" name="TextBox 17"/>
            <p:cNvSpPr txBox="1"/>
            <p:nvPr/>
          </p:nvSpPr>
          <p:spPr>
            <a:xfrm>
              <a:off x="1237170" y="4935573"/>
              <a:ext cx="1858301" cy="24622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171450" indent="-171450" defTabSz="914400">
                <a:buFont typeface="Arial" panose="020B0604020202020204" pitchFamily="34" charset="0"/>
                <a:buChar char="•"/>
                <a:defRPr sz="1000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defRPr>
              </a:lvl1pPr>
            </a:lstStyle>
            <a:p>
              <a:r>
                <a:rPr lang="ko-KR" altLang="en-US" dirty="0"/>
                <a:t>한진해운 자산 흡수 노력</a:t>
              </a:r>
              <a:endParaRPr lang="en-US" altLang="ko-KR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37170" y="4553031"/>
              <a:ext cx="1858301" cy="36838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ko-KR" altLang="en-US" sz="1400" b="1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한진해운 </a:t>
              </a:r>
              <a:r>
                <a:rPr lang="en-US" altLang="ko-KR" sz="1400" b="1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P&amp;A</a:t>
              </a:r>
              <a:endPara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26760" y="3655545"/>
            <a:ext cx="1411200" cy="782652"/>
            <a:chOff x="1237170" y="4553031"/>
            <a:chExt cx="1411200" cy="782652"/>
          </a:xfrm>
        </p:grpSpPr>
        <p:sp>
          <p:nvSpPr>
            <p:cNvPr id="21" name="TextBox 20"/>
            <p:cNvSpPr txBox="1"/>
            <p:nvPr/>
          </p:nvSpPr>
          <p:spPr>
            <a:xfrm>
              <a:off x="1237170" y="4935573"/>
              <a:ext cx="141120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171450" indent="-171450" defTabSz="914400">
                <a:buFont typeface="Arial" panose="020B0604020202020204" pitchFamily="34" charset="0"/>
                <a:buChar char="•"/>
                <a:defRPr sz="1000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defRPr>
              </a:lvl1pPr>
            </a:lstStyle>
            <a:p>
              <a:r>
                <a:rPr lang="ko-KR" altLang="en-US" dirty="0"/>
                <a:t>선박의 대형화</a:t>
              </a:r>
              <a:endParaRPr lang="en-US" altLang="ko-KR"/>
            </a:p>
            <a:p>
              <a:r>
                <a:rPr lang="ko-KR" altLang="en-US"/>
                <a:t>서비스 관련 기술 개발</a:t>
              </a:r>
              <a:endParaRPr lang="en-US" altLang="ko-KR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237170" y="4553031"/>
              <a:ext cx="1411200" cy="36838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ko-KR" altLang="en-US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기술개발</a:t>
              </a:r>
              <a:endPara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99189" y="4845659"/>
            <a:ext cx="1412154" cy="628763"/>
            <a:chOff x="1237168" y="4553031"/>
            <a:chExt cx="2133256" cy="628763"/>
          </a:xfrm>
        </p:grpSpPr>
        <p:sp>
          <p:nvSpPr>
            <p:cNvPr id="26" name="TextBox 25"/>
            <p:cNvSpPr txBox="1"/>
            <p:nvPr/>
          </p:nvSpPr>
          <p:spPr>
            <a:xfrm>
              <a:off x="1237168" y="4935573"/>
              <a:ext cx="2133254" cy="24622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171450" indent="-171450" defTabSz="914400">
                <a:buFont typeface="Arial" panose="020B0604020202020204" pitchFamily="34" charset="0"/>
                <a:buChar char="•"/>
                <a:defRPr sz="1000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defRPr>
              </a:lvl1pPr>
            </a:lstStyle>
            <a:p>
              <a:r>
                <a:rPr lang="ko-KR" altLang="en-US" dirty="0"/>
                <a:t>컨테이너 운임 증가 예상</a:t>
              </a:r>
              <a:endParaRPr lang="en-US" altLang="ko-KR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37170" y="4553031"/>
              <a:ext cx="2133254" cy="36838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ko-KR" altLang="en-US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높은 시장 민감도</a:t>
              </a:r>
              <a:endPara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86532" y="3655545"/>
            <a:ext cx="3139712" cy="2126654"/>
            <a:chOff x="5086532" y="3782545"/>
            <a:chExt cx="3139712" cy="2126654"/>
          </a:xfrm>
        </p:grpSpPr>
        <p:grpSp>
          <p:nvGrpSpPr>
            <p:cNvPr id="28" name="그룹 27"/>
            <p:cNvGrpSpPr/>
            <p:nvPr/>
          </p:nvGrpSpPr>
          <p:grpSpPr>
            <a:xfrm>
              <a:off x="5086532" y="3782545"/>
              <a:ext cx="1412152" cy="782652"/>
              <a:chOff x="1237170" y="4553031"/>
              <a:chExt cx="2133254" cy="78265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237172" y="4935573"/>
                <a:ext cx="2133252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defTabSz="91440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해운업 시황에 대한 높은 민감도</a:t>
                </a:r>
                <a:endParaRPr lang="en-US" altLang="ko-KR" sz="1000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1237170" y="4553031"/>
                <a:ext cx="2133254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높은 시장 민감도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814090" y="3782545"/>
              <a:ext cx="1412154" cy="936540"/>
              <a:chOff x="1237168" y="4553031"/>
              <a:chExt cx="2133256" cy="93654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37168" y="4935573"/>
                <a:ext cx="2133254" cy="5539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유동성 추가 확보 필요</a:t>
                </a:r>
                <a:endParaRPr lang="en-US" altLang="ko-KR" dirty="0"/>
              </a:p>
              <a:p>
                <a:r>
                  <a:rPr lang="ko-KR" altLang="en-US" dirty="0"/>
                  <a:t>부채비율</a:t>
                </a:r>
                <a:r>
                  <a:rPr lang="en-US" altLang="ko-KR" dirty="0"/>
                  <a:t>/</a:t>
                </a:r>
                <a:r>
                  <a:rPr lang="ko-KR" altLang="en-US"/>
                  <a:t>순이익율 </a:t>
                </a:r>
                <a:r>
                  <a:rPr lang="ko-KR" altLang="en-US" dirty="0"/>
                  <a:t>추가 </a:t>
                </a:r>
                <a:r>
                  <a:rPr lang="ko-KR" altLang="en-US"/>
                  <a:t>개선 필요</a:t>
                </a:r>
                <a:endParaRPr lang="en-US" altLang="ko-KR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1237170" y="4553031"/>
                <a:ext cx="2133254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재정적 문제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086532" y="4972659"/>
              <a:ext cx="1412154" cy="782652"/>
              <a:chOff x="5086532" y="5118981"/>
              <a:chExt cx="1412154" cy="78265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086532" y="5501523"/>
                <a:ext cx="1412154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사업부 정리 및 구조조정</a:t>
                </a:r>
                <a:endParaRPr lang="en-US" altLang="ko-KR"/>
              </a:p>
              <a:p>
                <a:r>
                  <a:rPr lang="ko-KR" altLang="en-US"/>
                  <a:t>선박 처분</a:t>
                </a:r>
                <a:endParaRPr lang="en-US" altLang="ko-KR" dirty="0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086532" y="5118981"/>
                <a:ext cx="1412153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규모 축소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814090" y="4972659"/>
              <a:ext cx="1412154" cy="936540"/>
              <a:chOff x="6814090" y="5118981"/>
              <a:chExt cx="1412154" cy="93654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814090" y="5501523"/>
                <a:ext cx="1412153" cy="5539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어려운 차별화 서비스 제공</a:t>
                </a:r>
                <a:endParaRPr lang="en-US" altLang="ko-KR" dirty="0"/>
              </a:p>
              <a:p>
                <a:r>
                  <a:rPr lang="ko-KR" altLang="en-US" dirty="0"/>
                  <a:t>편향된 항로 운영</a:t>
                </a:r>
                <a:endParaRPr lang="en-US" altLang="ko-KR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14091" y="5118981"/>
                <a:ext cx="1412153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안정성 저하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2725806" y="4845659"/>
            <a:ext cx="1412154" cy="782652"/>
            <a:chOff x="1237168" y="4553031"/>
            <a:chExt cx="2133256" cy="782652"/>
          </a:xfrm>
        </p:grpSpPr>
        <p:sp>
          <p:nvSpPr>
            <p:cNvPr id="37" name="TextBox 36"/>
            <p:cNvSpPr txBox="1"/>
            <p:nvPr/>
          </p:nvSpPr>
          <p:spPr>
            <a:xfrm>
              <a:off x="1237168" y="4935573"/>
              <a:ext cx="2133254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171450" indent="-171450" defTabSz="914400">
                <a:buFont typeface="Arial" panose="020B0604020202020204" pitchFamily="34" charset="0"/>
                <a:buChar char="•"/>
                <a:defRPr sz="1000" ker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defRPr>
              </a:lvl1pPr>
            </a:lstStyle>
            <a:p>
              <a:r>
                <a:rPr lang="ko-KR" altLang="en-US" dirty="0"/>
                <a:t>조직개편</a:t>
              </a:r>
              <a:endParaRPr lang="en-US" altLang="ko-KR" dirty="0"/>
            </a:p>
            <a:p>
              <a:r>
                <a:rPr lang="ko-KR" altLang="en-US" dirty="0"/>
                <a:t>해운동맹 가입</a:t>
              </a:r>
              <a:endParaRPr lang="en-US" altLang="ko-KR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37170" y="4553031"/>
              <a:ext cx="2133254" cy="36838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ko-KR" altLang="en-US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안정성 관리</a:t>
              </a:r>
              <a:endPara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2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4" y="2862322"/>
            <a:ext cx="3981916" cy="37702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2862321"/>
            <a:ext cx="3778644" cy="3551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897" y="1351125"/>
            <a:ext cx="47456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Value Chain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 분석을 통한 강점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</p:spTree>
    <p:extLst>
      <p:ext uri="{BB962C8B-B14F-4D97-AF65-F5344CB8AC3E}">
        <p14:creationId xmlns:p14="http://schemas.microsoft.com/office/powerpoint/2010/main" val="3342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897" y="1351125"/>
            <a:ext cx="47456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Value Chain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 분석을 통한 강점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89250"/>
            <a:ext cx="3887787" cy="3419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2879724"/>
            <a:ext cx="3740990" cy="3429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</p:spTree>
    <p:extLst>
      <p:ext uri="{BB962C8B-B14F-4D97-AF65-F5344CB8AC3E}">
        <p14:creationId xmlns:p14="http://schemas.microsoft.com/office/powerpoint/2010/main" val="41608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897" y="1351125"/>
            <a:ext cx="47456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Value Chain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 분석을 통한 약점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89249"/>
            <a:ext cx="3887787" cy="3419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2" y="2889249"/>
            <a:ext cx="3635376" cy="3578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</p:spTree>
    <p:extLst>
      <p:ext uri="{BB962C8B-B14F-4D97-AF65-F5344CB8AC3E}">
        <p14:creationId xmlns:p14="http://schemas.microsoft.com/office/powerpoint/2010/main" val="20010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192232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개요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시사점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4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897" y="1351125"/>
            <a:ext cx="47456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Value Chain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가치사슬 분석을 통한 약점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5" y="2889250"/>
            <a:ext cx="3771633" cy="3419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2873842"/>
            <a:ext cx="3740990" cy="3578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</p:spTree>
    <p:extLst>
      <p:ext uri="{BB962C8B-B14F-4D97-AF65-F5344CB8AC3E}">
        <p14:creationId xmlns:p14="http://schemas.microsoft.com/office/powerpoint/2010/main" val="16804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469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PESTA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분석인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Political, Economic, Social, Technological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해운업의 특징인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추가하여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PESTA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실시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2143125" y="2436419"/>
            <a:ext cx="4860928" cy="3868739"/>
            <a:chOff x="1241" y="899"/>
            <a:chExt cx="3062" cy="2437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686" y="1167"/>
              <a:ext cx="2167" cy="2017"/>
            </a:xfrm>
            <a:prstGeom prst="ellipse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宋体" panose="02010600030101010101" pitchFamily="2" charset="-122"/>
              </a:endParaRP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2997" y="2656"/>
              <a:ext cx="897" cy="680"/>
              <a:chOff x="2440" y="1842"/>
              <a:chExt cx="880" cy="1132"/>
            </a:xfrm>
          </p:grpSpPr>
          <p:sp>
            <p:nvSpPr>
              <p:cNvPr id="40" name="Oval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blackWhite">
              <a:xfrm>
                <a:off x="2545" y="1842"/>
                <a:ext cx="668" cy="1132"/>
              </a:xfrm>
              <a:prstGeom prst="ellipse">
                <a:avLst/>
              </a:prstGeom>
              <a:solidFill>
                <a:srgbClr val="363A94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blackWhite">
              <a:xfrm>
                <a:off x="2440" y="2008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Tech</a:t>
                </a:r>
              </a:p>
            </p:txBody>
          </p:sp>
        </p:grp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1651" y="2654"/>
              <a:ext cx="897" cy="680"/>
              <a:chOff x="2440" y="1841"/>
              <a:chExt cx="880" cy="1132"/>
            </a:xfrm>
          </p:grpSpPr>
          <p:sp>
            <p:nvSpPr>
              <p:cNvPr id="38" name="Oval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blackWhite">
              <a:xfrm>
                <a:off x="2550" y="1841"/>
                <a:ext cx="668" cy="1132"/>
              </a:xfrm>
              <a:prstGeom prst="ellipse">
                <a:avLst/>
              </a:prstGeom>
              <a:solidFill>
                <a:srgbClr val="363A94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blackWhite">
              <a:xfrm>
                <a:off x="2440" y="2008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Social</a:t>
                </a:r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406" y="1666"/>
              <a:ext cx="897" cy="680"/>
              <a:chOff x="2440" y="1868"/>
              <a:chExt cx="880" cy="1132"/>
            </a:xfrm>
          </p:grpSpPr>
          <p:sp>
            <p:nvSpPr>
              <p:cNvPr id="34" name="Oval 14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blackWhite">
              <a:xfrm>
                <a:off x="2521" y="1868"/>
                <a:ext cx="668" cy="113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blackWhite">
              <a:xfrm>
                <a:off x="2440" y="2008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Alliance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241" y="1674"/>
              <a:ext cx="1994" cy="796"/>
              <a:chOff x="2440" y="1884"/>
              <a:chExt cx="1957" cy="1329"/>
            </a:xfrm>
          </p:grpSpPr>
          <p:sp>
            <p:nvSpPr>
              <p:cNvPr id="32" name="Oval 1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blackWhite">
              <a:xfrm>
                <a:off x="2544" y="1884"/>
                <a:ext cx="668" cy="1132"/>
              </a:xfrm>
              <a:prstGeom prst="ellipse">
                <a:avLst/>
              </a:prstGeom>
              <a:solidFill>
                <a:srgbClr val="363A94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blackWhite">
              <a:xfrm>
                <a:off x="2440" y="2008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Economic</a:t>
                </a:r>
                <a:endPara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blackWhite">
              <a:xfrm>
                <a:off x="3517" y="2333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lang="en-US" altLang="ko-KR" sz="2400" b="1" kern="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PESTA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297" y="899"/>
              <a:ext cx="896" cy="680"/>
              <a:chOff x="2440" y="1863"/>
              <a:chExt cx="880" cy="1132"/>
            </a:xfrm>
          </p:grpSpPr>
          <p:sp>
            <p:nvSpPr>
              <p:cNvPr id="30" name="Oval 20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blackWhite">
              <a:xfrm>
                <a:off x="2546" y="1863"/>
                <a:ext cx="668" cy="1132"/>
              </a:xfrm>
              <a:prstGeom prst="ellipse">
                <a:avLst/>
              </a:prstGeom>
              <a:solidFill>
                <a:srgbClr val="363A94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Rectangle 21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blackWhite">
              <a:xfrm>
                <a:off x="2440" y="1989"/>
                <a:ext cx="880" cy="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" tIns="0" rIns="3810" bIns="0" anchor="ctr"/>
              <a:lstStyle>
                <a:lvl1pPr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defTabSz="8953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marL="0" marR="0" lvl="0" indent="0" algn="ctr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Political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9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464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PESTA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PEST+Alliance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분석을 통해 현대상선의 기회와 위협을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51"/>
          <p:cNvSpPr/>
          <p:nvPr/>
        </p:nvSpPr>
        <p:spPr bwMode="auto">
          <a:xfrm>
            <a:off x="692150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  <a:defRPr/>
            </a:pPr>
            <a:r>
              <a:rPr kumimoji="1" lang="ko-KR" altLang="en-US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기회</a:t>
            </a:r>
            <a:r>
              <a:rPr kumimoji="1" lang="en-US" altLang="ko-KR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(Opportunity)</a:t>
            </a:r>
            <a:endParaRPr kumimoji="1" lang="en-US" altLang="ko-KR" sz="1200" b="1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51"/>
          <p:cNvSpPr/>
          <p:nvPr/>
        </p:nvSpPr>
        <p:spPr bwMode="auto">
          <a:xfrm>
            <a:off x="4779964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  <a:defRPr/>
            </a:pPr>
            <a:r>
              <a:rPr kumimoji="1" lang="ko-KR" altLang="en-US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위협</a:t>
            </a:r>
            <a:r>
              <a:rPr kumimoji="1" lang="en-US" altLang="ko-KR" sz="1200" b="1" ker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(Threaten)</a:t>
            </a:r>
            <a:endParaRPr kumimoji="1" lang="en-US" altLang="ko-KR" sz="1200" b="1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150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 anchor="t">
            <a:noAutofit/>
          </a:bodyPr>
          <a:lstStyle/>
          <a:p>
            <a:pPr marL="1778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79964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 anchor="t">
            <a:noAutofit/>
          </a:bodyPr>
          <a:lstStyle/>
          <a:p>
            <a:pPr marL="1778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ko-KR" altLang="en-US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99189" y="3655545"/>
            <a:ext cx="3138771" cy="2126654"/>
            <a:chOff x="999189" y="3782545"/>
            <a:chExt cx="3138771" cy="2126654"/>
          </a:xfrm>
        </p:grpSpPr>
        <p:grpSp>
          <p:nvGrpSpPr>
            <p:cNvPr id="38" name="그룹 37"/>
            <p:cNvGrpSpPr/>
            <p:nvPr/>
          </p:nvGrpSpPr>
          <p:grpSpPr>
            <a:xfrm>
              <a:off x="999189" y="3782545"/>
              <a:ext cx="1411200" cy="1090428"/>
              <a:chOff x="1237170" y="4553031"/>
              <a:chExt cx="1858301" cy="1090428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237170" y="4935573"/>
                <a:ext cx="1858301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자금 지원</a:t>
                </a:r>
                <a:endParaRPr lang="en-US" altLang="ko-KR" dirty="0"/>
              </a:p>
              <a:p>
                <a:r>
                  <a:rPr lang="ko-KR" altLang="en-US" dirty="0"/>
                  <a:t>펀드 활성화</a:t>
                </a:r>
                <a:endParaRPr lang="en-US" altLang="ko-KR" dirty="0"/>
              </a:p>
              <a:p>
                <a:r>
                  <a:rPr lang="ko-KR" altLang="en-US" dirty="0"/>
                  <a:t>시장 진출 지원</a:t>
                </a:r>
                <a:endParaRPr lang="en-US" altLang="ko-KR" dirty="0"/>
              </a:p>
              <a:p>
                <a:r>
                  <a:rPr lang="ko-KR" altLang="en-US" dirty="0"/>
                  <a:t>정부의 시장 개입</a:t>
                </a:r>
                <a:endParaRPr lang="en-US" altLang="ko-KR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237170" y="4553031"/>
                <a:ext cx="1858301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정부 지원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726760" y="3782545"/>
              <a:ext cx="1411200" cy="936540"/>
              <a:chOff x="1237170" y="4553031"/>
              <a:chExt cx="1411200" cy="93654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237170" y="4935573"/>
                <a:ext cx="1411200" cy="5539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해운업 시황 회복 기대</a:t>
                </a:r>
                <a:endParaRPr lang="en-US" altLang="ko-KR" dirty="0"/>
              </a:p>
              <a:p>
                <a:r>
                  <a:rPr lang="ko-KR" altLang="en-US" dirty="0"/>
                  <a:t>신흥시장 물동량 증가 추이</a:t>
                </a:r>
                <a:endParaRPr lang="en-US" altLang="ko-KR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237170" y="4553031"/>
                <a:ext cx="1411200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해운업 시황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999189" y="4972659"/>
              <a:ext cx="1412154" cy="936540"/>
              <a:chOff x="1237168" y="4553031"/>
              <a:chExt cx="2133256" cy="93654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237168" y="4935573"/>
                <a:ext cx="2133254" cy="5539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en-US" altLang="ko-KR" dirty="0"/>
                  <a:t>2M </a:t>
                </a:r>
                <a:r>
                  <a:rPr lang="ko-KR" altLang="en-US" dirty="0"/>
                  <a:t>해운동맹 가입</a:t>
                </a:r>
                <a:endParaRPr lang="en-US" altLang="ko-KR" dirty="0"/>
              </a:p>
              <a:p>
                <a:r>
                  <a:rPr lang="ko-KR" altLang="en-US" dirty="0"/>
                  <a:t>국내선사와의 </a:t>
                </a:r>
                <a:r>
                  <a:rPr lang="en-US" altLang="ko-KR" dirty="0"/>
                  <a:t>mini </a:t>
                </a:r>
                <a:r>
                  <a:rPr lang="ko-KR" altLang="en-US" dirty="0"/>
                  <a:t>해운동맹 체결</a:t>
                </a:r>
                <a:endParaRPr lang="en-US" altLang="ko-KR" dirty="0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1237170" y="4553031"/>
                <a:ext cx="2133254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해운동맹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086532" y="3655545"/>
            <a:ext cx="3139712" cy="2280542"/>
            <a:chOff x="5086532" y="3782545"/>
            <a:chExt cx="3139712" cy="2280542"/>
          </a:xfrm>
        </p:grpSpPr>
        <p:grpSp>
          <p:nvGrpSpPr>
            <p:cNvPr id="48" name="그룹 47"/>
            <p:cNvGrpSpPr/>
            <p:nvPr/>
          </p:nvGrpSpPr>
          <p:grpSpPr>
            <a:xfrm>
              <a:off x="5086532" y="3782545"/>
              <a:ext cx="1412152" cy="1090428"/>
              <a:chOff x="1237170" y="4553031"/>
              <a:chExt cx="2133254" cy="109042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237172" y="4935573"/>
                <a:ext cx="2133252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defTabSz="91440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공급과잉으로 인한 원가경쟁</a:t>
                </a:r>
                <a:endParaRPr lang="en-US" altLang="ko-KR" sz="1000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  <a:p>
                <a:pPr marL="171450" indent="-171450" defTabSz="91440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세계경제 회복 둔화 </a:t>
                </a:r>
                <a:r>
                  <a:rPr lang="en-US" altLang="ko-KR" sz="1000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+ </a:t>
                </a:r>
                <a:r>
                  <a:rPr lang="ko-KR" altLang="en-US" sz="1000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내수시장 위주의 정책</a:t>
                </a:r>
                <a:endParaRPr lang="en-US" altLang="ko-KR" sz="1000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237170" y="4553031"/>
                <a:ext cx="2133254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공급과잉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814090" y="3782545"/>
              <a:ext cx="1412154" cy="1090428"/>
              <a:chOff x="1237168" y="4553031"/>
              <a:chExt cx="2133256" cy="10904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237168" y="4935573"/>
                <a:ext cx="2133254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국외 화주에 대한 안정성 신뢰도 하락</a:t>
                </a:r>
                <a:endParaRPr lang="en-US" altLang="ko-KR" dirty="0"/>
              </a:p>
              <a:p>
                <a:r>
                  <a:rPr lang="ko-KR" altLang="en-US" dirty="0"/>
                  <a:t>국내 국민에 대한 신뢰도 하락</a:t>
                </a:r>
                <a:endParaRPr lang="en-US" altLang="ko-KR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1237170" y="4553031"/>
                <a:ext cx="2133254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ko-KR" altLang="en-US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신뢰도 하락</a:t>
                </a:r>
                <a:endParaRPr lang="en-US" altLang="ko-KR" sz="1400" b="1" kern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086532" y="4972659"/>
              <a:ext cx="1412154" cy="1090428"/>
              <a:chOff x="5086532" y="5118981"/>
              <a:chExt cx="1412154" cy="109042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086532" y="5501523"/>
                <a:ext cx="1412154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171450" indent="-171450" defTabSz="914400">
                  <a:buFont typeface="Arial" panose="020B0604020202020204" pitchFamily="34" charset="0"/>
                  <a:buChar char="•"/>
                  <a:defRPr sz="1000" kern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한진해운의 미주라인 흡수 실패</a:t>
                </a:r>
                <a:endParaRPr lang="en-US" altLang="ko-KR" dirty="0"/>
              </a:p>
              <a:p>
                <a:r>
                  <a:rPr lang="ko-KR" altLang="en-US" dirty="0"/>
                  <a:t>글로벌 선사간 </a:t>
                </a:r>
                <a:r>
                  <a:rPr lang="en-US" altLang="ko-KR" dirty="0"/>
                  <a:t>M&amp;A </a:t>
                </a:r>
                <a:r>
                  <a:rPr lang="ko-KR" altLang="en-US" dirty="0"/>
                  <a:t>실시</a:t>
                </a:r>
                <a:endParaRPr lang="en-US" altLang="ko-KR" dirty="0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5086532" y="5118981"/>
                <a:ext cx="1412153" cy="368380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altLang="ko-KR" sz="1400" b="1" kern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itchFamily="34" charset="0"/>
                  </a:rPr>
                  <a:t>M&amp;A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1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897" y="1351125"/>
            <a:ext cx="464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PESTA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896" y="1842443"/>
            <a:ext cx="7866917" cy="35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PEST+Alliance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분석을 통해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기회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6" y="2889249"/>
            <a:ext cx="3906104" cy="3419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2905299"/>
            <a:ext cx="3600450" cy="32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897" y="1351125"/>
            <a:ext cx="464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PESTA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896" y="1842443"/>
            <a:ext cx="7866917" cy="35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PEST+Alliance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분석을 통해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기회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39" y="2889250"/>
            <a:ext cx="425724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9" y="1910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8474" y="81879"/>
            <a:ext cx="1366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897" y="1351125"/>
            <a:ext cx="464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 시사점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PESTA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PEST+Alliance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분석을 통해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위협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1" y="2889250"/>
            <a:ext cx="3638083" cy="3419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2889250"/>
            <a:ext cx="3667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171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당면 과제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673" y="2986501"/>
            <a:ext cx="1871025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시사점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16400" y="2895600"/>
            <a:ext cx="4318000" cy="3378200"/>
          </a:xfrm>
          <a:custGeom>
            <a:avLst/>
            <a:gdLst>
              <a:gd name="connsiteX0" fmla="*/ 0 w 4318000"/>
              <a:gd name="connsiteY0" fmla="*/ 1155700 h 3378200"/>
              <a:gd name="connsiteX1" fmla="*/ 495300 w 4318000"/>
              <a:gd name="connsiteY1" fmla="*/ 0 h 3378200"/>
              <a:gd name="connsiteX2" fmla="*/ 4318000 w 4318000"/>
              <a:gd name="connsiteY2" fmla="*/ 0 h 3378200"/>
              <a:gd name="connsiteX3" fmla="*/ 4318000 w 4318000"/>
              <a:gd name="connsiteY3" fmla="*/ 3378200 h 3378200"/>
              <a:gd name="connsiteX4" fmla="*/ 495300 w 4318000"/>
              <a:gd name="connsiteY4" fmla="*/ 3378200 h 3378200"/>
              <a:gd name="connsiteX5" fmla="*/ 12700 w 4318000"/>
              <a:gd name="connsiteY5" fmla="*/ 2209800 h 3378200"/>
              <a:gd name="connsiteX6" fmla="*/ 0 w 4318000"/>
              <a:gd name="connsiteY6" fmla="*/ 1155700 h 3378200"/>
              <a:gd name="connsiteX0" fmla="*/ 0 w 4318000"/>
              <a:gd name="connsiteY0" fmla="*/ 1155700 h 3378200"/>
              <a:gd name="connsiteX1" fmla="*/ 495300 w 4318000"/>
              <a:gd name="connsiteY1" fmla="*/ 0 h 3378200"/>
              <a:gd name="connsiteX2" fmla="*/ 4318000 w 4318000"/>
              <a:gd name="connsiteY2" fmla="*/ 0 h 3378200"/>
              <a:gd name="connsiteX3" fmla="*/ 4318000 w 4318000"/>
              <a:gd name="connsiteY3" fmla="*/ 3378200 h 3378200"/>
              <a:gd name="connsiteX4" fmla="*/ 476250 w 4318000"/>
              <a:gd name="connsiteY4" fmla="*/ 3378200 h 3378200"/>
              <a:gd name="connsiteX5" fmla="*/ 12700 w 4318000"/>
              <a:gd name="connsiteY5" fmla="*/ 2209800 h 3378200"/>
              <a:gd name="connsiteX6" fmla="*/ 0 w 4318000"/>
              <a:gd name="connsiteY6" fmla="*/ 1155700 h 3378200"/>
              <a:gd name="connsiteX0" fmla="*/ 0 w 4318000"/>
              <a:gd name="connsiteY0" fmla="*/ 1155700 h 3378200"/>
              <a:gd name="connsiteX1" fmla="*/ 476250 w 4318000"/>
              <a:gd name="connsiteY1" fmla="*/ 0 h 3378200"/>
              <a:gd name="connsiteX2" fmla="*/ 4318000 w 4318000"/>
              <a:gd name="connsiteY2" fmla="*/ 0 h 3378200"/>
              <a:gd name="connsiteX3" fmla="*/ 4318000 w 4318000"/>
              <a:gd name="connsiteY3" fmla="*/ 3378200 h 3378200"/>
              <a:gd name="connsiteX4" fmla="*/ 476250 w 4318000"/>
              <a:gd name="connsiteY4" fmla="*/ 3378200 h 3378200"/>
              <a:gd name="connsiteX5" fmla="*/ 12700 w 4318000"/>
              <a:gd name="connsiteY5" fmla="*/ 2209800 h 3378200"/>
              <a:gd name="connsiteX6" fmla="*/ 0 w 4318000"/>
              <a:gd name="connsiteY6" fmla="*/ 1155700 h 337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8000" h="3378200">
                <a:moveTo>
                  <a:pt x="0" y="1155700"/>
                </a:moveTo>
                <a:lnTo>
                  <a:pt x="476250" y="0"/>
                </a:lnTo>
                <a:lnTo>
                  <a:pt x="4318000" y="0"/>
                </a:lnTo>
                <a:lnTo>
                  <a:pt x="4318000" y="3378200"/>
                </a:lnTo>
                <a:lnTo>
                  <a:pt x="476250" y="3378200"/>
                </a:lnTo>
                <a:lnTo>
                  <a:pt x="12700" y="2209800"/>
                </a:lnTo>
                <a:lnTo>
                  <a:pt x="0" y="11557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309" y="191063"/>
            <a:ext cx="2641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SWOT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989" y="81879"/>
            <a:ext cx="1731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438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강점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약점과 기회를 이용하여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S-O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전략과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W-O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748" y="3170716"/>
            <a:ext cx="3844066" cy="941588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1"/>
          <p:cNvSpPr/>
          <p:nvPr/>
        </p:nvSpPr>
        <p:spPr bwMode="auto">
          <a:xfrm>
            <a:off x="4688748" y="2889250"/>
            <a:ext cx="3844066" cy="288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S-O </a:t>
            </a:r>
            <a:r>
              <a:rPr kumimoji="1" lang="ko-KR" altLang="en-US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495" y="3449576"/>
            <a:ext cx="3698572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lang="ko-KR" altLang="en-US" sz="1200" dirty="0"/>
              <a:t>정부지원과 </a:t>
            </a:r>
            <a:r>
              <a:rPr lang="ko-KR" altLang="en-US" sz="1200" dirty="0" err="1"/>
              <a:t>한진해운</a:t>
            </a:r>
            <a:r>
              <a:rPr lang="ko-KR" altLang="en-US" sz="1200" dirty="0"/>
              <a:t> 우량자산 인수를 통한 </a:t>
            </a:r>
            <a:r>
              <a:rPr lang="ko-KR" altLang="en-US" sz="1200" dirty="0" smtClean="0"/>
              <a:t>신뢰도와 안정성 향상</a:t>
            </a:r>
            <a:endParaRPr lang="en-US" altLang="ko-KR" sz="1200" dirty="0"/>
          </a:p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05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92906" y="2782145"/>
            <a:ext cx="3606134" cy="3535945"/>
            <a:chOff x="965866" y="2686609"/>
            <a:chExt cx="3606134" cy="3535945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45193" y="2710724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Weakness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약점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253072" y="2710724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Strength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강점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18792" y="5106442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marL="87313" marR="0" lvl="0" indent="-87313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Threaten</a:t>
              </a:r>
            </a:p>
            <a:p>
              <a:pPr marL="87313" marR="0" lvl="0" indent="-87313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위협</a:t>
              </a:r>
              <a:endParaRPr kumimoji="1" lang="en-US" altLang="ko-KR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18792" y="3927899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Opportunity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기회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53072" y="3927899"/>
              <a:ext cx="1071329" cy="1071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〔S-O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445193" y="3927899"/>
              <a:ext cx="1071329" cy="1071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〔W-O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45193" y="5106442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〔W-T </a:t>
              </a:r>
              <a:r>
                <a:rPr kumimoji="1" lang="ko-KR" altLang="en-US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53072" y="5106442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〔S-T </a:t>
              </a:r>
              <a:r>
                <a:rPr kumimoji="1" lang="ko-KR" altLang="en-US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965866" y="2686609"/>
              <a:ext cx="1167333" cy="1134075"/>
              <a:chOff x="728585" y="2692129"/>
              <a:chExt cx="1255233" cy="1219471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780506" y="2718060"/>
                <a:ext cx="1183442" cy="1193540"/>
                <a:chOff x="780506" y="2718060"/>
                <a:chExt cx="1183442" cy="1193540"/>
              </a:xfrm>
            </p:grpSpPr>
            <p:sp>
              <p:nvSpPr>
                <p:cNvPr id="32" name="Rectangle 13"/>
                <p:cNvSpPr>
                  <a:spLocks noChangeArrowheads="1"/>
                </p:cNvSpPr>
                <p:nvPr/>
              </p:nvSpPr>
              <p:spPr bwMode="auto">
                <a:xfrm>
                  <a:off x="780506" y="2718060"/>
                  <a:ext cx="1152000" cy="1152000"/>
                </a:xfrm>
                <a:prstGeom prst="rect">
                  <a:avLst/>
                </a:prstGeom>
                <a:solidFill>
                  <a:srgbClr val="363A94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endParaRPr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780506" y="2718060"/>
                  <a:ext cx="596770" cy="11935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780506" y="2718060"/>
                  <a:ext cx="1183442" cy="59172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1468732" y="2692129"/>
                <a:ext cx="4950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내부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역량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8585" y="3386901"/>
                <a:ext cx="4950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외부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환경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4369" y="3304601"/>
                <a:ext cx="8294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전략 방향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시사점</a:t>
                </a:r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971550" y="3849259"/>
              <a:ext cx="36004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971550" y="5049409"/>
              <a:ext cx="36004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70379" y="2701199"/>
              <a:ext cx="0" cy="35213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389579" y="2701199"/>
              <a:ext cx="0" cy="35213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692623" y="4538200"/>
            <a:ext cx="3840190" cy="173559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51"/>
          <p:cNvSpPr/>
          <p:nvPr/>
        </p:nvSpPr>
        <p:spPr bwMode="auto">
          <a:xfrm>
            <a:off x="4692623" y="4256735"/>
            <a:ext cx="3840190" cy="288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W-O </a:t>
            </a:r>
            <a:r>
              <a:rPr kumimoji="1" lang="ko-KR" altLang="en-US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8101" y="5044361"/>
            <a:ext cx="379704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정부의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지원을 통한을 통한</a:t>
            </a:r>
            <a:r>
              <a:rPr kumimoji="1"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화주</a:t>
            </a:r>
            <a:r>
              <a:rPr kumimoji="1"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선사</a:t>
            </a:r>
            <a:r>
              <a:rPr kumimoji="1"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등</a:t>
            </a:r>
            <a:r>
              <a:rPr kumimoji="1"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민감도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재정문제 개선</a:t>
            </a:r>
            <a:endParaRPr kumimoji="1"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해운동맹을 </a:t>
            </a:r>
            <a:r>
              <a:rPr kumimoji="1"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항로의 다양성 추구</a:t>
            </a:r>
          </a:p>
        </p:txBody>
      </p:sp>
    </p:spTree>
    <p:extLst>
      <p:ext uri="{BB962C8B-B14F-4D97-AF65-F5344CB8AC3E}">
        <p14:creationId xmlns:p14="http://schemas.microsoft.com/office/powerpoint/2010/main" val="5948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43559" y="3741050"/>
            <a:ext cx="4295818" cy="2528289"/>
          </a:xfrm>
          <a:custGeom>
            <a:avLst/>
            <a:gdLst>
              <a:gd name="connsiteX0" fmla="*/ 0 w 4299045"/>
              <a:gd name="connsiteY0" fmla="*/ 1146412 h 2770496"/>
              <a:gd name="connsiteX1" fmla="*/ 464024 w 4299045"/>
              <a:gd name="connsiteY1" fmla="*/ 0 h 2770496"/>
              <a:gd name="connsiteX2" fmla="*/ 4299045 w 4299045"/>
              <a:gd name="connsiteY2" fmla="*/ 0 h 2770496"/>
              <a:gd name="connsiteX3" fmla="*/ 4299045 w 4299045"/>
              <a:gd name="connsiteY3" fmla="*/ 2770496 h 2770496"/>
              <a:gd name="connsiteX4" fmla="*/ 491319 w 4299045"/>
              <a:gd name="connsiteY4" fmla="*/ 2770496 h 2770496"/>
              <a:gd name="connsiteX5" fmla="*/ 13648 w 4299045"/>
              <a:gd name="connsiteY5" fmla="*/ 2183642 h 2770496"/>
              <a:gd name="connsiteX6" fmla="*/ 0 w 4299045"/>
              <a:gd name="connsiteY6" fmla="*/ 1146412 h 2770496"/>
              <a:gd name="connsiteX0" fmla="*/ 0 w 4299045"/>
              <a:gd name="connsiteY0" fmla="*/ 1146412 h 2770496"/>
              <a:gd name="connsiteX1" fmla="*/ 464024 w 4299045"/>
              <a:gd name="connsiteY1" fmla="*/ 0 h 2770496"/>
              <a:gd name="connsiteX2" fmla="*/ 4299045 w 4299045"/>
              <a:gd name="connsiteY2" fmla="*/ 0 h 2770496"/>
              <a:gd name="connsiteX3" fmla="*/ 4299045 w 4299045"/>
              <a:gd name="connsiteY3" fmla="*/ 2770496 h 2770496"/>
              <a:gd name="connsiteX4" fmla="*/ 462291 w 4299045"/>
              <a:gd name="connsiteY4" fmla="*/ 2509239 h 2770496"/>
              <a:gd name="connsiteX5" fmla="*/ 13648 w 4299045"/>
              <a:gd name="connsiteY5" fmla="*/ 2183642 h 2770496"/>
              <a:gd name="connsiteX6" fmla="*/ 0 w 4299045"/>
              <a:gd name="connsiteY6" fmla="*/ 1146412 h 2770496"/>
              <a:gd name="connsiteX0" fmla="*/ 0 w 4299045"/>
              <a:gd name="connsiteY0" fmla="*/ 1146412 h 2509239"/>
              <a:gd name="connsiteX1" fmla="*/ 464024 w 4299045"/>
              <a:gd name="connsiteY1" fmla="*/ 0 h 2509239"/>
              <a:gd name="connsiteX2" fmla="*/ 4299045 w 4299045"/>
              <a:gd name="connsiteY2" fmla="*/ 0 h 2509239"/>
              <a:gd name="connsiteX3" fmla="*/ 4299045 w 4299045"/>
              <a:gd name="connsiteY3" fmla="*/ 2509239 h 2509239"/>
              <a:gd name="connsiteX4" fmla="*/ 462291 w 4299045"/>
              <a:gd name="connsiteY4" fmla="*/ 2509239 h 2509239"/>
              <a:gd name="connsiteX5" fmla="*/ 13648 w 4299045"/>
              <a:gd name="connsiteY5" fmla="*/ 2183642 h 2509239"/>
              <a:gd name="connsiteX6" fmla="*/ 0 w 4299045"/>
              <a:gd name="connsiteY6" fmla="*/ 1146412 h 2509239"/>
              <a:gd name="connsiteX0" fmla="*/ 0 w 4299045"/>
              <a:gd name="connsiteY0" fmla="*/ 1146412 h 3364742"/>
              <a:gd name="connsiteX1" fmla="*/ 464024 w 4299045"/>
              <a:gd name="connsiteY1" fmla="*/ 0 h 3364742"/>
              <a:gd name="connsiteX2" fmla="*/ 4299045 w 4299045"/>
              <a:gd name="connsiteY2" fmla="*/ 0 h 3364742"/>
              <a:gd name="connsiteX3" fmla="*/ 4299045 w 4299045"/>
              <a:gd name="connsiteY3" fmla="*/ 2509239 h 3364742"/>
              <a:gd name="connsiteX4" fmla="*/ 462291 w 4299045"/>
              <a:gd name="connsiteY4" fmla="*/ 2509239 h 3364742"/>
              <a:gd name="connsiteX5" fmla="*/ 13648 w 4299045"/>
              <a:gd name="connsiteY5" fmla="*/ 3364742 h 3364742"/>
              <a:gd name="connsiteX6" fmla="*/ 0 w 4299045"/>
              <a:gd name="connsiteY6" fmla="*/ 1146412 h 3364742"/>
              <a:gd name="connsiteX0" fmla="*/ 6298 w 4286293"/>
              <a:gd name="connsiteY0" fmla="*/ 2346562 h 3364742"/>
              <a:gd name="connsiteX1" fmla="*/ 451272 w 4286293"/>
              <a:gd name="connsiteY1" fmla="*/ 0 h 3364742"/>
              <a:gd name="connsiteX2" fmla="*/ 4286293 w 4286293"/>
              <a:gd name="connsiteY2" fmla="*/ 0 h 3364742"/>
              <a:gd name="connsiteX3" fmla="*/ 4286293 w 4286293"/>
              <a:gd name="connsiteY3" fmla="*/ 2509239 h 3364742"/>
              <a:gd name="connsiteX4" fmla="*/ 449539 w 4286293"/>
              <a:gd name="connsiteY4" fmla="*/ 2509239 h 3364742"/>
              <a:gd name="connsiteX5" fmla="*/ 896 w 4286293"/>
              <a:gd name="connsiteY5" fmla="*/ 3364742 h 3364742"/>
              <a:gd name="connsiteX6" fmla="*/ 6298 w 4286293"/>
              <a:gd name="connsiteY6" fmla="*/ 2346562 h 3364742"/>
              <a:gd name="connsiteX0" fmla="*/ 6298 w 4286293"/>
              <a:gd name="connsiteY0" fmla="*/ 2346562 h 3364742"/>
              <a:gd name="connsiteX1" fmla="*/ 470322 w 4286293"/>
              <a:gd name="connsiteY1" fmla="*/ 923925 h 3364742"/>
              <a:gd name="connsiteX2" fmla="*/ 4286293 w 4286293"/>
              <a:gd name="connsiteY2" fmla="*/ 0 h 3364742"/>
              <a:gd name="connsiteX3" fmla="*/ 4286293 w 4286293"/>
              <a:gd name="connsiteY3" fmla="*/ 2509239 h 3364742"/>
              <a:gd name="connsiteX4" fmla="*/ 449539 w 4286293"/>
              <a:gd name="connsiteY4" fmla="*/ 2509239 h 3364742"/>
              <a:gd name="connsiteX5" fmla="*/ 896 w 4286293"/>
              <a:gd name="connsiteY5" fmla="*/ 3364742 h 3364742"/>
              <a:gd name="connsiteX6" fmla="*/ 6298 w 4286293"/>
              <a:gd name="connsiteY6" fmla="*/ 2346562 h 3364742"/>
              <a:gd name="connsiteX0" fmla="*/ 6298 w 4286293"/>
              <a:gd name="connsiteY0" fmla="*/ 1422637 h 2440817"/>
              <a:gd name="connsiteX1" fmla="*/ 470322 w 4286293"/>
              <a:gd name="connsiteY1" fmla="*/ 0 h 2440817"/>
              <a:gd name="connsiteX2" fmla="*/ 4276768 w 4286293"/>
              <a:gd name="connsiteY2" fmla="*/ 9525 h 2440817"/>
              <a:gd name="connsiteX3" fmla="*/ 4286293 w 4286293"/>
              <a:gd name="connsiteY3" fmla="*/ 1585314 h 2440817"/>
              <a:gd name="connsiteX4" fmla="*/ 449539 w 4286293"/>
              <a:gd name="connsiteY4" fmla="*/ 1585314 h 2440817"/>
              <a:gd name="connsiteX5" fmla="*/ 896 w 4286293"/>
              <a:gd name="connsiteY5" fmla="*/ 2440817 h 2440817"/>
              <a:gd name="connsiteX6" fmla="*/ 6298 w 4286293"/>
              <a:gd name="connsiteY6" fmla="*/ 1422637 h 2440817"/>
              <a:gd name="connsiteX0" fmla="*/ 6298 w 4286293"/>
              <a:gd name="connsiteY0" fmla="*/ 1422637 h 2518764"/>
              <a:gd name="connsiteX1" fmla="*/ 470322 w 4286293"/>
              <a:gd name="connsiteY1" fmla="*/ 0 h 2518764"/>
              <a:gd name="connsiteX2" fmla="*/ 4276768 w 4286293"/>
              <a:gd name="connsiteY2" fmla="*/ 9525 h 2518764"/>
              <a:gd name="connsiteX3" fmla="*/ 4286293 w 4286293"/>
              <a:gd name="connsiteY3" fmla="*/ 1585314 h 2518764"/>
              <a:gd name="connsiteX4" fmla="*/ 478114 w 4286293"/>
              <a:gd name="connsiteY4" fmla="*/ 2518764 h 2518764"/>
              <a:gd name="connsiteX5" fmla="*/ 896 w 4286293"/>
              <a:gd name="connsiteY5" fmla="*/ 2440817 h 2518764"/>
              <a:gd name="connsiteX6" fmla="*/ 6298 w 4286293"/>
              <a:gd name="connsiteY6" fmla="*/ 1422637 h 2518764"/>
              <a:gd name="connsiteX0" fmla="*/ 6298 w 4286293"/>
              <a:gd name="connsiteY0" fmla="*/ 1422637 h 2452089"/>
              <a:gd name="connsiteX1" fmla="*/ 470322 w 4286293"/>
              <a:gd name="connsiteY1" fmla="*/ 0 h 2452089"/>
              <a:gd name="connsiteX2" fmla="*/ 4276768 w 4286293"/>
              <a:gd name="connsiteY2" fmla="*/ 9525 h 2452089"/>
              <a:gd name="connsiteX3" fmla="*/ 4286293 w 4286293"/>
              <a:gd name="connsiteY3" fmla="*/ 1585314 h 2452089"/>
              <a:gd name="connsiteX4" fmla="*/ 478114 w 4286293"/>
              <a:gd name="connsiteY4" fmla="*/ 2452089 h 2452089"/>
              <a:gd name="connsiteX5" fmla="*/ 896 w 4286293"/>
              <a:gd name="connsiteY5" fmla="*/ 2440817 h 2452089"/>
              <a:gd name="connsiteX6" fmla="*/ 6298 w 4286293"/>
              <a:gd name="connsiteY6" fmla="*/ 1422637 h 2452089"/>
              <a:gd name="connsiteX0" fmla="*/ 6298 w 4295818"/>
              <a:gd name="connsiteY0" fmla="*/ 1422637 h 2452089"/>
              <a:gd name="connsiteX1" fmla="*/ 470322 w 4295818"/>
              <a:gd name="connsiteY1" fmla="*/ 0 h 2452089"/>
              <a:gd name="connsiteX2" fmla="*/ 4276768 w 4295818"/>
              <a:gd name="connsiteY2" fmla="*/ 9525 h 2452089"/>
              <a:gd name="connsiteX3" fmla="*/ 4295818 w 4295818"/>
              <a:gd name="connsiteY3" fmla="*/ 2423514 h 2452089"/>
              <a:gd name="connsiteX4" fmla="*/ 478114 w 4295818"/>
              <a:gd name="connsiteY4" fmla="*/ 2452089 h 2452089"/>
              <a:gd name="connsiteX5" fmla="*/ 896 w 4295818"/>
              <a:gd name="connsiteY5" fmla="*/ 2440817 h 2452089"/>
              <a:gd name="connsiteX6" fmla="*/ 6298 w 4295818"/>
              <a:gd name="connsiteY6" fmla="*/ 1422637 h 2452089"/>
              <a:gd name="connsiteX0" fmla="*/ 6298 w 4295818"/>
              <a:gd name="connsiteY0" fmla="*/ 1460737 h 2490189"/>
              <a:gd name="connsiteX1" fmla="*/ 460797 w 4295818"/>
              <a:gd name="connsiteY1" fmla="*/ 0 h 2490189"/>
              <a:gd name="connsiteX2" fmla="*/ 4276768 w 4295818"/>
              <a:gd name="connsiteY2" fmla="*/ 47625 h 2490189"/>
              <a:gd name="connsiteX3" fmla="*/ 4295818 w 4295818"/>
              <a:gd name="connsiteY3" fmla="*/ 2461614 h 2490189"/>
              <a:gd name="connsiteX4" fmla="*/ 478114 w 4295818"/>
              <a:gd name="connsiteY4" fmla="*/ 2490189 h 2490189"/>
              <a:gd name="connsiteX5" fmla="*/ 896 w 4295818"/>
              <a:gd name="connsiteY5" fmla="*/ 2478917 h 2490189"/>
              <a:gd name="connsiteX6" fmla="*/ 6298 w 4295818"/>
              <a:gd name="connsiteY6" fmla="*/ 1460737 h 2490189"/>
              <a:gd name="connsiteX0" fmla="*/ 6298 w 4295818"/>
              <a:gd name="connsiteY0" fmla="*/ 1498837 h 2528289"/>
              <a:gd name="connsiteX1" fmla="*/ 451272 w 4295818"/>
              <a:gd name="connsiteY1" fmla="*/ 0 h 2528289"/>
              <a:gd name="connsiteX2" fmla="*/ 4276768 w 4295818"/>
              <a:gd name="connsiteY2" fmla="*/ 85725 h 2528289"/>
              <a:gd name="connsiteX3" fmla="*/ 4295818 w 4295818"/>
              <a:gd name="connsiteY3" fmla="*/ 2499714 h 2528289"/>
              <a:gd name="connsiteX4" fmla="*/ 478114 w 4295818"/>
              <a:gd name="connsiteY4" fmla="*/ 2528289 h 2528289"/>
              <a:gd name="connsiteX5" fmla="*/ 896 w 4295818"/>
              <a:gd name="connsiteY5" fmla="*/ 2517017 h 2528289"/>
              <a:gd name="connsiteX6" fmla="*/ 6298 w 4295818"/>
              <a:gd name="connsiteY6" fmla="*/ 1498837 h 252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5818" h="2528289">
                <a:moveTo>
                  <a:pt x="6298" y="1498837"/>
                </a:moveTo>
                <a:lnTo>
                  <a:pt x="451272" y="0"/>
                </a:lnTo>
                <a:lnTo>
                  <a:pt x="4276768" y="85725"/>
                </a:lnTo>
                <a:lnTo>
                  <a:pt x="4295818" y="2499714"/>
                </a:lnTo>
                <a:lnTo>
                  <a:pt x="478114" y="2528289"/>
                </a:lnTo>
                <a:lnTo>
                  <a:pt x="896" y="2517017"/>
                </a:lnTo>
                <a:cubicBezTo>
                  <a:pt x="-3653" y="1777574"/>
                  <a:pt x="10847" y="2238280"/>
                  <a:pt x="6298" y="149883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309" y="191063"/>
            <a:ext cx="2641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SWOT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989" y="81879"/>
            <a:ext cx="1731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438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강점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약점과 위협을 이용하여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S-T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전략과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W-T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748" y="4018441"/>
            <a:ext cx="3844066" cy="1163146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1"/>
          <p:cNvSpPr/>
          <p:nvPr/>
        </p:nvSpPr>
        <p:spPr bwMode="auto">
          <a:xfrm>
            <a:off x="4688748" y="3736975"/>
            <a:ext cx="3844066" cy="288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S-T </a:t>
            </a:r>
            <a:r>
              <a:rPr kumimoji="1" lang="ko-KR" altLang="en-US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5004" y="4234167"/>
            <a:ext cx="36985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한진해운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자산 흡수를 통한 규모 성장과</a:t>
            </a:r>
            <a:endParaRPr kumimoji="1" lang="en-US" altLang="ko-KR" sz="12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선박 기술 개발을 통한 원가 절감을 바탕으로 경쟁력 강화</a:t>
            </a:r>
            <a:endParaRPr kumimoji="1" lang="en-US" altLang="ko-KR" sz="12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92906" y="2782145"/>
            <a:ext cx="3606134" cy="3535945"/>
            <a:chOff x="965866" y="2686609"/>
            <a:chExt cx="3606134" cy="3535945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45193" y="2710724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Weakness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약점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253072" y="2710724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Strength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강점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18792" y="5106442"/>
              <a:ext cx="1071329" cy="1071329"/>
            </a:xfrm>
            <a:prstGeom prst="rect">
              <a:avLst/>
            </a:prstGeom>
            <a:solidFill>
              <a:srgbClr val="8FAAD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Threaten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위협</a:t>
              </a:r>
              <a:endParaRPr kumimoji="1" lang="en-US" altLang="ko-KR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18792" y="3927899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Opportunity</a:t>
              </a:r>
            </a:p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기회</a:t>
              </a:r>
              <a:endParaRPr kumimoji="1"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53072" y="3927899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〔S-O </a:t>
              </a:r>
              <a:r>
                <a:rPr kumimoji="1" lang="ko-KR" altLang="en-US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445193" y="3927899"/>
              <a:ext cx="1071329" cy="10713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〔W-O </a:t>
              </a:r>
              <a:r>
                <a:rPr kumimoji="1" lang="ko-KR" altLang="en-US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45193" y="5106442"/>
              <a:ext cx="1071329" cy="1071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〔W-T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53072" y="5106442"/>
              <a:ext cx="1071329" cy="1071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lIns="72000" tIns="46800" rIns="72000" bIns="46800" anchor="ctr"/>
            <a:lstStyle/>
            <a:p>
              <a:pPr marL="87313" indent="-87313"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〔S-T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전략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rPr>
                <a:t>〕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965866" y="2686609"/>
              <a:ext cx="1167333" cy="1134075"/>
              <a:chOff x="728585" y="2692129"/>
              <a:chExt cx="1255233" cy="1219471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780506" y="2718060"/>
                <a:ext cx="1183442" cy="1193540"/>
                <a:chOff x="780506" y="2718060"/>
                <a:chExt cx="1183442" cy="1193540"/>
              </a:xfrm>
            </p:grpSpPr>
            <p:sp>
              <p:nvSpPr>
                <p:cNvPr id="32" name="Rectangle 13"/>
                <p:cNvSpPr>
                  <a:spLocks noChangeArrowheads="1"/>
                </p:cNvSpPr>
                <p:nvPr/>
              </p:nvSpPr>
              <p:spPr bwMode="auto">
                <a:xfrm>
                  <a:off x="780506" y="2718060"/>
                  <a:ext cx="1152000" cy="1152000"/>
                </a:xfrm>
                <a:prstGeom prst="rect">
                  <a:avLst/>
                </a:prstGeom>
                <a:solidFill>
                  <a:srgbClr val="363A94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endParaRPr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780506" y="2718060"/>
                  <a:ext cx="596770" cy="11935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780506" y="2718060"/>
                  <a:ext cx="1183442" cy="59172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1468732" y="2692129"/>
                <a:ext cx="4950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내부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역량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8585" y="3386901"/>
                <a:ext cx="4950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외부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환경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4369" y="3304601"/>
                <a:ext cx="829449" cy="496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전략 방향</a:t>
                </a:r>
                <a:endParaRPr kumimoji="1" lang="en-US" altLang="ko-KR" sz="12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pitchFamily="50" charset="-127"/>
                </a:endParaRPr>
              </a:p>
              <a:p>
                <a:pPr marL="87313" indent="-87313" algn="ctr" defTabSz="914400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pitchFamily="50" charset="-127"/>
                  </a:rPr>
                  <a:t>시사점</a:t>
                </a:r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971550" y="3849259"/>
              <a:ext cx="36004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971550" y="5049409"/>
              <a:ext cx="36004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70379" y="2701199"/>
              <a:ext cx="0" cy="35213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389579" y="2701199"/>
              <a:ext cx="0" cy="35213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692623" y="5650026"/>
            <a:ext cx="3840190" cy="60112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177800" marR="0" lvl="0" indent="-177800" defTabSz="91440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80975" algn="l"/>
              </a:tabLst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51"/>
          <p:cNvSpPr/>
          <p:nvPr/>
        </p:nvSpPr>
        <p:spPr bwMode="auto">
          <a:xfrm>
            <a:off x="4692623" y="5368560"/>
            <a:ext cx="3840190" cy="288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W-T </a:t>
            </a:r>
            <a:r>
              <a:rPr kumimoji="1" lang="ko-KR" altLang="en-US" sz="12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35767" y="5699062"/>
            <a:ext cx="3797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안정성 저하와 신뢰도 하락에 대한 위기 인식 필요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규모축소를 통한 원가경쟁력 확보의 문제점 인식 필요</a:t>
            </a:r>
            <a:endParaRPr kumimoji="1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6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당면 과제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989" y="81879"/>
            <a:ext cx="1731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363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당면 과제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당면 과제는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기준을 설정하여 단계적으로 해결하여야 하는 규모 성장과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재무 상태 개선 그리고 장기 기준을 설정하여 지속관리 해주어야 하는 신뢰도 회복이 있음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278984" y="4055334"/>
            <a:ext cx="2303681" cy="21332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80305" y="2928631"/>
            <a:ext cx="4617147" cy="480332"/>
            <a:chOff x="107504" y="2828227"/>
            <a:chExt cx="1875292" cy="2518465"/>
          </a:xfrm>
          <a:solidFill>
            <a:srgbClr val="363A94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6" name="오각형 25"/>
            <p:cNvSpPr/>
            <p:nvPr/>
          </p:nvSpPr>
          <p:spPr>
            <a:xfrm>
              <a:off x="107504" y="2828227"/>
              <a:ext cx="1875292" cy="2511151"/>
            </a:xfrm>
            <a:prstGeom prst="homePlate">
              <a:avLst>
                <a:gd name="adj" fmla="val 0"/>
              </a:avLst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 w="3175">
                  <a:solidFill>
                    <a:srgbClr val="6A8509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오각형 10"/>
            <p:cNvSpPr/>
            <p:nvPr/>
          </p:nvSpPr>
          <p:spPr>
            <a:xfrm>
              <a:off x="395536" y="2835541"/>
              <a:ext cx="1165765" cy="2511151"/>
            </a:xfrm>
            <a:custGeom>
              <a:avLst/>
              <a:gdLst>
                <a:gd name="connsiteX0" fmla="*/ 0 w 1875292"/>
                <a:gd name="connsiteY0" fmla="*/ 0 h 2511152"/>
                <a:gd name="connsiteX1" fmla="*/ 1385878 w 1875292"/>
                <a:gd name="connsiteY1" fmla="*/ 0 h 2511152"/>
                <a:gd name="connsiteX2" fmla="*/ 1875292 w 1875292"/>
                <a:gd name="connsiteY2" fmla="*/ 1255576 h 2511152"/>
                <a:gd name="connsiteX3" fmla="*/ 1385878 w 1875292"/>
                <a:gd name="connsiteY3" fmla="*/ 2511152 h 2511152"/>
                <a:gd name="connsiteX4" fmla="*/ 0 w 1875292"/>
                <a:gd name="connsiteY4" fmla="*/ 2511152 h 2511152"/>
                <a:gd name="connsiteX5" fmla="*/ 0 w 1875292"/>
                <a:gd name="connsiteY5" fmla="*/ 0 h 2511152"/>
                <a:gd name="connsiteX0" fmla="*/ 0 w 1385878"/>
                <a:gd name="connsiteY0" fmla="*/ 0 h 2511152"/>
                <a:gd name="connsiteX1" fmla="*/ 1385878 w 1385878"/>
                <a:gd name="connsiteY1" fmla="*/ 0 h 2511152"/>
                <a:gd name="connsiteX2" fmla="*/ 1385878 w 1385878"/>
                <a:gd name="connsiteY2" fmla="*/ 2511152 h 2511152"/>
                <a:gd name="connsiteX3" fmla="*/ 0 w 1385878"/>
                <a:gd name="connsiteY3" fmla="*/ 2511152 h 2511152"/>
                <a:gd name="connsiteX4" fmla="*/ 0 w 1385878"/>
                <a:gd name="connsiteY4" fmla="*/ 0 h 2511152"/>
                <a:gd name="connsiteX0" fmla="*/ 0 w 1733756"/>
                <a:gd name="connsiteY0" fmla="*/ 0 h 2511152"/>
                <a:gd name="connsiteX1" fmla="*/ 1385878 w 1733756"/>
                <a:gd name="connsiteY1" fmla="*/ 0 h 2511152"/>
                <a:gd name="connsiteX2" fmla="*/ 1385878 w 1733756"/>
                <a:gd name="connsiteY2" fmla="*/ 2511152 h 2511152"/>
                <a:gd name="connsiteX3" fmla="*/ 0 w 1733756"/>
                <a:gd name="connsiteY3" fmla="*/ 2511152 h 2511152"/>
                <a:gd name="connsiteX4" fmla="*/ 0 w 1733756"/>
                <a:gd name="connsiteY4" fmla="*/ 0 h 2511152"/>
                <a:gd name="connsiteX0" fmla="*/ 0 w 1804100"/>
                <a:gd name="connsiteY0" fmla="*/ 0 h 2511152"/>
                <a:gd name="connsiteX1" fmla="*/ 1385878 w 1804100"/>
                <a:gd name="connsiteY1" fmla="*/ 0 h 2511152"/>
                <a:gd name="connsiteX2" fmla="*/ 1385878 w 1804100"/>
                <a:gd name="connsiteY2" fmla="*/ 2511152 h 2511152"/>
                <a:gd name="connsiteX3" fmla="*/ 0 w 1804100"/>
                <a:gd name="connsiteY3" fmla="*/ 2511152 h 2511152"/>
                <a:gd name="connsiteX4" fmla="*/ 0 w 1804100"/>
                <a:gd name="connsiteY4" fmla="*/ 0 h 2511152"/>
                <a:gd name="connsiteX0" fmla="*/ 0 w 1700054"/>
                <a:gd name="connsiteY0" fmla="*/ 0 h 2511152"/>
                <a:gd name="connsiteX1" fmla="*/ 1385878 w 1700054"/>
                <a:gd name="connsiteY1" fmla="*/ 0 h 2511152"/>
                <a:gd name="connsiteX2" fmla="*/ 998172 w 1700054"/>
                <a:gd name="connsiteY2" fmla="*/ 2496521 h 2511152"/>
                <a:gd name="connsiteX3" fmla="*/ 0 w 1700054"/>
                <a:gd name="connsiteY3" fmla="*/ 2511152 h 2511152"/>
                <a:gd name="connsiteX4" fmla="*/ 0 w 1700054"/>
                <a:gd name="connsiteY4" fmla="*/ 0 h 2511152"/>
                <a:gd name="connsiteX0" fmla="*/ 0 w 1720898"/>
                <a:gd name="connsiteY0" fmla="*/ 0 h 2511152"/>
                <a:gd name="connsiteX1" fmla="*/ 1385878 w 1720898"/>
                <a:gd name="connsiteY1" fmla="*/ 0 h 2511152"/>
                <a:gd name="connsiteX2" fmla="*/ 998172 w 1720898"/>
                <a:gd name="connsiteY2" fmla="*/ 2496521 h 2511152"/>
                <a:gd name="connsiteX3" fmla="*/ 0 w 1720898"/>
                <a:gd name="connsiteY3" fmla="*/ 2511152 h 2511152"/>
                <a:gd name="connsiteX4" fmla="*/ 0 w 1720898"/>
                <a:gd name="connsiteY4" fmla="*/ 0 h 2511152"/>
                <a:gd name="connsiteX0" fmla="*/ 0 w 2539717"/>
                <a:gd name="connsiteY0" fmla="*/ 0 h 2511152"/>
                <a:gd name="connsiteX1" fmla="*/ 2339327 w 2539717"/>
                <a:gd name="connsiteY1" fmla="*/ 7315 h 2511152"/>
                <a:gd name="connsiteX2" fmla="*/ 998172 w 2539717"/>
                <a:gd name="connsiteY2" fmla="*/ 2496521 h 2511152"/>
                <a:gd name="connsiteX3" fmla="*/ 0 w 2539717"/>
                <a:gd name="connsiteY3" fmla="*/ 2511152 h 2511152"/>
                <a:gd name="connsiteX4" fmla="*/ 0 w 2539717"/>
                <a:gd name="connsiteY4" fmla="*/ 0 h 2511152"/>
                <a:gd name="connsiteX0" fmla="*/ 0 w 2547975"/>
                <a:gd name="connsiteY0" fmla="*/ 0 h 2511152"/>
                <a:gd name="connsiteX1" fmla="*/ 2339327 w 2547975"/>
                <a:gd name="connsiteY1" fmla="*/ 7315 h 2511152"/>
                <a:gd name="connsiteX2" fmla="*/ 998172 w 2547975"/>
                <a:gd name="connsiteY2" fmla="*/ 2496521 h 2511152"/>
                <a:gd name="connsiteX3" fmla="*/ 0 w 2547975"/>
                <a:gd name="connsiteY3" fmla="*/ 2511152 h 2511152"/>
                <a:gd name="connsiteX4" fmla="*/ 0 w 2547975"/>
                <a:gd name="connsiteY4" fmla="*/ 0 h 251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7975" h="2511152">
                  <a:moveTo>
                    <a:pt x="0" y="0"/>
                  </a:moveTo>
                  <a:lnTo>
                    <a:pt x="2339327" y="7315"/>
                  </a:lnTo>
                  <a:cubicBezTo>
                    <a:pt x="3122054" y="1195496"/>
                    <a:pt x="1485494" y="2310522"/>
                    <a:pt x="998172" y="2496521"/>
                  </a:cubicBezTo>
                  <a:lnTo>
                    <a:pt x="0" y="2511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gray">
          <a:xfrm>
            <a:off x="2207474" y="3036464"/>
            <a:ext cx="1962809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>
              <a:defRPr/>
            </a:pPr>
            <a:r>
              <a:rPr lang="ko-KR" altLang="en-US" sz="1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단기 기준 당면과제</a:t>
            </a:r>
            <a:endParaRPr lang="en-US" altLang="ko-KR" sz="16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rot="5400000">
            <a:off x="5928325" y="4054561"/>
            <a:ext cx="2303680" cy="213480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012765" y="2928633"/>
            <a:ext cx="2134801" cy="480332"/>
            <a:chOff x="107504" y="2828227"/>
            <a:chExt cx="1875292" cy="2518465"/>
          </a:xfrm>
          <a:solidFill>
            <a:schemeClr val="tx1">
              <a:lumMod val="65000"/>
              <a:lumOff val="35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7" name="오각형 36"/>
            <p:cNvSpPr/>
            <p:nvPr/>
          </p:nvSpPr>
          <p:spPr>
            <a:xfrm>
              <a:off x="107504" y="2828227"/>
              <a:ext cx="1875292" cy="2511151"/>
            </a:xfrm>
            <a:prstGeom prst="homePlate">
              <a:avLst>
                <a:gd name="adj" fmla="val 0"/>
              </a:avLst>
            </a:prstGeom>
            <a:grp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 w="3175">
                  <a:solidFill>
                    <a:srgbClr val="6A8509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오각형 10"/>
            <p:cNvSpPr/>
            <p:nvPr/>
          </p:nvSpPr>
          <p:spPr>
            <a:xfrm>
              <a:off x="395536" y="2835541"/>
              <a:ext cx="1165765" cy="2511151"/>
            </a:xfrm>
            <a:custGeom>
              <a:avLst/>
              <a:gdLst>
                <a:gd name="connsiteX0" fmla="*/ 0 w 1875292"/>
                <a:gd name="connsiteY0" fmla="*/ 0 h 2511152"/>
                <a:gd name="connsiteX1" fmla="*/ 1385878 w 1875292"/>
                <a:gd name="connsiteY1" fmla="*/ 0 h 2511152"/>
                <a:gd name="connsiteX2" fmla="*/ 1875292 w 1875292"/>
                <a:gd name="connsiteY2" fmla="*/ 1255576 h 2511152"/>
                <a:gd name="connsiteX3" fmla="*/ 1385878 w 1875292"/>
                <a:gd name="connsiteY3" fmla="*/ 2511152 h 2511152"/>
                <a:gd name="connsiteX4" fmla="*/ 0 w 1875292"/>
                <a:gd name="connsiteY4" fmla="*/ 2511152 h 2511152"/>
                <a:gd name="connsiteX5" fmla="*/ 0 w 1875292"/>
                <a:gd name="connsiteY5" fmla="*/ 0 h 2511152"/>
                <a:gd name="connsiteX0" fmla="*/ 0 w 1385878"/>
                <a:gd name="connsiteY0" fmla="*/ 0 h 2511152"/>
                <a:gd name="connsiteX1" fmla="*/ 1385878 w 1385878"/>
                <a:gd name="connsiteY1" fmla="*/ 0 h 2511152"/>
                <a:gd name="connsiteX2" fmla="*/ 1385878 w 1385878"/>
                <a:gd name="connsiteY2" fmla="*/ 2511152 h 2511152"/>
                <a:gd name="connsiteX3" fmla="*/ 0 w 1385878"/>
                <a:gd name="connsiteY3" fmla="*/ 2511152 h 2511152"/>
                <a:gd name="connsiteX4" fmla="*/ 0 w 1385878"/>
                <a:gd name="connsiteY4" fmla="*/ 0 h 2511152"/>
                <a:gd name="connsiteX0" fmla="*/ 0 w 1733756"/>
                <a:gd name="connsiteY0" fmla="*/ 0 h 2511152"/>
                <a:gd name="connsiteX1" fmla="*/ 1385878 w 1733756"/>
                <a:gd name="connsiteY1" fmla="*/ 0 h 2511152"/>
                <a:gd name="connsiteX2" fmla="*/ 1385878 w 1733756"/>
                <a:gd name="connsiteY2" fmla="*/ 2511152 h 2511152"/>
                <a:gd name="connsiteX3" fmla="*/ 0 w 1733756"/>
                <a:gd name="connsiteY3" fmla="*/ 2511152 h 2511152"/>
                <a:gd name="connsiteX4" fmla="*/ 0 w 1733756"/>
                <a:gd name="connsiteY4" fmla="*/ 0 h 2511152"/>
                <a:gd name="connsiteX0" fmla="*/ 0 w 1804100"/>
                <a:gd name="connsiteY0" fmla="*/ 0 h 2511152"/>
                <a:gd name="connsiteX1" fmla="*/ 1385878 w 1804100"/>
                <a:gd name="connsiteY1" fmla="*/ 0 h 2511152"/>
                <a:gd name="connsiteX2" fmla="*/ 1385878 w 1804100"/>
                <a:gd name="connsiteY2" fmla="*/ 2511152 h 2511152"/>
                <a:gd name="connsiteX3" fmla="*/ 0 w 1804100"/>
                <a:gd name="connsiteY3" fmla="*/ 2511152 h 2511152"/>
                <a:gd name="connsiteX4" fmla="*/ 0 w 1804100"/>
                <a:gd name="connsiteY4" fmla="*/ 0 h 2511152"/>
                <a:gd name="connsiteX0" fmla="*/ 0 w 1700054"/>
                <a:gd name="connsiteY0" fmla="*/ 0 h 2511152"/>
                <a:gd name="connsiteX1" fmla="*/ 1385878 w 1700054"/>
                <a:gd name="connsiteY1" fmla="*/ 0 h 2511152"/>
                <a:gd name="connsiteX2" fmla="*/ 998172 w 1700054"/>
                <a:gd name="connsiteY2" fmla="*/ 2496521 h 2511152"/>
                <a:gd name="connsiteX3" fmla="*/ 0 w 1700054"/>
                <a:gd name="connsiteY3" fmla="*/ 2511152 h 2511152"/>
                <a:gd name="connsiteX4" fmla="*/ 0 w 1700054"/>
                <a:gd name="connsiteY4" fmla="*/ 0 h 2511152"/>
                <a:gd name="connsiteX0" fmla="*/ 0 w 1720898"/>
                <a:gd name="connsiteY0" fmla="*/ 0 h 2511152"/>
                <a:gd name="connsiteX1" fmla="*/ 1385878 w 1720898"/>
                <a:gd name="connsiteY1" fmla="*/ 0 h 2511152"/>
                <a:gd name="connsiteX2" fmla="*/ 998172 w 1720898"/>
                <a:gd name="connsiteY2" fmla="*/ 2496521 h 2511152"/>
                <a:gd name="connsiteX3" fmla="*/ 0 w 1720898"/>
                <a:gd name="connsiteY3" fmla="*/ 2511152 h 2511152"/>
                <a:gd name="connsiteX4" fmla="*/ 0 w 1720898"/>
                <a:gd name="connsiteY4" fmla="*/ 0 h 2511152"/>
                <a:gd name="connsiteX0" fmla="*/ 0 w 2539717"/>
                <a:gd name="connsiteY0" fmla="*/ 0 h 2511152"/>
                <a:gd name="connsiteX1" fmla="*/ 2339327 w 2539717"/>
                <a:gd name="connsiteY1" fmla="*/ 7315 h 2511152"/>
                <a:gd name="connsiteX2" fmla="*/ 998172 w 2539717"/>
                <a:gd name="connsiteY2" fmla="*/ 2496521 h 2511152"/>
                <a:gd name="connsiteX3" fmla="*/ 0 w 2539717"/>
                <a:gd name="connsiteY3" fmla="*/ 2511152 h 2511152"/>
                <a:gd name="connsiteX4" fmla="*/ 0 w 2539717"/>
                <a:gd name="connsiteY4" fmla="*/ 0 h 2511152"/>
                <a:gd name="connsiteX0" fmla="*/ 0 w 2547975"/>
                <a:gd name="connsiteY0" fmla="*/ 0 h 2511152"/>
                <a:gd name="connsiteX1" fmla="*/ 2339327 w 2547975"/>
                <a:gd name="connsiteY1" fmla="*/ 7315 h 2511152"/>
                <a:gd name="connsiteX2" fmla="*/ 998172 w 2547975"/>
                <a:gd name="connsiteY2" fmla="*/ 2496521 h 2511152"/>
                <a:gd name="connsiteX3" fmla="*/ 0 w 2547975"/>
                <a:gd name="connsiteY3" fmla="*/ 2511152 h 2511152"/>
                <a:gd name="connsiteX4" fmla="*/ 0 w 2547975"/>
                <a:gd name="connsiteY4" fmla="*/ 0 h 251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7975" h="2511152">
                  <a:moveTo>
                    <a:pt x="0" y="0"/>
                  </a:moveTo>
                  <a:lnTo>
                    <a:pt x="2339327" y="7315"/>
                  </a:lnTo>
                  <a:cubicBezTo>
                    <a:pt x="3122054" y="1195496"/>
                    <a:pt x="1485494" y="2310522"/>
                    <a:pt x="998172" y="2496521"/>
                  </a:cubicBezTo>
                  <a:lnTo>
                    <a:pt x="0" y="2511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gray">
          <a:xfrm>
            <a:off x="6012764" y="3036467"/>
            <a:ext cx="213480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>
              <a:defRPr/>
            </a:pPr>
            <a:r>
              <a:rPr lang="ko-KR" altLang="en-US" sz="1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장기 기준 당면과제</a:t>
            </a:r>
            <a:endParaRPr lang="en-US" altLang="ko-KR" sz="16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12764" y="3601741"/>
            <a:ext cx="2134803" cy="36838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신뢰도 회복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80306" y="3601741"/>
            <a:ext cx="2117166" cy="368380"/>
          </a:xfrm>
          <a:prstGeom prst="roundRect">
            <a:avLst>
              <a:gd name="adj" fmla="val 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규모 성장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64197" y="3601741"/>
            <a:ext cx="2134802" cy="368380"/>
          </a:xfrm>
          <a:prstGeom prst="roundRect">
            <a:avLst>
              <a:gd name="adj" fmla="val 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재무 상태 개선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787047" y="4063378"/>
            <a:ext cx="2303681" cy="211716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02601" y="4325071"/>
            <a:ext cx="1672575" cy="368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물동량 증가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94537" y="4325071"/>
            <a:ext cx="1672575" cy="368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비용 절감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43877" y="4325071"/>
            <a:ext cx="1672575" cy="368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이미지 개선</a:t>
            </a:r>
            <a:endParaRPr lang="en-US" altLang="ko-KR" sz="14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02601" y="4833789"/>
            <a:ext cx="1672575" cy="900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해운동맹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시장개척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한진해운 자산 흡수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94536" y="4833789"/>
            <a:ext cx="1672575" cy="1177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원가구조 개선을 통한 생산단위 당 원가 감소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선박 대형화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/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효율화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43877" y="4833789"/>
            <a:ext cx="16725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홍보를 통한 이미지 개선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171450" indent="-171450" defTabSz="91440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결과를 통한 이미지 개선</a:t>
            </a:r>
            <a:endParaRPr lang="en-US" altLang="ko-KR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22387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범위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9673" y="2986501"/>
            <a:ext cx="146065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개요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2332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영입이익 모델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정책적 시사점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673" y="2986501"/>
            <a:ext cx="120417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727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총비용함수 </a:t>
            </a:r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회계적 비용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사업보고서 상의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데이터를 기반으로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 함수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생산능력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매출원가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43415" y="2885354"/>
            <a:ext cx="3450491" cy="492443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42608" y="2925365"/>
            <a:ext cx="365210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 = 162.228 x Q</a:t>
            </a:r>
            <a:r>
              <a:rPr lang="en-US" altLang="ko-KR" sz="16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0.615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 C</a:t>
            </a:r>
            <a:r>
              <a:rPr lang="en-US" altLang="ko-KR" sz="16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0.996</a:t>
            </a:r>
          </a:p>
        </p:txBody>
      </p:sp>
      <p:sp>
        <p:nvSpPr>
          <p:cNvPr id="3" name="오각형 2"/>
          <p:cNvSpPr/>
          <p:nvPr/>
        </p:nvSpPr>
        <p:spPr>
          <a:xfrm>
            <a:off x="665896" y="3213430"/>
            <a:ext cx="3906104" cy="3060369"/>
          </a:xfrm>
          <a:prstGeom prst="homePlate">
            <a:avLst>
              <a:gd name="adj" fmla="val 131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51"/>
          <p:cNvSpPr/>
          <p:nvPr/>
        </p:nvSpPr>
        <p:spPr bwMode="auto">
          <a:xfrm>
            <a:off x="652464" y="2899002"/>
            <a:ext cx="3524250" cy="318106"/>
          </a:xfrm>
          <a:prstGeom prst="rect">
            <a:avLst/>
          </a:prstGeom>
          <a:solidFill>
            <a:srgbClr val="363A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ko-KR" altLang="en-US" sz="14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 함수</a:t>
            </a:r>
          </a:p>
        </p:txBody>
      </p:sp>
      <p:sp>
        <p:nvSpPr>
          <p:cNvPr id="13" name="직사각형 12"/>
          <p:cNvSpPr/>
          <p:nvPr/>
        </p:nvSpPr>
        <p:spPr>
          <a:xfrm rot="5400000">
            <a:off x="5227482" y="3107379"/>
            <a:ext cx="2882354" cy="345049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marL="177800" lvl="0" indent="-177800" algn="ctr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총비용에 대한 생산량의 영향도 </a:t>
            </a:r>
            <a:r>
              <a:rPr kumimoji="1" lang="en-US" altLang="ko-KR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단위당 원가 영향도</a:t>
            </a:r>
            <a:r>
              <a:rPr kumimoji="1" lang="en-US" altLang="ko-KR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54:57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2537" y="3496917"/>
            <a:ext cx="3464177" cy="702773"/>
            <a:chOff x="712537" y="3569487"/>
            <a:chExt cx="3464177" cy="702773"/>
          </a:xfrm>
        </p:grpSpPr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1794357" y="3569487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55</a:t>
              </a:r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데이터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537" y="4010650"/>
              <a:ext cx="3464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2003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~2016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</a:t>
              </a:r>
              <a:endPara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537" y="4294394"/>
            <a:ext cx="3464177" cy="923346"/>
            <a:chOff x="712537" y="4412558"/>
            <a:chExt cx="3464177" cy="923346"/>
          </a:xfrm>
        </p:grpSpPr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1794357" y="4412558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537" y="4853721"/>
              <a:ext cx="346417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생산능력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(Capacity, TEU)</a:t>
              </a:r>
            </a:p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1TEU 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당 매출원가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12537" y="5312445"/>
            <a:ext cx="3464177" cy="702773"/>
            <a:chOff x="712537" y="5385015"/>
            <a:chExt cx="3464177" cy="702773"/>
          </a:xfrm>
        </p:grpSpPr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1794357" y="5385015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종속변수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537" y="5826178"/>
              <a:ext cx="3464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컨테이너부분 총비용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22" name="차트 21"/>
              <p:cNvGraphicFramePr/>
              <p:nvPr>
                <p:extLst>
                  <p:ext uri="{D42A27DB-BD31-4B8C-83A1-F6EECF244321}">
                    <p14:modId xmlns:p14="http://schemas.microsoft.com/office/powerpoint/2010/main" val="553887735"/>
                  </p:ext>
                </p:extLst>
              </p:nvPr>
            </p:nvGraphicFramePr>
            <p:xfrm>
              <a:off x="4943412" y="4199690"/>
              <a:ext cx="3450493" cy="22106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2" name="차트 2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3412" y="4199690"/>
                <a:ext cx="3450493" cy="2210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6347092" y="4604189"/>
            <a:ext cx="1826957" cy="709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72000" tIns="72000" rIns="72000" bIns="72000" rtlCol="0">
            <a:spAutoFit/>
          </a:bodyPr>
          <a:lstStyle/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5.3%</a:t>
            </a: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7.32%</a:t>
            </a: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-4.05% </a:t>
            </a:r>
          </a:p>
        </p:txBody>
      </p:sp>
    </p:spTree>
    <p:extLst>
      <p:ext uri="{BB962C8B-B14F-4D97-AF65-F5344CB8AC3E}">
        <p14:creationId xmlns:p14="http://schemas.microsoft.com/office/powerpoint/2010/main" val="17569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5400000">
            <a:off x="5227482" y="3107379"/>
            <a:ext cx="2882354" cy="345049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marL="177800" lvl="0" indent="-177800" algn="ctr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총수입에 대한 생산량의 영향도 </a:t>
            </a:r>
            <a:r>
              <a:rPr kumimoji="1" lang="en-US" altLang="ko-KR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단위당 운임 영향도</a:t>
            </a:r>
            <a:r>
              <a:rPr kumimoji="1" lang="en-US" altLang="ko-KR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74:44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309" y="191063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사업보고서 상의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데이터를 기반으로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함수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생산능력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매출액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3415" y="2881274"/>
            <a:ext cx="3450491" cy="492443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42608" y="2921285"/>
            <a:ext cx="365210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46.155 x Q</a:t>
            </a:r>
            <a:r>
              <a:rPr lang="en-US" altLang="ko-KR" sz="16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0.739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 P</a:t>
            </a:r>
            <a:r>
              <a:rPr lang="en-US" altLang="ko-KR" sz="16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0.978</a:t>
            </a:r>
          </a:p>
        </p:txBody>
      </p:sp>
      <p:sp>
        <p:nvSpPr>
          <p:cNvPr id="16" name="오각형 15"/>
          <p:cNvSpPr/>
          <p:nvPr/>
        </p:nvSpPr>
        <p:spPr>
          <a:xfrm>
            <a:off x="665896" y="3213430"/>
            <a:ext cx="3906104" cy="3060369"/>
          </a:xfrm>
          <a:prstGeom prst="homePlate">
            <a:avLst>
              <a:gd name="adj" fmla="val 131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51"/>
          <p:cNvSpPr/>
          <p:nvPr/>
        </p:nvSpPr>
        <p:spPr bwMode="auto">
          <a:xfrm>
            <a:off x="652464" y="2899927"/>
            <a:ext cx="3524250" cy="316800"/>
          </a:xfrm>
          <a:prstGeom prst="rect">
            <a:avLst/>
          </a:prstGeom>
          <a:solidFill>
            <a:srgbClr val="363A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latinLnBrk="1" hangingPunct="0">
              <a:lnSpc>
                <a:spcPct val="130000"/>
              </a:lnSpc>
              <a:spcBef>
                <a:spcPts val="200"/>
              </a:spcBef>
              <a:buClr>
                <a:srgbClr val="006699"/>
              </a:buClr>
            </a:pPr>
            <a:r>
              <a:rPr kumimoji="1" lang="ko-KR" altLang="en-US" sz="1400" b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함수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12537" y="3496917"/>
            <a:ext cx="3464177" cy="702773"/>
            <a:chOff x="712537" y="3569487"/>
            <a:chExt cx="3464177" cy="702773"/>
          </a:xfrm>
        </p:grpSpPr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1794357" y="3569487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en-US" altLang="ko-KR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55</a:t>
              </a:r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데이터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537" y="4010650"/>
              <a:ext cx="3464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2003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~2016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</a:t>
              </a:r>
              <a:endPara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12537" y="4294394"/>
            <a:ext cx="3464177" cy="923346"/>
            <a:chOff x="712537" y="4412558"/>
            <a:chExt cx="3464177" cy="923346"/>
          </a:xfrm>
        </p:grpSpPr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1794357" y="4412558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537" y="4853721"/>
              <a:ext cx="346417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생산능력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(Capacity, TEU)</a:t>
              </a:r>
            </a:p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1TEU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당 운임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kumimoji="1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12537" y="5312445"/>
            <a:ext cx="3464177" cy="702773"/>
            <a:chOff x="712537" y="5385015"/>
            <a:chExt cx="3464177" cy="702773"/>
          </a:xfrm>
        </p:grpSpPr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1794357" y="5385015"/>
              <a:ext cx="1300536" cy="386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 latinLnBrk="1"/>
              <a:r>
                <a:rPr lang="ko-KR" altLang="en-US" sz="1100" b="1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종속변수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537" y="5826178"/>
              <a:ext cx="3464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ctr" defTabSz="914400" latinLnBrk="1"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tabLst>
                  <a:tab pos="180975" algn="l"/>
                </a:tabLst>
              </a:pP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컨테이너부분 총 매출액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kumimoji="1" lang="en-US" altLang="ko-KR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32" name="차트 31"/>
              <p:cNvGraphicFramePr/>
              <p:nvPr>
                <p:extLst>
                  <p:ext uri="{D42A27DB-BD31-4B8C-83A1-F6EECF244321}">
                    <p14:modId xmlns:p14="http://schemas.microsoft.com/office/powerpoint/2010/main" val="1966066461"/>
                  </p:ext>
                </p:extLst>
              </p:nvPr>
            </p:nvGraphicFramePr>
            <p:xfrm>
              <a:off x="4930227" y="4199690"/>
              <a:ext cx="3450493" cy="22106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2" name="차트 3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0227" y="4199690"/>
                <a:ext cx="3450493" cy="2210636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/>
          <p:cNvSpPr txBox="1"/>
          <p:nvPr/>
        </p:nvSpPr>
        <p:spPr>
          <a:xfrm>
            <a:off x="6347092" y="4604189"/>
            <a:ext cx="1826957" cy="709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72000" tIns="72000" rIns="72000" bIns="72000" rtlCol="0">
            <a:spAutoFit/>
          </a:bodyPr>
          <a:lstStyle/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7.15%</a:t>
            </a: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8.25%</a:t>
            </a: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-6.52% </a:t>
            </a:r>
          </a:p>
        </p:txBody>
      </p:sp>
    </p:spTree>
    <p:extLst>
      <p:ext uri="{BB962C8B-B14F-4D97-AF65-F5344CB8AC3E}">
        <p14:creationId xmlns:p14="http://schemas.microsoft.com/office/powerpoint/2010/main" val="23746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영업이익 모델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592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영업이익 모델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생산실적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가동률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운임에 영향을 받는 총수입 예측치와 총비용 예측치를 차감하여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예측 영업이익을 도출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2386" y="2984999"/>
            <a:ext cx="1980000" cy="492443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 Revenue</a:t>
            </a:r>
            <a:endParaRPr lang="en-US" altLang="ko-KR" baseline="30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54704" y="2984999"/>
            <a:ext cx="1980000" cy="492443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 Cost</a:t>
            </a:r>
            <a:endParaRPr lang="en-US" altLang="ko-KR" baseline="30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뺄셈 기호 3"/>
          <p:cNvSpPr/>
          <p:nvPr/>
        </p:nvSpPr>
        <p:spPr>
          <a:xfrm>
            <a:off x="2887801" y="2774020"/>
            <a:ext cx="489600" cy="914400"/>
          </a:xfrm>
          <a:prstGeom prst="mathMinus">
            <a:avLst>
              <a:gd name="adj1" fmla="val 8242"/>
            </a:avLst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등호 21"/>
          <p:cNvSpPr/>
          <p:nvPr/>
        </p:nvSpPr>
        <p:spPr>
          <a:xfrm>
            <a:off x="5730453" y="2774020"/>
            <a:ext cx="488950" cy="914400"/>
          </a:xfrm>
          <a:prstGeom prst="mathEqual">
            <a:avLst>
              <a:gd name="adj1" fmla="val 8242"/>
              <a:gd name="adj2" fmla="val 11760"/>
            </a:avLst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0020" y="2984999"/>
            <a:ext cx="1980000" cy="492443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Operating Profit</a:t>
            </a:r>
            <a:endParaRPr lang="en-US" altLang="ko-KR" baseline="30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2766197" y="3491646"/>
            <a:ext cx="814696" cy="472231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marL="177800" lvl="0" indent="-177800" algn="ctr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6151496" y="3755966"/>
            <a:ext cx="2537048" cy="1980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lvl="0" algn="ctr" defTabSz="914400" latinLnBrk="1">
              <a:lnSpc>
                <a:spcPct val="20000"/>
              </a:lnSpc>
              <a:tabLst>
                <a:tab pos="180975" algn="l"/>
              </a:tabLst>
            </a:pP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 defTabSz="914400" latinLnBrk="1">
              <a:spcBef>
                <a:spcPts val="10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예측치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 defTabSz="914400" latinLnBrk="1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en-US" altLang="ko-KR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lvl="0" algn="ctr" defTabSz="914400" latinLnBrk="1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총비용예측치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rot="5400000">
            <a:off x="1029920" y="3259908"/>
            <a:ext cx="1544932" cy="1980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marL="177800" lvl="0" indent="-177800" algn="ctr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예측치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5400000">
            <a:off x="3772238" y="3259908"/>
            <a:ext cx="1544932" cy="1980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1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vert="vert270" rtlCol="0" anchor="t"/>
          <a:lstStyle/>
          <a:p>
            <a:pPr marL="177800" lvl="0" indent="-177800" algn="ctr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2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 예측치</a:t>
            </a:r>
            <a:endParaRPr kumimoji="1" lang="en-US" altLang="ko-KR" sz="1200" b="1" dirty="0">
              <a:solidFill>
                <a:srgbClr val="363A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083878" y="5659758"/>
            <a:ext cx="90000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비용절감</a:t>
            </a:r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162051" y="5659758"/>
            <a:ext cx="90000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생산실적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240224" y="5659758"/>
            <a:ext cx="90000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가동률</a:t>
            </a:r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18398" y="5659758"/>
            <a:ext cx="90000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시장예상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운임증가</a:t>
            </a:r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8579" y="3969493"/>
            <a:ext cx="1826957" cy="914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7.32%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-4.05%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150" y="3969493"/>
            <a:ext cx="1826957" cy="914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8.25%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&lt;0)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오차율 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-6.52% </a:t>
            </a:r>
          </a:p>
        </p:txBody>
      </p:sp>
      <p:sp>
        <p:nvSpPr>
          <p:cNvPr id="38" name="이등변 삼각형 37"/>
          <p:cNvSpPr/>
          <p:nvPr/>
        </p:nvSpPr>
        <p:spPr>
          <a:xfrm>
            <a:off x="1692536" y="5182581"/>
            <a:ext cx="2880000" cy="143158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6542" y="4624057"/>
            <a:ext cx="1828800" cy="1222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최대 예측치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 최저예측치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 최저 예측치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 최대 예측치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9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821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입장의 대응방향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총비용의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차지하는 매출원가는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33%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용선료와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화물비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10%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기기비로 구성됨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0702" y="3901565"/>
            <a:ext cx="2334448" cy="75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2.6%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비용절감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→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0.63%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가동률 증가 →최종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2.3%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2.41%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생산실적  증가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4.66%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운임 증가 기대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20%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0702" y="3639137"/>
            <a:ext cx="2334448" cy="26242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2017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년 </a:t>
            </a:r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Goal : 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비용절감</a:t>
            </a:r>
            <a:endParaRPr lang="en-US" altLang="ko-KR" sz="14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16300" y="2692400"/>
            <a:ext cx="6180667" cy="3708400"/>
            <a:chOff x="0" y="0"/>
            <a:chExt cx="4572000" cy="2743200"/>
          </a:xfrm>
        </p:grpSpPr>
        <p:graphicFrame>
          <p:nvGraphicFramePr>
            <p:cNvPr id="29" name="차트 28"/>
            <p:cNvGraphicFramePr/>
            <p:nvPr>
              <p:extLst>
                <p:ext uri="{D42A27DB-BD31-4B8C-83A1-F6EECF244321}">
                  <p14:modId xmlns:p14="http://schemas.microsoft.com/office/powerpoint/2010/main" val="245764686"/>
                </p:ext>
              </p:extLst>
            </p:nvPr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" name="TextBox 2"/>
            <p:cNvSpPr txBox="1"/>
            <p:nvPr/>
          </p:nvSpPr>
          <p:spPr>
            <a:xfrm>
              <a:off x="1327844" y="1712077"/>
              <a:ext cx="389174" cy="18213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화물비</a:t>
              </a:r>
              <a:endParaRPr lang="ko-KR" altLang="en-US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"/>
            <p:cNvSpPr txBox="1"/>
            <p:nvPr/>
          </p:nvSpPr>
          <p:spPr>
            <a:xfrm>
              <a:off x="2779473" y="1459868"/>
              <a:ext cx="389174" cy="18213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용선료</a:t>
              </a: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1601274" y="856038"/>
              <a:ext cx="389174" cy="18213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기기비</a:t>
              </a:r>
              <a:endParaRPr lang="ko-KR" altLang="en-US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5"/>
            <p:cNvSpPr txBox="1"/>
            <p:nvPr/>
          </p:nvSpPr>
          <p:spPr>
            <a:xfrm>
              <a:off x="2372440" y="717968"/>
              <a:ext cx="389174" cy="18213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원재료</a:t>
              </a:r>
            </a:p>
          </p:txBody>
        </p:sp>
        <p:sp>
          <p:nvSpPr>
            <p:cNvPr id="38" name="TextBox 6"/>
            <p:cNvSpPr txBox="1"/>
            <p:nvPr/>
          </p:nvSpPr>
          <p:spPr>
            <a:xfrm>
              <a:off x="2215988" y="2196296"/>
              <a:ext cx="304983" cy="18213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4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821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입장의 대응방향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분기부터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 동안의 평균 가동률은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75%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최저 가동률은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71%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가동률은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84%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0702" y="3901565"/>
            <a:ext cx="2334448" cy="75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비용절감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0.63%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가동률 증가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2.3%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2.41%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생산실적  증가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4.66%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운임 증가 기대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20%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0702" y="3639137"/>
            <a:ext cx="2334448" cy="26242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2017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년 </a:t>
            </a:r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Goal : 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비용절감</a:t>
            </a:r>
            <a:endParaRPr lang="en-US" altLang="ko-KR" sz="14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656049"/>
              </p:ext>
            </p:extLst>
          </p:nvPr>
        </p:nvGraphicFramePr>
        <p:xfrm>
          <a:off x="4304969" y="2889250"/>
          <a:ext cx="4589584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7034212" y="3419475"/>
            <a:ext cx="0" cy="2457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821606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입장의 대응방향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내부적 노력과 해운동맹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정부의 지원을 통한 현대상선 생산실적 향상 도모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702" y="3901565"/>
            <a:ext cx="2334448" cy="75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비용절감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0.63%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가동률 증가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2.3%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2.41%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생산실적  증가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4.66%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운임 증가 기대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20%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0702" y="3639137"/>
            <a:ext cx="2334448" cy="26242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2017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년 </a:t>
            </a:r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Goal : 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물동량 증가</a:t>
            </a:r>
            <a:endParaRPr lang="en-US" altLang="ko-KR" sz="14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22715" y="4425187"/>
            <a:ext cx="15084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spcAft>
                <a:spcPts val="600"/>
              </a:spcAft>
            </a:pPr>
            <a:r>
              <a:rPr lang="ko-KR" altLang="en-US" sz="1300" b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물동량 증가</a:t>
            </a:r>
            <a:endParaRPr lang="en-US" sz="13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6" name="막힌 원호 90"/>
          <p:cNvSpPr/>
          <p:nvPr/>
        </p:nvSpPr>
        <p:spPr>
          <a:xfrm rot="7059104">
            <a:off x="5687663" y="3543701"/>
            <a:ext cx="2081785" cy="2081785"/>
          </a:xfrm>
          <a:prstGeom prst="blockArc">
            <a:avLst>
              <a:gd name="adj1" fmla="val 15582024"/>
              <a:gd name="adj2" fmla="val 21445409"/>
              <a:gd name="adj3" fmla="val 156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8" name="막힌 원호 91"/>
          <p:cNvSpPr/>
          <p:nvPr/>
        </p:nvSpPr>
        <p:spPr>
          <a:xfrm rot="21440651">
            <a:off x="5820960" y="3300484"/>
            <a:ext cx="2081785" cy="2081785"/>
          </a:xfrm>
          <a:prstGeom prst="blockArc">
            <a:avLst>
              <a:gd name="adj1" fmla="val 17108186"/>
              <a:gd name="adj2" fmla="val 21445409"/>
              <a:gd name="adj3" fmla="val 156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9" name="막힌 원호 92"/>
          <p:cNvSpPr/>
          <p:nvPr/>
        </p:nvSpPr>
        <p:spPr>
          <a:xfrm rot="14970791">
            <a:off x="5393341" y="3676386"/>
            <a:ext cx="2081785" cy="2081785"/>
          </a:xfrm>
          <a:prstGeom prst="blockArc">
            <a:avLst>
              <a:gd name="adj1" fmla="val 17108186"/>
              <a:gd name="adj2" fmla="val 21445409"/>
              <a:gd name="adj3" fmla="val 156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0" name="타원 93"/>
          <p:cNvSpPr/>
          <p:nvPr/>
        </p:nvSpPr>
        <p:spPr>
          <a:xfrm>
            <a:off x="6189421" y="2921000"/>
            <a:ext cx="1069656" cy="932175"/>
          </a:xfrm>
          <a:prstGeom prst="ellipse">
            <a:avLst/>
          </a:prstGeom>
          <a:solidFill>
            <a:srgbClr val="363A9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내부적</a:t>
            </a:r>
            <a:endParaRPr kumimoji="0" lang="en-US" altLang="ko-KR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노력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1" name="이등변 삼각형 94"/>
          <p:cNvSpPr/>
          <p:nvPr/>
        </p:nvSpPr>
        <p:spPr>
          <a:xfrm rot="10363406">
            <a:off x="7457144" y="4158461"/>
            <a:ext cx="594797" cy="190788"/>
          </a:xfrm>
          <a:prstGeom prst="triangl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2" name="타원 95"/>
          <p:cNvSpPr/>
          <p:nvPr/>
        </p:nvSpPr>
        <p:spPr>
          <a:xfrm>
            <a:off x="7269541" y="4452292"/>
            <a:ext cx="1069656" cy="932175"/>
          </a:xfrm>
          <a:prstGeom prst="ellipse">
            <a:avLst/>
          </a:prstGeom>
          <a:solidFill>
            <a:srgbClr val="363A9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정부</a:t>
            </a:r>
            <a:endParaRPr kumimoji="0" lang="en-US" altLang="ko-KR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지원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3" name="이등변 삼각형 96"/>
          <p:cNvSpPr/>
          <p:nvPr/>
        </p:nvSpPr>
        <p:spPr>
          <a:xfrm rot="18151101">
            <a:off x="6000754" y="5230336"/>
            <a:ext cx="594797" cy="190788"/>
          </a:xfrm>
          <a:prstGeom prst="triangl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4" name="타원 97"/>
          <p:cNvSpPr/>
          <p:nvPr/>
        </p:nvSpPr>
        <p:spPr>
          <a:xfrm>
            <a:off x="5119765" y="4452292"/>
            <a:ext cx="1069656" cy="932175"/>
          </a:xfrm>
          <a:prstGeom prst="ellipse">
            <a:avLst/>
          </a:prstGeom>
          <a:solidFill>
            <a:srgbClr val="363A9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해운</a:t>
            </a:r>
            <a:endParaRPr kumimoji="0" lang="en-US" altLang="ko-KR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noProof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동맹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5" name="이등변 삼각형 98"/>
          <p:cNvSpPr/>
          <p:nvPr/>
        </p:nvSpPr>
        <p:spPr>
          <a:xfrm rot="2950779">
            <a:off x="5789681" y="3723998"/>
            <a:ext cx="594798" cy="235273"/>
          </a:xfrm>
          <a:prstGeom prst="triangl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latinLnBrk="1">
              <a:defRPr/>
            </a:pPr>
            <a:endParaRPr lang="en-US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70266" y="2625340"/>
            <a:ext cx="1380036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 강화 등 신뢰도</a:t>
            </a:r>
            <a:r>
              <a:rPr kumimoji="1"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영업력 강화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한진해운 자산 흡수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8166" y="5434349"/>
            <a:ext cx="1591994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2M </a:t>
            </a: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해운동맹 가입 예정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중견선사와의 미니해운동맹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70265" y="5541069"/>
            <a:ext cx="1380036" cy="4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신흥시장 개척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선박 신조 지원</a:t>
            </a:r>
            <a:endParaRPr kumimoji="1"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4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821606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입장의 대응방향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운임의 경우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CCFI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운임지수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미서안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가장 설명력이 높음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0702" y="3168140"/>
            <a:ext cx="2334448" cy="75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2.6%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비용절감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0.63%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가동률 증가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2.3%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2.41%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생산실적  증가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분기별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4.66%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의 운임 증가 기대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→</a:t>
            </a:r>
            <a:r>
              <a:rPr lang="ko-KR" altLang="en-US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lang="en-US" altLang="ko-KR" sz="12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20%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0702" y="2905712"/>
            <a:ext cx="2334448" cy="26242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2017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년 </a:t>
            </a:r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Goal : 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운임 상승</a:t>
            </a:r>
            <a:endParaRPr lang="en-US" altLang="ko-KR" sz="14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770702" y="4419085"/>
          <a:ext cx="3435150" cy="206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4912164" y="4400550"/>
          <a:ext cx="3435149" cy="206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4912164" y="2716998"/>
          <a:ext cx="3456795" cy="207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695" y="5005731"/>
            <a:ext cx="7820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lnSpc>
                <a:spcPct val="150000"/>
              </a:lnSpc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운임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75687" y="5802749"/>
            <a:ext cx="911013" cy="2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lnSpc>
                <a:spcPct val="150000"/>
              </a:lnSpc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CCFI </a:t>
            </a:r>
            <a:r>
              <a:rPr kumimoji="1" lang="ko-KR" altLang="en-US" sz="1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미서안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운임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3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3472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입장의 대응방향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분기의 생산실적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단위당 비용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운임을 기준으로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분기별 변동률에 대한 목표 제시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2017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 영업이익 발생 예상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607769" y="44777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374663" y="41539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 Box 304"/>
          <p:cNvSpPr txBox="1">
            <a:spLocks noChangeArrowheads="1"/>
          </p:cNvSpPr>
          <p:nvPr/>
        </p:nvSpPr>
        <p:spPr bwMode="auto">
          <a:xfrm>
            <a:off x="590081" y="3957878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2017-1Q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755" y="4556804"/>
            <a:ext cx="2171240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비용 절감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97.4%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목표 가동률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73.6%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생산실적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102.41%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운임증가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104.66%</a:t>
            </a:r>
          </a:p>
        </p:txBody>
      </p:sp>
      <p:sp>
        <p:nvSpPr>
          <p:cNvPr id="33" name="자유형 32"/>
          <p:cNvSpPr/>
          <p:nvPr/>
        </p:nvSpPr>
        <p:spPr>
          <a:xfrm>
            <a:off x="2690569" y="41475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4457463" y="38237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 Box 304"/>
          <p:cNvSpPr txBox="1">
            <a:spLocks noChangeArrowheads="1"/>
          </p:cNvSpPr>
          <p:nvPr/>
        </p:nvSpPr>
        <p:spPr bwMode="auto">
          <a:xfrm>
            <a:off x="2685476" y="3626164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2017-2Q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2555" y="4226604"/>
            <a:ext cx="21681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비용 절감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94.87%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가동률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74.06%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생산실적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104.88%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운임증가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109.54%</a:t>
            </a:r>
          </a:p>
        </p:txBody>
      </p:sp>
      <p:sp>
        <p:nvSpPr>
          <p:cNvPr id="40" name="자유형 39"/>
          <p:cNvSpPr/>
          <p:nvPr/>
        </p:nvSpPr>
        <p:spPr>
          <a:xfrm>
            <a:off x="4760669" y="38173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6527563" y="34935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 Box 304"/>
          <p:cNvSpPr txBox="1">
            <a:spLocks noChangeArrowheads="1"/>
          </p:cNvSpPr>
          <p:nvPr/>
        </p:nvSpPr>
        <p:spPr bwMode="auto">
          <a:xfrm>
            <a:off x="4728378" y="3290970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2017-3Q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75589" y="3896404"/>
            <a:ext cx="2158306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3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비용 절감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92.4%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3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가동률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74.52%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3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생산실적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107.41%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3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운임증가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114.65%</a:t>
            </a:r>
          </a:p>
        </p:txBody>
      </p:sp>
      <p:sp>
        <p:nvSpPr>
          <p:cNvPr id="47" name="자유형 46"/>
          <p:cNvSpPr/>
          <p:nvPr/>
        </p:nvSpPr>
        <p:spPr>
          <a:xfrm>
            <a:off x="6843469" y="34871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 Box 304"/>
          <p:cNvSpPr txBox="1">
            <a:spLocks noChangeArrowheads="1"/>
          </p:cNvSpPr>
          <p:nvPr/>
        </p:nvSpPr>
        <p:spPr bwMode="auto">
          <a:xfrm>
            <a:off x="6827175" y="2967120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2017-4Q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5455" y="3566204"/>
            <a:ext cx="2149098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비용 절감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90%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가동률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75%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생산실적 목표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110%</a:t>
            </a:r>
          </a:p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4</a:t>
            </a: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분기 운임증가 </a:t>
            </a:r>
            <a:r>
              <a:rPr lang="en-US" altLang="ko-KR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120%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0895" y="5472447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-1,511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-2,836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-372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93695" y="5162802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-792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-2,141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387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76729" y="4832602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-182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-1,549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1,028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46595" y="4497629"/>
            <a:ext cx="1826957" cy="1022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2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599</a:t>
            </a:r>
            <a:r>
              <a:rPr kumimoji="1" lang="ko-KR" altLang="en-US" sz="12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2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-798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1,856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1595374" y="2733304"/>
            <a:ext cx="6418326" cy="2531097"/>
          </a:xfrm>
          <a:prstGeom prst="arc">
            <a:avLst>
              <a:gd name="adj1" fmla="val 11012637"/>
              <a:gd name="adj2" fmla="val 201422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8939" y="2924176"/>
            <a:ext cx="1640361" cy="45016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2017</a:t>
            </a:r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년 </a:t>
            </a:r>
            <a:r>
              <a:rPr lang="en-US" altLang="ko-KR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Goal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769100" y="2962151"/>
            <a:ext cx="1981199" cy="2714750"/>
          </a:xfrm>
          <a:prstGeom prst="rect">
            <a:avLst/>
          </a:prstGeom>
          <a:noFill/>
          <a:ln w="28575">
            <a:solidFill>
              <a:srgbClr val="E10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정책적 시사점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703" y="81879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시사점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879314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입장의 정책적 시사점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현대상선 단기 기준 분기별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달성 여부에 따른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성과급 형식의 영업손해 지원 실시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2,300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 가량 지원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5" name="자유형 24"/>
          <p:cNvSpPr/>
          <p:nvPr/>
        </p:nvSpPr>
        <p:spPr>
          <a:xfrm>
            <a:off x="607769" y="44650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2374663" y="41412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9755" y="4594904"/>
            <a:ext cx="1915397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예상 영업손해 </a:t>
            </a:r>
            <a:r>
              <a:rPr lang="en-US" altLang="ko-KR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-1,423</a:t>
            </a: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억원에 대한 단기 지원 실시</a:t>
            </a:r>
            <a:endParaRPr lang="en-US" altLang="ko-KR" sz="105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690569" y="41348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4457463" y="38110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2555" y="4264704"/>
            <a:ext cx="1864317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예상 영업손해 </a:t>
            </a:r>
            <a:r>
              <a:rPr lang="en-US" altLang="ko-KR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-673</a:t>
            </a: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억원에 대한 단기 지원 실시</a:t>
            </a:r>
            <a:endParaRPr lang="en-US" altLang="ko-KR" sz="105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760669" y="38046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527563" y="3480814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75589" y="3934504"/>
            <a:ext cx="2158306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예상 영업손해 </a:t>
            </a:r>
            <a:r>
              <a:rPr lang="en-US" altLang="ko-KR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-182</a:t>
            </a:r>
            <a:r>
              <a:rPr lang="ko-KR" altLang="en-US" sz="105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억원에 대한 단기 지원 실시</a:t>
            </a:r>
            <a:endParaRPr lang="en-US" altLang="ko-KR" sz="105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843469" y="3474464"/>
            <a:ext cx="1766303" cy="0"/>
          </a:xfrm>
          <a:custGeom>
            <a:avLst/>
            <a:gdLst>
              <a:gd name="connsiteX0" fmla="*/ 0 w 2159000"/>
              <a:gd name="connsiteY0" fmla="*/ 0 h 0"/>
              <a:gd name="connsiteX1" fmla="*/ 2159000 w 2159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E3C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5455" y="3604304"/>
            <a:ext cx="1960461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5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영업이익 회복으로 인한 재정상태 회복 기대 </a:t>
            </a:r>
            <a:endParaRPr lang="en-US" altLang="ko-KR" sz="105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195" y="5231147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-1,423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-2,724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-302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0995" y="4921502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-673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-1,974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466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64029" y="4591302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83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-1,219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1,242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3895" y="4256329"/>
            <a:ext cx="1826957" cy="991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914400" latinLnBrk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851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영업이익 범위</a:t>
            </a:r>
            <a:endParaRPr kumimoji="1"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000" lvl="1" defTabSz="914400" latinLnBrk="1">
              <a:spcBef>
                <a:spcPts val="200"/>
              </a:spcBef>
              <a:spcAft>
                <a:spcPts val="200"/>
              </a:spcAft>
              <a:tabLst>
                <a:tab pos="180975" algn="l"/>
              </a:tabLst>
            </a:pPr>
            <a:r>
              <a:rPr kumimoji="1"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-455</a:t>
            </a:r>
            <a:r>
              <a:rPr kumimoji="1"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kumimoji="1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en-US" altLang="ko-KR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2032</a:t>
            </a:r>
            <a:r>
              <a:rPr kumimoji="1" lang="ko-KR" altLang="en-US" sz="1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kumimoji="1" lang="en-US" altLang="ko-KR" sz="10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 Box 304"/>
          <p:cNvSpPr txBox="1">
            <a:spLocks noChangeArrowheads="1"/>
          </p:cNvSpPr>
          <p:nvPr/>
        </p:nvSpPr>
        <p:spPr bwMode="auto">
          <a:xfrm>
            <a:off x="590081" y="3957878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2017-1Q</a:t>
            </a:r>
          </a:p>
        </p:txBody>
      </p:sp>
      <p:sp>
        <p:nvSpPr>
          <p:cNvPr id="47" name="Text Box 304"/>
          <p:cNvSpPr txBox="1">
            <a:spLocks noChangeArrowheads="1"/>
          </p:cNvSpPr>
          <p:nvPr/>
        </p:nvSpPr>
        <p:spPr bwMode="auto">
          <a:xfrm>
            <a:off x="2685476" y="3626164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2017-2Q</a:t>
            </a:r>
          </a:p>
        </p:txBody>
      </p:sp>
      <p:sp>
        <p:nvSpPr>
          <p:cNvPr id="48" name="Text Box 304"/>
          <p:cNvSpPr txBox="1">
            <a:spLocks noChangeArrowheads="1"/>
          </p:cNvSpPr>
          <p:nvPr/>
        </p:nvSpPr>
        <p:spPr bwMode="auto">
          <a:xfrm>
            <a:off x="4728378" y="3290970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2017-3Q</a:t>
            </a:r>
          </a:p>
        </p:txBody>
      </p:sp>
      <p:sp>
        <p:nvSpPr>
          <p:cNvPr id="49" name="Text Box 304"/>
          <p:cNvSpPr txBox="1">
            <a:spLocks noChangeArrowheads="1"/>
          </p:cNvSpPr>
          <p:nvPr/>
        </p:nvSpPr>
        <p:spPr bwMode="auto">
          <a:xfrm>
            <a:off x="6827175" y="2967120"/>
            <a:ext cx="1798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/>
            <a:r>
              <a:rPr lang="en-US" altLang="ko-KR" sz="2800" dirty="0">
                <a:ln w="18415" cmpd="sng">
                  <a:solidFill>
                    <a:prstClr val="white">
                      <a:lumMod val="75000"/>
                      <a:alpha val="0"/>
                    </a:prstClr>
                  </a:solidFill>
                  <a:prstDash val="solid"/>
                </a:ln>
                <a:solidFill>
                  <a:srgbClr val="363A94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 Black" pitchFamily="34" charset="0"/>
                <a:ea typeface="HY견고딕" pitchFamily="18" charset="-127"/>
                <a:cs typeface="Arial" pitchFamily="34" charset="0"/>
              </a:rPr>
              <a:t>2017-4Q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08001" y="2962150"/>
            <a:ext cx="6261100" cy="3311649"/>
          </a:xfrm>
          <a:prstGeom prst="rect">
            <a:avLst/>
          </a:prstGeom>
          <a:noFill/>
          <a:ln w="28575">
            <a:solidFill>
              <a:srgbClr val="E10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8602" y="2927937"/>
            <a:ext cx="2334448" cy="26242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ko-KR" altLang="en-US" sz="14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정부의 단기적 지원 필요</a:t>
            </a:r>
            <a:endParaRPr lang="en-US" altLang="ko-KR" sz="14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3" y="81879"/>
            <a:ext cx="1366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AutoNum type="romanUcPeriod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개요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연구의 배경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물동량 증가율 보다 높은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선복량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증가율에 따른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해운운송서비스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공급과잉으로 인한 해운업 운임의 지속적인 하락 추이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9" name="직사각형 9"/>
          <p:cNvSpPr/>
          <p:nvPr/>
        </p:nvSpPr>
        <p:spPr>
          <a:xfrm>
            <a:off x="2230228" y="5950633"/>
            <a:ext cx="4683545" cy="444850"/>
          </a:xfrm>
          <a:prstGeom prst="rect">
            <a:avLst/>
          </a:prstGeom>
          <a:solidFill>
            <a:srgbClr val="363A94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초과공급으로 인한 </a:t>
            </a:r>
            <a:r>
              <a:rPr lang="ko-KR" altLang="en-US" sz="13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지속적인 운임 감소 </a:t>
            </a:r>
            <a:endParaRPr kumimoji="0" lang="en-US" sz="13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286543" y="2613010"/>
            <a:ext cx="4536000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rIns="0" anchor="b">
            <a:spAutoFit/>
          </a:bodyPr>
          <a:lstStyle/>
          <a:p>
            <a:pPr algn="ctr" latinLnBrk="0">
              <a:spcBef>
                <a:spcPct val="20000"/>
              </a:spcBef>
              <a:defRPr/>
            </a:pPr>
            <a:r>
              <a:rPr lang="ko-KR" altLang="en-US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해운업 운임 추이</a:t>
            </a:r>
            <a:r>
              <a:rPr lang="en-US" altLang="ko-KR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: 2010~2016(</a:t>
            </a:r>
            <a:r>
              <a:rPr lang="ko-KR" altLang="en-US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달러</a:t>
            </a:r>
            <a:r>
              <a:rPr lang="en-US" altLang="ko-KR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/TEU)</a:t>
            </a:r>
            <a:endParaRPr lang="en-US" sz="13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4693131" y="2910107"/>
            <a:ext cx="3906104" cy="1881"/>
          </a:xfrm>
          <a:prstGeom prst="line">
            <a:avLst/>
          </a:prstGeom>
          <a:noFill/>
          <a:ln w="12700">
            <a:solidFill>
              <a:srgbClr val="C7E0FB">
                <a:lumMod val="1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lang="en-US" sz="13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74296" y="2619458"/>
            <a:ext cx="4536000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rIns="0" anchor="b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수요 공급 증가율 차이 </a:t>
            </a:r>
            <a:r>
              <a:rPr lang="en-US" altLang="ko-KR" sz="13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: 2010-2016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680884" y="2916555"/>
            <a:ext cx="3906104" cy="1881"/>
          </a:xfrm>
          <a:prstGeom prst="line">
            <a:avLst/>
          </a:prstGeom>
          <a:noFill/>
          <a:ln w="12700">
            <a:solidFill>
              <a:srgbClr val="C7E0FB">
                <a:lumMod val="1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lang="en-US" sz="13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5" name="차트 34"/>
          <p:cNvGraphicFramePr>
            <a:graphicFrameLocks/>
          </p:cNvGraphicFramePr>
          <p:nvPr/>
        </p:nvGraphicFramePr>
        <p:xfrm>
          <a:off x="4711447" y="3052982"/>
          <a:ext cx="3887788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차트 36"/>
          <p:cNvGraphicFramePr>
            <a:graphicFrameLocks/>
          </p:cNvGraphicFramePr>
          <p:nvPr/>
        </p:nvGraphicFramePr>
        <p:xfrm>
          <a:off x="685653" y="3068638"/>
          <a:ext cx="3933825" cy="252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이등변 삼각형 37"/>
          <p:cNvSpPr/>
          <p:nvPr/>
        </p:nvSpPr>
        <p:spPr>
          <a:xfrm flipV="1">
            <a:off x="3519354" y="5693712"/>
            <a:ext cx="2160000" cy="143158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900" y="261098"/>
            <a:ext cx="2733697" cy="982312"/>
            <a:chOff x="711200" y="28874"/>
            <a:chExt cx="2733697" cy="982312"/>
          </a:xfrm>
        </p:grpSpPr>
        <p:grpSp>
          <p:nvGrpSpPr>
            <p:cNvPr id="5" name="그룹 4"/>
            <p:cNvGrpSpPr/>
            <p:nvPr/>
          </p:nvGrpSpPr>
          <p:grpSpPr>
            <a:xfrm rot="5400000">
              <a:off x="1623441" y="-198731"/>
              <a:ext cx="782215" cy="1560676"/>
              <a:chOff x="9569901" y="1715801"/>
              <a:chExt cx="2880000" cy="574617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009901" y="3158414"/>
                <a:ext cx="1440000" cy="1440000"/>
              </a:xfrm>
              <a:prstGeom prst="rect">
                <a:avLst/>
              </a:prstGeom>
              <a:solidFill>
                <a:srgbClr val="000C2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009901" y="4581977"/>
                <a:ext cx="1440000" cy="14400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009901" y="6021977"/>
                <a:ext cx="1440000" cy="14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569901" y="4581977"/>
                <a:ext cx="1440000" cy="14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69901" y="3158414"/>
                <a:ext cx="1440000" cy="144000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009901" y="1715801"/>
                <a:ext cx="1440000" cy="144000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11200" y="457188"/>
              <a:ext cx="27336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六曹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Consulting G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roup</a:t>
              </a:r>
              <a:endPara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원호 10"/>
            <p:cNvSpPr/>
            <p:nvPr/>
          </p:nvSpPr>
          <p:spPr>
            <a:xfrm>
              <a:off x="978704" y="28874"/>
              <a:ext cx="2071689" cy="914400"/>
            </a:xfrm>
            <a:prstGeom prst="arc">
              <a:avLst>
                <a:gd name="adj1" fmla="val 11482701"/>
                <a:gd name="adj2" fmla="val 210789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6516910" y="5988180"/>
            <a:ext cx="2049962" cy="4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1356" y="2627150"/>
            <a:ext cx="2872325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4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8473" y="81879"/>
            <a:ext cx="1366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AutoNum type="romanUcPeriod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개요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6"/>
          <p:cNvSpPr>
            <a:spLocks/>
          </p:cNvSpPr>
          <p:nvPr/>
        </p:nvSpPr>
        <p:spPr bwMode="auto">
          <a:xfrm>
            <a:off x="2602624" y="3561115"/>
            <a:ext cx="3971048" cy="531752"/>
          </a:xfrm>
          <a:custGeom>
            <a:avLst/>
            <a:gdLst>
              <a:gd name="T0" fmla="*/ 2281 w 2766"/>
              <a:gd name="T1" fmla="*/ 1456 h 2744"/>
              <a:gd name="T2" fmla="*/ 2737 w 2766"/>
              <a:gd name="T3" fmla="*/ 1445 h 2744"/>
              <a:gd name="T4" fmla="*/ 2680 w 2766"/>
              <a:gd name="T5" fmla="*/ 1419 h 2744"/>
              <a:gd name="T6" fmla="*/ 2622 w 2766"/>
              <a:gd name="T7" fmla="*/ 1390 h 2744"/>
              <a:gd name="T8" fmla="*/ 2567 w 2766"/>
              <a:gd name="T9" fmla="*/ 1359 h 2744"/>
              <a:gd name="T10" fmla="*/ 2483 w 2766"/>
              <a:gd name="T11" fmla="*/ 1308 h 2744"/>
              <a:gd name="T12" fmla="*/ 2375 w 2766"/>
              <a:gd name="T13" fmla="*/ 1233 h 2744"/>
              <a:gd name="T14" fmla="*/ 2271 w 2766"/>
              <a:gd name="T15" fmla="*/ 1151 h 2744"/>
              <a:gd name="T16" fmla="*/ 2171 w 2766"/>
              <a:gd name="T17" fmla="*/ 1063 h 2744"/>
              <a:gd name="T18" fmla="*/ 2075 w 2766"/>
              <a:gd name="T19" fmla="*/ 968 h 2744"/>
              <a:gd name="T20" fmla="*/ 1981 w 2766"/>
              <a:gd name="T21" fmla="*/ 870 h 2744"/>
              <a:gd name="T22" fmla="*/ 1893 w 2766"/>
              <a:gd name="T23" fmla="*/ 768 h 2744"/>
              <a:gd name="T24" fmla="*/ 1808 w 2766"/>
              <a:gd name="T25" fmla="*/ 664 h 2744"/>
              <a:gd name="T26" fmla="*/ 1729 w 2766"/>
              <a:gd name="T27" fmla="*/ 558 h 2744"/>
              <a:gd name="T28" fmla="*/ 1654 w 2766"/>
              <a:gd name="T29" fmla="*/ 453 h 2744"/>
              <a:gd name="T30" fmla="*/ 1584 w 2766"/>
              <a:gd name="T31" fmla="*/ 347 h 2744"/>
              <a:gd name="T32" fmla="*/ 1519 w 2766"/>
              <a:gd name="T33" fmla="*/ 244 h 2744"/>
              <a:gd name="T34" fmla="*/ 1461 w 2766"/>
              <a:gd name="T35" fmla="*/ 144 h 2744"/>
              <a:gd name="T36" fmla="*/ 1408 w 2766"/>
              <a:gd name="T37" fmla="*/ 47 h 2744"/>
              <a:gd name="T38" fmla="*/ 1358 w 2766"/>
              <a:gd name="T39" fmla="*/ 47 h 2744"/>
              <a:gd name="T40" fmla="*/ 1305 w 2766"/>
              <a:gd name="T41" fmla="*/ 144 h 2744"/>
              <a:gd name="T42" fmla="*/ 1245 w 2766"/>
              <a:gd name="T43" fmla="*/ 244 h 2744"/>
              <a:gd name="T44" fmla="*/ 1182 w 2766"/>
              <a:gd name="T45" fmla="*/ 347 h 2744"/>
              <a:gd name="T46" fmla="*/ 1112 w 2766"/>
              <a:gd name="T47" fmla="*/ 453 h 2744"/>
              <a:gd name="T48" fmla="*/ 1037 w 2766"/>
              <a:gd name="T49" fmla="*/ 558 h 2744"/>
              <a:gd name="T50" fmla="*/ 958 w 2766"/>
              <a:gd name="T51" fmla="*/ 664 h 2744"/>
              <a:gd name="T52" fmla="*/ 873 w 2766"/>
              <a:gd name="T53" fmla="*/ 768 h 2744"/>
              <a:gd name="T54" fmla="*/ 785 w 2766"/>
              <a:gd name="T55" fmla="*/ 870 h 2744"/>
              <a:gd name="T56" fmla="*/ 693 w 2766"/>
              <a:gd name="T57" fmla="*/ 968 h 2744"/>
              <a:gd name="T58" fmla="*/ 595 w 2766"/>
              <a:gd name="T59" fmla="*/ 1063 h 2744"/>
              <a:gd name="T60" fmla="*/ 495 w 2766"/>
              <a:gd name="T61" fmla="*/ 1151 h 2744"/>
              <a:gd name="T62" fmla="*/ 391 w 2766"/>
              <a:gd name="T63" fmla="*/ 1233 h 2744"/>
              <a:gd name="T64" fmla="*/ 283 w 2766"/>
              <a:gd name="T65" fmla="*/ 1308 h 2744"/>
              <a:gd name="T66" fmla="*/ 199 w 2766"/>
              <a:gd name="T67" fmla="*/ 1359 h 2744"/>
              <a:gd name="T68" fmla="*/ 144 w 2766"/>
              <a:gd name="T69" fmla="*/ 1390 h 2744"/>
              <a:gd name="T70" fmla="*/ 86 w 2766"/>
              <a:gd name="T71" fmla="*/ 1419 h 2744"/>
              <a:gd name="T72" fmla="*/ 29 w 2766"/>
              <a:gd name="T73" fmla="*/ 1445 h 2744"/>
              <a:gd name="T74" fmla="*/ 485 w 2766"/>
              <a:gd name="T75" fmla="*/ 1456 h 2744"/>
              <a:gd name="T76" fmla="*/ 2696 w 2766"/>
              <a:gd name="T77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eaVert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23" b="1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9391" y="4774896"/>
            <a:ext cx="6303356" cy="464809"/>
          </a:xfrm>
          <a:prstGeom prst="rect">
            <a:avLst/>
          </a:prstGeom>
          <a:solidFill>
            <a:srgbClr val="363A9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32308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 latinLnBrk="1"/>
            <a:r>
              <a:rPr lang="ko-KR" altLang="en-US" sz="1200" i="1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수요와 </a:t>
            </a:r>
            <a:r>
              <a:rPr lang="ko-KR" altLang="en-US" sz="1200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공급의 불균형으로 인한 해운사태 발발</a:t>
            </a:r>
            <a:endParaRPr lang="ko-KR" altLang="en-US" sz="12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127265" y="4774896"/>
            <a:ext cx="438150" cy="46480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marL="82064" indent="-82064" algn="ctr" defTabSz="914400" eaLnBrk="0" fontAlgn="ctr" hangingPunct="0">
              <a:spcBef>
                <a:spcPct val="20000"/>
              </a:spcBef>
              <a:defRPr/>
            </a:pPr>
            <a:r>
              <a:rPr lang="en-US" altLang="ko-KR" sz="1292" b="1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39391" y="5292733"/>
            <a:ext cx="6303356" cy="464809"/>
          </a:xfrm>
          <a:prstGeom prst="rect">
            <a:avLst/>
          </a:prstGeom>
          <a:solidFill>
            <a:srgbClr val="363A9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32308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 latinLnBrk="1"/>
            <a:r>
              <a:rPr lang="ko-KR" altLang="en-US" sz="1200" i="1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</a:t>
            </a:r>
            <a:r>
              <a:rPr lang="ko-KR" altLang="en-US" sz="1200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유일 원양 컨테이너선사로의 부담감 증가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1127265" y="5291955"/>
            <a:ext cx="438150" cy="46480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marL="82064" indent="-82064" algn="ctr" defTabSz="914400" eaLnBrk="0" fontAlgn="ctr" hangingPunct="0">
              <a:spcBef>
                <a:spcPct val="20000"/>
              </a:spcBef>
              <a:defRPr/>
            </a:pPr>
            <a:r>
              <a:rPr lang="en-US" altLang="ko-KR" sz="1292" b="1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17" name="모서리가 둥근 직사각형 16"/>
          <p:cNvSpPr/>
          <p:nvPr>
            <p:custDataLst>
              <p:tags r:id="rId1"/>
            </p:custDataLst>
          </p:nvPr>
        </p:nvSpPr>
        <p:spPr bwMode="auto">
          <a:xfrm>
            <a:off x="1478904" y="2885422"/>
            <a:ext cx="3000032" cy="615582"/>
          </a:xfrm>
          <a:prstGeom prst="roundRect">
            <a:avLst>
              <a:gd name="adj" fmla="val 29841"/>
            </a:avLst>
          </a:prstGeom>
          <a:gradFill flip="none" rotWithShape="1">
            <a:gsLst>
              <a:gs pos="0">
                <a:srgbClr val="FFFFFF"/>
              </a:gs>
              <a:gs pos="85000">
                <a:srgbClr val="FFFFFF"/>
              </a:gs>
              <a:gs pos="100000">
                <a:srgbClr val="004B8E"/>
              </a:gs>
            </a:gsLst>
            <a:path path="shape">
              <a:fillToRect l="50000" t="50000" r="50000" b="50000"/>
            </a:path>
            <a:tileRect/>
          </a:gradFill>
          <a:ln w="3175" algn="ctr">
            <a:solidFill>
              <a:srgbClr val="002060">
                <a:lumMod val="75000"/>
              </a:srgbClr>
            </a:solidFill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ko-KR" altLang="en-US" sz="1300" b="1" kern="0" noProof="0" dirty="0">
                <a:ln>
                  <a:solidFill>
                    <a:srgbClr val="8064A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정부의 지원에 대한 정책적 시사점 제시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Microsoft Himalaya" pitchFamily="2" charset="0"/>
            </a:endParaRPr>
          </a:p>
        </p:txBody>
      </p:sp>
      <p:sp>
        <p:nvSpPr>
          <p:cNvPr id="18" name="모서리가 둥근 직사각형 17"/>
          <p:cNvSpPr/>
          <p:nvPr>
            <p:custDataLst>
              <p:tags r:id="rId2"/>
            </p:custDataLst>
          </p:nvPr>
        </p:nvSpPr>
        <p:spPr bwMode="auto">
          <a:xfrm>
            <a:off x="4682314" y="2885422"/>
            <a:ext cx="2940558" cy="615582"/>
          </a:xfrm>
          <a:prstGeom prst="roundRect">
            <a:avLst>
              <a:gd name="adj" fmla="val 29841"/>
            </a:avLst>
          </a:prstGeom>
          <a:gradFill flip="none" rotWithShape="1">
            <a:gsLst>
              <a:gs pos="0">
                <a:srgbClr val="FFFFFF"/>
              </a:gs>
              <a:gs pos="85000">
                <a:srgbClr val="FFFFFF"/>
              </a:gs>
              <a:gs pos="100000">
                <a:srgbClr val="004B8E"/>
              </a:gs>
            </a:gsLst>
            <a:path path="shape">
              <a:fillToRect l="50000" t="50000" r="50000" b="50000"/>
            </a:path>
            <a:tileRect/>
          </a:gradFill>
          <a:ln w="3175" algn="ctr">
            <a:solidFill>
              <a:srgbClr val="002060">
                <a:lumMod val="75000"/>
              </a:srgbClr>
            </a:solidFill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 fontAlgn="ctr" latinLnBrk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ko-KR" altLang="en-US" sz="1300" b="1" kern="0" dirty="0">
                <a:ln>
                  <a:solidFill>
                    <a:srgbClr val="8064A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해운사태 대응방향 제시</a:t>
            </a:r>
          </a:p>
        </p:txBody>
      </p:sp>
      <p:pic>
        <p:nvPicPr>
          <p:cNvPr id="19" name="Picture 289" descr="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04" y="4060800"/>
            <a:ext cx="6143968" cy="6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03"/>
          <p:cNvSpPr txBox="1">
            <a:spLocks noChangeArrowheads="1"/>
          </p:cNvSpPr>
          <p:nvPr/>
        </p:nvSpPr>
        <p:spPr bwMode="auto">
          <a:xfrm>
            <a:off x="1933522" y="4172995"/>
            <a:ext cx="5234730" cy="3054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fontAlgn="ctr">
              <a:spcBef>
                <a:spcPct val="50000"/>
              </a:spcBef>
              <a:defRPr/>
            </a:pPr>
            <a:r>
              <a:rPr lang="ko-KR" altLang="en-US" sz="1385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현대상선의 내</a:t>
            </a:r>
            <a:r>
              <a:rPr lang="en-US" altLang="ko-KR" sz="1385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·</a:t>
            </a:r>
            <a:r>
              <a:rPr lang="ko-KR" altLang="en-US" sz="1385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외부 환경 분석</a:t>
            </a:r>
            <a:endParaRPr lang="ko-KR" altLang="ko-KR" sz="1385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391" y="5810570"/>
            <a:ext cx="6303356" cy="464809"/>
          </a:xfrm>
          <a:prstGeom prst="rect">
            <a:avLst/>
          </a:prstGeom>
          <a:solidFill>
            <a:srgbClr val="363A9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32308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 latinLnBrk="1"/>
            <a:r>
              <a:rPr lang="ko-KR" altLang="en-US" sz="1200" i="1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</a:t>
            </a:r>
            <a:r>
              <a:rPr lang="ko-KR" altLang="en-US" sz="1200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 필요성 증대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127265" y="5810570"/>
            <a:ext cx="438150" cy="46480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marL="82064" indent="-82064" algn="ctr" defTabSz="914400" eaLnBrk="0" fontAlgn="ctr" hangingPunct="0">
              <a:spcBef>
                <a:spcPct val="20000"/>
              </a:spcBef>
              <a:defRPr/>
            </a:pPr>
            <a:r>
              <a:rPr lang="en-US" altLang="ko-KR" sz="1292" b="1" i="1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연구의 목적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내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분석을 통한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정부의 지원에 대한 정책적 시사점과 현대상선의 해운사태 대응방향 제시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꺾인 연결선 6"/>
          <p:cNvCxnSpPr>
            <a:stCxn id="101" idx="2"/>
            <a:endCxn id="119" idx="1"/>
          </p:cNvCxnSpPr>
          <p:nvPr/>
        </p:nvCxnSpPr>
        <p:spPr>
          <a:xfrm rot="16200000" flipH="1">
            <a:off x="3427563" y="4663896"/>
            <a:ext cx="1858212" cy="785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309" y="191063"/>
            <a:ext cx="3576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8473" y="8187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AutoNum type="romanUcPeriod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개요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20237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Framework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내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환경 분석을 통한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정부의 지원에 대한 정책적 시사점과 현대상선의 해운사태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 제시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637446" y="3741449"/>
            <a:ext cx="1300536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조사 및 정리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1251596" y="4426574"/>
            <a:ext cx="1077695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변동 </a:t>
            </a:r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</a:t>
            </a:r>
            <a:endParaRPr lang="ko-KR" altLang="en-US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3628" y="2889249"/>
            <a:ext cx="2506948" cy="557285"/>
            <a:chOff x="643628" y="2889249"/>
            <a:chExt cx="2506948" cy="557285"/>
          </a:xfrm>
        </p:grpSpPr>
        <p:sp>
          <p:nvSpPr>
            <p:cNvPr id="88" name="오각형 6"/>
            <p:cNvSpPr/>
            <p:nvPr/>
          </p:nvSpPr>
          <p:spPr>
            <a:xfrm>
              <a:off x="643628" y="2889249"/>
              <a:ext cx="2506948" cy="557285"/>
            </a:xfrm>
            <a:prstGeom prst="homePlate">
              <a:avLst>
                <a:gd name="adj" fmla="val 13746"/>
              </a:avLst>
            </a:prstGeom>
            <a:solidFill>
              <a:srgbClr val="363A94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History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43628" y="2889250"/>
              <a:ext cx="643786" cy="20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 defTabSz="914400" latinLnBrk="1">
                <a:lnSpc>
                  <a:spcPct val="120000"/>
                </a:lnSpc>
                <a:defRPr/>
              </a:pPr>
              <a:r>
                <a:rPr lang="en-US" altLang="ko-KR" sz="1200" b="1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 1</a:t>
              </a:r>
            </a:p>
          </p:txBody>
        </p:sp>
      </p:grp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1640692" y="5111699"/>
            <a:ext cx="1416549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</a:t>
            </a:r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변동 원인 확인</a:t>
            </a:r>
          </a:p>
        </p:txBody>
      </p:sp>
      <p:cxnSp>
        <p:nvCxnSpPr>
          <p:cNvPr id="97" name="직선 연결선 22"/>
          <p:cNvCxnSpPr/>
          <p:nvPr/>
        </p:nvCxnSpPr>
        <p:spPr>
          <a:xfrm>
            <a:off x="3255054" y="2919142"/>
            <a:ext cx="0" cy="338958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</a:ln>
          <a:effectLst/>
        </p:spPr>
      </p:cxnSp>
      <p:sp>
        <p:nvSpPr>
          <p:cNvPr id="99" name="Rectangle 35"/>
          <p:cNvSpPr>
            <a:spLocks noChangeArrowheads="1"/>
          </p:cNvSpPr>
          <p:nvPr/>
        </p:nvSpPr>
        <p:spPr bwMode="auto">
          <a:xfrm>
            <a:off x="2481322" y="5796824"/>
            <a:ext cx="1067433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 latinLnBrk="1"/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</a:t>
            </a:r>
          </a:p>
        </p:txBody>
      </p:sp>
      <p:sp>
        <p:nvSpPr>
          <p:cNvPr id="101" name="Rectangle 35"/>
          <p:cNvSpPr>
            <a:spLocks noChangeArrowheads="1"/>
          </p:cNvSpPr>
          <p:nvPr/>
        </p:nvSpPr>
        <p:spPr bwMode="auto">
          <a:xfrm>
            <a:off x="3355707" y="3741449"/>
            <a:ext cx="121642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en-US" altLang="ko-KR" sz="1100" b="1" ker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 Chain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59532" y="2889249"/>
            <a:ext cx="2506948" cy="557285"/>
            <a:chOff x="3400475" y="2889249"/>
            <a:chExt cx="2506948" cy="557285"/>
          </a:xfrm>
        </p:grpSpPr>
        <p:sp>
          <p:nvSpPr>
            <p:cNvPr id="112" name="오각형 6"/>
            <p:cNvSpPr/>
            <p:nvPr/>
          </p:nvSpPr>
          <p:spPr>
            <a:xfrm>
              <a:off x="3400475" y="2889249"/>
              <a:ext cx="2506948" cy="557285"/>
            </a:xfrm>
            <a:prstGeom prst="homePlate">
              <a:avLst>
                <a:gd name="adj" fmla="val 13746"/>
              </a:avLst>
            </a:prstGeom>
            <a:solidFill>
              <a:srgbClr val="363A94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4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</a:t>
              </a:r>
              <a:r>
                <a:rPr lang="en-US" altLang="ko-KR" sz="14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·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환경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400475" y="2889250"/>
              <a:ext cx="643786" cy="20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 defTabSz="914400" latinLnBrk="1">
                <a:lnSpc>
                  <a:spcPct val="120000"/>
                </a:lnSpc>
                <a:defRPr/>
              </a:pPr>
              <a:r>
                <a:rPr lang="en-US" altLang="ko-KR" sz="1200" b="1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 2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75437" y="2889249"/>
            <a:ext cx="2506948" cy="557285"/>
            <a:chOff x="6075437" y="2889249"/>
            <a:chExt cx="2506948" cy="557285"/>
          </a:xfrm>
        </p:grpSpPr>
        <p:sp>
          <p:nvSpPr>
            <p:cNvPr id="114" name="오각형 6"/>
            <p:cNvSpPr/>
            <p:nvPr/>
          </p:nvSpPr>
          <p:spPr>
            <a:xfrm>
              <a:off x="6075437" y="2889249"/>
              <a:ext cx="2506948" cy="557285"/>
            </a:xfrm>
            <a:prstGeom prst="homePlate">
              <a:avLst>
                <a:gd name="adj" fmla="val 13746"/>
              </a:avLst>
            </a:prstGeom>
            <a:solidFill>
              <a:srgbClr val="363A94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3037" marR="0" lvl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대응방향 도출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075437" y="2889250"/>
              <a:ext cx="643786" cy="20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 defTabSz="914400" latinLnBrk="1">
                <a:lnSpc>
                  <a:spcPct val="120000"/>
                </a:lnSpc>
                <a:defRPr/>
              </a:pPr>
              <a:r>
                <a:rPr lang="en-US" altLang="ko-KR" sz="1200" b="1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 3</a:t>
              </a:r>
            </a:p>
          </p:txBody>
        </p:sp>
      </p:grpSp>
      <p:cxnSp>
        <p:nvCxnSpPr>
          <p:cNvPr id="116" name="직선 연결선 22"/>
          <p:cNvCxnSpPr/>
          <p:nvPr/>
        </p:nvCxnSpPr>
        <p:spPr>
          <a:xfrm>
            <a:off x="5970958" y="2919142"/>
            <a:ext cx="0" cy="338958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</a:ln>
          <a:effectLst/>
        </p:spPr>
      </p:cxnSp>
      <p:sp>
        <p:nvSpPr>
          <p:cNvPr id="117" name="Rectangle 35"/>
          <p:cNvSpPr>
            <a:spLocks noChangeArrowheads="1"/>
          </p:cNvSpPr>
          <p:nvPr/>
        </p:nvSpPr>
        <p:spPr bwMode="auto">
          <a:xfrm>
            <a:off x="3355707" y="4426574"/>
            <a:ext cx="1216420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PESTA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4749421" y="5792707"/>
            <a:ext cx="1117058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en-US" altLang="ko-KR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6075437" y="3741449"/>
            <a:ext cx="1453036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총비용함수 도출</a:t>
            </a:r>
          </a:p>
        </p:txBody>
      </p:sp>
      <p:sp>
        <p:nvSpPr>
          <p:cNvPr id="121" name="Rectangle 35"/>
          <p:cNvSpPr>
            <a:spLocks noChangeArrowheads="1"/>
          </p:cNvSpPr>
          <p:nvPr/>
        </p:nvSpPr>
        <p:spPr bwMode="auto">
          <a:xfrm>
            <a:off x="6075437" y="4422608"/>
            <a:ext cx="1453036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총수입함수 도출</a:t>
            </a: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7069539" y="5103767"/>
            <a:ext cx="1463273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해운사태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대응방향 제시</a:t>
            </a:r>
          </a:p>
        </p:txBody>
      </p:sp>
      <p:sp>
        <p:nvSpPr>
          <p:cNvPr id="125" name="Rectangle 35"/>
          <p:cNvSpPr>
            <a:spLocks noChangeArrowheads="1"/>
          </p:cNvSpPr>
          <p:nvPr/>
        </p:nvSpPr>
        <p:spPr bwMode="auto">
          <a:xfrm>
            <a:off x="7069539" y="5784925"/>
            <a:ext cx="1463273" cy="386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46800" tIns="46800" rIns="46800" bIns="46800" rtlCol="0" anchor="ctr"/>
          <a:lstStyle/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지원에 대한</a:t>
            </a:r>
            <a:endParaRPr lang="en-US" altLang="ko-KR" sz="1100" b="1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914400" latinLnBrk="1"/>
            <a:r>
              <a:rPr lang="ko-KR" altLang="en-US" sz="11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정책적 시사점 도출</a:t>
            </a:r>
          </a:p>
        </p:txBody>
      </p:sp>
      <p:cxnSp>
        <p:nvCxnSpPr>
          <p:cNvPr id="126" name="꺾인 연결선 125"/>
          <p:cNvCxnSpPr>
            <a:stCxn id="119" idx="3"/>
          </p:cNvCxnSpPr>
          <p:nvPr/>
        </p:nvCxnSpPr>
        <p:spPr>
          <a:xfrm flipV="1">
            <a:off x="5866479" y="5338139"/>
            <a:ext cx="1130896" cy="6476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19" idx="3"/>
          </p:cNvCxnSpPr>
          <p:nvPr/>
        </p:nvCxnSpPr>
        <p:spPr>
          <a:xfrm>
            <a:off x="5866479" y="5985754"/>
            <a:ext cx="113089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997375" y="5023110"/>
            <a:ext cx="1614362" cy="1268508"/>
          </a:xfrm>
          <a:prstGeom prst="rect">
            <a:avLst/>
          </a:prstGeom>
          <a:noFill/>
          <a:ln w="28575">
            <a:solidFill>
              <a:srgbClr val="363A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8" name="꺾인 연결선 127"/>
          <p:cNvCxnSpPr>
            <a:stCxn id="120" idx="3"/>
          </p:cNvCxnSpPr>
          <p:nvPr/>
        </p:nvCxnSpPr>
        <p:spPr>
          <a:xfrm>
            <a:off x="7528473" y="3934496"/>
            <a:ext cx="683040" cy="108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21" idx="3"/>
            <a:endCxn id="17" idx="0"/>
          </p:cNvCxnSpPr>
          <p:nvPr/>
        </p:nvCxnSpPr>
        <p:spPr>
          <a:xfrm>
            <a:off x="7528472" y="4615655"/>
            <a:ext cx="684000" cy="396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0054" y="2366683"/>
            <a:ext cx="6494929" cy="2238327"/>
          </a:xfrm>
          <a:prstGeom prst="rect">
            <a:avLst/>
          </a:prstGeom>
          <a:solidFill>
            <a:srgbClr val="363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311" y="2524836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: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462" y="2418246"/>
            <a:ext cx="2635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사업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관련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전략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673" y="2986501"/>
            <a:ext cx="180280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0779" r="1215" b="10480"/>
          <a:stretch/>
        </p:blipFill>
        <p:spPr bwMode="auto">
          <a:xfrm>
            <a:off x="7139293" y="255489"/>
            <a:ext cx="1831975" cy="4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309" y="191063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 사업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1338" y="81879"/>
            <a:ext cx="167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r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897" y="1351125"/>
            <a:ext cx="5420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현대상선의 사업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『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대한민국 대표 해운사로 재도약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896" y="1842443"/>
            <a:ext cx="786691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해운사태를 계기로 비전을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대한민국 대표 해운사로 재도약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변경한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유일 원양 컨테이너 선사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150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2880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   립</a:t>
            </a: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5400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설립자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정주영</a:t>
            </a:r>
            <a:endParaRPr kumimoji="1" lang="en-US" altLang="ko-KR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설립일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1976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kumimoji="1" lang="en-US" altLang="ko-KR" sz="10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0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  요</a:t>
            </a: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540000" indent="-177800" defTabSz="9144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 :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유창근</a:t>
            </a:r>
            <a:endParaRPr kumimoji="1" lang="en-US" altLang="ko-KR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매출규모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(2015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종업원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1170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(2016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 기준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선박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선박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(22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63.6%</a:t>
            </a:r>
            <a:r>
              <a:rPr kumimoji="1" lang="ko-KR" altLang="en-US" sz="10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용선률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64000" defTabSz="914400" latinLnBrk="1">
              <a:spcAft>
                <a:spcPts val="300"/>
              </a:spcAft>
              <a:tabLst>
                <a:tab pos="180975" algn="l"/>
              </a:tabLst>
            </a:pPr>
            <a:r>
              <a:rPr kumimoji="1" lang="ko-KR" altLang="en-US" sz="10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벌크선박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endParaRPr kumimoji="1" lang="en-US" altLang="ko-KR" sz="10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선복량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컨테이너선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453,093TEU(13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0" name="직사각형 51"/>
          <p:cNvSpPr/>
          <p:nvPr/>
        </p:nvSpPr>
        <p:spPr bwMode="auto">
          <a:xfrm>
            <a:off x="692150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1" hangingPunc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9964" y="3165596"/>
            <a:ext cx="3752849" cy="310820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FFFFFF">
                <a:lumMod val="50000"/>
              </a:srgbClr>
            </a:solidFill>
          </a:ln>
        </p:spPr>
        <p:txBody>
          <a:bodyPr wrap="square" lIns="72000" tIns="72000" rIns="0" bIns="0" rtlCol="0">
            <a:noAutofit/>
          </a:bodyPr>
          <a:lstStyle/>
          <a:p>
            <a:pPr marL="288000" lvl="0" defTabSz="914400" latinLnBrk="1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사업부</a:t>
            </a: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여개 정기항로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+100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여개 항구</a:t>
            </a:r>
            <a:endParaRPr kumimoji="1" lang="en-US" altLang="ko-KR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선복량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세계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미주서안항로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5%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점유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매출액 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4.4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</a:t>
            </a:r>
            <a:r>
              <a:rPr kumimoji="1" lang="en-US" altLang="ko-KR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(2015</a:t>
            </a:r>
            <a:r>
              <a:rPr kumimoji="1"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운송량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2930111TEU(2015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가동률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74%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endParaRPr kumimoji="1" lang="en-US" altLang="ko-KR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000" lvl="0" defTabSz="914400" latinLnBrk="1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kumimoji="1" lang="ko-KR" altLang="en-US" sz="1400" b="1" dirty="0" err="1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벌크선</a:t>
            </a:r>
            <a:r>
              <a:rPr kumimoji="1" lang="ko-KR" altLang="en-US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사업부</a:t>
            </a:r>
            <a:r>
              <a:rPr kumimoji="1" lang="en-US" altLang="ko-KR" sz="1400" b="1" dirty="0">
                <a:solidFill>
                  <a:srgbClr val="363A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원유선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제품선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부정기선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개영역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벌크정기선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프로젝트선 구성</a:t>
            </a:r>
            <a:endParaRPr kumimoji="1" lang="en-US" altLang="ko-KR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선복량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4798340GT</a:t>
            </a:r>
          </a:p>
          <a:p>
            <a:pPr marL="540000" lvl="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매출액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(2015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40000" indent="-177800" defTabSz="914400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180975" algn="l"/>
              </a:tabLst>
            </a:pP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운송량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41581197MT(2015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kumimoji="1" lang="ko-KR" altLang="en-US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가동률 </a:t>
            </a:r>
            <a:r>
              <a:rPr kumimoji="1" lang="en-US" altLang="ko-KR" sz="10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89%</a:t>
            </a:r>
          </a:p>
        </p:txBody>
      </p:sp>
      <p:sp>
        <p:nvSpPr>
          <p:cNvPr id="32" name="직사각형 51"/>
          <p:cNvSpPr/>
          <p:nvPr/>
        </p:nvSpPr>
        <p:spPr bwMode="auto">
          <a:xfrm>
            <a:off x="4779964" y="2912708"/>
            <a:ext cx="3752849" cy="252000"/>
          </a:xfrm>
          <a:prstGeom prst="rect">
            <a:avLst/>
          </a:prstGeom>
          <a:solidFill>
            <a:srgbClr val="363A94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1" hangingPunct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영억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6327-394B-4D01-930A-C455326EDD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897" y="2924174"/>
            <a:ext cx="3758185" cy="3361859"/>
            <a:chOff x="684213" y="2353234"/>
            <a:chExt cx="4008811" cy="3697942"/>
          </a:xfrm>
        </p:grpSpPr>
        <p:grpSp>
          <p:nvGrpSpPr>
            <p:cNvPr id="3" name="그룹 2"/>
            <p:cNvGrpSpPr/>
            <p:nvPr/>
          </p:nvGrpSpPr>
          <p:grpSpPr>
            <a:xfrm>
              <a:off x="684213" y="2353235"/>
              <a:ext cx="4008811" cy="3697941"/>
              <a:chOff x="1020390" y="1963271"/>
              <a:chExt cx="5568669" cy="33483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2546" y="2077570"/>
                <a:ext cx="5244355" cy="3119719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020390" y="1963271"/>
                <a:ext cx="5568669" cy="33483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1869141" y="2479469"/>
              <a:ext cx="1788459" cy="444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51"/>
            <p:cNvSpPr/>
            <p:nvPr/>
          </p:nvSpPr>
          <p:spPr bwMode="auto">
            <a:xfrm>
              <a:off x="684213" y="2353234"/>
              <a:ext cx="4008811" cy="282390"/>
            </a:xfrm>
            <a:prstGeom prst="rect">
              <a:avLst/>
            </a:prstGeom>
            <a:solidFill>
              <a:srgbClr val="363A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1" hangingPunct="0"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혇대상선</a:t>
              </a: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연도별 영업이익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5897" y="1351125"/>
            <a:ext cx="184601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Critical Events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87153" y="2924174"/>
            <a:ext cx="3780586" cy="3361859"/>
            <a:chOff x="4914046" y="2588092"/>
            <a:chExt cx="4008811" cy="3697942"/>
          </a:xfrm>
        </p:grpSpPr>
        <p:grpSp>
          <p:nvGrpSpPr>
            <p:cNvPr id="10" name="그룹 9"/>
            <p:cNvGrpSpPr/>
            <p:nvPr/>
          </p:nvGrpSpPr>
          <p:grpSpPr>
            <a:xfrm>
              <a:off x="4914046" y="2588092"/>
              <a:ext cx="4008811" cy="3697942"/>
              <a:chOff x="684213" y="2353234"/>
              <a:chExt cx="4008811" cy="369794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84213" y="2353235"/>
                <a:ext cx="4008811" cy="36979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869141" y="2479469"/>
                <a:ext cx="1788459" cy="444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51"/>
              <p:cNvSpPr/>
              <p:nvPr/>
            </p:nvSpPr>
            <p:spPr bwMode="auto">
              <a:xfrm>
                <a:off x="684213" y="2353234"/>
                <a:ext cx="4008811" cy="282390"/>
              </a:xfrm>
              <a:prstGeom prst="rect">
                <a:avLst/>
              </a:prstGeom>
              <a:solidFill>
                <a:srgbClr val="363A9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72000" rIns="36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1" hangingPunct="0">
                  <a:lnSpc>
                    <a:spcPct val="13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6699"/>
                  </a:buClr>
                  <a:buSzTx/>
                  <a:buFontTx/>
                  <a:buNone/>
                  <a:tabLst/>
                  <a:defRPr/>
                </a:pPr>
                <a:r>
                  <a:rPr kumimoji="1" lang="ko-KR" alt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혇대상선</a:t>
                </a:r>
                <a:r>
                  <a:rPr kumimoji="1" lang="ko-KR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연도별 부채비율</a:t>
                </a:r>
                <a:endPara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627" y="2883481"/>
              <a:ext cx="3944230" cy="340255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49053" y="3375585"/>
              <a:ext cx="1073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2006%</a:t>
              </a:r>
              <a:endParaRPr lang="ko-KR" altLang="en-US" sz="2000" spc="-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5896" y="1842443"/>
            <a:ext cx="786691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이후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해운업의 불황으로 인한 지속적인 영업손실 발생으로 인해 본격적인 하락추세를 보임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309" y="191063"/>
            <a:ext cx="42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해운사태 관련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8805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9PVAFGBUyi_bFjfPxnR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9PVAFGBUyi_bFjfPxnR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6H4bHPW0SdjsYtNh36z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6H4bHPW0SdjsYtNh36z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eMICPhCEua2Iwm4tQdKw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5886</TotalTime>
  <Words>2723</Words>
  <Application>Microsoft Office PowerPoint</Application>
  <PresentationFormat>화면 슬라이드 쇼(4:3)</PresentationFormat>
  <Paragraphs>665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Arial Unicode MS</vt:lpstr>
      <vt:lpstr>HY견고딕</vt:lpstr>
      <vt:lpstr>宋体</vt:lpstr>
      <vt:lpstr>나눔바른고딕</vt:lpstr>
      <vt:lpstr>맑은 고딕</vt:lpstr>
      <vt:lpstr>함초롬돋움</vt:lpstr>
      <vt:lpstr>Arial</vt:lpstr>
      <vt:lpstr>Arial Black</vt:lpstr>
      <vt:lpstr>Calibri</vt:lpstr>
      <vt:lpstr>Calibri Light</vt:lpstr>
      <vt:lpstr>Microsoft Himalaya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ljdalbong@gmail.com</dc:creator>
  <cp:lastModifiedBy>Dong Hoon</cp:lastModifiedBy>
  <cp:revision>578</cp:revision>
  <dcterms:created xsi:type="dcterms:W3CDTF">2016-11-08T21:20:46Z</dcterms:created>
  <dcterms:modified xsi:type="dcterms:W3CDTF">2016-11-26T14:58:34Z</dcterms:modified>
</cp:coreProperties>
</file>