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74" r:id="rId3"/>
    <p:sldId id="310" r:id="rId4"/>
    <p:sldId id="311" r:id="rId5"/>
    <p:sldId id="275" r:id="rId6"/>
    <p:sldId id="280" r:id="rId7"/>
    <p:sldId id="283" r:id="rId8"/>
    <p:sldId id="284" r:id="rId9"/>
    <p:sldId id="296" r:id="rId10"/>
    <p:sldId id="298" r:id="rId11"/>
    <p:sldId id="297" r:id="rId12"/>
    <p:sldId id="299" r:id="rId13"/>
    <p:sldId id="285" r:id="rId14"/>
    <p:sldId id="286" r:id="rId15"/>
    <p:sldId id="301" r:id="rId16"/>
    <p:sldId id="302" r:id="rId17"/>
    <p:sldId id="303" r:id="rId18"/>
    <p:sldId id="305" r:id="rId19"/>
    <p:sldId id="281" r:id="rId20"/>
    <p:sldId id="282" r:id="rId21"/>
    <p:sldId id="287" r:id="rId22"/>
    <p:sldId id="293" r:id="rId23"/>
    <p:sldId id="312" r:id="rId24"/>
    <p:sldId id="288" r:id="rId25"/>
    <p:sldId id="294" r:id="rId26"/>
    <p:sldId id="289" r:id="rId27"/>
    <p:sldId id="295" r:id="rId28"/>
    <p:sldId id="291" r:id="rId29"/>
    <p:sldId id="290" r:id="rId30"/>
    <p:sldId id="292" r:id="rId31"/>
    <p:sldId id="300" r:id="rId32"/>
    <p:sldId id="279" r:id="rId33"/>
    <p:sldId id="306" r:id="rId34"/>
    <p:sldId id="307" r:id="rId35"/>
    <p:sldId id="308" r:id="rId36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38"/>
    </p:embeddedFont>
    <p:embeddedFont>
      <p:font typeface="나눔스퀘어_ac ExtraBold" panose="020B0600000101010101" pitchFamily="50" charset="-127"/>
      <p:bold r:id="rId39"/>
    </p:embeddedFont>
    <p:embeddedFont>
      <p:font typeface="Cambria Math" panose="02040503050406030204" pitchFamily="18" charset="0"/>
      <p:regular r:id="rId40"/>
    </p:embeddedFont>
    <p:embeddedFont>
      <p:font typeface="Copperplate Gothic Bold" panose="020E0705020206020404" pitchFamily="34" charset="0"/>
      <p:regular r:id="rId41"/>
    </p:embeddedFont>
    <p:embeddedFont>
      <p:font typeface="Franklin Gothic Heavy" panose="020B0903020102020204" pitchFamily="34" charset="0"/>
      <p:regular r:id="rId42"/>
      <p:italic r:id="rId43"/>
    </p:embeddedFont>
    <p:embeddedFont>
      <p:font typeface="HY태백B" panose="02030600000101010101" pitchFamily="18" charset="-127"/>
      <p:regular r:id="rId44"/>
    </p:embeddedFont>
    <p:embeddedFont>
      <p:font typeface="나눔고딕" panose="020D0604000000000000" pitchFamily="50" charset="-127"/>
      <p:regular r:id="rId45"/>
      <p:bold r:id="rId46"/>
    </p:embeddedFont>
    <p:embeddedFont>
      <p:font typeface="나눔고딕 ExtraBold" panose="020D0904000000000000" pitchFamily="50" charset="-127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나영" initials="하" lastIdx="1" clrIdx="0">
    <p:extLst>
      <p:ext uri="{19B8F6BF-5375-455C-9EA6-DF929625EA0E}">
        <p15:presenceInfo xmlns:p15="http://schemas.microsoft.com/office/powerpoint/2012/main" userId="하나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24E"/>
    <a:srgbClr val="A9D7FD"/>
    <a:srgbClr val="C6E5FE"/>
    <a:srgbClr val="67B9FD"/>
    <a:srgbClr val="8BF5E6"/>
    <a:srgbClr val="61953D"/>
    <a:srgbClr val="548235"/>
    <a:srgbClr val="839279"/>
    <a:srgbClr val="969696"/>
    <a:srgbClr val="649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2" autoAdjust="0"/>
    <p:restoredTop sz="89594" autoAdjust="0"/>
  </p:normalViewPr>
  <p:slideViewPr>
    <p:cSldViewPr snapToGrid="0">
      <p:cViewPr varScale="1">
        <p:scale>
          <a:sx n="80" d="100"/>
          <a:sy n="80" d="100"/>
        </p:scale>
        <p:origin x="535" y="58"/>
      </p:cViewPr>
      <p:guideLst>
        <p:guide orient="horz" pos="2137"/>
        <p:guide pos="3817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DF371-3E9A-42E6-9C63-0644FE9909A2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F2574-24AB-4BE5-B5B7-8D7D2A72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2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0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85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8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초기모형의경우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,Terminal node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의수는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개이고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노드분리에있어가장영향을주는변수가“평균전세가”임을알수있습니다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그다음으로는“노후도”임을알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그리고가장높은값인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508.4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의경우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평균전세가가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206.5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보다크고교육시설수가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21.5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보다클때라는것을알수있습니다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5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전세가 미포함과의 차이는 구두로 설명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63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96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8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07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0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98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30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52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52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5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6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기준금리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공시지가변동률</a:t>
            </a:r>
            <a:r>
              <a:rPr lang="en-US" altLang="ko-KR" dirty="0"/>
              <a:t> </a:t>
            </a:r>
            <a:r>
              <a:rPr lang="ko-KR" altLang="en-US" dirty="0"/>
              <a:t>등 부동산 정책과 국가경기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인구</a:t>
            </a:r>
            <a:r>
              <a:rPr lang="en-US" altLang="ko-KR" dirty="0"/>
              <a:t>,</a:t>
            </a:r>
            <a:r>
              <a:rPr lang="ko-KR" altLang="en-US" dirty="0"/>
              <a:t>세대</a:t>
            </a:r>
            <a:r>
              <a:rPr lang="en-US" altLang="ko-KR" dirty="0"/>
              <a:t>,</a:t>
            </a:r>
            <a:r>
              <a:rPr lang="ko-KR" altLang="en-US" dirty="0"/>
              <a:t>혼인건수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개발호재 </a:t>
            </a:r>
            <a:r>
              <a:rPr lang="en-US" altLang="ko-KR" dirty="0"/>
              <a:t>,</a:t>
            </a:r>
            <a:r>
              <a:rPr lang="ko-KR" altLang="en-US" dirty="0"/>
              <a:t>역세권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문화</a:t>
            </a:r>
            <a:r>
              <a:rPr lang="en-US" altLang="ko-KR" dirty="0"/>
              <a:t>,</a:t>
            </a:r>
            <a:r>
              <a:rPr lang="ko-KR" altLang="en-US" dirty="0"/>
              <a:t>쇼핑</a:t>
            </a:r>
            <a:r>
              <a:rPr lang="en-US" altLang="ko-KR" dirty="0"/>
              <a:t>,</a:t>
            </a:r>
            <a:r>
              <a:rPr lang="ko-KR" altLang="en-US" dirty="0"/>
              <a:t>근린시설 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교육시설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6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0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2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연수구 : 송도동 &gt; 국제신도시, </a:t>
            </a:r>
            <a:r>
              <a:rPr lang="ko-KR" altLang="en-US" dirty="0" err="1"/>
              <a:t>KTX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송도역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/>
              <a:t>중구 : </a:t>
            </a:r>
            <a:r>
              <a:rPr lang="ko-KR" altLang="en-US" dirty="0" err="1"/>
              <a:t>운서동,운남동,운북동,중산동</a:t>
            </a:r>
            <a:r>
              <a:rPr lang="ko-KR" altLang="en-US" dirty="0"/>
              <a:t> &gt; 영종하늘도시개발</a:t>
            </a:r>
          </a:p>
          <a:p>
            <a:r>
              <a:rPr lang="ko-KR" altLang="en-US" dirty="0"/>
              <a:t>남구 : </a:t>
            </a:r>
            <a:r>
              <a:rPr lang="ko-KR" altLang="en-US" dirty="0" err="1"/>
              <a:t>도화동,숭의동</a:t>
            </a:r>
            <a:r>
              <a:rPr lang="ko-KR" altLang="en-US" dirty="0"/>
              <a:t> &gt; 도화구역 도시개발</a:t>
            </a:r>
          </a:p>
          <a:p>
            <a:r>
              <a:rPr lang="ko-KR" altLang="en-US" dirty="0"/>
              <a:t>청라,석남,,</a:t>
            </a:r>
            <a:r>
              <a:rPr lang="ko-KR" altLang="en-US" dirty="0" err="1"/>
              <a:t>가좌,가정</a:t>
            </a:r>
            <a:r>
              <a:rPr lang="ko-KR" altLang="en-US" dirty="0"/>
              <a:t>(루원시티) ,검단 &gt; 인천2호선, 7호선 </a:t>
            </a:r>
          </a:p>
          <a:p>
            <a:r>
              <a:rPr lang="ko-KR" altLang="en-US" dirty="0"/>
              <a:t>서구 :  </a:t>
            </a:r>
            <a:r>
              <a:rPr lang="ko-KR" altLang="en-US" dirty="0" err="1"/>
              <a:t>마전동·당하동·원당동·불로동</a:t>
            </a:r>
            <a:r>
              <a:rPr lang="ko-KR" altLang="en-US" dirty="0"/>
              <a:t> &gt;검단신도시 개발 사업 </a:t>
            </a:r>
          </a:p>
          <a:p>
            <a:r>
              <a:rPr lang="ko-KR" altLang="en-US" dirty="0"/>
              <a:t>부평구 : </a:t>
            </a:r>
            <a:r>
              <a:rPr lang="ko-KR" altLang="en-US" dirty="0" err="1"/>
              <a:t>굴포천</a:t>
            </a:r>
            <a:r>
              <a:rPr lang="ko-KR" altLang="en-US" dirty="0"/>
              <a:t>, 동구 화수동, 동구 </a:t>
            </a:r>
            <a:r>
              <a:rPr lang="ko-KR" altLang="en-US" dirty="0" err="1"/>
              <a:t>송림골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서구 </a:t>
            </a:r>
            <a:r>
              <a:rPr lang="ko-KR" altLang="en-US" dirty="0" err="1"/>
              <a:t>석남동</a:t>
            </a:r>
            <a:r>
              <a:rPr lang="ko-KR" altLang="en-US" dirty="0"/>
              <a:t>, 중구 신흥동,</a:t>
            </a:r>
          </a:p>
          <a:p>
            <a:r>
              <a:rPr lang="ko-KR" altLang="en-US" dirty="0"/>
              <a:t>계양구 효성마을,</a:t>
            </a:r>
          </a:p>
          <a:p>
            <a:r>
              <a:rPr lang="ko-KR" altLang="en-US" dirty="0"/>
              <a:t>강화 </a:t>
            </a:r>
            <a:r>
              <a:rPr lang="ko-KR" altLang="en-US" dirty="0" err="1"/>
              <a:t>남산마을,옹진</a:t>
            </a:r>
            <a:r>
              <a:rPr lang="ko-KR" altLang="en-US" dirty="0"/>
              <a:t> </a:t>
            </a:r>
            <a:r>
              <a:rPr lang="ko-KR" altLang="en-US" dirty="0" err="1"/>
              <a:t>백력도</a:t>
            </a:r>
            <a:r>
              <a:rPr lang="ko-KR" altLang="en-US" dirty="0"/>
              <a:t>&gt; 도시재생 뉴딜사업 </a:t>
            </a:r>
          </a:p>
          <a:p>
            <a:endParaRPr lang="ko-KR" altLang="en-US" dirty="0"/>
          </a:p>
          <a:p>
            <a:r>
              <a:rPr lang="ko-KR" altLang="en-US" dirty="0" err="1"/>
              <a:t>도원역</a:t>
            </a:r>
            <a:r>
              <a:rPr lang="ko-KR" altLang="en-US" dirty="0"/>
              <a:t>, </a:t>
            </a:r>
            <a:r>
              <a:rPr lang="ko-KR" altLang="en-US" dirty="0" err="1"/>
              <a:t>숭의역</a:t>
            </a:r>
            <a:r>
              <a:rPr lang="ko-KR" altLang="en-US" dirty="0"/>
              <a:t>, </a:t>
            </a:r>
            <a:r>
              <a:rPr lang="ko-KR" altLang="en-US" dirty="0" err="1"/>
              <a:t>부평역</a:t>
            </a:r>
            <a:r>
              <a:rPr lang="ko-KR" altLang="en-US" dirty="0"/>
              <a:t>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0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F2574-24AB-4BE5-B5B7-8D7D2A7211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8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E80FF-A81D-4C3D-98A6-9EB658A8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85D12-A427-4681-9709-20C1728C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3489F-CE50-47E7-913D-452E7E4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DB7FD-6B1F-4B9D-8F36-24BB56BC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D1AB9-C8C4-4F1A-AE79-9264303F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92002-E834-4DB1-96BE-AA3E73B1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B4119-FAAC-4871-AF01-B31568F0E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CC0CE-E09E-47B2-B126-13150C6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03434-4F55-4E7E-8EEF-C562308E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DF65B-EF58-46D6-A433-B2798812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0F856-A88A-4470-8976-57741B80E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9F108-5A1F-4E32-99F9-5A9AC912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687B7-B8FD-43F9-82B6-D4D82555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529E6-1739-44D6-8B30-73D3CD6C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CB0BD-3BEC-46BE-98B6-F539F1DF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1449-2968-41BD-B12F-48E00998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43DDC-949F-4B50-82D8-0BF3A88D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1E438-BAAD-460D-B136-525B09A2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73709-FA0B-46D5-90AB-3CF789D0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74430-5ACA-448B-866A-96C1A73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91CC4-5208-477D-9760-6A084F28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66A97-717F-4245-B4B6-B5E51EC7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1DB6C-C5AA-4789-941F-45C28835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32349-3D8F-4056-AA41-80DFCD79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489F-ED50-43D5-8452-944C502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E94C7-53F0-43B0-A34B-298022AA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DBD29-F6B6-4322-A222-B612592FE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62352-B835-4758-A039-7416506D2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D7C7C-B2CB-48BD-AA42-430723C5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9FD36-266F-4515-8FB8-4871678E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95514-4CBF-448F-84FC-71487CBF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E92D5-1F83-428D-819B-184E80B7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0424E-B25F-4F3D-8564-C2DEA322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2944B-5608-42A6-ABB7-72D1F6B1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7045D-A618-4D42-9886-E47A19A64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480DB-9C0C-4C2F-A15D-D7C668678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9FE05A-D4BE-40E4-82D8-D0F07EF7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40D5A0-FEA6-4328-85F2-EEAE58AC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FC2C88-5B2A-4D73-8E44-FF156894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7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7DBFB-3FEC-434D-B5C2-1334D0D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88035-CC68-4813-BEDC-C423510B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CC375E-09EE-4A52-AC92-8A534177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8A348D-435E-4E50-87BF-4B41B57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B8DCF-B4D8-40E7-8B52-1D28FBDD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1186E-8106-4B32-B5C3-13D9D553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825B7-C501-4F60-87BF-CCCF2C7C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8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0B502-B768-48A7-B494-F811ACCA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49447-71BB-4CA8-968D-43CAA8C1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AD0A4-8A72-4348-B1F9-D598B37B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DF442-E9F0-4467-8417-3837FDA6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9FAA4-D717-4B2A-9E43-09B2AFD6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E5204-D218-4F79-9404-16E45E13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CCD3C-1792-459F-B0EE-5DED606F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DDF2D3-19A5-416B-BEE0-CE9D0F415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16265-E11F-4A66-A59B-4A069B05C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2E768F-4CB0-4113-919C-6C53375C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888BE-0E2E-45A1-AED4-5B529377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3443F-8E42-46F5-B91C-66C7819A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5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9E22A-8069-43E2-A8D5-33FB075E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539DD-561A-4418-ACF2-A7032179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312A0-571C-43D5-A82D-B0C400574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3F47-FB55-49C7-920E-684E6AFB4B07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9C9F8-9BE2-4791-8F51-65058E486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A044A-2AD6-41B2-837E-D411E9667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u.moe/w/%EC%9D%B8%EC%B2%9C%EA%B4%91%EC%97%AD%EC%8B%9C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Checklist_Noun_project_5166_yellow.svg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commons.wikimedia.org/wiki/File:Black_check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DF40D-4782-4194-A550-DACB15F3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1984341"/>
            <a:ext cx="8631936" cy="99445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464A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인천광역시 아파트 단지 데이터를 이용한 아파트 </a:t>
            </a:r>
            <a:br>
              <a:rPr lang="en-US" altLang="ko-KR" sz="2800" dirty="0">
                <a:solidFill>
                  <a:srgbClr val="464A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800" dirty="0" err="1">
                <a:solidFill>
                  <a:srgbClr val="464A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제곱미터당</a:t>
            </a:r>
            <a:r>
              <a:rPr lang="ko-KR" altLang="en-US" sz="2800" dirty="0">
                <a:solidFill>
                  <a:srgbClr val="464A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평균 매매가격에 영향을 주는 변수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1CC06F-FBD9-465F-96D1-434380CD4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560" y="461938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정동호 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이건도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하나영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1F3A4D-6698-4C0B-8167-CD52CC6574A0}"/>
              </a:ext>
            </a:extLst>
          </p:cNvPr>
          <p:cNvGrpSpPr/>
          <p:nvPr/>
        </p:nvGrpSpPr>
        <p:grpSpPr>
          <a:xfrm>
            <a:off x="1780032" y="872688"/>
            <a:ext cx="8631936" cy="826246"/>
            <a:chOff x="1633686" y="950367"/>
            <a:chExt cx="8924627" cy="7446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0EB21-20AC-4CF9-A1C1-6DFA00471A8F}"/>
                </a:ext>
              </a:extLst>
            </p:cNvPr>
            <p:cNvSpPr txBox="1"/>
            <p:nvPr/>
          </p:nvSpPr>
          <p:spPr>
            <a:xfrm>
              <a:off x="1633686" y="989550"/>
              <a:ext cx="8924627" cy="69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spc="-300" dirty="0" err="1">
                  <a:ln w="6350">
                    <a:solidFill>
                      <a:schemeClr val="tx1">
                        <a:lumMod val="75000"/>
                        <a:lumOff val="25000"/>
                        <a:alpha val="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데이터마이닝</a:t>
              </a:r>
              <a:r>
                <a:rPr lang="ko-KR" altLang="en-US" sz="4400" b="1" spc="-300" dirty="0">
                  <a:ln w="6350">
                    <a:solidFill>
                      <a:schemeClr val="tx1">
                        <a:lumMod val="75000"/>
                        <a:lumOff val="25000"/>
                        <a:alpha val="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프로젝트</a:t>
              </a:r>
              <a:endParaRPr lang="ko-KR" altLang="en-US" sz="4400" b="1" spc="-150" dirty="0">
                <a:ln w="6350">
                  <a:solidFill>
                    <a:schemeClr val="tx1">
                      <a:lumMod val="75000"/>
                      <a:lumOff val="25000"/>
                      <a:alpha val="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50903F2-C0C6-42FA-86CB-2683EA473B5A}"/>
                </a:ext>
              </a:extLst>
            </p:cNvPr>
            <p:cNvCxnSpPr/>
            <p:nvPr/>
          </p:nvCxnSpPr>
          <p:spPr>
            <a:xfrm>
              <a:off x="2592066" y="950367"/>
              <a:ext cx="6715176" cy="1767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F8A7CA5-BFE1-4E61-B7FA-731DA6D783B7}"/>
                </a:ext>
              </a:extLst>
            </p:cNvPr>
            <p:cNvCxnSpPr/>
            <p:nvPr/>
          </p:nvCxnSpPr>
          <p:spPr>
            <a:xfrm>
              <a:off x="2499861" y="1692996"/>
              <a:ext cx="6733105" cy="198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1EEBFE2-C181-42FE-8C1A-45512B98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1" y="4114667"/>
            <a:ext cx="2522527" cy="25225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E9E839-7DA7-4A63-B6CD-494DAE7208BE}"/>
              </a:ext>
            </a:extLst>
          </p:cNvPr>
          <p:cNvSpPr/>
          <p:nvPr/>
        </p:nvSpPr>
        <p:spPr>
          <a:xfrm>
            <a:off x="66368" y="66368"/>
            <a:ext cx="12056806" cy="6725264"/>
          </a:xfrm>
          <a:prstGeom prst="rect">
            <a:avLst/>
          </a:prstGeom>
          <a:noFill/>
          <a:ln w="114300">
            <a:solidFill>
              <a:srgbClr val="4A8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7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Data Handling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86B5D9-E031-4BCE-8E19-F54931732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6510" y="2061340"/>
                <a:ext cx="7717303" cy="1331148"/>
              </a:xfrm>
            </p:spPr>
            <p:txBody>
              <a:bodyPr>
                <a:noAutofit/>
              </a:bodyPr>
              <a:lstStyle/>
              <a:p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기본적으로 분양면적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평수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가 클수록 아파트 가격이 높을 것이다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아파트의 전용면적</a:t>
                </a:r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+</a:t>
                </a:r>
                <a:r>
                  <a:rPr lang="ko-KR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주거면적</a:t>
                </a:r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(</a:t>
                </a:r>
                <a:r>
                  <a:rPr lang="ko-KR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</a:t>
                </a:r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ko-KR" sz="1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indent="0" algn="r">
                  <a:buNone/>
                </a:pPr>
                <a:r>
                  <a:rPr lang="en-US" altLang="ko-KR" sz="26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86B5D9-E031-4BCE-8E19-F54931732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6510" y="2061340"/>
                <a:ext cx="7717303" cy="1331148"/>
              </a:xfrm>
              <a:blipFill>
                <a:blip r:embed="rId3"/>
                <a:stretch>
                  <a:fillRect l="-1422" t="-7763" b="-10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83888" y="1449151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주요변수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3CCAF-8C9F-403B-9C4E-E168D79C7A5F}"/>
              </a:ext>
            </a:extLst>
          </p:cNvPr>
          <p:cNvSpPr txBox="1"/>
          <p:nvPr/>
        </p:nvSpPr>
        <p:spPr>
          <a:xfrm>
            <a:off x="1054729" y="3192433"/>
            <a:ext cx="134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분양면적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48E4E3-35DC-41A4-BA95-361149D9B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90" y="1961049"/>
            <a:ext cx="1117723" cy="11177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76F2B6-203F-4F01-88B9-C30EB47FF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90" y="4209664"/>
            <a:ext cx="1067049" cy="1073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D2C650-E033-4918-97EA-688DE26B242C}"/>
              </a:ext>
            </a:extLst>
          </p:cNvPr>
          <p:cNvSpPr txBox="1"/>
          <p:nvPr/>
        </p:nvSpPr>
        <p:spPr>
          <a:xfrm>
            <a:off x="981168" y="5234102"/>
            <a:ext cx="149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인구수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F05BC65-8BB3-4890-A26F-6498C99C90F5}"/>
              </a:ext>
            </a:extLst>
          </p:cNvPr>
          <p:cNvSpPr txBox="1">
            <a:spLocks/>
          </p:cNvSpPr>
          <p:nvPr/>
        </p:nvSpPr>
        <p:spPr>
          <a:xfrm>
            <a:off x="3186510" y="4499740"/>
            <a:ext cx="7717303" cy="1331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인구 수가 많은 지역은 아파트의 수요가 높을 것이다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endParaRPr lang="en-US" altLang="ko-KR" sz="1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읍면동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인구수의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3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평균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단위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건수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7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Data Handling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주요변수 설명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5322C916-C89B-4DFD-A208-56644EF5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1" y="1929903"/>
            <a:ext cx="1046695" cy="1046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81EA6-BAD8-486E-95DB-6935B90E60A2}"/>
              </a:ext>
            </a:extLst>
          </p:cNvPr>
          <p:cNvSpPr txBox="1"/>
          <p:nvPr/>
        </p:nvSpPr>
        <p:spPr>
          <a:xfrm>
            <a:off x="953210" y="3114771"/>
            <a:ext cx="157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교육시설 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1A651CB-AF39-468E-A18E-9A762AFCC234}"/>
              </a:ext>
            </a:extLst>
          </p:cNvPr>
          <p:cNvSpPr txBox="1">
            <a:spLocks/>
          </p:cNvSpPr>
          <p:nvPr/>
        </p:nvSpPr>
        <p:spPr>
          <a:xfrm>
            <a:off x="3161572" y="1929903"/>
            <a:ext cx="7717303" cy="162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학교가 아파트 단지와 가까울수록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학군이 좋을수록 아파트 가격이 높을 것이다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읍면동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초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 합계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919C17-68BF-425A-81B5-444902C9D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1" y="4213455"/>
            <a:ext cx="1103956" cy="110395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0DB6B7-E942-42B0-89B8-08FA52976233}"/>
              </a:ext>
            </a:extLst>
          </p:cNvPr>
          <p:cNvSpPr/>
          <p:nvPr/>
        </p:nvSpPr>
        <p:spPr>
          <a:xfrm>
            <a:off x="1161285" y="5567469"/>
            <a:ext cx="971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역세권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D0709638-17A8-4AC8-BBAD-B3504399310E}"/>
              </a:ext>
            </a:extLst>
          </p:cNvPr>
          <p:cNvSpPr txBox="1">
            <a:spLocks/>
          </p:cNvSpPr>
          <p:nvPr/>
        </p:nvSpPr>
        <p:spPr>
          <a:xfrm>
            <a:off x="3161571" y="4269569"/>
            <a:ext cx="7717303" cy="162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대중교통의 접근성이 좋은 역세권은 아파트 가격에 중요한 역할을 할 것이다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en-US" altLang="ko-KR" sz="1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</a:t>
            </a:r>
            <a:r>
              <a:rPr lang="ko-KR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읍면동을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지나는 지하철역의 개수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01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Data Handling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주요변수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D6A63A-F5F1-40CB-AE35-334DEA95C19F}"/>
              </a:ext>
            </a:extLst>
          </p:cNvPr>
          <p:cNvSpPr/>
          <p:nvPr/>
        </p:nvSpPr>
        <p:spPr>
          <a:xfrm>
            <a:off x="1109929" y="3693601"/>
            <a:ext cx="1069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개발호재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44CC9D-E9E9-498F-8FAC-F802D848D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66" y="2211478"/>
            <a:ext cx="1287005" cy="123206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7DB0C6D-785D-4331-A66E-E5F4E0FF01AA}"/>
              </a:ext>
            </a:extLst>
          </p:cNvPr>
          <p:cNvSpPr txBox="1">
            <a:spLocks/>
          </p:cNvSpPr>
          <p:nvPr/>
        </p:nvSpPr>
        <p:spPr>
          <a:xfrm>
            <a:off x="3140925" y="2211478"/>
            <a:ext cx="8122821" cy="1781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신도시개발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지하철노선 확장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산업단지 조성 등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개발호재가 아파트 시세에 영향을 줄 것이다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</a:t>
            </a:r>
            <a:r>
              <a:rPr lang="ko-KR" altLang="ko-KR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읍면동의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택지개발사업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교통시설 예정지역 등의 존재 유무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DC385-E7CD-451F-8641-9232ED976BF5}"/>
              </a:ext>
            </a:extLst>
          </p:cNvPr>
          <p:cNvSpPr txBox="1"/>
          <p:nvPr/>
        </p:nvSpPr>
        <p:spPr>
          <a:xfrm>
            <a:off x="3425599" y="4668011"/>
            <a:ext cx="7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송도국제신도시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KTX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송도역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예정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영종하늘도시개발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</a:p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도화도시개발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호선과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호선 연장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검단신도시개발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도시재생 뉴딜사업 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263EE7-D35A-44A1-BFC7-4650BD6AB72A}"/>
              </a:ext>
            </a:extLst>
          </p:cNvPr>
          <p:cNvSpPr/>
          <p:nvPr/>
        </p:nvSpPr>
        <p:spPr>
          <a:xfrm>
            <a:off x="1838645" y="5191231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개발계획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992C57B-BB2E-4100-BA74-B7C384812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1830" y="4769012"/>
            <a:ext cx="2269375" cy="5937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B473D9-E9D3-4AAD-B6E3-572F3FAC90F8}"/>
              </a:ext>
            </a:extLst>
          </p:cNvPr>
          <p:cNvSpPr/>
          <p:nvPr/>
        </p:nvSpPr>
        <p:spPr>
          <a:xfrm>
            <a:off x="747655" y="4532974"/>
            <a:ext cx="10623666" cy="131188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EDA 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15" y="1922516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0E753C-74B7-4947-98A5-06D073CF7910}"/>
                  </a:ext>
                </a:extLst>
              </p:cNvPr>
              <p:cNvSpPr txBox="1"/>
              <p:nvPr/>
            </p:nvSpPr>
            <p:spPr>
              <a:xfrm>
                <a:off x="838743" y="710677"/>
                <a:ext cx="10514514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A) </a:t>
                </a:r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인천광역시 아파트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𝑚</m:t>
                        </m:r>
                      </m:e>
                      <m:sup>
                        <m: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ko-KR" altLang="en-US" sz="24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_ac ExtraBold" panose="020B0600000101010101" pitchFamily="50" charset="-127"/>
                      </a:rPr>
                      <m:t>당</m:t>
                    </m:r>
                  </m:oMath>
                </a14:m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평균매매 가격 변동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0E753C-74B7-4947-98A5-06D073CF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43" y="710677"/>
                <a:ext cx="10514514" cy="468590"/>
              </a:xfrm>
              <a:prstGeom prst="rect">
                <a:avLst/>
              </a:prstGeom>
              <a:blipFill>
                <a:blip r:embed="rId3"/>
                <a:stretch>
                  <a:fillRect l="-928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1C7A4AF9-A391-49FE-9C6A-976DDAF0B1A8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1" y="1796886"/>
            <a:ext cx="7370309" cy="4257205"/>
          </a:xfrm>
          <a:prstGeom prst="rect">
            <a:avLst/>
          </a:prstGeom>
          <a:ln w="38100">
            <a:solidFill>
              <a:srgbClr val="456B2B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74E8B-5AE9-4C26-8FFD-7DFF46D18C8A}"/>
              </a:ext>
            </a:extLst>
          </p:cNvPr>
          <p:cNvSpPr txBox="1"/>
          <p:nvPr/>
        </p:nvSpPr>
        <p:spPr>
          <a:xfrm>
            <a:off x="8088922" y="2867605"/>
            <a:ext cx="35036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〮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전반적인 평균 매매가 상승 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 </a:t>
            </a: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분석 예측 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 </a:t>
            </a:r>
            <a:r>
              <a:rPr lang="ko-KR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2019</a:t>
            </a:r>
            <a:r>
              <a:rPr lang="ko-KR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월부터 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3</a:t>
            </a:r>
            <a:r>
              <a:rPr lang="ko-KR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월까지의 변동을 비교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12" name="그래픽 11" descr="막대 그래프 상향 추세">
            <a:extLst>
              <a:ext uri="{FF2B5EF4-FFF2-40B4-BE49-F238E27FC236}">
                <a16:creationId xmlns:a16="http://schemas.microsoft.com/office/drawing/2014/main" id="{5224EF2E-F192-4D51-B0A7-32211BFD3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5696" y="830139"/>
            <a:ext cx="584461" cy="5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5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EDA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15" y="1922516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0E753C-74B7-4947-98A5-06D073CF7910}"/>
                  </a:ext>
                </a:extLst>
              </p:cNvPr>
              <p:cNvSpPr txBox="1"/>
              <p:nvPr/>
            </p:nvSpPr>
            <p:spPr>
              <a:xfrm>
                <a:off x="838743" y="710677"/>
                <a:ext cx="9326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A) </a:t>
                </a:r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인천광역시 아파트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2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𝑚</m:t>
                        </m:r>
                      </m:e>
                      <m:sup>
                        <m:r>
                          <a:rPr lang="pt-BR" altLang="ko-KR" sz="2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당 평균매매 가격 변동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0E753C-74B7-4947-98A5-06D073CF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43" y="710677"/>
                <a:ext cx="9326535" cy="461665"/>
              </a:xfrm>
              <a:prstGeom prst="rect">
                <a:avLst/>
              </a:prstGeom>
              <a:blipFill>
                <a:blip r:embed="rId3"/>
                <a:stretch>
                  <a:fillRect l="-1046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04CF263-8F01-4521-ABAB-E13C4B044190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1" y="1567543"/>
            <a:ext cx="5362922" cy="410595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D4E2E52-84A9-4D1C-AFE8-6E2AC3CD83A0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6" y="1567543"/>
            <a:ext cx="5725547" cy="410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E7241-95A0-4669-B93F-6A06F60BFE17}"/>
              </a:ext>
            </a:extLst>
          </p:cNvPr>
          <p:cNvSpPr txBox="1"/>
          <p:nvPr/>
        </p:nvSpPr>
        <p:spPr>
          <a:xfrm>
            <a:off x="848896" y="5673494"/>
            <a:ext cx="100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〮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정상성을 만족하지 않는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ACF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lag1 </a:t>
            </a:r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절단값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보이는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PACF.      </a:t>
            </a:r>
            <a:r>
              <a:rPr lang="en-US" altLang="ko-KR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1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 차분 진행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래픽 4" descr="스톱워치">
            <a:extLst>
              <a:ext uri="{FF2B5EF4-FFF2-40B4-BE49-F238E27FC236}">
                <a16:creationId xmlns:a16="http://schemas.microsoft.com/office/drawing/2014/main" id="{BF60E9F8-2CF6-4E19-9BA5-9E264DFF6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4822" y="775573"/>
            <a:ext cx="629529" cy="6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BC490C6-115D-4D52-92F0-1919F613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EDA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9AFF75-18FB-4889-8184-D82619F8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15" y="1922516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모서리가 둥근 직사각형 72">
            <a:extLst>
              <a:ext uri="{FF2B5EF4-FFF2-40B4-BE49-F238E27FC236}">
                <a16:creationId xmlns:a16="http://schemas.microsoft.com/office/drawing/2014/main" id="{848E0E86-526D-4A7C-8A42-412A0BBFEE2E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D2F0B-118A-4D72-8CFD-661EDC81054F}"/>
                  </a:ext>
                </a:extLst>
              </p:cNvPr>
              <p:cNvSpPr txBox="1"/>
              <p:nvPr/>
            </p:nvSpPr>
            <p:spPr>
              <a:xfrm>
                <a:off x="838743" y="710677"/>
                <a:ext cx="9326535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A) </a:t>
                </a:r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인천광역시 아파트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𝑚</m:t>
                        </m:r>
                      </m:e>
                      <m:sup>
                        <m: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ko-KR" altLang="en-US" sz="24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_ac ExtraBold" panose="020B0600000101010101" pitchFamily="50" charset="-127"/>
                      </a:rPr>
                      <m:t>당</m:t>
                    </m:r>
                  </m:oMath>
                </a14:m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평균매매 가격 변동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D2F0B-118A-4D72-8CFD-661EDC810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43" y="710677"/>
                <a:ext cx="9326535" cy="468590"/>
              </a:xfrm>
              <a:prstGeom prst="rect">
                <a:avLst/>
              </a:prstGeom>
              <a:blipFill>
                <a:blip r:embed="rId3"/>
                <a:stretch>
                  <a:fillRect l="-1046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19BF9CB-F3FF-4B94-9E79-F7B36E9E7143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1" y="1563027"/>
            <a:ext cx="5397771" cy="4122631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F84964F-AA61-4A49-9E83-2F318848BF0A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95" y="1571933"/>
            <a:ext cx="5704671" cy="4122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E6273A-0C47-441F-87E1-6EFA557E9492}"/>
              </a:ext>
            </a:extLst>
          </p:cNvPr>
          <p:cNvSpPr txBox="1"/>
          <p:nvPr/>
        </p:nvSpPr>
        <p:spPr>
          <a:xfrm>
            <a:off x="2060713" y="5605474"/>
            <a:ext cx="2422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〮</a:t>
            </a:r>
            <a:r>
              <a:rPr lang="en-US" altLang="ko-KR" dirty="0"/>
              <a:t>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MA(3)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정상성확인  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12B64E-499D-4D3B-A30F-9CEEE994D74D}"/>
              </a:ext>
            </a:extLst>
          </p:cNvPr>
          <p:cNvSpPr txBox="1"/>
          <p:nvPr/>
        </p:nvSpPr>
        <p:spPr>
          <a:xfrm>
            <a:off x="7121660" y="5605182"/>
            <a:ext cx="371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AR(2)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판단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ARIMA(2,1,3) ?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pic>
        <p:nvPicPr>
          <p:cNvPr id="21" name="그래픽 20" descr="스톱워치">
            <a:extLst>
              <a:ext uri="{FF2B5EF4-FFF2-40B4-BE49-F238E27FC236}">
                <a16:creationId xmlns:a16="http://schemas.microsoft.com/office/drawing/2014/main" id="{DEBE2768-AB9E-4908-9F5B-618A6F48B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4822" y="775573"/>
            <a:ext cx="629529" cy="6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4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06A9FEA-5697-41A0-88D8-365218118ECA}"/>
              </a:ext>
            </a:extLst>
          </p:cNvPr>
          <p:cNvSpPr txBox="1">
            <a:spLocks/>
          </p:cNvSpPr>
          <p:nvPr/>
        </p:nvSpPr>
        <p:spPr>
          <a:xfrm>
            <a:off x="838743" y="178201"/>
            <a:ext cx="10515600" cy="53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EDA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1DBF8A6-9C8C-4101-8536-1E49959DD654}"/>
              </a:ext>
            </a:extLst>
          </p:cNvPr>
          <p:cNvSpPr txBox="1">
            <a:spLocks/>
          </p:cNvSpPr>
          <p:nvPr/>
        </p:nvSpPr>
        <p:spPr>
          <a:xfrm>
            <a:off x="1177315" y="1922516"/>
            <a:ext cx="9734928" cy="4005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모서리가 둥근 직사각형 72">
            <a:extLst>
              <a:ext uri="{FF2B5EF4-FFF2-40B4-BE49-F238E27FC236}">
                <a16:creationId xmlns:a16="http://schemas.microsoft.com/office/drawing/2014/main" id="{112F5745-F53C-473D-99DA-095574B998BC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A0178-F3D3-43BA-942B-D7EEBBF25DF5}"/>
                  </a:ext>
                </a:extLst>
              </p:cNvPr>
              <p:cNvSpPr txBox="1"/>
              <p:nvPr/>
            </p:nvSpPr>
            <p:spPr>
              <a:xfrm>
                <a:off x="838743" y="710677"/>
                <a:ext cx="9326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A) </a:t>
                </a:r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인천광역시 아파트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𝑚</m:t>
                        </m:r>
                      </m:e>
                      <m:sup>
                        <m: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당 평균매매 가격 변동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A0178-F3D3-43BA-942B-D7EEBBF25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43" y="710677"/>
                <a:ext cx="9326535" cy="461665"/>
              </a:xfrm>
              <a:prstGeom prst="rect">
                <a:avLst/>
              </a:prstGeom>
              <a:blipFill>
                <a:blip r:embed="rId3"/>
                <a:stretch>
                  <a:fillRect l="-1046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16BB7347-15C5-4657-94D4-9A413286ABB8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1" y="1549180"/>
            <a:ext cx="5426548" cy="41509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441F38-5887-4928-A19F-E66B7D6585F6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21" y="1534956"/>
            <a:ext cx="5569528" cy="4165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1CBD4-4859-4822-89E4-A14934E2E90F}"/>
              </a:ext>
            </a:extLst>
          </p:cNvPr>
          <p:cNvSpPr txBox="1"/>
          <p:nvPr/>
        </p:nvSpPr>
        <p:spPr>
          <a:xfrm>
            <a:off x="10071532" y="1612738"/>
            <a:ext cx="1650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----- </a:t>
            </a:r>
            <a:r>
              <a:rPr lang="ko-KR" altLang="en-US" sz="1000" dirty="0">
                <a:solidFill>
                  <a:srgbClr val="FF0000"/>
                </a:solidFill>
              </a:rPr>
              <a:t>실제 데이터 변동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DD77F-0F1F-4120-9449-CB2B37A00963}"/>
              </a:ext>
            </a:extLst>
          </p:cNvPr>
          <p:cNvSpPr txBox="1"/>
          <p:nvPr/>
        </p:nvSpPr>
        <p:spPr>
          <a:xfrm>
            <a:off x="971504" y="5549298"/>
            <a:ext cx="50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2019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년에도 지속적인 평균매매가 상승 예상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20DCE-31C5-404A-9FD4-C1C019D82B61}"/>
              </a:ext>
            </a:extLst>
          </p:cNvPr>
          <p:cNvSpPr txBox="1"/>
          <p:nvPr/>
        </p:nvSpPr>
        <p:spPr>
          <a:xfrm>
            <a:off x="6986375" y="5549298"/>
            <a:ext cx="42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변동과 어느정도 비슷함을 확인</a:t>
            </a:r>
          </a:p>
        </p:txBody>
      </p:sp>
    </p:spTree>
    <p:extLst>
      <p:ext uri="{BB962C8B-B14F-4D97-AF65-F5344CB8AC3E}">
        <p14:creationId xmlns:p14="http://schemas.microsoft.com/office/powerpoint/2010/main" val="128596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CC7C8FD-0456-4899-85C6-E109FE364ED8}"/>
              </a:ext>
            </a:extLst>
          </p:cNvPr>
          <p:cNvSpPr txBox="1">
            <a:spLocks/>
          </p:cNvSpPr>
          <p:nvPr/>
        </p:nvSpPr>
        <p:spPr>
          <a:xfrm>
            <a:off x="838743" y="178201"/>
            <a:ext cx="10515600" cy="53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EDA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E03150D-0726-4019-A6C0-2FDBAAEF2DA4}"/>
              </a:ext>
            </a:extLst>
          </p:cNvPr>
          <p:cNvSpPr txBox="1">
            <a:spLocks/>
          </p:cNvSpPr>
          <p:nvPr/>
        </p:nvSpPr>
        <p:spPr>
          <a:xfrm>
            <a:off x="1177315" y="1922516"/>
            <a:ext cx="9734928" cy="4005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모서리가 둥근 직사각형 72">
            <a:extLst>
              <a:ext uri="{FF2B5EF4-FFF2-40B4-BE49-F238E27FC236}">
                <a16:creationId xmlns:a16="http://schemas.microsoft.com/office/drawing/2014/main" id="{0A17A5B6-F80F-44A2-8FB8-69FCB6C9F4B0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00A1A3-E658-4795-AAB8-CB204E0F3D9E}"/>
                  </a:ext>
                </a:extLst>
              </p:cNvPr>
              <p:cNvSpPr txBox="1"/>
              <p:nvPr/>
            </p:nvSpPr>
            <p:spPr>
              <a:xfrm>
                <a:off x="837657" y="710677"/>
                <a:ext cx="9326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B) </a:t>
                </a:r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인천광역시 </a:t>
                </a:r>
                <a:r>
                  <a:rPr lang="ko-KR" altLang="en-US" sz="2400" dirty="0" err="1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구군별</a:t>
                </a:r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𝑚</m:t>
                        </m:r>
                      </m:e>
                      <m:sup>
                        <m: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당 매매 가격 변화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00A1A3-E658-4795-AAB8-CB204E0F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7" y="710677"/>
                <a:ext cx="9326535" cy="461665"/>
              </a:xfrm>
              <a:prstGeom prst="rect">
                <a:avLst/>
              </a:prstGeom>
              <a:blipFill>
                <a:blip r:embed="rId2"/>
                <a:stretch>
                  <a:fillRect l="-980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00628C02-1029-4592-ABF8-DEB4FAB5D294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8"/>
          <a:stretch/>
        </p:blipFill>
        <p:spPr>
          <a:xfrm>
            <a:off x="5794624" y="1953712"/>
            <a:ext cx="5717438" cy="4005946"/>
          </a:xfrm>
          <a:prstGeom prst="rect">
            <a:avLst/>
          </a:prstGeom>
        </p:spPr>
      </p:pic>
      <p:pic>
        <p:nvPicPr>
          <p:cNvPr id="27" name="그림 2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31D8DDA-6C1D-4C78-8F01-B9696B1007BD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" y="1563027"/>
            <a:ext cx="5164108" cy="439663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DD11E-2936-4590-84A4-525DC41E87CA}"/>
              </a:ext>
            </a:extLst>
          </p:cNvPr>
          <p:cNvSpPr/>
          <p:nvPr/>
        </p:nvSpPr>
        <p:spPr>
          <a:xfrm>
            <a:off x="5385699" y="4277944"/>
            <a:ext cx="697627" cy="1323439"/>
          </a:xfrm>
          <a:prstGeom prst="rect">
            <a:avLst/>
          </a:prstGeom>
          <a:ln w="6350">
            <a:noFill/>
            <a:prstDash val="sysDash"/>
          </a:ln>
        </p:spPr>
        <p:txBody>
          <a:bodyPr wrap="none">
            <a:spAutoFit/>
          </a:bodyPr>
          <a:lstStyle/>
          <a:p>
            <a:r>
              <a:rPr lang="en-US" altLang="ko-KR" sz="800" b="1" dirty="0"/>
              <a:t>---</a:t>
            </a:r>
            <a:r>
              <a:rPr lang="ko-KR" altLang="en-US" sz="800" dirty="0"/>
              <a:t>전체</a:t>
            </a:r>
            <a:endParaRPr lang="en-US" altLang="ko-KR" sz="800" b="1" dirty="0"/>
          </a:p>
          <a:p>
            <a:r>
              <a:rPr lang="ko-KR" altLang="en-US" sz="800" b="1" dirty="0" err="1"/>
              <a:t>ㅡ</a:t>
            </a:r>
            <a:r>
              <a:rPr lang="ko-KR" altLang="en-US" sz="800" dirty="0" err="1"/>
              <a:t>연수구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ko-KR" altLang="en-US" sz="800" b="1" dirty="0" err="1">
                <a:solidFill>
                  <a:srgbClr val="FFFF00"/>
                </a:solidFill>
              </a:rPr>
              <a:t>ㅡ</a:t>
            </a:r>
            <a:r>
              <a:rPr lang="ko-KR" altLang="en-US" sz="800" dirty="0" err="1"/>
              <a:t>부평구</a:t>
            </a:r>
            <a:endParaRPr lang="en-US" altLang="ko-KR" sz="800" dirty="0"/>
          </a:p>
          <a:p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ㅡ</a:t>
            </a:r>
            <a:r>
              <a:rPr lang="ko-KR" altLang="en-US" sz="800" dirty="0" err="1"/>
              <a:t>서구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ko-KR" altLang="en-US" sz="800" b="1" dirty="0" err="1">
                <a:solidFill>
                  <a:schemeClr val="accent1"/>
                </a:solidFill>
              </a:rPr>
              <a:t>ㅡ</a:t>
            </a:r>
            <a:r>
              <a:rPr lang="ko-KR" altLang="en-US" sz="800" dirty="0" err="1"/>
              <a:t>남동구</a:t>
            </a:r>
            <a:endParaRPr lang="en-US" altLang="ko-KR" sz="800" dirty="0"/>
          </a:p>
          <a:p>
            <a:r>
              <a:rPr lang="ko-KR" altLang="en-US" sz="800" b="1" dirty="0" err="1">
                <a:solidFill>
                  <a:srgbClr val="C00000"/>
                </a:solidFill>
              </a:rPr>
              <a:t>ㅡ</a:t>
            </a:r>
            <a:r>
              <a:rPr lang="ko-KR" altLang="en-US" sz="800" dirty="0" err="1"/>
              <a:t>중구</a:t>
            </a:r>
            <a:endParaRPr lang="en-US" altLang="ko-KR" sz="800" dirty="0"/>
          </a:p>
          <a:p>
            <a:r>
              <a:rPr lang="ko-KR" altLang="en-US" sz="800" b="1" dirty="0" err="1">
                <a:solidFill>
                  <a:srgbClr val="92D050"/>
                </a:solidFill>
              </a:rPr>
              <a:t>ㅡ</a:t>
            </a:r>
            <a:r>
              <a:rPr lang="ko-KR" altLang="en-US" sz="800" dirty="0" err="1"/>
              <a:t>계양구</a:t>
            </a:r>
            <a:endParaRPr lang="en-US" altLang="ko-KR" sz="800" dirty="0"/>
          </a:p>
          <a:p>
            <a:r>
              <a:rPr lang="ko-KR" altLang="en-US" sz="800" b="1" dirty="0" err="1">
                <a:solidFill>
                  <a:srgbClr val="D60093"/>
                </a:solidFill>
              </a:rPr>
              <a:t>ㅡ</a:t>
            </a:r>
            <a:r>
              <a:rPr lang="ko-KR" altLang="en-US" sz="800" dirty="0" err="1"/>
              <a:t>미추홀구</a:t>
            </a:r>
            <a:endParaRPr lang="en-US" altLang="ko-KR" sz="800" dirty="0"/>
          </a:p>
          <a:p>
            <a:r>
              <a:rPr lang="ko-KR" altLang="en-US" sz="800" b="1" dirty="0" err="1">
                <a:solidFill>
                  <a:srgbClr val="A7E8FF"/>
                </a:solidFill>
              </a:rPr>
              <a:t>ㅡ</a:t>
            </a:r>
            <a:r>
              <a:rPr lang="ko-KR" altLang="en-US" sz="800" dirty="0" err="1"/>
              <a:t>동구</a:t>
            </a:r>
            <a:endParaRPr lang="en-US" altLang="ko-KR" sz="800" dirty="0"/>
          </a:p>
          <a:p>
            <a:r>
              <a:rPr lang="ko-KR" altLang="en-US" sz="800" b="1" dirty="0" err="1">
                <a:solidFill>
                  <a:srgbClr val="FF0000"/>
                </a:solidFill>
              </a:rPr>
              <a:t>ㅡ</a:t>
            </a:r>
            <a:r>
              <a:rPr lang="ko-KR" altLang="en-US" sz="800" dirty="0" err="1"/>
              <a:t>강화군</a:t>
            </a:r>
            <a:endParaRPr lang="en-US" altLang="ko-KR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5F437-2659-4F3C-981F-C4EFA82A0FF6}"/>
              </a:ext>
            </a:extLst>
          </p:cNvPr>
          <p:cNvSpPr txBox="1"/>
          <p:nvPr/>
        </p:nvSpPr>
        <p:spPr>
          <a:xfrm>
            <a:off x="7249753" y="1670142"/>
            <a:ext cx="2807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인천광역시 아파트 매매가격 변화</a:t>
            </a:r>
          </a:p>
        </p:txBody>
      </p:sp>
    </p:spTree>
    <p:extLst>
      <p:ext uri="{BB962C8B-B14F-4D97-AF65-F5344CB8AC3E}">
        <p14:creationId xmlns:p14="http://schemas.microsoft.com/office/powerpoint/2010/main" val="268373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A5EDEB0-FA0C-4FA8-8985-0A42CE2C76CF}"/>
              </a:ext>
            </a:extLst>
          </p:cNvPr>
          <p:cNvSpPr txBox="1">
            <a:spLocks/>
          </p:cNvSpPr>
          <p:nvPr/>
        </p:nvSpPr>
        <p:spPr>
          <a:xfrm>
            <a:off x="838743" y="178201"/>
            <a:ext cx="10515600" cy="53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EDA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F8BFFB-2786-4CF2-ABF8-FF01285C7682}"/>
              </a:ext>
            </a:extLst>
          </p:cNvPr>
          <p:cNvSpPr txBox="1">
            <a:spLocks/>
          </p:cNvSpPr>
          <p:nvPr/>
        </p:nvSpPr>
        <p:spPr>
          <a:xfrm>
            <a:off x="1177315" y="1922516"/>
            <a:ext cx="9734928" cy="4005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모서리가 둥근 직사각형 72">
            <a:extLst>
              <a:ext uri="{FF2B5EF4-FFF2-40B4-BE49-F238E27FC236}">
                <a16:creationId xmlns:a16="http://schemas.microsoft.com/office/drawing/2014/main" id="{1F616E6B-C387-401E-A962-23BEC921F12E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482762-4C32-4473-A558-81A277CD5077}"/>
                  </a:ext>
                </a:extLst>
              </p:cNvPr>
              <p:cNvSpPr txBox="1"/>
              <p:nvPr/>
            </p:nvSpPr>
            <p:spPr>
              <a:xfrm>
                <a:off x="837657" y="710677"/>
                <a:ext cx="9326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C) </a:t>
                </a:r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인천광역시 거래규모별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𝑚</m:t>
                        </m:r>
                      </m:e>
                      <m:sup>
                        <m:r>
                          <a:rPr lang="pt-BR" altLang="ko-KR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chemeClr val="accent6">
                        <a:lumMod val="5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당 평균매매 가격 변동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482762-4C32-4473-A558-81A277CD5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7" y="710677"/>
                <a:ext cx="9326535" cy="461665"/>
              </a:xfrm>
              <a:prstGeom prst="rect">
                <a:avLst/>
              </a:prstGeom>
              <a:blipFill>
                <a:blip r:embed="rId2"/>
                <a:stretch>
                  <a:fillRect l="-980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3048FC6-0824-4ED0-A5E5-3E4821F8BDBA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2" y="1569353"/>
            <a:ext cx="5542915" cy="4688146"/>
          </a:xfrm>
          <a:prstGeom prst="rect">
            <a:avLst/>
          </a:prstGeom>
        </p:spPr>
      </p:pic>
      <p:pic>
        <p:nvPicPr>
          <p:cNvPr id="13" name="그림 1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77A65CC-CCD0-4B74-89DA-529299F2FED0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7" y="1716308"/>
            <a:ext cx="5596922" cy="44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1) Data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구분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14B41C-38B7-4E79-BF7A-722D49731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22" y="2653981"/>
            <a:ext cx="1667827" cy="1667827"/>
          </a:xfrm>
          <a:prstGeom prst="rect">
            <a:avLst/>
          </a:prstGeo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2609A8AA-49FE-4632-84ED-B49114D5F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56535" y="2636208"/>
            <a:ext cx="1667828" cy="166782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137FEB-0BAB-4139-B9B0-65FF8DC1EB77}"/>
              </a:ext>
            </a:extLst>
          </p:cNvPr>
          <p:cNvSpPr txBox="1"/>
          <p:nvPr/>
        </p:nvSpPr>
        <p:spPr>
          <a:xfrm>
            <a:off x="1830821" y="4738399"/>
            <a:ext cx="208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Training Set</a:t>
            </a:r>
          </a:p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1195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CF480-F16E-4055-8C8F-D3942091FF85}"/>
              </a:ext>
            </a:extLst>
          </p:cNvPr>
          <p:cNvSpPr txBox="1"/>
          <p:nvPr/>
        </p:nvSpPr>
        <p:spPr>
          <a:xfrm>
            <a:off x="5171288" y="4754142"/>
            <a:ext cx="232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Validation Set</a:t>
            </a:r>
          </a:p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895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1B683D-EB7E-4EA9-B2D7-5129743A9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67653" y="2510629"/>
            <a:ext cx="1942356" cy="1927756"/>
          </a:xfrm>
          <a:prstGeom prst="rect">
            <a:avLst/>
          </a:prstGeom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2F2D22-E5D2-4815-9249-325E5970A5D4}"/>
              </a:ext>
            </a:extLst>
          </p:cNvPr>
          <p:cNvSpPr txBox="1"/>
          <p:nvPr/>
        </p:nvSpPr>
        <p:spPr>
          <a:xfrm>
            <a:off x="8637891" y="4754142"/>
            <a:ext cx="210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Test Set</a:t>
            </a:r>
          </a:p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895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22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4264091" y="2406700"/>
            <a:ext cx="0" cy="136396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6067828" y="2262684"/>
            <a:ext cx="1929656" cy="436376"/>
            <a:chOff x="5350073" y="2329830"/>
            <a:chExt cx="1929656" cy="436376"/>
          </a:xfrm>
          <a:solidFill>
            <a:schemeClr val="accent6">
              <a:lumMod val="75000"/>
            </a:schemeClr>
          </a:solidFill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4244335" y="2572784"/>
            <a:ext cx="1957874" cy="451714"/>
            <a:chOff x="3569524" y="2626480"/>
            <a:chExt cx="1957874" cy="451714"/>
          </a:xfrm>
          <a:solidFill>
            <a:schemeClr val="accent6">
              <a:lumMod val="75000"/>
            </a:schemeClr>
          </a:solidFill>
        </p:grpSpPr>
        <p:sp>
          <p:nvSpPr>
            <p:cNvPr id="47" name="직사각형 46"/>
            <p:cNvSpPr/>
            <p:nvPr/>
          </p:nvSpPr>
          <p:spPr>
            <a:xfrm rot="900000">
              <a:off x="3569524" y="2626480"/>
              <a:ext cx="1872761" cy="129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  <a:grpFill/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2469260" y="2282450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chemeClr val="accent6">
                  <a:lumMod val="75000"/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8E6850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8E6850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481443" y="2713782"/>
            <a:ext cx="288032" cy="288032"/>
            <a:chOff x="1403648" y="1484784"/>
            <a:chExt cx="288032" cy="288032"/>
          </a:xfrm>
          <a:solidFill>
            <a:schemeClr val="accent1">
              <a:lumMod val="75000"/>
            </a:schemeClr>
          </a:solidFill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4283" y="3766065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서론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주제선정</a:t>
            </a:r>
            <a:endParaRPr lang="en-US" altLang="ko-KR" sz="2000" dirty="0">
              <a:solidFill>
                <a:srgbClr val="73544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선정이유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7942" y="3722710"/>
            <a:ext cx="195742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handling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조사</a:t>
            </a:r>
            <a:endParaRPr lang="en-US" altLang="ko-KR" sz="2000" dirty="0">
              <a:solidFill>
                <a:srgbClr val="73544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변수설명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3733" y="3857432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 </a:t>
            </a:r>
            <a:r>
              <a:rPr lang="ko-KR" altLang="en-US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endParaRPr lang="en-US" altLang="ko-KR" sz="2000" dirty="0">
              <a:solidFill>
                <a:srgbClr val="73544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00819" y="3851330"/>
            <a:ext cx="1692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분석결과 해석</a:t>
            </a:r>
            <a:endParaRPr lang="en-US" altLang="ko-KR" sz="2000" dirty="0">
              <a:solidFill>
                <a:srgbClr val="73544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596043" y="3001814"/>
            <a:ext cx="0" cy="86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058193" y="2987826"/>
            <a:ext cx="0" cy="86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853468" y="2473878"/>
            <a:ext cx="0" cy="136396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746945" y="55780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46945" y="109056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BA1D1D-5D26-4819-BC76-99D0F623074D}"/>
              </a:ext>
            </a:extLst>
          </p:cNvPr>
          <p:cNvSpPr/>
          <p:nvPr/>
        </p:nvSpPr>
        <p:spPr>
          <a:xfrm rot="900000">
            <a:off x="7884905" y="2618158"/>
            <a:ext cx="1800000" cy="128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E4AD56-CEEE-450D-B292-DCB3CB623A7F}"/>
              </a:ext>
            </a:extLst>
          </p:cNvPr>
          <p:cNvSpPr/>
          <p:nvPr/>
        </p:nvSpPr>
        <p:spPr>
          <a:xfrm>
            <a:off x="9616066" y="280924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5B3599F-B799-4C2B-A12E-BA899C6FF7FC}"/>
              </a:ext>
            </a:extLst>
          </p:cNvPr>
          <p:cNvCxnSpPr>
            <a:cxnSpLocks/>
          </p:cNvCxnSpPr>
          <p:nvPr/>
        </p:nvCxnSpPr>
        <p:spPr>
          <a:xfrm>
            <a:off x="9760082" y="3001814"/>
            <a:ext cx="0" cy="83602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BDA5426-F523-4B26-BCCA-72000CA4F1AA}"/>
              </a:ext>
            </a:extLst>
          </p:cNvPr>
          <p:cNvSpPr txBox="1"/>
          <p:nvPr/>
        </p:nvSpPr>
        <p:spPr>
          <a:xfrm>
            <a:off x="7418113" y="3851531"/>
            <a:ext cx="1771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set </a:t>
            </a:r>
            <a:r>
              <a:rPr lang="ko-KR" altLang="en-US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구분</a:t>
            </a:r>
            <a:endParaRPr lang="en-US" altLang="ko-KR" sz="2000" dirty="0">
              <a:solidFill>
                <a:srgbClr val="73544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err="1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의사결정트리</a:t>
            </a:r>
            <a:endParaRPr lang="en-US" altLang="ko-KR" sz="2000" dirty="0">
              <a:solidFill>
                <a:srgbClr val="73544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rgbClr val="7354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회귀분석</a:t>
            </a:r>
            <a:endParaRPr lang="en-US" altLang="ko-KR" sz="2000" dirty="0">
              <a:solidFill>
                <a:srgbClr val="73544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86514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6" y="2213849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의사결정트리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Training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376A2-092E-4155-B7E8-4D51305077BF}"/>
              </a:ext>
            </a:extLst>
          </p:cNvPr>
          <p:cNvSpPr txBox="1"/>
          <p:nvPr/>
        </p:nvSpPr>
        <p:spPr>
          <a:xfrm>
            <a:off x="4057621" y="1741638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인천아파트 평균 매매가 초기 의사결정모형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0BD460-2602-411E-9EDA-69D2B97C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t="14979" r="9508" b="9668"/>
          <a:stretch/>
        </p:blipFill>
        <p:spPr>
          <a:xfrm>
            <a:off x="764771" y="2213849"/>
            <a:ext cx="10589572" cy="41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6" y="2213849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의사결정트리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Pruning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FB0CB6-961A-4A47-B128-029F318A54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202" y="1509542"/>
            <a:ext cx="10890572" cy="47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2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354" y="2452255"/>
            <a:ext cx="6880110" cy="376754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의사결정트리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MSE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94E22-18C0-413A-8FC9-67944A0104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1537" y="1825593"/>
            <a:ext cx="8028123" cy="400134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DEFABB-19E9-4D28-8987-6FCFBE2D3C97}"/>
              </a:ext>
            </a:extLst>
          </p:cNvPr>
          <p:cNvSpPr/>
          <p:nvPr/>
        </p:nvSpPr>
        <p:spPr>
          <a:xfrm>
            <a:off x="3753134" y="3643952"/>
            <a:ext cx="1473959" cy="1016758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354" y="2452255"/>
            <a:ext cx="6880110" cy="376754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의사결정트리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MSE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비교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9117B1F-3955-49F5-A7DB-D616A9133F9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73" y="1597682"/>
            <a:ext cx="9463847" cy="45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6" y="2213849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회귀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의사결정트리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 모형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F07BC-F681-44B6-AC73-33351CA2AF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t="14871" r="595" b="10548"/>
          <a:stretch/>
        </p:blipFill>
        <p:spPr>
          <a:xfrm>
            <a:off x="1093124" y="2253660"/>
            <a:ext cx="10576073" cy="3966135"/>
          </a:xfrm>
          <a:prstGeom prst="rect">
            <a:avLst/>
          </a:prstGeom>
          <a:solidFill>
            <a:srgbClr val="F1F8EC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376A2-092E-4155-B7E8-4D51305077BF}"/>
              </a:ext>
            </a:extLst>
          </p:cNvPr>
          <p:cNvSpPr txBox="1"/>
          <p:nvPr/>
        </p:nvSpPr>
        <p:spPr>
          <a:xfrm>
            <a:off x="3509515" y="1743993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인천아파트 평균 매매가 의사결정모형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평균전세가 포함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784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6" y="2213849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회귀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의사결정트리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 모형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FA99548-8526-4463-BC79-5FA06BDC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27986"/>
              </p:ext>
            </p:extLst>
          </p:nvPr>
        </p:nvGraphicFramePr>
        <p:xfrm>
          <a:off x="2089237" y="3551342"/>
          <a:ext cx="79405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076">
                  <a:extLst>
                    <a:ext uri="{9D8B030D-6E8A-4147-A177-3AD203B41FA5}">
                      <a16:colId xmlns:a16="http://schemas.microsoft.com/office/drawing/2014/main" val="3707028651"/>
                    </a:ext>
                  </a:extLst>
                </a:gridCol>
                <a:gridCol w="2861426">
                  <a:extLst>
                    <a:ext uri="{9D8B030D-6E8A-4147-A177-3AD203B41FA5}">
                      <a16:colId xmlns:a16="http://schemas.microsoft.com/office/drawing/2014/main" val="932885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변수명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분기 노드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71170"/>
                  </a:ext>
                </a:extLst>
              </a:tr>
              <a:tr h="294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평균전세가</a:t>
                      </a:r>
                      <a:endParaRPr lang="en-US" altLang="ko-KR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360863"/>
                  </a:ext>
                </a:extLst>
              </a:tr>
              <a:tr h="294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노후도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849574"/>
                  </a:ext>
                </a:extLst>
              </a:tr>
              <a:tr h="294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단지세대수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24085"/>
                  </a:ext>
                </a:extLst>
              </a:tr>
              <a:tr h="294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교육시설 수 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스타벅스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개별세대수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쇼핑시설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15342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D25EBB-32A7-4577-9A09-54D33FBE2852}"/>
              </a:ext>
            </a:extLst>
          </p:cNvPr>
          <p:cNvSpPr/>
          <p:nvPr/>
        </p:nvSpPr>
        <p:spPr>
          <a:xfrm>
            <a:off x="2089237" y="3946093"/>
            <a:ext cx="7940502" cy="363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7C651-10FE-47EE-94D4-09EF81A43239}"/>
              </a:ext>
            </a:extLst>
          </p:cNvPr>
          <p:cNvSpPr txBox="1"/>
          <p:nvPr/>
        </p:nvSpPr>
        <p:spPr>
          <a:xfrm>
            <a:off x="4157007" y="1963791"/>
            <a:ext cx="3877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highlight>
                  <a:srgbClr val="F1F8EC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MSE	  1477.903	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highlight>
                  <a:srgbClr val="F1F8EC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 MSE	  1398.396	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highlight>
                  <a:srgbClr val="F1F8EC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MSE	  1303.861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highlight>
                <a:srgbClr val="F1F8EC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EEC748-FAFE-4387-9CF7-F1220675C3BF}"/>
              </a:ext>
            </a:extLst>
          </p:cNvPr>
          <p:cNvSpPr/>
          <p:nvPr/>
        </p:nvSpPr>
        <p:spPr>
          <a:xfrm>
            <a:off x="6095999" y="2596549"/>
            <a:ext cx="1446415" cy="38290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86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회귀분석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초기모형 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376A2-092E-4155-B7E8-4D51305077BF}"/>
              </a:ext>
            </a:extLst>
          </p:cNvPr>
          <p:cNvSpPr txBox="1"/>
          <p:nvPr/>
        </p:nvSpPr>
        <p:spPr>
          <a:xfrm>
            <a:off x="3662670" y="1653232"/>
            <a:ext cx="466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종속변수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 =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인천아파트 평균 매매가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48CDA445-5486-4299-92F8-8E41F74803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950340"/>
                  </p:ext>
                </p:extLst>
              </p:nvPr>
            </p:nvGraphicFramePr>
            <p:xfrm>
              <a:off x="1055716" y="3392489"/>
              <a:ext cx="9717578" cy="2482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294">
                      <a:extLst>
                        <a:ext uri="{9D8B030D-6E8A-4147-A177-3AD203B41FA5}">
                          <a16:colId xmlns:a16="http://schemas.microsoft.com/office/drawing/2014/main" val="3742857916"/>
                        </a:ext>
                      </a:extLst>
                    </a:gridCol>
                    <a:gridCol w="1841299">
                      <a:extLst>
                        <a:ext uri="{9D8B030D-6E8A-4147-A177-3AD203B41FA5}">
                          <a16:colId xmlns:a16="http://schemas.microsoft.com/office/drawing/2014/main" val="609210906"/>
                        </a:ext>
                      </a:extLst>
                    </a:gridCol>
                    <a:gridCol w="1052306">
                      <a:extLst>
                        <a:ext uri="{9D8B030D-6E8A-4147-A177-3AD203B41FA5}">
                          <a16:colId xmlns:a16="http://schemas.microsoft.com/office/drawing/2014/main" val="3616404628"/>
                        </a:ext>
                      </a:extLst>
                    </a:gridCol>
                    <a:gridCol w="2048889">
                      <a:extLst>
                        <a:ext uri="{9D8B030D-6E8A-4147-A177-3AD203B41FA5}">
                          <a16:colId xmlns:a16="http://schemas.microsoft.com/office/drawing/2014/main" val="575075032"/>
                        </a:ext>
                      </a:extLst>
                    </a:gridCol>
                    <a:gridCol w="1168226">
                      <a:extLst>
                        <a:ext uri="{9D8B030D-6E8A-4147-A177-3AD203B41FA5}">
                          <a16:colId xmlns:a16="http://schemas.microsoft.com/office/drawing/2014/main" val="1003286107"/>
                        </a:ext>
                      </a:extLst>
                    </a:gridCol>
                    <a:gridCol w="2545564">
                      <a:extLst>
                        <a:ext uri="{9D8B030D-6E8A-4147-A177-3AD203B41FA5}">
                          <a16:colId xmlns:a16="http://schemas.microsoft.com/office/drawing/2014/main" val="2435783102"/>
                        </a:ext>
                      </a:extLst>
                    </a:gridCol>
                  </a:tblGrid>
                  <a:tr h="38566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독립변수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설명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독립변수</a:t>
                          </a:r>
                          <a:endParaRPr lang="ko-KR" sz="16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설명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독립변수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설명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66061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solidFill>
                              <a:schemeClr val="tx1"/>
                            </a:solidFill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분양면적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평균전세가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평균인구수</a:t>
                          </a:r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876669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solidFill>
                              <a:schemeClr val="tx1"/>
                            </a:solidFill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단지세대수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토지면적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평균세대수</a:t>
                          </a:r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5590885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solidFill>
                              <a:schemeClr val="tx1"/>
                            </a:solidFill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개별세대수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 err="1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문화시설수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 err="1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교육시설수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8527016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solidFill>
                              <a:schemeClr val="tx1"/>
                            </a:solidFill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노후도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쇼핑시설수</a:t>
                          </a:r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개발호재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1292644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 dirty="0">
                            <a:solidFill>
                              <a:schemeClr val="tx1"/>
                            </a:solidFill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 err="1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역세권점수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스타벅스</a:t>
                          </a:r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 err="1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평균혼인건수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4796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48CDA445-5486-4299-92F8-8E41F74803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950340"/>
                  </p:ext>
                </p:extLst>
              </p:nvPr>
            </p:nvGraphicFramePr>
            <p:xfrm>
              <a:off x="1055716" y="3392489"/>
              <a:ext cx="9717578" cy="2482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294">
                      <a:extLst>
                        <a:ext uri="{9D8B030D-6E8A-4147-A177-3AD203B41FA5}">
                          <a16:colId xmlns:a16="http://schemas.microsoft.com/office/drawing/2014/main" val="3742857916"/>
                        </a:ext>
                      </a:extLst>
                    </a:gridCol>
                    <a:gridCol w="1841299">
                      <a:extLst>
                        <a:ext uri="{9D8B030D-6E8A-4147-A177-3AD203B41FA5}">
                          <a16:colId xmlns:a16="http://schemas.microsoft.com/office/drawing/2014/main" val="609210906"/>
                        </a:ext>
                      </a:extLst>
                    </a:gridCol>
                    <a:gridCol w="1052306">
                      <a:extLst>
                        <a:ext uri="{9D8B030D-6E8A-4147-A177-3AD203B41FA5}">
                          <a16:colId xmlns:a16="http://schemas.microsoft.com/office/drawing/2014/main" val="3616404628"/>
                        </a:ext>
                      </a:extLst>
                    </a:gridCol>
                    <a:gridCol w="2048889">
                      <a:extLst>
                        <a:ext uri="{9D8B030D-6E8A-4147-A177-3AD203B41FA5}">
                          <a16:colId xmlns:a16="http://schemas.microsoft.com/office/drawing/2014/main" val="575075032"/>
                        </a:ext>
                      </a:extLst>
                    </a:gridCol>
                    <a:gridCol w="1168226">
                      <a:extLst>
                        <a:ext uri="{9D8B030D-6E8A-4147-A177-3AD203B41FA5}">
                          <a16:colId xmlns:a16="http://schemas.microsoft.com/office/drawing/2014/main" val="1003286107"/>
                        </a:ext>
                      </a:extLst>
                    </a:gridCol>
                    <a:gridCol w="2545564">
                      <a:extLst>
                        <a:ext uri="{9D8B030D-6E8A-4147-A177-3AD203B41FA5}">
                          <a16:colId xmlns:a16="http://schemas.microsoft.com/office/drawing/2014/main" val="2435783102"/>
                        </a:ext>
                      </a:extLst>
                    </a:gridCol>
                  </a:tblGrid>
                  <a:tr h="38566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독립변수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설명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독립변수</a:t>
                          </a:r>
                          <a:endParaRPr lang="ko-KR" sz="16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설명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독립변수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설명</a:t>
                          </a:r>
                          <a:endParaRPr lang="ko-KR" sz="16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66061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5" t="-104348" r="-818966" b="-4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분양면적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5723" t="-104348" r="-549133" b="-4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평균전세가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542" t="-104348" r="-219792" b="-4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평균인구수</a:t>
                          </a:r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876669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5" t="-204348" r="-818966" b="-3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단지세대수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5723" t="-204348" r="-549133" b="-3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토지면적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542" t="-204348" r="-219792" b="-3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평균세대수</a:t>
                          </a:r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5590885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5" t="-304348" r="-818966" b="-2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개별세대수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5723" t="-304348" r="-549133" b="-2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 err="1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문화시설수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542" t="-304348" r="-219792" b="-2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 err="1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교육시설수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8527016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5" t="-404348" r="-818966" b="-1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노후도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5723" t="-404348" r="-549133" b="-1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쇼핑시설수</a:t>
                          </a:r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542" t="-404348" r="-219792" b="-1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개발호재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1292644"/>
                      </a:ext>
                    </a:extLst>
                  </a:tr>
                  <a:tr h="4192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75" t="-504348" r="-818966" b="-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 err="1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역세권점수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5723" t="-504348" r="-549133" b="-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스타벅스</a:t>
                          </a:r>
                          <a:endParaRPr lang="ko-KR" sz="2000" kern="10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13542" t="-504348" r="-219792" b="-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 err="1">
                              <a:effectLst/>
                              <a:latin typeface="나눔스퀘어_ac ExtraBold" panose="020B0600000101010101" pitchFamily="50" charset="-127"/>
                              <a:ea typeface="나눔스퀘어_ac ExtraBold" panose="020B0600000101010101" pitchFamily="50" charset="-127"/>
                            </a:rPr>
                            <a:t>평균혼인건수</a:t>
                          </a:r>
                          <a:endParaRPr lang="ko-KR" sz="2000" kern="100" dirty="0">
                            <a:effectLst/>
                            <a:latin typeface="나눔스퀘어_ac ExtraBold" panose="020B0600000101010101" pitchFamily="50" charset="-127"/>
                            <a:ea typeface="나눔스퀘어_ac Extra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47960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94CEF0A8-D7F0-49A3-BBFC-7E9AAEC52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803" y="2163572"/>
                <a:ext cx="10515600" cy="873056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n-US" altLang="ko-KR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ko-KR" sz="2400" dirty="0">
                  <a:latin typeface="Copperplate Gothic Bold" panose="020E0705020206020404" pitchFamily="34" charset="0"/>
                  <a:ea typeface="나눔스퀘어_ac ExtraBold" panose="020B0600000101010101" pitchFamily="50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+ℇ</m:t>
                      </m:r>
                    </m:oMath>
                  </m:oMathPara>
                </a14:m>
                <a:endParaRPr lang="ko-KR" altLang="ko-KR" sz="2400" dirty="0">
                  <a:latin typeface="Copperplate Gothic Bold" panose="020E0705020206020404" pitchFamily="34" charset="0"/>
                  <a:ea typeface="나눔스퀘어_ac ExtraBold" panose="020B0600000101010101" pitchFamily="50" charset="-127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2" name="내용 개체 틀 11">
                <a:extLst>
                  <a:ext uri="{FF2B5EF4-FFF2-40B4-BE49-F238E27FC236}">
                    <a16:creationId xmlns:a16="http://schemas.microsoft.com/office/drawing/2014/main" id="{94CEF0A8-D7F0-49A3-BBFC-7E9AAEC52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803" y="2163572"/>
                <a:ext cx="10515600" cy="873056"/>
              </a:xfrm>
              <a:blipFill>
                <a:blip r:embed="rId4"/>
                <a:stretch>
                  <a:fillRect b="-5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55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6" y="2213849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회귀분석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잔차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plot 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A92C10-7303-4FAE-8A38-F743384717E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0" b="38883"/>
          <a:stretch/>
        </p:blipFill>
        <p:spPr bwMode="auto">
          <a:xfrm>
            <a:off x="522803" y="1346662"/>
            <a:ext cx="11006950" cy="50541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1A7587-B13A-464A-B04D-B0A63709FD8B}"/>
              </a:ext>
            </a:extLst>
          </p:cNvPr>
          <p:cNvSpPr txBox="1"/>
          <p:nvPr/>
        </p:nvSpPr>
        <p:spPr>
          <a:xfrm>
            <a:off x="4288597" y="710677"/>
            <a:ext cx="54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정규성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독립성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선형성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등분산성 확인</a:t>
            </a:r>
          </a:p>
        </p:txBody>
      </p:sp>
    </p:spTree>
    <p:extLst>
      <p:ext uri="{BB962C8B-B14F-4D97-AF65-F5344CB8AC3E}">
        <p14:creationId xmlns:p14="http://schemas.microsoft.com/office/powerpoint/2010/main" val="77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6" y="2213849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회귀분석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다중공선성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D130FD-BAA7-4D10-AE0A-F1455217AD09}"/>
              </a:ext>
            </a:extLst>
          </p:cNvPr>
          <p:cNvPicPr/>
          <p:nvPr/>
        </p:nvPicPr>
        <p:blipFill rotWithShape="1">
          <a:blip r:embed="rId3"/>
          <a:srcRect l="9811"/>
          <a:stretch/>
        </p:blipFill>
        <p:spPr bwMode="auto">
          <a:xfrm>
            <a:off x="4387755" y="1484285"/>
            <a:ext cx="6834428" cy="4711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266583D-AC9E-447C-8386-E9949A67496A}"/>
              </a:ext>
            </a:extLst>
          </p:cNvPr>
          <p:cNvSpPr/>
          <p:nvPr/>
        </p:nvSpPr>
        <p:spPr>
          <a:xfrm>
            <a:off x="8611444" y="5035332"/>
            <a:ext cx="641444" cy="5663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E940C8-0BFE-4185-9104-0D32D7D7D2E0}"/>
              </a:ext>
            </a:extLst>
          </p:cNvPr>
          <p:cNvSpPr/>
          <p:nvPr/>
        </p:nvSpPr>
        <p:spPr>
          <a:xfrm>
            <a:off x="-616424" y="47892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평균 인구수와 평균 세대수에서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다중공선성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나타남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!!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C89432-889E-4AD6-906E-B557EF854845}"/>
              </a:ext>
            </a:extLst>
          </p:cNvPr>
          <p:cNvCxnSpPr>
            <a:endCxn id="4" idx="2"/>
          </p:cNvCxnSpPr>
          <p:nvPr/>
        </p:nvCxnSpPr>
        <p:spPr>
          <a:xfrm>
            <a:off x="4060209" y="5090615"/>
            <a:ext cx="4551235" cy="2279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16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6" y="4148051"/>
            <a:ext cx="5928722" cy="207174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회귀분석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변수선택법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EBD36-9BCC-4A12-BEAB-BE7E62666619}"/>
              </a:ext>
            </a:extLst>
          </p:cNvPr>
          <p:cNvSpPr txBox="1"/>
          <p:nvPr/>
        </p:nvSpPr>
        <p:spPr>
          <a:xfrm>
            <a:off x="522803" y="1704818"/>
            <a:ext cx="110318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Forward selection</a:t>
            </a:r>
            <a:endParaRPr lang="ko-KR" altLang="ko-KR" sz="2000" dirty="0">
              <a:solidFill>
                <a:schemeClr val="accent6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lm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(Y ~ X6 + X4 + X13 + X10 + factor(X14) + X5 + X9 + X11 + X12 + X2 + X15 + X7 + X8, data = train)  </a:t>
            </a:r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Multiple R-squared:  0.7989,	Adjusted R-squared:  0.7967</a:t>
            </a:r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Backward selection </a:t>
            </a:r>
            <a:endParaRPr lang="ko-KR" altLang="ko-KR" sz="2000" dirty="0">
              <a:solidFill>
                <a:schemeClr val="accent6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lm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(Y ~ X2 + X4 + X5 + X6 + X7 + X8 + X9 + X11 + X12 +  X13 + factor(X14) + X15, data = train)</a:t>
            </a:r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Multiple R-squared:  0.7988,	Adjusted R-squared:  0.7968</a:t>
            </a:r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highlight>
                  <a:srgbClr val="F1F8EC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Stepwise selection</a:t>
            </a:r>
            <a:endParaRPr lang="ko-KR" altLang="ko-KR" sz="2000" b="1" dirty="0">
              <a:solidFill>
                <a:schemeClr val="accent6">
                  <a:lumMod val="50000"/>
                </a:schemeClr>
              </a:solidFill>
              <a:highlight>
                <a:srgbClr val="F1F8EC"/>
              </a:highligh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lm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(Y~ X2 + X4 + X5 + X6 + X7 + X8 + X9 + X11 + X12 + X13 + factor(X14) + X15, data=train)</a:t>
            </a:r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Multiple R-squared:  0.7988,	Adjusted R-squared:  0.7968</a:t>
            </a:r>
            <a:endParaRPr lang="ko-KR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AF345-E959-4965-B1E1-2BA2B65E961C}"/>
              </a:ext>
            </a:extLst>
          </p:cNvPr>
          <p:cNvSpPr txBox="1"/>
          <p:nvPr/>
        </p:nvSpPr>
        <p:spPr>
          <a:xfrm>
            <a:off x="2238412" y="5117639"/>
            <a:ext cx="795826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Backward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Stepwise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동일한 결과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Stepwise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 채택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 </a:t>
            </a:r>
          </a:p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X11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X12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</a:t>
            </a:r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다중공선성을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고려하여 최종모형 선택하기</a:t>
            </a:r>
          </a:p>
        </p:txBody>
      </p:sp>
      <p:pic>
        <p:nvPicPr>
          <p:cNvPr id="8" name="그래픽 7" descr="조금 굽은 화살표">
            <a:extLst>
              <a:ext uri="{FF2B5EF4-FFF2-40B4-BE49-F238E27FC236}">
                <a16:creationId xmlns:a16="http://schemas.microsoft.com/office/drawing/2014/main" id="{D3E0F371-5EC2-48BC-A672-788087D90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443" y="5218890"/>
            <a:ext cx="637401" cy="6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3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DEA2E6F-C974-4789-8B1B-F81DEFCC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서론</a:t>
            </a:r>
          </a:p>
        </p:txBody>
      </p:sp>
      <p:sp>
        <p:nvSpPr>
          <p:cNvPr id="6" name="모서리가 둥근 직사각형 72">
            <a:extLst>
              <a:ext uri="{FF2B5EF4-FFF2-40B4-BE49-F238E27FC236}">
                <a16:creationId xmlns:a16="http://schemas.microsoft.com/office/drawing/2014/main" id="{5A19423A-44B1-4DD9-B62C-8BDC010FAFA7}"/>
              </a:ext>
            </a:extLst>
          </p:cNvPr>
          <p:cNvSpPr/>
          <p:nvPr/>
        </p:nvSpPr>
        <p:spPr>
          <a:xfrm>
            <a:off x="317998" y="1422400"/>
            <a:ext cx="11351199" cy="4905732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C82CF-3EA7-4B8F-8D27-AEC459716F38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및 선정 이유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1F5B2A-8959-4243-ABA2-FC291EF8B0E4}"/>
                  </a:ext>
                </a:extLst>
              </p:cNvPr>
              <p:cNvSpPr txBox="1"/>
              <p:nvPr/>
            </p:nvSpPr>
            <p:spPr>
              <a:xfrm>
                <a:off x="743221" y="1620986"/>
                <a:ext cx="10705557" cy="4141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AutoNum type="romanLcPeriod"/>
                </a:pPr>
                <a:r>
                  <a:rPr lang="ko-KR" altLang="en-US" sz="2400" b="1" dirty="0">
                    <a:solidFill>
                      <a:srgbClr val="456B2B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주제</a:t>
                </a:r>
                <a:endParaRPr lang="en-US" altLang="ko-KR" sz="2400" b="1" dirty="0">
                  <a:solidFill>
                    <a:srgbClr val="456B2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    -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인천광역시 아파트 단지 데이터를 이용한 아파트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𝑚</m:t>
                        </m:r>
                      </m:e>
                      <m:sup>
                        <m:r>
                          <a:rPr lang="pt-BR" altLang="ko-KR" i="1"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_ac ExtraBold" panose="020B0600000101010101" pitchFamily="50" charset="-127"/>
                      </a:rPr>
                      <m:t>당</m:t>
                    </m:r>
                  </m:oMath>
                </a14:m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평균 매매가격 예측 및 영향을 주는 변수분석</a:t>
                </a:r>
                <a:endParaRPr lang="en-US" altLang="ko-KR" sz="2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400050" indent="-400050">
                  <a:lnSpc>
                    <a:spcPct val="150000"/>
                  </a:lnSpc>
                  <a:buAutoNum type="romanLcPeriod" startAt="2"/>
                </a:pPr>
                <a:r>
                  <a:rPr lang="ko-KR" altLang="en-US" sz="2400" b="1" dirty="0">
                    <a:solidFill>
                      <a:srgbClr val="456B2B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분석 단위</a:t>
                </a:r>
                <a:endParaRPr lang="en-US" altLang="ko-KR" sz="2400" b="1" dirty="0">
                  <a:solidFill>
                    <a:srgbClr val="456B2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r>
                  <a:rPr lang="en-US" altLang="ko-KR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    </a:t>
                </a:r>
                <a:r>
                  <a:rPr lang="en-US" altLang="ko-KR" sz="20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-</a:t>
                </a:r>
                <a:r>
                  <a:rPr lang="en-US" altLang="ko-KR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최근 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3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년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(2016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월부터 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2018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12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월 까지의 월 기준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) </a:t>
                </a:r>
              </a:p>
              <a:p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      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인천광역시 단지별 아파트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𝑚</m:t>
                        </m:r>
                      </m:e>
                      <m:sup>
                        <m:r>
                          <a:rPr lang="pt-BR" altLang="ko-KR" b="0" i="1"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당 평균 매매 가격 기준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(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단위 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만원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/</a:t>
                </a:r>
                <a:r>
                  <a:rPr lang="pt-BR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𝑚</m:t>
                        </m:r>
                      </m:e>
                      <m:sup>
                        <m:r>
                          <a:rPr lang="pt-BR" altLang="ko-KR" b="0" i="1">
                            <a:latin typeface="Cambria Math" panose="02040503050406030204" pitchFamily="18" charset="0"/>
                            <a:ea typeface="나눔스퀘어_ac Extra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)</a:t>
                </a:r>
                <a:endParaRPr lang="en-US" altLang="ko-KR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400050" indent="-400050">
                  <a:lnSpc>
                    <a:spcPct val="150000"/>
                  </a:lnSpc>
                  <a:buAutoNum type="romanLcPeriod" startAt="3"/>
                </a:pPr>
                <a:r>
                  <a:rPr lang="ko-KR" altLang="en-US" sz="2400" b="1" dirty="0">
                    <a:solidFill>
                      <a:srgbClr val="456B2B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선정 이유</a:t>
                </a:r>
                <a:endParaRPr lang="en-US" altLang="ko-KR" sz="2400" b="1" dirty="0">
                  <a:solidFill>
                    <a:srgbClr val="456B2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    -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부동산 정책에도 불구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증가하는 아파트 가격 요인이 무엇일까 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    </a:t>
                </a:r>
                <a:r>
                  <a:rPr lang="en-US" altLang="ko-KR" sz="20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-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선정 변수들이 아파트가격에 얼마나 영향을 미치고 통제한다면 어떤 변화가 일어날지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    </a:t>
                </a:r>
                <a:r>
                  <a:rPr lang="en-US" altLang="ko-KR" sz="20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-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정부의 부동산 대책의 방향을 제시 및 판단을 분석을 통해 인천 아파트 동향을 알아보고자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.</a:t>
                </a:r>
                <a:endPara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1F5B2A-8959-4243-ABA2-FC291EF8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" y="1620986"/>
                <a:ext cx="10705557" cy="4141390"/>
              </a:xfrm>
              <a:prstGeom prst="rect">
                <a:avLst/>
              </a:prstGeom>
              <a:blipFill>
                <a:blip r:embed="rId3"/>
                <a:stretch>
                  <a:fillRect l="-797" b="-1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래픽 9" descr="대상">
            <a:extLst>
              <a:ext uri="{FF2B5EF4-FFF2-40B4-BE49-F238E27FC236}">
                <a16:creationId xmlns:a16="http://schemas.microsoft.com/office/drawing/2014/main" id="{87F16EDD-559E-4C21-8EAF-0C0F44866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0112" y="717783"/>
            <a:ext cx="653145" cy="6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22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6" y="2213849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7839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회귀분석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최종모형 선택 과정</a:t>
            </a:r>
            <a:endParaRPr lang="ko-KR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4DB40F61-8F65-4570-94DA-93B7E3E4B6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07663"/>
                  </p:ext>
                </p:extLst>
              </p:nvPr>
            </p:nvGraphicFramePr>
            <p:xfrm>
              <a:off x="922713" y="1687484"/>
              <a:ext cx="9942023" cy="41867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09720">
                      <a:extLst>
                        <a:ext uri="{9D8B030D-6E8A-4147-A177-3AD203B41FA5}">
                          <a16:colId xmlns:a16="http://schemas.microsoft.com/office/drawing/2014/main" val="4112480225"/>
                        </a:ext>
                      </a:extLst>
                    </a:gridCol>
                    <a:gridCol w="3202857">
                      <a:extLst>
                        <a:ext uri="{9D8B030D-6E8A-4147-A177-3AD203B41FA5}">
                          <a16:colId xmlns:a16="http://schemas.microsoft.com/office/drawing/2014/main" val="4020989583"/>
                        </a:ext>
                      </a:extLst>
                    </a:gridCol>
                    <a:gridCol w="3029446">
                      <a:extLst>
                        <a:ext uri="{9D8B030D-6E8A-4147-A177-3AD203B41FA5}">
                          <a16:colId xmlns:a16="http://schemas.microsoft.com/office/drawing/2014/main" val="3299578765"/>
                        </a:ext>
                      </a:extLst>
                    </a:gridCol>
                  </a:tblGrid>
                  <a:tr h="6918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</a:rPr>
                            <a:t>회귀모형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Train MSE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Validation MSE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02419"/>
                      </a:ext>
                    </a:extLst>
                  </a:tr>
                  <a:tr h="581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초기 모형</a:t>
                          </a:r>
                          <a:endParaRPr lang="ko-KR" sz="18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1369.551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1220.949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0621156"/>
                      </a:ext>
                    </a:extLst>
                  </a:tr>
                  <a:tr h="581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초기 모형 </a:t>
                          </a:r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stepwise</a:t>
                          </a:r>
                          <a:endParaRPr lang="ko-KR" sz="18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1367.26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1217.055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7480712"/>
                      </a:ext>
                    </a:extLst>
                  </a:tr>
                  <a:tr h="5830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평균인구수</a:t>
                          </a:r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80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) </a:t>
                          </a: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제거 초기 모형</a:t>
                          </a:r>
                          <a:endParaRPr lang="ko-KR" sz="18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1527.122</a:t>
                          </a:r>
                          <a:endParaRPr lang="ko-KR" sz="18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1347.754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6464844"/>
                      </a:ext>
                    </a:extLst>
                  </a:tr>
                  <a:tr h="5830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평균인구수</a:t>
                          </a:r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80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) </a:t>
                          </a: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제거 </a:t>
                          </a:r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stepwise</a:t>
                          </a:r>
                          <a:endParaRPr lang="ko-KR" sz="18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1525.889</a:t>
                          </a:r>
                          <a:endParaRPr lang="ko-KR" sz="18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1348.721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3947419"/>
                      </a:ext>
                    </a:extLst>
                  </a:tr>
                  <a:tr h="5830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평균세대수</a:t>
                          </a:r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80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) </a:t>
                          </a: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제거 초기 모형</a:t>
                          </a:r>
                          <a:endParaRPr lang="ko-KR" sz="18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1509.502</a:t>
                          </a:r>
                          <a:endParaRPr lang="ko-KR" sz="18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1328.958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6175238"/>
                      </a:ext>
                    </a:extLst>
                  </a:tr>
                  <a:tr h="5830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평균세대수</a:t>
                          </a:r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80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) </a:t>
                          </a: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제거 </a:t>
                          </a:r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stepwise</a:t>
                          </a:r>
                          <a:endParaRPr lang="ko-KR" sz="18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1511.268</a:t>
                          </a:r>
                          <a:endParaRPr lang="ko-KR" sz="18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1334.331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985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4DB40F61-8F65-4570-94DA-93B7E3E4B6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07663"/>
                  </p:ext>
                </p:extLst>
              </p:nvPr>
            </p:nvGraphicFramePr>
            <p:xfrm>
              <a:off x="922713" y="1687484"/>
              <a:ext cx="9942023" cy="41867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709720">
                      <a:extLst>
                        <a:ext uri="{9D8B030D-6E8A-4147-A177-3AD203B41FA5}">
                          <a16:colId xmlns:a16="http://schemas.microsoft.com/office/drawing/2014/main" val="4112480225"/>
                        </a:ext>
                      </a:extLst>
                    </a:gridCol>
                    <a:gridCol w="3202857">
                      <a:extLst>
                        <a:ext uri="{9D8B030D-6E8A-4147-A177-3AD203B41FA5}">
                          <a16:colId xmlns:a16="http://schemas.microsoft.com/office/drawing/2014/main" val="4020989583"/>
                        </a:ext>
                      </a:extLst>
                    </a:gridCol>
                    <a:gridCol w="3029446">
                      <a:extLst>
                        <a:ext uri="{9D8B030D-6E8A-4147-A177-3AD203B41FA5}">
                          <a16:colId xmlns:a16="http://schemas.microsoft.com/office/drawing/2014/main" val="3299578765"/>
                        </a:ext>
                      </a:extLst>
                    </a:gridCol>
                  </a:tblGrid>
                  <a:tr h="6918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effectLst/>
                            </a:rPr>
                            <a:t>회귀모형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Train MSE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Validation MSE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02419"/>
                      </a:ext>
                    </a:extLst>
                  </a:tr>
                  <a:tr h="581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초기 모형</a:t>
                          </a:r>
                          <a:endParaRPr lang="ko-KR" sz="18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1369.551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1220.949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0621156"/>
                      </a:ext>
                    </a:extLst>
                  </a:tr>
                  <a:tr h="581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초기 모형 </a:t>
                          </a:r>
                          <a:r>
                            <a:rPr lang="en-US" sz="1800" kern="1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</a:rPr>
                            <a:t>stepwise</a:t>
                          </a:r>
                          <a:endParaRPr lang="ko-KR" sz="18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1367.26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1217.055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7480712"/>
                      </a:ext>
                    </a:extLst>
                  </a:tr>
                  <a:tr h="5830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" t="-318750" r="-168309" b="-3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1527.122</a:t>
                          </a:r>
                          <a:endParaRPr lang="ko-KR" sz="18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1347.754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6464844"/>
                      </a:ext>
                    </a:extLst>
                  </a:tr>
                  <a:tr h="5830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" t="-423158" r="-16830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1525.889</a:t>
                          </a:r>
                          <a:endParaRPr lang="ko-KR" sz="18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1348.721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3947419"/>
                      </a:ext>
                    </a:extLst>
                  </a:tr>
                  <a:tr h="5830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" t="-517708" r="-168309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1509.502</a:t>
                          </a:r>
                          <a:endParaRPr lang="ko-KR" sz="18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1328.958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6175238"/>
                      </a:ext>
                    </a:extLst>
                  </a:tr>
                  <a:tr h="5830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" t="-617708" r="-168309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1511.268</a:t>
                          </a:r>
                          <a:endParaRPr lang="ko-KR" sz="18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1334.331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9850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5324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Modeling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36" y="2213849"/>
            <a:ext cx="9734928" cy="40059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7839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회귀분석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최종모형 선택</a:t>
            </a:r>
            <a:endParaRPr lang="ko-KR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45940C2-8230-460F-B3C9-FA02EAA75655}"/>
                  </a:ext>
                </a:extLst>
              </p:cNvPr>
              <p:cNvSpPr/>
              <p:nvPr/>
            </p:nvSpPr>
            <p:spPr>
              <a:xfrm>
                <a:off x="2461727" y="1640143"/>
                <a:ext cx="7955280" cy="910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 137.9609+0.0964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+0.0042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−1.9706</m:t>
                          </m:r>
                        </m:e>
                      </m:d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+6.7173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+0.6467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−0.6610</m:t>
                          </m:r>
                        </m:e>
                      </m:d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−0.3640</m:t>
                          </m:r>
                        </m:e>
                      </m:d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+3.7135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+0.0002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+2.21412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+18.8459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+(−0.0616)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45940C2-8230-460F-B3C9-FA02EAA75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27" y="1640143"/>
                <a:ext cx="7955280" cy="910634"/>
              </a:xfrm>
              <a:prstGeom prst="rect">
                <a:avLst/>
              </a:prstGeom>
              <a:blipFill>
                <a:blip r:embed="rId3"/>
                <a:stretch>
                  <a:fillRect b="-6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CC548EA-B99A-4467-9239-AEB51847472D}"/>
                  </a:ext>
                </a:extLst>
              </p:cNvPr>
              <p:cNvSpPr/>
              <p:nvPr/>
            </p:nvSpPr>
            <p:spPr>
              <a:xfrm>
                <a:off x="1984975" y="1642178"/>
                <a:ext cx="40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CC548EA-B99A-4467-9239-AEB518474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975" y="1642178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 t="-3279" r="-909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35C88584-A5FA-4C52-B1CA-F3300ADAE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482166"/>
                  </p:ext>
                </p:extLst>
              </p:nvPr>
            </p:nvGraphicFramePr>
            <p:xfrm>
              <a:off x="1878797" y="2673019"/>
              <a:ext cx="8229599" cy="35467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38844">
                      <a:extLst>
                        <a:ext uri="{9D8B030D-6E8A-4147-A177-3AD203B41FA5}">
                          <a16:colId xmlns:a16="http://schemas.microsoft.com/office/drawing/2014/main" val="3007209693"/>
                        </a:ext>
                      </a:extLst>
                    </a:gridCol>
                    <a:gridCol w="3698032">
                      <a:extLst>
                        <a:ext uri="{9D8B030D-6E8A-4147-A177-3AD203B41FA5}">
                          <a16:colId xmlns:a16="http://schemas.microsoft.com/office/drawing/2014/main" val="2670376669"/>
                        </a:ext>
                      </a:extLst>
                    </a:gridCol>
                    <a:gridCol w="3392723">
                      <a:extLst>
                        <a:ext uri="{9D8B030D-6E8A-4147-A177-3AD203B41FA5}">
                          <a16:colId xmlns:a16="http://schemas.microsoft.com/office/drawing/2014/main" val="3948625756"/>
                        </a:ext>
                      </a:extLst>
                    </a:gridCol>
                  </a:tblGrid>
                  <a:tr h="26416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solidFill>
                                <a:schemeClr val="bg1"/>
                              </a:solidFill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변수</a:t>
                          </a:r>
                          <a:endParaRPr lang="ko-KR" sz="1600" kern="100" dirty="0">
                            <a:solidFill>
                              <a:schemeClr val="bg1"/>
                            </a:solidFill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solidFill>
                                <a:schemeClr val="bg1"/>
                              </a:solidFill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이름</a:t>
                          </a:r>
                          <a:endParaRPr lang="ko-KR" sz="1600" kern="100" dirty="0">
                            <a:solidFill>
                              <a:schemeClr val="bg1"/>
                            </a:solidFill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solidFill>
                                <a:schemeClr val="bg1"/>
                              </a:solidFill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추정회귀계수</a:t>
                          </a:r>
                          <a:endParaRPr lang="ko-KR" sz="1600" kern="100" dirty="0">
                            <a:solidFill>
                              <a:schemeClr val="bg1"/>
                            </a:solidFill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450087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개발호재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18.8459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1867516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 err="1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역세권점수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6.7173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4286256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스타벅스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3.7135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9202597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 err="1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교육시설수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2.21412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910198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평균전세가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0.6467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4180911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분양면적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0.0964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8397647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단지세대수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0.0042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8722179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 err="1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평균인구수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0.0002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3398071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평균혼인건수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-0.0616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230681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쇼핑시설수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-0.3640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2676760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토지면적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-0.6610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097497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노후도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-1.9706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103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35C88584-A5FA-4C52-B1CA-F3300ADAE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482166"/>
                  </p:ext>
                </p:extLst>
              </p:nvPr>
            </p:nvGraphicFramePr>
            <p:xfrm>
              <a:off x="1878797" y="2673019"/>
              <a:ext cx="8229599" cy="35467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38844">
                      <a:extLst>
                        <a:ext uri="{9D8B030D-6E8A-4147-A177-3AD203B41FA5}">
                          <a16:colId xmlns:a16="http://schemas.microsoft.com/office/drawing/2014/main" val="3007209693"/>
                        </a:ext>
                      </a:extLst>
                    </a:gridCol>
                    <a:gridCol w="3698032">
                      <a:extLst>
                        <a:ext uri="{9D8B030D-6E8A-4147-A177-3AD203B41FA5}">
                          <a16:colId xmlns:a16="http://schemas.microsoft.com/office/drawing/2014/main" val="2670376669"/>
                        </a:ext>
                      </a:extLst>
                    </a:gridCol>
                    <a:gridCol w="3392723">
                      <a:extLst>
                        <a:ext uri="{9D8B030D-6E8A-4147-A177-3AD203B41FA5}">
                          <a16:colId xmlns:a16="http://schemas.microsoft.com/office/drawing/2014/main" val="3948625756"/>
                        </a:ext>
                      </a:extLst>
                    </a:gridCol>
                  </a:tblGrid>
                  <a:tr h="26416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solidFill>
                                <a:schemeClr val="bg1"/>
                              </a:solidFill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변수</a:t>
                          </a:r>
                          <a:endParaRPr lang="ko-KR" sz="1600" kern="100" dirty="0">
                            <a:solidFill>
                              <a:schemeClr val="bg1"/>
                            </a:solidFill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solidFill>
                                <a:schemeClr val="bg1"/>
                              </a:solidFill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이름</a:t>
                          </a:r>
                          <a:endParaRPr lang="ko-KR" sz="1600" kern="100" dirty="0">
                            <a:solidFill>
                              <a:schemeClr val="bg1"/>
                            </a:solidFill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solidFill>
                                <a:schemeClr val="bg1"/>
                              </a:solidFill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추정회귀계수</a:t>
                          </a:r>
                          <a:endParaRPr lang="ko-KR" sz="1600" kern="100" dirty="0">
                            <a:solidFill>
                              <a:schemeClr val="bg1"/>
                            </a:solidFill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450087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115556" r="-623529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개발호재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18.8459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1867516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215556" r="-623529" b="-10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 err="1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역세권점수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6.7173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4286256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315556" r="-623529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스타벅스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3.7135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9202597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415556" r="-623529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 err="1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교육시설수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2.21412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910198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515556" r="-623529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평균전세가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0.6467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4180911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615556" r="-623529" b="-6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분양면적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0.0964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8397647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715556" r="-623529" b="-5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단지세대수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0.0042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8722179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815556" r="-623529" b="-4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 dirty="0" err="1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평균인구수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0.0002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3398071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915556" r="-623529" b="-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평균혼인건수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-0.0616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230681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1015556" r="-623529" b="-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쇼핑시설수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-0.3640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2676760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1115556" r="-623529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토지면적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-0.6610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6097497"/>
                      </a:ext>
                    </a:extLst>
                  </a:tr>
                  <a:tr h="2735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5" t="-1215556" r="-623529" b="-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600" kern="10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노후도</a:t>
                          </a:r>
                          <a:endParaRPr lang="ko-KR" sz="1600" kern="10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-1.9706</a:t>
                          </a:r>
                          <a:endParaRPr lang="ko-KR" sz="1600" kern="100" dirty="0">
                            <a:effectLst/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1033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8739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8F02688-1D3C-4646-BDAA-B1494DBE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05.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EFEC2-6BC8-4C70-B905-CA2F3C4ED542}"/>
              </a:ext>
            </a:extLst>
          </p:cNvPr>
          <p:cNvSpPr txBox="1"/>
          <p:nvPr/>
        </p:nvSpPr>
        <p:spPr>
          <a:xfrm>
            <a:off x="837657" y="710677"/>
            <a:ext cx="78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 평가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1030D-1F3F-4A40-8E0F-FEFE5044A774}"/>
              </a:ext>
            </a:extLst>
          </p:cNvPr>
          <p:cNvSpPr txBox="1"/>
          <p:nvPr/>
        </p:nvSpPr>
        <p:spPr>
          <a:xfrm>
            <a:off x="991982" y="1604767"/>
            <a:ext cx="8686171" cy="512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LcPeriod"/>
            </a:pPr>
            <a:r>
              <a:rPr lang="en-US" altLang="ko-KR" sz="2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〮 </a:t>
            </a:r>
            <a:r>
              <a:rPr lang="ko-KR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초기모형 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</a:t>
            </a:r>
            <a:r>
              <a:rPr lang="ko-KR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노드 </a:t>
            </a:r>
            <a:endParaRPr lang="en-US" altLang="ko-KR" sz="2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〮 MSE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 모형</a:t>
            </a:r>
            <a:endParaRPr lang="en-US" altLang="ko-KR" sz="2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〮 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모형 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endParaRPr lang="en-US" altLang="ko-KR" sz="2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〮 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평균전세가</a:t>
            </a:r>
            <a:endParaRPr lang="en-US" altLang="ko-KR" sz="22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400050" indent="-400050">
              <a:lnSpc>
                <a:spcPct val="150000"/>
              </a:lnSpc>
              <a:buAutoNum type="romanLcPeriod" startAt="2"/>
            </a:pPr>
            <a:r>
              <a:rPr lang="en-US" altLang="ko-KR" sz="2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Regression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 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〮 Stepwise selection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sz="22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다중공선성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제거 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평균세대수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개발호재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역세권점수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스타벅스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교육시설수</a:t>
            </a:r>
            <a:endParaRPr lang="en-US" altLang="ko-KR" sz="2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래픽 14" descr="프레젠테이션 막대형 차트">
            <a:extLst>
              <a:ext uri="{FF2B5EF4-FFF2-40B4-BE49-F238E27FC236}">
                <a16:creationId xmlns:a16="http://schemas.microsoft.com/office/drawing/2014/main" id="{94CCA456-3000-4E23-987E-01ECD477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7410" y="508928"/>
            <a:ext cx="914400" cy="914400"/>
          </a:xfrm>
          <a:prstGeom prst="rect">
            <a:avLst/>
          </a:prstGeom>
        </p:spPr>
      </p:pic>
      <p:sp>
        <p:nvSpPr>
          <p:cNvPr id="16" name="모서리가 둥근 직사각형 72">
            <a:extLst>
              <a:ext uri="{FF2B5EF4-FFF2-40B4-BE49-F238E27FC236}">
                <a16:creationId xmlns:a16="http://schemas.microsoft.com/office/drawing/2014/main" id="{C2121BAE-E701-4C30-A7A7-907D144A4946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87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E147C38-DCB2-49B7-A985-6A606A9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05.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38B3C-9674-4B3F-81DD-A34FD4A69AB9}"/>
              </a:ext>
            </a:extLst>
          </p:cNvPr>
          <p:cNvSpPr txBox="1"/>
          <p:nvPr/>
        </p:nvSpPr>
        <p:spPr>
          <a:xfrm>
            <a:off x="837657" y="710677"/>
            <a:ext cx="78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 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52682-1C1C-44BC-BC73-36CB3E72B4F3}"/>
              </a:ext>
            </a:extLst>
          </p:cNvPr>
          <p:cNvSpPr/>
          <p:nvPr/>
        </p:nvSpPr>
        <p:spPr>
          <a:xfrm>
            <a:off x="1182178" y="2076714"/>
            <a:ext cx="92138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안정적인 도시의 전세가와 매매가의 연동 성향과 높은 상관관계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서울보다 낮은 인천 아파트 재건축과 신도시 신축 아파트들의 매매가에 미치는 영향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교통환경이 열악한 인천이나 경기도 지역 역세권의 따라 큰 아파트 가격 양분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가맹점없이 본사 직영점으로만 운영되는 스타벅스의 인근 상권 조건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〮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지역마다 큰 차이 없는 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개별세대수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문화시설수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＇ 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b="1" dirty="0"/>
          </a:p>
          <a:p>
            <a:r>
              <a:rPr lang="ko-KR" altLang="en-US" b="1" dirty="0"/>
              <a:t>  </a:t>
            </a:r>
            <a:endParaRPr lang="ko-KR" altLang="en-US" dirty="0"/>
          </a:p>
        </p:txBody>
      </p:sp>
      <p:pic>
        <p:nvPicPr>
          <p:cNvPr id="14" name="그래픽 13" descr="조금 굽은 화살표">
            <a:extLst>
              <a:ext uri="{FF2B5EF4-FFF2-40B4-BE49-F238E27FC236}">
                <a16:creationId xmlns:a16="http://schemas.microsoft.com/office/drawing/2014/main" id="{73E3268B-4469-41B0-A4BE-61BAD422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983" y="5005020"/>
            <a:ext cx="637401" cy="6374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FD4E6A-FD10-4892-BE35-D3E8C5DBCB58}"/>
              </a:ext>
            </a:extLst>
          </p:cNvPr>
          <p:cNvSpPr txBox="1"/>
          <p:nvPr/>
        </p:nvSpPr>
        <p:spPr>
          <a:xfrm>
            <a:off x="4016773" y="5119696"/>
            <a:ext cx="699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의미 있는 변수들을 통해 인천 아파트 매매가격을 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2019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이후로도 어느정도 예측 가능 </a:t>
            </a:r>
          </a:p>
        </p:txBody>
      </p:sp>
      <p:sp>
        <p:nvSpPr>
          <p:cNvPr id="16" name="모서리가 둥근 직사각형 72">
            <a:extLst>
              <a:ext uri="{FF2B5EF4-FFF2-40B4-BE49-F238E27FC236}">
                <a16:creationId xmlns:a16="http://schemas.microsoft.com/office/drawing/2014/main" id="{5E002A14-23E4-48BC-BB9A-AC5415CA0B23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pic>
        <p:nvPicPr>
          <p:cNvPr id="18" name="그래픽 17" descr="기어 헤드">
            <a:extLst>
              <a:ext uri="{FF2B5EF4-FFF2-40B4-BE49-F238E27FC236}">
                <a16:creationId xmlns:a16="http://schemas.microsoft.com/office/drawing/2014/main" id="{836814BC-EE54-4704-BAD7-6806827A4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6023" y="585306"/>
            <a:ext cx="784955" cy="7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1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D0B1A7-6945-46E5-A572-A789E391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05.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  <a:endParaRPr lang="ko-KR" altLang="en-US" sz="2800" dirty="0">
              <a:solidFill>
                <a:srgbClr val="54823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D3877-9C45-4177-BF9F-439B4B6729F4}"/>
              </a:ext>
            </a:extLst>
          </p:cNvPr>
          <p:cNvSpPr txBox="1"/>
          <p:nvPr/>
        </p:nvSpPr>
        <p:spPr>
          <a:xfrm>
            <a:off x="837657" y="710677"/>
            <a:ext cx="783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한계점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DAAD9-9306-414B-ABD4-701C65428F7F}"/>
              </a:ext>
            </a:extLst>
          </p:cNvPr>
          <p:cNvSpPr/>
          <p:nvPr/>
        </p:nvSpPr>
        <p:spPr>
          <a:xfrm>
            <a:off x="1111838" y="1846465"/>
            <a:ext cx="101721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eriod"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전 한계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세부적인 아파트 단지별 완벽한 변수 자료들의 분석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전문가도 예측 힘든 아파트 가격의 변수들 포함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모델링 적용의 학사 수준 분석 방법의 한계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년간의 데이터로 인한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예상치 못한 미래 사건들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단지 내 아파트 층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구조 등 세부적인 사항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건수마다 달라지는 시차를 두고 거래하는 실거래가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00050" indent="-400050">
              <a:buAutoNum type="romanLcPeriod" startAt="2"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후 한계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계속 감소하는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오분율에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따른 적정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terminal node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수준 선정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변수제거에도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set MSE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 set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것보다 큰 것에 대한 회귀분석 해석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인천공항이 있는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운서동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아파트 값이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낮은편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이지만 가장 많은 스타벅스 매장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송도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같은 특정 신도시의 높은 집값 해석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〮 cook’s distance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outlier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 해석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 dirty="0"/>
          </a:p>
          <a:p>
            <a:r>
              <a:rPr lang="ko-KR" altLang="en-US" b="1" dirty="0"/>
              <a:t>  </a:t>
            </a:r>
            <a:endParaRPr lang="ko-KR" altLang="en-US" dirty="0"/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7F44B920-6B99-4918-82BF-909349DDFB14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pic>
        <p:nvPicPr>
          <p:cNvPr id="10" name="그래픽 9" descr="기어 헤드">
            <a:extLst>
              <a:ext uri="{FF2B5EF4-FFF2-40B4-BE49-F238E27FC236}">
                <a16:creationId xmlns:a16="http://schemas.microsoft.com/office/drawing/2014/main" id="{39802D66-0A99-4AD5-87D4-7E85B6E0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6023" y="585306"/>
            <a:ext cx="784955" cy="7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01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EB407-FA1E-40E5-916F-38569EDB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15" name="자유형 10">
            <a:extLst>
              <a:ext uri="{FF2B5EF4-FFF2-40B4-BE49-F238E27FC236}">
                <a16:creationId xmlns:a16="http://schemas.microsoft.com/office/drawing/2014/main" id="{844FE177-9336-4D51-A295-8A0F604DC813}"/>
              </a:ext>
            </a:extLst>
          </p:cNvPr>
          <p:cNvSpPr/>
          <p:nvPr/>
        </p:nvSpPr>
        <p:spPr>
          <a:xfrm flipV="1">
            <a:off x="0" y="0"/>
            <a:ext cx="9377765" cy="6858000"/>
          </a:xfrm>
          <a:custGeom>
            <a:avLst/>
            <a:gdLst>
              <a:gd name="connsiteX0" fmla="*/ 0 w 9377765"/>
              <a:gd name="connsiteY0" fmla="*/ 6858000 h 6858000"/>
              <a:gd name="connsiteX1" fmla="*/ 2609850 w 9377765"/>
              <a:gd name="connsiteY1" fmla="*/ 6858000 h 6858000"/>
              <a:gd name="connsiteX2" fmla="*/ 9377765 w 9377765"/>
              <a:gd name="connsiteY2" fmla="*/ 6858000 h 6858000"/>
              <a:gd name="connsiteX3" fmla="*/ 2609850 w 9377765"/>
              <a:gd name="connsiteY3" fmla="*/ 0 h 6858000"/>
              <a:gd name="connsiteX4" fmla="*/ 0 w 937776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7765" h="6858000">
                <a:moveTo>
                  <a:pt x="0" y="6858000"/>
                </a:moveTo>
                <a:lnTo>
                  <a:pt x="2609850" y="6858000"/>
                </a:lnTo>
                <a:lnTo>
                  <a:pt x="9377765" y="6858000"/>
                </a:lnTo>
                <a:lnTo>
                  <a:pt x="260985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BCF580-6084-46A0-A92E-E768F3A24222}"/>
              </a:ext>
            </a:extLst>
          </p:cNvPr>
          <p:cNvCxnSpPr/>
          <p:nvPr/>
        </p:nvCxnSpPr>
        <p:spPr>
          <a:xfrm flipH="1">
            <a:off x="-209550" y="-2286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754629-9FAF-4B8F-A3CA-3EF548376123}"/>
              </a:ext>
            </a:extLst>
          </p:cNvPr>
          <p:cNvCxnSpPr/>
          <p:nvPr/>
        </p:nvCxnSpPr>
        <p:spPr>
          <a:xfrm flipH="1">
            <a:off x="2814235" y="1366838"/>
            <a:ext cx="1085850" cy="1104900"/>
          </a:xfrm>
          <a:prstGeom prst="line">
            <a:avLst/>
          </a:prstGeom>
          <a:noFill/>
          <a:ln w="50800" cap="rnd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5B95BD-6046-41E1-A824-332B67E3DFA9}"/>
              </a:ext>
            </a:extLst>
          </p:cNvPr>
          <p:cNvCxnSpPr/>
          <p:nvPr/>
        </p:nvCxnSpPr>
        <p:spPr>
          <a:xfrm flipH="1">
            <a:off x="8941795" y="58733"/>
            <a:ext cx="1085850" cy="1104900"/>
          </a:xfrm>
          <a:prstGeom prst="line">
            <a:avLst/>
          </a:prstGeom>
          <a:noFill/>
          <a:ln w="50800" cap="rnd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7732F9-6DB2-4D61-9EE2-CF6486C54561}"/>
              </a:ext>
            </a:extLst>
          </p:cNvPr>
          <p:cNvCxnSpPr/>
          <p:nvPr/>
        </p:nvCxnSpPr>
        <p:spPr>
          <a:xfrm flipH="1">
            <a:off x="11353800" y="8763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3924D9-06B3-48ED-AC39-B25A002B5756}"/>
              </a:ext>
            </a:extLst>
          </p:cNvPr>
          <p:cNvCxnSpPr/>
          <p:nvPr/>
        </p:nvCxnSpPr>
        <p:spPr>
          <a:xfrm flipH="1">
            <a:off x="8365979" y="4064003"/>
            <a:ext cx="1842685" cy="2038350"/>
          </a:xfrm>
          <a:prstGeom prst="line">
            <a:avLst/>
          </a:prstGeom>
          <a:noFill/>
          <a:ln w="50800" cap="rnd">
            <a:solidFill>
              <a:srgbClr val="649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55E0201-6760-474C-B5E1-35EF563CEDF0}"/>
              </a:ext>
            </a:extLst>
          </p:cNvPr>
          <p:cNvCxnSpPr/>
          <p:nvPr/>
        </p:nvCxnSpPr>
        <p:spPr>
          <a:xfrm flipH="1">
            <a:off x="11214612" y="59817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4B5DED-B485-4F0F-832F-330648F91728}"/>
              </a:ext>
            </a:extLst>
          </p:cNvPr>
          <p:cNvSpPr txBox="1"/>
          <p:nvPr/>
        </p:nvSpPr>
        <p:spPr>
          <a:xfrm>
            <a:off x="4496816" y="2826066"/>
            <a:ext cx="3219151" cy="203132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나눔스퀘어_ac ExtraBold" panose="020B0600000101010101" pitchFamily="50" charset="-127"/>
              </a:rPr>
              <a:t>THANK</a:t>
            </a:r>
            <a:endParaRPr lang="en-US" altLang="ko-KR" sz="6000" spc="6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6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나눔스퀘어_ac ExtraBold" panose="020B0600000101010101" pitchFamily="50" charset="-127"/>
              </a:rPr>
              <a:t>YOU!</a:t>
            </a:r>
            <a:endParaRPr lang="ko-KR" altLang="en-US" sz="60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EE61E5-346F-4479-9F99-DD93830BB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5" y="4386263"/>
            <a:ext cx="2522527" cy="25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48622A0-9F3F-420E-A619-59DC6E7B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서론</a:t>
            </a:r>
          </a:p>
        </p:txBody>
      </p:sp>
      <p:sp>
        <p:nvSpPr>
          <p:cNvPr id="5" name="모서리가 둥근 직사각형 72">
            <a:extLst>
              <a:ext uri="{FF2B5EF4-FFF2-40B4-BE49-F238E27FC236}">
                <a16:creationId xmlns:a16="http://schemas.microsoft.com/office/drawing/2014/main" id="{2591BD45-8A31-4CEF-897F-3AD5905B1EE6}"/>
              </a:ext>
            </a:extLst>
          </p:cNvPr>
          <p:cNvSpPr/>
          <p:nvPr/>
        </p:nvSpPr>
        <p:spPr>
          <a:xfrm>
            <a:off x="317998" y="1422400"/>
            <a:ext cx="11351199" cy="4905732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3B31D-DB52-4089-9FB3-82CF73BCA836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방법  </a:t>
            </a:r>
          </a:p>
        </p:txBody>
      </p:sp>
      <p:sp>
        <p:nvSpPr>
          <p:cNvPr id="11" name="갈매기형 수장 3">
            <a:extLst>
              <a:ext uri="{FF2B5EF4-FFF2-40B4-BE49-F238E27FC236}">
                <a16:creationId xmlns:a16="http://schemas.microsoft.com/office/drawing/2014/main" id="{4748AE4E-4982-4F7A-AF00-108515098297}"/>
              </a:ext>
            </a:extLst>
          </p:cNvPr>
          <p:cNvSpPr/>
          <p:nvPr/>
        </p:nvSpPr>
        <p:spPr>
          <a:xfrm>
            <a:off x="1257626" y="2511394"/>
            <a:ext cx="3159849" cy="2924205"/>
          </a:xfrm>
          <a:prstGeom prst="chevron">
            <a:avLst>
              <a:gd name="adj" fmla="val 21218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rgbClr val="456B2B"/>
              </a:gs>
              <a:gs pos="65000">
                <a:schemeClr val="accent6">
                  <a:lumMod val="40000"/>
                  <a:lumOff val="60000"/>
                </a:schemeClr>
              </a:gs>
              <a:gs pos="100000">
                <a:srgbClr val="456B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갈매기형 수장 3">
            <a:extLst>
              <a:ext uri="{FF2B5EF4-FFF2-40B4-BE49-F238E27FC236}">
                <a16:creationId xmlns:a16="http://schemas.microsoft.com/office/drawing/2014/main" id="{7EB9A672-3384-4901-A1E8-EA3E2F3A206D}"/>
              </a:ext>
            </a:extLst>
          </p:cNvPr>
          <p:cNvSpPr/>
          <p:nvPr/>
        </p:nvSpPr>
        <p:spPr>
          <a:xfrm>
            <a:off x="4350012" y="2458630"/>
            <a:ext cx="3124786" cy="2924204"/>
          </a:xfrm>
          <a:prstGeom prst="chevron">
            <a:avLst>
              <a:gd name="adj" fmla="val 21218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75000"/>
                </a:schemeClr>
              </a:gs>
              <a:gs pos="56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갈매기형 수장 3">
            <a:extLst>
              <a:ext uri="{FF2B5EF4-FFF2-40B4-BE49-F238E27FC236}">
                <a16:creationId xmlns:a16="http://schemas.microsoft.com/office/drawing/2014/main" id="{2BAE64C0-4AC6-4D3F-B1C8-B99686447BDA}"/>
              </a:ext>
            </a:extLst>
          </p:cNvPr>
          <p:cNvSpPr/>
          <p:nvPr/>
        </p:nvSpPr>
        <p:spPr>
          <a:xfrm>
            <a:off x="7317770" y="2458631"/>
            <a:ext cx="3106147" cy="2924203"/>
          </a:xfrm>
          <a:prstGeom prst="chevron">
            <a:avLst>
              <a:gd name="adj" fmla="val 21218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75000"/>
                </a:schemeClr>
              </a:gs>
              <a:gs pos="32000">
                <a:schemeClr val="accent6">
                  <a:lumMod val="40000"/>
                  <a:lumOff val="60000"/>
                </a:schemeClr>
              </a:gs>
              <a:gs pos="61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3DCEC-D132-45D1-AE44-E7D316D25CFF}"/>
              </a:ext>
            </a:extLst>
          </p:cNvPr>
          <p:cNvSpPr txBox="1"/>
          <p:nvPr/>
        </p:nvSpPr>
        <p:spPr>
          <a:xfrm>
            <a:off x="1942568" y="3458308"/>
            <a:ext cx="227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선정한 변수에 대한 </a:t>
            </a:r>
            <a:r>
              <a:rPr lang="en-US" altLang="ko-KR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EDA </a:t>
            </a:r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26236-E318-45C6-BDC1-CBB370C54F49}"/>
              </a:ext>
            </a:extLst>
          </p:cNvPr>
          <p:cNvSpPr txBox="1"/>
          <p:nvPr/>
        </p:nvSpPr>
        <p:spPr>
          <a:xfrm>
            <a:off x="5033062" y="3135902"/>
            <a:ext cx="2152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의사결정학습법 이용한 인천</a:t>
            </a:r>
            <a:endParaRPr lang="en-US" altLang="ko-KR" sz="2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아파트 평균매매가격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06D34-2A22-45FF-BB39-6D2B000FE401}"/>
              </a:ext>
            </a:extLst>
          </p:cNvPr>
          <p:cNvSpPr txBox="1"/>
          <p:nvPr/>
        </p:nvSpPr>
        <p:spPr>
          <a:xfrm>
            <a:off x="8027873" y="3135902"/>
            <a:ext cx="2470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아파트 가격과     관련된 모든 </a:t>
            </a:r>
            <a:endParaRPr lang="en-US" altLang="ko-KR" sz="2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독립변수들에</a:t>
            </a:r>
            <a:endParaRPr lang="en-US" altLang="ko-KR" sz="2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대한 중회귀분석</a:t>
            </a:r>
          </a:p>
        </p:txBody>
      </p:sp>
      <p:pic>
        <p:nvPicPr>
          <p:cNvPr id="20" name="그래픽 19" descr="과녁">
            <a:extLst>
              <a:ext uri="{FF2B5EF4-FFF2-40B4-BE49-F238E27FC236}">
                <a16:creationId xmlns:a16="http://schemas.microsoft.com/office/drawing/2014/main" id="{BF32FE58-CB1A-433A-AFF4-80EA7FAA8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1592" y="921865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Data Handling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12" y="1786411"/>
            <a:ext cx="10197679" cy="4305552"/>
          </a:xfrm>
        </p:spPr>
        <p:txBody>
          <a:bodyPr>
            <a:noAutofit/>
          </a:bodyPr>
          <a:lstStyle/>
          <a:p>
            <a:r>
              <a:rPr lang="ko-KR" altLang="ko-KR" sz="26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국토교통부</a:t>
            </a:r>
            <a:r>
              <a:rPr lang="en-US" altLang="ko-KR" sz="26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r>
              <a:rPr lang="ko-KR" altLang="ko-KR" sz="26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실거래가 공개시스템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아파트 단지별 거래가격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면적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건축연도</a:t>
            </a:r>
            <a:endParaRPr lang="ko-KR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국토교통부</a:t>
            </a:r>
            <a:r>
              <a:rPr lang="en-US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아파트 주거환경 통계</a:t>
            </a:r>
            <a:r>
              <a:rPr lang="en-US" altLang="ko-KR" sz="26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 대중교통 및 교육시설 인접</a:t>
            </a:r>
            <a:endParaRPr lang="ko-KR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통계청</a:t>
            </a:r>
            <a:r>
              <a:rPr lang="en-US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국가통계목록</a:t>
            </a:r>
            <a:r>
              <a:rPr lang="en-US" altLang="ko-KR" sz="26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미분양 규모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혼인건수</a:t>
            </a:r>
            <a:endParaRPr lang="ko-KR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한국감정원</a:t>
            </a: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: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실매매가격 변동률</a:t>
            </a:r>
            <a:endParaRPr lang="ko-KR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부동산</a:t>
            </a:r>
            <a:r>
              <a:rPr lang="en-US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114 &gt;REPS 3.0</a:t>
            </a:r>
            <a:r>
              <a:rPr lang="en-US" altLang="ko-KR" sz="26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단지비교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거래건수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단지규모</a:t>
            </a:r>
            <a:endParaRPr lang="ko-KR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공공데이터 포털</a:t>
            </a:r>
            <a:endParaRPr lang="ko-KR" altLang="ko-KR" sz="2600" dirty="0">
              <a:solidFill>
                <a:schemeClr val="accent6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인천광역시청</a:t>
            </a:r>
            <a:r>
              <a:rPr lang="en-US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통계정보</a:t>
            </a:r>
            <a:r>
              <a:rPr lang="en-US" altLang="ko-KR" sz="26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 구 </a:t>
            </a:r>
            <a:r>
              <a:rPr lang="ko-KR" altLang="ko-KR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동별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인구수 및 </a:t>
            </a:r>
            <a:r>
              <a:rPr lang="ko-KR" altLang="ko-KR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세대수</a:t>
            </a:r>
            <a:endParaRPr lang="ko-KR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인천교육청</a:t>
            </a:r>
            <a:r>
              <a:rPr lang="en-US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ko-KR" sz="2600" b="1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학교현황 </a:t>
            </a:r>
            <a:r>
              <a:rPr lang="en-US" altLang="ko-KR" sz="2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초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 현황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905732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조사</a:t>
            </a:r>
          </a:p>
        </p:txBody>
      </p:sp>
    </p:spTree>
    <p:extLst>
      <p:ext uri="{BB962C8B-B14F-4D97-AF65-F5344CB8AC3E}">
        <p14:creationId xmlns:p14="http://schemas.microsoft.com/office/powerpoint/2010/main" val="370108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Data Handling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86B5D9-E031-4BCE-8E19-F54931732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315" y="1922516"/>
                <a:ext cx="9734928" cy="4005946"/>
              </a:xfrm>
            </p:spPr>
            <p:txBody>
              <a:bodyPr>
                <a:noAutofit/>
              </a:bodyPr>
              <a:lstStyle/>
              <a:p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종속 변수</a:t>
                </a:r>
                <a:endParaRPr lang="en-US" altLang="ko-KR" sz="2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endParaRPr lang="en-US" altLang="ko-KR" sz="2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endParaRPr lang="en-US" altLang="ko-KR" sz="2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indent="0" algn="r">
                  <a:buNone/>
                </a:pPr>
                <a:r>
                  <a:rPr lang="ko-KR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인천 아파트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0" indent="0" algn="r">
                  <a:buNone/>
                </a:pPr>
                <a:r>
                  <a:rPr lang="ko-KR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평균 매매 가격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0" indent="0" algn="r">
                  <a:buNone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만원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0" indent="0" algn="r">
                  <a:buNone/>
                </a:pPr>
                <a:r>
                  <a:rPr lang="en-US" altLang="ko-KR" sz="26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86B5D9-E031-4BCE-8E19-F54931732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315" y="1922516"/>
                <a:ext cx="9734928" cy="4005946"/>
              </a:xfrm>
              <a:blipFill>
                <a:blip r:embed="rId3"/>
                <a:stretch>
                  <a:fillRect l="-1127" t="-2584" r="-13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6186C-CC24-4DDC-BD40-4B183A202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61" y="2826433"/>
            <a:ext cx="2609167" cy="2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Data Handling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15" y="1922516"/>
            <a:ext cx="2303264" cy="4005946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독립 변수</a:t>
            </a: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내부적 요인</a:t>
            </a: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3CCAF-8C9F-403B-9C4E-E168D79C7A5F}"/>
              </a:ext>
            </a:extLst>
          </p:cNvPr>
          <p:cNvSpPr txBox="1"/>
          <p:nvPr/>
        </p:nvSpPr>
        <p:spPr>
          <a:xfrm>
            <a:off x="9295076" y="2793045"/>
            <a:ext cx="1774200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평균 전세가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아파트 노후도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분양면적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단지 </a:t>
            </a: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세대수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개별 </a:t>
            </a: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세대수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48E4E3-35DC-41A4-BA95-361149D9B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18" y="2686843"/>
            <a:ext cx="2748757" cy="27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Data Handling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62" y="1782985"/>
            <a:ext cx="10124449" cy="646120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독립 변수</a:t>
            </a: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</a:t>
            </a:r>
            <a:r>
              <a:rPr lang="ko-KR" altLang="en-US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외부적 요인</a:t>
            </a: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 algn="r"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 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BC15DD-036A-455B-B180-DE261C3F2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14" y="2980313"/>
            <a:ext cx="643874" cy="6461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C9A056-76F7-40C2-B8C7-22EEF34FC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633" y="3044873"/>
            <a:ext cx="589870" cy="5898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82D11B-A0A8-4C30-AAF4-1F3D3AD06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55" y="3134330"/>
            <a:ext cx="521124" cy="5211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F950B6-8956-4810-BD32-EBF27610A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41" y="3025717"/>
            <a:ext cx="589869" cy="6090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AA14063-A3B2-4F28-9418-F1DAB1655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16" y="2980313"/>
            <a:ext cx="767968" cy="82434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A32E689-89F1-4603-A4F2-7A5269D5D8F2}"/>
              </a:ext>
            </a:extLst>
          </p:cNvPr>
          <p:cNvSpPr/>
          <p:nvPr/>
        </p:nvSpPr>
        <p:spPr>
          <a:xfrm>
            <a:off x="8146115" y="4014407"/>
            <a:ext cx="2375941" cy="162693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D6CF8-2975-497E-91E8-EC1C65674699}"/>
              </a:ext>
            </a:extLst>
          </p:cNvPr>
          <p:cNvSpPr txBox="1"/>
          <p:nvPr/>
        </p:nvSpPr>
        <p:spPr>
          <a:xfrm>
            <a:off x="8368115" y="4254640"/>
            <a:ext cx="1931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역세권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개발호재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교육시설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문화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쇼핑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근린시설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4BA0CE6-34AE-473B-A48B-0FCF3792224C}"/>
              </a:ext>
            </a:extLst>
          </p:cNvPr>
          <p:cNvSpPr/>
          <p:nvPr/>
        </p:nvSpPr>
        <p:spPr>
          <a:xfrm>
            <a:off x="5168517" y="4013317"/>
            <a:ext cx="1830457" cy="16280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E0658-39AD-45D4-92C0-BE81E5558979}"/>
              </a:ext>
            </a:extLst>
          </p:cNvPr>
          <p:cNvSpPr txBox="1"/>
          <p:nvPr/>
        </p:nvSpPr>
        <p:spPr>
          <a:xfrm>
            <a:off x="5374443" y="4357452"/>
            <a:ext cx="1443114" cy="104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인구수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세대수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혼인수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FF8A1C4-E9BD-4D38-B282-B588F427979E}"/>
              </a:ext>
            </a:extLst>
          </p:cNvPr>
          <p:cNvSpPr/>
          <p:nvPr/>
        </p:nvSpPr>
        <p:spPr>
          <a:xfrm>
            <a:off x="1891095" y="3991701"/>
            <a:ext cx="2088113" cy="164964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C664B4-4FE4-45BE-8DAF-259FE3EBB229}"/>
              </a:ext>
            </a:extLst>
          </p:cNvPr>
          <p:cNvSpPr txBox="1"/>
          <p:nvPr/>
        </p:nvSpPr>
        <p:spPr>
          <a:xfrm>
            <a:off x="2021028" y="4351650"/>
            <a:ext cx="182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기준금리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공시지가 변동률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부동산 정책</a:t>
            </a:r>
          </a:p>
        </p:txBody>
      </p:sp>
    </p:spTree>
    <p:extLst>
      <p:ext uri="{BB962C8B-B14F-4D97-AF65-F5344CB8AC3E}">
        <p14:creationId xmlns:p14="http://schemas.microsoft.com/office/powerpoint/2010/main" val="86497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3" y="178201"/>
            <a:ext cx="10515600" cy="53247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Data Handling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86B5D9-E031-4BCE-8E19-F54931732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3560" y="2141376"/>
                <a:ext cx="7717303" cy="1632601"/>
              </a:xfrm>
            </p:spPr>
            <p:txBody>
              <a:bodyPr>
                <a:noAutofit/>
              </a:bodyPr>
              <a:lstStyle/>
              <a:p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아파트 전세가격이 상승하면 아파트 매매가격에도  </a:t>
                </a:r>
                <a:endPara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영향을 줄 것이다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아파트의 월별 </a:t>
                </a:r>
                <a:r>
                  <a:rPr lang="ko-KR" altLang="ko-KR" sz="18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제곱미터당</a:t>
                </a:r>
                <a:r>
                  <a:rPr lang="ko-KR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평균 전세가</a:t>
                </a:r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</a:t>
                </a:r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만원</a:t>
                </a:r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ko-KR" sz="1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 </a:t>
                </a:r>
                <a:endParaRPr lang="en-US" altLang="ko-KR" sz="2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indent="0" algn="r">
                  <a:buNone/>
                </a:pPr>
                <a:r>
                  <a:rPr lang="en-US" altLang="ko-KR" sz="26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86B5D9-E031-4BCE-8E19-F54931732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3560" y="2141376"/>
                <a:ext cx="7717303" cy="1632601"/>
              </a:xfrm>
              <a:blipFill>
                <a:blip r:embed="rId2"/>
                <a:stretch>
                  <a:fillRect l="-1422" t="-6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D9412CD2-E6BB-4890-8C5E-99FB53AE46F5}"/>
              </a:ext>
            </a:extLst>
          </p:cNvPr>
          <p:cNvSpPr/>
          <p:nvPr/>
        </p:nvSpPr>
        <p:spPr>
          <a:xfrm>
            <a:off x="317998" y="1422400"/>
            <a:ext cx="11351199" cy="4893621"/>
          </a:xfrm>
          <a:prstGeom prst="roundRect">
            <a:avLst>
              <a:gd name="adj" fmla="val 5655"/>
            </a:avLst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A3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753C-74B7-4947-98A5-06D073CF7910}"/>
              </a:ext>
            </a:extLst>
          </p:cNvPr>
          <p:cNvSpPr txBox="1"/>
          <p:nvPr/>
        </p:nvSpPr>
        <p:spPr>
          <a:xfrm>
            <a:off x="838743" y="710677"/>
            <a:ext cx="43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변수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3CCAF-8C9F-403B-9C4E-E168D79C7A5F}"/>
              </a:ext>
            </a:extLst>
          </p:cNvPr>
          <p:cNvSpPr txBox="1"/>
          <p:nvPr/>
        </p:nvSpPr>
        <p:spPr>
          <a:xfrm>
            <a:off x="924955" y="3115894"/>
            <a:ext cx="177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아파트 전세가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48E4E3-35DC-41A4-BA95-361149D9B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4" y="2011680"/>
            <a:ext cx="1080654" cy="100584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B2AB6DD-00CE-4276-BCC7-5A9660494FF1}"/>
              </a:ext>
            </a:extLst>
          </p:cNvPr>
          <p:cNvSpPr txBox="1">
            <a:spLocks/>
          </p:cNvSpPr>
          <p:nvPr/>
        </p:nvSpPr>
        <p:spPr>
          <a:xfrm>
            <a:off x="3263560" y="4191926"/>
            <a:ext cx="7717303" cy="1502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지어진 지 오래된 아파트일수록 시설이 노후화 되고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낙후화 되어 매매가격이 낮을 것이다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:18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기준 아파트가 지어진 연도의 차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연식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D7343-85F4-44C5-BB1F-8C5F3A1E4DAC}"/>
              </a:ext>
            </a:extLst>
          </p:cNvPr>
          <p:cNvSpPr txBox="1"/>
          <p:nvPr/>
        </p:nvSpPr>
        <p:spPr>
          <a:xfrm>
            <a:off x="924955" y="5152688"/>
            <a:ext cx="177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아파트 노후도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CDFE14-A29C-42CC-B08E-E6E49584E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4" y="4069000"/>
            <a:ext cx="1080654" cy="9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1472</Words>
  <Application>Microsoft Office PowerPoint</Application>
  <PresentationFormat>와이드스크린</PresentationFormat>
  <Paragraphs>462</Paragraphs>
  <Slides>35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나눔바른고딕</vt:lpstr>
      <vt:lpstr>나눔고딕 ExtraBold</vt:lpstr>
      <vt:lpstr>Franklin Gothic Heavy</vt:lpstr>
      <vt:lpstr>맑은 고딕</vt:lpstr>
      <vt:lpstr>Copperplate Gothic Bold</vt:lpstr>
      <vt:lpstr>나눔스퀘어_ac ExtraBold</vt:lpstr>
      <vt:lpstr>Cambria Math</vt:lpstr>
      <vt:lpstr>Arial</vt:lpstr>
      <vt:lpstr>HY태백B</vt:lpstr>
      <vt:lpstr>나눔스퀘어_ac Bold</vt:lpstr>
      <vt:lpstr>나눔고딕</vt:lpstr>
      <vt:lpstr>Office 테마</vt:lpstr>
      <vt:lpstr>인천광역시 아파트 단지 데이터를 이용한 아파트  제곱미터당 평균 매매가격에 영향을 주는 변수 분석</vt:lpstr>
      <vt:lpstr>PowerPoint 프레젠테이션</vt:lpstr>
      <vt:lpstr>01. 서론</vt:lpstr>
      <vt:lpstr>01. 서론</vt:lpstr>
      <vt:lpstr>02. Data Handling</vt:lpstr>
      <vt:lpstr>02. Data Handling</vt:lpstr>
      <vt:lpstr>02. Data Handling</vt:lpstr>
      <vt:lpstr>02. Data Handling</vt:lpstr>
      <vt:lpstr>02. Data Handling</vt:lpstr>
      <vt:lpstr>02. Data Handling</vt:lpstr>
      <vt:lpstr>02. Data Handling</vt:lpstr>
      <vt:lpstr>02. Data Handling</vt:lpstr>
      <vt:lpstr>03. EDA </vt:lpstr>
      <vt:lpstr>03. EDA</vt:lpstr>
      <vt:lpstr>03. EDA</vt:lpstr>
      <vt:lpstr>PowerPoint 프레젠테이션</vt:lpstr>
      <vt:lpstr>PowerPoint 프레젠테이션</vt:lpstr>
      <vt:lpstr>PowerPoint 프레젠테이션</vt:lpstr>
      <vt:lpstr>04. Modeling</vt:lpstr>
      <vt:lpstr>04. Modeling</vt:lpstr>
      <vt:lpstr>04. Modeling</vt:lpstr>
      <vt:lpstr>04. Modeling</vt:lpstr>
      <vt:lpstr>04. Modeling</vt:lpstr>
      <vt:lpstr>04. Modeling</vt:lpstr>
      <vt:lpstr>04. Modeling</vt:lpstr>
      <vt:lpstr>04. Modeling</vt:lpstr>
      <vt:lpstr>04. Modeling</vt:lpstr>
      <vt:lpstr>04. Modeling</vt:lpstr>
      <vt:lpstr>04. Modeling</vt:lpstr>
      <vt:lpstr>04. Modeling</vt:lpstr>
      <vt:lpstr>04. Modeling</vt:lpstr>
      <vt:lpstr>05. 결론</vt:lpstr>
      <vt:lpstr>05. 결론</vt:lpstr>
      <vt:lpstr>05. 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인천광역시 아파트 단지 데이터를 이용한 아파트 제곱미터당 평균 매매가격에 영향을 주는 변수 분석</dc:title>
  <dc:creator>하나영</dc:creator>
  <cp:lastModifiedBy>하나영</cp:lastModifiedBy>
  <cp:revision>82</cp:revision>
  <dcterms:created xsi:type="dcterms:W3CDTF">2019-06-06T01:25:06Z</dcterms:created>
  <dcterms:modified xsi:type="dcterms:W3CDTF">2019-06-07T14:37:45Z</dcterms:modified>
</cp:coreProperties>
</file>