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구동방식은 이렇습니다.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아키텍처는 이렇습니다.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군에서는 정기적으로 체력검정(오래달리기, 팔굽혀펴기, 윗몸일으키기) 을 실시합니다.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그 중 오래달리기(3km) 에서는 오래달리기에 익숙하지않은 많은 장병 및 군무원들이 무리하며뛰어 심부전증 등으로 많이 쓰러지기도 하며,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 sz="1000"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" sz="10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https://www.flaticon.com/packs/military-pictograms)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개중에는 사망에 이르는 경우도 있습니다.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특히 심부전증과 같은 심질환에는 최대 5분 이내의 응급치료가 가장 중요합니다.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그래서 저희 {팀이름}팀 에서는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첫째. 체력검정대상의 실시간 {혈류지수, 심박수}를 모니터링하여 응급치료가 필요한 상황 이전에 ‘예방’ 할 수 있게 해주고,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첫째. 체력검정대상의 실시간 {혈류지수, 심박수}를 모니터링하여 응급치료가 필요한 상황 이전에 ‘예방’ 할 수 있게 해주고,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둘째. 체력검정대상의 실시간 {혈류지수, 심박수}를 분석하여 검정자 본인에게 진동으로 알려주어 주의할 수 있게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아두이노를 이용하여 ‘Heart Saver’를 제작하였습니다.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구동방식은 이렇습니다.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200"/>
            </a:lvl1pPr>
            <a:lvl2pPr lvl="1" algn="ctr">
              <a:spcBef>
                <a:spcPts val="0"/>
              </a:spcBef>
              <a:buSzPct val="100000"/>
              <a:defRPr sz="3200"/>
            </a:lvl2pPr>
            <a:lvl3pPr lvl="2" algn="ctr">
              <a:spcBef>
                <a:spcPts val="0"/>
              </a:spcBef>
              <a:buSzPct val="100000"/>
              <a:defRPr sz="3200"/>
            </a:lvl3pPr>
            <a:lvl4pPr lvl="3" algn="ctr">
              <a:spcBef>
                <a:spcPts val="0"/>
              </a:spcBef>
              <a:buSzPct val="100000"/>
              <a:defRPr sz="3200"/>
            </a:lvl4pPr>
            <a:lvl5pPr lvl="4" algn="ctr">
              <a:spcBef>
                <a:spcPts val="0"/>
              </a:spcBef>
              <a:buSzPct val="100000"/>
              <a:defRPr sz="3200"/>
            </a:lvl5pPr>
            <a:lvl6pPr lvl="5" algn="ctr">
              <a:spcBef>
                <a:spcPts val="0"/>
              </a:spcBef>
              <a:buSzPct val="100000"/>
              <a:defRPr sz="3200"/>
            </a:lvl6pPr>
            <a:lvl7pPr lvl="6" algn="ctr">
              <a:spcBef>
                <a:spcPts val="0"/>
              </a:spcBef>
              <a:buSzPct val="100000"/>
              <a:defRPr sz="3200"/>
            </a:lvl7pPr>
            <a:lvl8pPr lvl="7" algn="ctr">
              <a:spcBef>
                <a:spcPts val="0"/>
              </a:spcBef>
              <a:buSzPct val="100000"/>
              <a:defRPr sz="3200"/>
            </a:lvl8pPr>
            <a:lvl9pPr lvl="8"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Relationship Id="rId4" Type="http://schemas.openxmlformats.org/officeDocument/2006/relationships/image" Target="../media/image35.png"/><Relationship Id="rId9" Type="http://schemas.openxmlformats.org/officeDocument/2006/relationships/image" Target="../media/image30.png"/><Relationship Id="rId5" Type="http://schemas.openxmlformats.org/officeDocument/2006/relationships/image" Target="../media/image8.png"/><Relationship Id="rId6" Type="http://schemas.openxmlformats.org/officeDocument/2006/relationships/image" Target="../media/image29.png"/><Relationship Id="rId7" Type="http://schemas.openxmlformats.org/officeDocument/2006/relationships/image" Target="../media/image28.png"/><Relationship Id="rId8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20" Type="http://schemas.openxmlformats.org/officeDocument/2006/relationships/image" Target="../media/image39.png"/><Relationship Id="rId22" Type="http://schemas.openxmlformats.org/officeDocument/2006/relationships/image" Target="../media/image41.png"/><Relationship Id="rId21" Type="http://schemas.openxmlformats.org/officeDocument/2006/relationships/image" Target="../media/image40.png"/><Relationship Id="rId24" Type="http://schemas.openxmlformats.org/officeDocument/2006/relationships/image" Target="../media/image44.png"/><Relationship Id="rId23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6.png"/><Relationship Id="rId4" Type="http://schemas.openxmlformats.org/officeDocument/2006/relationships/image" Target="../media/image31.png"/><Relationship Id="rId9" Type="http://schemas.openxmlformats.org/officeDocument/2006/relationships/image" Target="../media/image27.png"/><Relationship Id="rId26" Type="http://schemas.openxmlformats.org/officeDocument/2006/relationships/image" Target="../media/image47.png"/><Relationship Id="rId25" Type="http://schemas.openxmlformats.org/officeDocument/2006/relationships/image" Target="../media/image46.png"/><Relationship Id="rId28" Type="http://schemas.openxmlformats.org/officeDocument/2006/relationships/image" Target="../media/image49.png"/><Relationship Id="rId27" Type="http://schemas.openxmlformats.org/officeDocument/2006/relationships/image" Target="../media/image48.png"/><Relationship Id="rId5" Type="http://schemas.openxmlformats.org/officeDocument/2006/relationships/image" Target="../media/image33.png"/><Relationship Id="rId6" Type="http://schemas.openxmlformats.org/officeDocument/2006/relationships/image" Target="../media/image32.png"/><Relationship Id="rId29" Type="http://schemas.openxmlformats.org/officeDocument/2006/relationships/image" Target="../media/image23.png"/><Relationship Id="rId7" Type="http://schemas.openxmlformats.org/officeDocument/2006/relationships/image" Target="../media/image52.png"/><Relationship Id="rId8" Type="http://schemas.openxmlformats.org/officeDocument/2006/relationships/image" Target="../media/image30.png"/><Relationship Id="rId11" Type="http://schemas.openxmlformats.org/officeDocument/2006/relationships/image" Target="../media/image37.png"/><Relationship Id="rId10" Type="http://schemas.openxmlformats.org/officeDocument/2006/relationships/image" Target="../media/image34.png"/><Relationship Id="rId13" Type="http://schemas.openxmlformats.org/officeDocument/2006/relationships/image" Target="../media/image38.png"/><Relationship Id="rId12" Type="http://schemas.openxmlformats.org/officeDocument/2006/relationships/image" Target="../media/image28.png"/><Relationship Id="rId15" Type="http://schemas.openxmlformats.org/officeDocument/2006/relationships/image" Target="../media/image42.png"/><Relationship Id="rId14" Type="http://schemas.openxmlformats.org/officeDocument/2006/relationships/image" Target="../media/image50.png"/><Relationship Id="rId17" Type="http://schemas.openxmlformats.org/officeDocument/2006/relationships/image" Target="../media/image26.png"/><Relationship Id="rId16" Type="http://schemas.openxmlformats.org/officeDocument/2006/relationships/image" Target="../media/image24.png"/><Relationship Id="rId19" Type="http://schemas.openxmlformats.org/officeDocument/2006/relationships/image" Target="../media/image17.png"/><Relationship Id="rId18" Type="http://schemas.openxmlformats.org/officeDocument/2006/relationships/image" Target="../media/image4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2.png"/><Relationship Id="rId7" Type="http://schemas.openxmlformats.org/officeDocument/2006/relationships/image" Target="../media/image13.png"/><Relationship Id="rId8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1.png"/><Relationship Id="rId4" Type="http://schemas.openxmlformats.org/officeDocument/2006/relationships/image" Target="../media/image19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50.png"/><Relationship Id="rId8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13.png"/><Relationship Id="rId11" Type="http://schemas.openxmlformats.org/officeDocument/2006/relationships/image" Target="../media/image29.png"/><Relationship Id="rId10" Type="http://schemas.openxmlformats.org/officeDocument/2006/relationships/image" Target="../media/image23.png"/><Relationship Id="rId9" Type="http://schemas.openxmlformats.org/officeDocument/2006/relationships/image" Target="../media/image25.png"/><Relationship Id="rId5" Type="http://schemas.openxmlformats.org/officeDocument/2006/relationships/image" Target="../media/image17.png"/><Relationship Id="rId6" Type="http://schemas.openxmlformats.org/officeDocument/2006/relationships/image" Target="../media/image50.png"/><Relationship Id="rId7" Type="http://schemas.openxmlformats.org/officeDocument/2006/relationships/image" Target="../media/image22.png"/><Relationship Id="rId8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2569400" y="1822825"/>
            <a:ext cx="3899100" cy="1448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ko"/>
              <a:t>Heart          Saver</a:t>
            </a:r>
          </a:p>
        </p:txBody>
      </p:sp>
      <p:grpSp>
        <p:nvGrpSpPr>
          <p:cNvPr id="129" name="Shape 129"/>
          <p:cNvGrpSpPr/>
          <p:nvPr/>
        </p:nvGrpSpPr>
        <p:grpSpPr>
          <a:xfrm>
            <a:off x="3951907" y="1984313"/>
            <a:ext cx="1174875" cy="1174875"/>
            <a:chOff x="2668320" y="1249963"/>
            <a:chExt cx="1174875" cy="1174875"/>
          </a:xfrm>
        </p:grpSpPr>
        <p:sp>
          <p:nvSpPr>
            <p:cNvPr id="130" name="Shape 130"/>
            <p:cNvSpPr/>
            <p:nvPr/>
          </p:nvSpPr>
          <p:spPr>
            <a:xfrm>
              <a:off x="3002271" y="1576813"/>
              <a:ext cx="507000" cy="514800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131" name="Shape 1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68320" y="1249963"/>
              <a:ext cx="1174875" cy="11748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Shape 276"/>
          <p:cNvPicPr preferRelativeResize="0"/>
          <p:nvPr/>
        </p:nvPicPr>
        <p:blipFill rotWithShape="1">
          <a:blip r:embed="rId3">
            <a:alphaModFix/>
          </a:blip>
          <a:srcRect b="0" l="0" r="0" t="12495"/>
          <a:stretch/>
        </p:blipFill>
        <p:spPr>
          <a:xfrm>
            <a:off x="6684425" y="2681425"/>
            <a:ext cx="1639350" cy="143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/>
          <p:nvPr/>
        </p:nvSpPr>
        <p:spPr>
          <a:xfrm rot="7214683">
            <a:off x="5547342" y="1878233"/>
            <a:ext cx="422280" cy="1387035"/>
          </a:xfrm>
          <a:prstGeom prst="triangle">
            <a:avLst>
              <a:gd fmla="val 33226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2525199" y="402177"/>
            <a:ext cx="3260700" cy="21768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79" name="Shape 2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9974" y="467936"/>
            <a:ext cx="2674849" cy="2045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0" name="Shape 280"/>
          <p:cNvGrpSpPr/>
          <p:nvPr/>
        </p:nvGrpSpPr>
        <p:grpSpPr>
          <a:xfrm>
            <a:off x="7184011" y="2900555"/>
            <a:ext cx="640189" cy="640189"/>
            <a:chOff x="6871893" y="3272606"/>
            <a:chExt cx="466950" cy="466950"/>
          </a:xfrm>
        </p:grpSpPr>
        <p:sp>
          <p:nvSpPr>
            <p:cNvPr id="281" name="Shape 281"/>
            <p:cNvSpPr/>
            <p:nvPr/>
          </p:nvSpPr>
          <p:spPr>
            <a:xfrm>
              <a:off x="6991928" y="3390526"/>
              <a:ext cx="226800" cy="228300"/>
            </a:xfrm>
            <a:prstGeom prst="heart">
              <a:avLst/>
            </a:prstGeom>
            <a:solidFill>
              <a:srgbClr val="FF0000">
                <a:alpha val="6923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282" name="Shape 28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871893" y="3272606"/>
              <a:ext cx="466950" cy="4669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83" name="Shape 28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32663" y="3332850"/>
            <a:ext cx="408216" cy="45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Shape 284"/>
          <p:cNvSpPr/>
          <p:nvPr/>
        </p:nvSpPr>
        <p:spPr>
          <a:xfrm>
            <a:off x="690825" y="3281550"/>
            <a:ext cx="2110200" cy="56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5490975" y="3218950"/>
            <a:ext cx="924300" cy="56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3562937" y="3315161"/>
            <a:ext cx="1873800" cy="3831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nodejs.png" id="287" name="Shape 287"/>
          <p:cNvPicPr preferRelativeResize="0"/>
          <p:nvPr/>
        </p:nvPicPr>
        <p:blipFill rotWithShape="1">
          <a:blip r:embed="rId7">
            <a:alphaModFix/>
          </a:blip>
          <a:srcRect b="-10" l="31463" r="23735" t="0"/>
          <a:stretch/>
        </p:blipFill>
        <p:spPr>
          <a:xfrm>
            <a:off x="3562937" y="3732505"/>
            <a:ext cx="1873788" cy="454753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Shape 288"/>
          <p:cNvSpPr/>
          <p:nvPr/>
        </p:nvSpPr>
        <p:spPr>
          <a:xfrm>
            <a:off x="3562825" y="2937425"/>
            <a:ext cx="1873800" cy="3324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express.png" id="289" name="Shape 289"/>
          <p:cNvPicPr preferRelativeResize="0"/>
          <p:nvPr/>
        </p:nvPicPr>
        <p:blipFill rotWithShape="1">
          <a:blip r:embed="rId8">
            <a:alphaModFix/>
          </a:blip>
          <a:srcRect b="35303" l="5951" r="3868" t="22956"/>
          <a:stretch/>
        </p:blipFill>
        <p:spPr>
          <a:xfrm>
            <a:off x="3925348" y="3333574"/>
            <a:ext cx="1148734" cy="332339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Shape 290"/>
          <p:cNvSpPr/>
          <p:nvPr/>
        </p:nvSpPr>
        <p:spPr>
          <a:xfrm>
            <a:off x="3562825" y="2937425"/>
            <a:ext cx="1873800" cy="3324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ocketio.png" id="291" name="Shape 291"/>
          <p:cNvPicPr preferRelativeResize="0"/>
          <p:nvPr/>
        </p:nvPicPr>
        <p:blipFill rotWithShape="1">
          <a:blip r:embed="rId9">
            <a:alphaModFix/>
          </a:blip>
          <a:srcRect b="8101" l="6291" r="7053" t="16187"/>
          <a:stretch/>
        </p:blipFill>
        <p:spPr>
          <a:xfrm>
            <a:off x="3927479" y="2951064"/>
            <a:ext cx="1020244" cy="318727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Shape 292"/>
          <p:cNvSpPr/>
          <p:nvPr/>
        </p:nvSpPr>
        <p:spPr>
          <a:xfrm>
            <a:off x="5512925" y="3129150"/>
            <a:ext cx="582300" cy="203700"/>
          </a:xfrm>
          <a:prstGeom prst="snip2DiagRect">
            <a:avLst>
              <a:gd fmla="val 0" name="adj1"/>
              <a:gd fmla="val 50000" name="adj2"/>
            </a:avLst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700"/>
              <a:t>Socket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6365200" y="4115875"/>
            <a:ext cx="2477400" cy="459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심박수 실시간모니터링  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5663550" y="1663575"/>
            <a:ext cx="1990800" cy="640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위험한 사람 적색표시 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ko"/>
              <a:t>및 경보알림</a:t>
            </a:r>
          </a:p>
        </p:txBody>
      </p:sp>
      <p:sp>
        <p:nvSpPr>
          <p:cNvPr id="295" name="Shape 295"/>
          <p:cNvSpPr/>
          <p:nvPr/>
        </p:nvSpPr>
        <p:spPr>
          <a:xfrm>
            <a:off x="893800" y="2694275"/>
            <a:ext cx="1536300" cy="818700"/>
          </a:xfrm>
          <a:prstGeom prst="cube">
            <a:avLst>
              <a:gd fmla="val 25000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1200"/>
              <a:t>ID, 이름, 센서값, 최대값, 나이, 병력요인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Shape 300"/>
          <p:cNvPicPr preferRelativeResize="0"/>
          <p:nvPr/>
        </p:nvPicPr>
        <p:blipFill rotWithShape="1">
          <a:blip r:embed="rId3">
            <a:alphaModFix/>
          </a:blip>
          <a:srcRect b="-48575" l="-750" r="750" t="-101299"/>
          <a:stretch/>
        </p:blipFill>
        <p:spPr>
          <a:xfrm>
            <a:off x="897650" y="2031002"/>
            <a:ext cx="488776" cy="1248176"/>
          </a:xfrm>
          <a:prstGeom prst="rect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301" name="Shape 301"/>
          <p:cNvSpPr/>
          <p:nvPr/>
        </p:nvSpPr>
        <p:spPr>
          <a:xfrm>
            <a:off x="856200" y="3693875"/>
            <a:ext cx="1020300" cy="996900"/>
          </a:xfrm>
          <a:prstGeom prst="rect">
            <a:avLst/>
          </a:prstGeom>
          <a:noFill/>
          <a:ln cap="flat" cmpd="sng" w="19050">
            <a:solidFill>
              <a:srgbClr val="10DA4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/>
          <p:nvPr/>
        </p:nvSpPr>
        <p:spPr>
          <a:xfrm>
            <a:off x="1657962" y="2408736"/>
            <a:ext cx="1873800" cy="3831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1513800" y="240550"/>
            <a:ext cx="1339800" cy="1292700"/>
          </a:xfrm>
          <a:prstGeom prst="rect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04" name="Shape 304"/>
          <p:cNvGrpSpPr/>
          <p:nvPr/>
        </p:nvGrpSpPr>
        <p:grpSpPr>
          <a:xfrm>
            <a:off x="1990073" y="284637"/>
            <a:ext cx="402764" cy="503510"/>
            <a:chOff x="1710675" y="1042425"/>
            <a:chExt cx="1277400" cy="1596925"/>
          </a:xfrm>
        </p:grpSpPr>
        <p:pic>
          <p:nvPicPr>
            <p:cNvPr id="305" name="Shape 30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92013" y="2244650"/>
              <a:ext cx="714725" cy="394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6" name="Shape 30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710675" y="1042425"/>
              <a:ext cx="1277400" cy="1277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7" name="Shape 30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63701" y="795771"/>
            <a:ext cx="426550" cy="4265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view-css3logo_burned.png" id="308" name="Shape 30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53498" y="795796"/>
            <a:ext cx="341200" cy="4292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cketio.png" id="309" name="Shape 309"/>
          <p:cNvPicPr preferRelativeResize="0"/>
          <p:nvPr/>
        </p:nvPicPr>
        <p:blipFill rotWithShape="1">
          <a:blip r:embed="rId8">
            <a:alphaModFix/>
          </a:blip>
          <a:srcRect b="8101" l="6291" r="7053" t="16187"/>
          <a:stretch/>
        </p:blipFill>
        <p:spPr>
          <a:xfrm>
            <a:off x="2022504" y="2044639"/>
            <a:ext cx="1020244" cy="3187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xpress.png" id="310" name="Shape 310"/>
          <p:cNvPicPr preferRelativeResize="0"/>
          <p:nvPr/>
        </p:nvPicPr>
        <p:blipFill rotWithShape="1">
          <a:blip r:embed="rId9">
            <a:alphaModFix/>
          </a:blip>
          <a:srcRect b="35303" l="5951" r="3868" t="22956"/>
          <a:stretch/>
        </p:blipFill>
        <p:spPr>
          <a:xfrm>
            <a:off x="2020373" y="2427149"/>
            <a:ext cx="1148734" cy="332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Shape 31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679668" y="1269919"/>
            <a:ext cx="1023700" cy="232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Shape 31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95988" y="3772751"/>
            <a:ext cx="740700" cy="5040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3" name="Shape 313"/>
          <p:cNvCxnSpPr/>
          <p:nvPr/>
        </p:nvCxnSpPr>
        <p:spPr>
          <a:xfrm>
            <a:off x="907625" y="1782125"/>
            <a:ext cx="265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descr="nodejs.png" id="314" name="Shape 314"/>
          <p:cNvPicPr preferRelativeResize="0"/>
          <p:nvPr/>
        </p:nvPicPr>
        <p:blipFill rotWithShape="1">
          <a:blip r:embed="rId12">
            <a:alphaModFix/>
          </a:blip>
          <a:srcRect b="-10" l="31463" r="23735" t="0"/>
          <a:stretch/>
        </p:blipFill>
        <p:spPr>
          <a:xfrm>
            <a:off x="1657962" y="2826080"/>
            <a:ext cx="1873788" cy="4547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5" name="Shape 315"/>
          <p:cNvCxnSpPr/>
          <p:nvPr/>
        </p:nvCxnSpPr>
        <p:spPr>
          <a:xfrm>
            <a:off x="646150" y="2537900"/>
            <a:ext cx="0" cy="2296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16" name="Shape 316"/>
          <p:cNvCxnSpPr/>
          <p:nvPr/>
        </p:nvCxnSpPr>
        <p:spPr>
          <a:xfrm>
            <a:off x="856200" y="3450275"/>
            <a:ext cx="265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grpSp>
        <p:nvGrpSpPr>
          <p:cNvPr id="317" name="Shape 317"/>
          <p:cNvGrpSpPr/>
          <p:nvPr/>
        </p:nvGrpSpPr>
        <p:grpSpPr>
          <a:xfrm>
            <a:off x="897893" y="4353395"/>
            <a:ext cx="936900" cy="298507"/>
            <a:chOff x="960063" y="4116575"/>
            <a:chExt cx="1080000" cy="344100"/>
          </a:xfrm>
        </p:grpSpPr>
        <p:pic>
          <p:nvPicPr>
            <p:cNvPr id="318" name="Shape 318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1030625" y="4172150"/>
              <a:ext cx="954745" cy="232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9" name="Shape 319"/>
            <p:cNvSpPr/>
            <p:nvPr/>
          </p:nvSpPr>
          <p:spPr>
            <a:xfrm>
              <a:off x="960063" y="4116575"/>
              <a:ext cx="1080000" cy="344100"/>
            </a:xfrm>
            <a:prstGeom prst="rect">
              <a:avLst/>
            </a:prstGeom>
            <a:noFill/>
            <a:ln cap="flat" cmpd="sng" w="19050">
              <a:solidFill>
                <a:srgbClr val="1155C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20" name="Shape 320"/>
          <p:cNvCxnSpPr>
            <a:stCxn id="319" idx="2"/>
          </p:cNvCxnSpPr>
          <p:nvPr/>
        </p:nvCxnSpPr>
        <p:spPr>
          <a:xfrm>
            <a:off x="1366343" y="4651902"/>
            <a:ext cx="0" cy="1224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triangle"/>
            <a:tailEnd len="lg" w="lg" type="none"/>
          </a:ln>
        </p:spPr>
      </p:cxnSp>
      <p:pic>
        <p:nvPicPr>
          <p:cNvPr descr="하트세이버 아이콘(배경제거)2.png" id="321" name="Shape 32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255500" y="3513461"/>
            <a:ext cx="221709" cy="23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Shape 322"/>
          <p:cNvPicPr preferRelativeResize="0"/>
          <p:nvPr/>
        </p:nvPicPr>
        <p:blipFill rotWithShape="1">
          <a:blip r:embed="rId15">
            <a:alphaModFix/>
          </a:blip>
          <a:srcRect b="5173" l="7937" r="75802" t="5477"/>
          <a:stretch/>
        </p:blipFill>
        <p:spPr>
          <a:xfrm>
            <a:off x="4377288" y="387911"/>
            <a:ext cx="665550" cy="4367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Shape 32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079175" y="1787550"/>
            <a:ext cx="1873900" cy="17579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4" name="Shape 324"/>
          <p:cNvGrpSpPr/>
          <p:nvPr/>
        </p:nvGrpSpPr>
        <p:grpSpPr>
          <a:xfrm>
            <a:off x="6196450" y="266400"/>
            <a:ext cx="1639350" cy="1434450"/>
            <a:chOff x="5919975" y="430325"/>
            <a:chExt cx="1639350" cy="1434450"/>
          </a:xfrm>
        </p:grpSpPr>
        <p:pic>
          <p:nvPicPr>
            <p:cNvPr id="325" name="Shape 325"/>
            <p:cNvPicPr preferRelativeResize="0"/>
            <p:nvPr/>
          </p:nvPicPr>
          <p:blipFill rotWithShape="1">
            <a:blip r:embed="rId17">
              <a:alphaModFix/>
            </a:blip>
            <a:srcRect b="0" l="0" r="0" t="12495"/>
            <a:stretch/>
          </p:blipFill>
          <p:spPr>
            <a:xfrm>
              <a:off x="5919975" y="430325"/>
              <a:ext cx="1639350" cy="1434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6" name="Shape 326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6070112" y="491825"/>
              <a:ext cx="1339074" cy="10129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27" name="Shape 327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6239325" y="3674396"/>
            <a:ext cx="1553600" cy="1107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하트세이버 아이콘(배경제거)2.png" id="328" name="Shape 32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655401" y="3788175"/>
            <a:ext cx="837050" cy="879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Shape 329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2256700" y="1558600"/>
            <a:ext cx="125733" cy="482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Shape 330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6645775" y="2132825"/>
            <a:ext cx="740700" cy="74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Shape 331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3604100" y="275641"/>
            <a:ext cx="1935805" cy="2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Shape 332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6367950" y="319725"/>
            <a:ext cx="1339800" cy="1018344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Shape 333"/>
          <p:cNvSpPr/>
          <p:nvPr/>
        </p:nvSpPr>
        <p:spPr>
          <a:xfrm>
            <a:off x="1679675" y="2031000"/>
            <a:ext cx="1873800" cy="3324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34" name="Shape 334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2256700" y="1522800"/>
            <a:ext cx="135050" cy="518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5" name="Shape 335"/>
          <p:cNvCxnSpPr/>
          <p:nvPr/>
        </p:nvCxnSpPr>
        <p:spPr>
          <a:xfrm rot="10800000">
            <a:off x="644925" y="2536075"/>
            <a:ext cx="2367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336" name="Shape 336"/>
          <p:cNvCxnSpPr/>
          <p:nvPr/>
        </p:nvCxnSpPr>
        <p:spPr>
          <a:xfrm flipH="1">
            <a:off x="1402450" y="2574650"/>
            <a:ext cx="270900" cy="4800"/>
          </a:xfrm>
          <a:prstGeom prst="straightConnector1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lg" w="lg" type="stealth"/>
            <a:tailEnd len="lg" w="lg" type="none"/>
          </a:ln>
        </p:spPr>
      </p:cxnSp>
      <p:pic>
        <p:nvPicPr>
          <p:cNvPr id="337" name="Shape 337"/>
          <p:cNvPicPr preferRelativeResize="0"/>
          <p:nvPr/>
        </p:nvPicPr>
        <p:blipFill rotWithShape="1">
          <a:blip r:embed="rId25">
            <a:alphaModFix/>
          </a:blip>
          <a:srcRect b="18253" l="29971" r="7692" t="0"/>
          <a:stretch/>
        </p:blipFill>
        <p:spPr>
          <a:xfrm>
            <a:off x="923687" y="3029062"/>
            <a:ext cx="456750" cy="17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Shape 338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4377309" y="785870"/>
            <a:ext cx="529564" cy="17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Shape 339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4100225" y="2577750"/>
            <a:ext cx="1124526" cy="19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Shape 340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4397688" y="4159970"/>
            <a:ext cx="488775" cy="2573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1" name="Shape 341"/>
          <p:cNvCxnSpPr/>
          <p:nvPr/>
        </p:nvCxnSpPr>
        <p:spPr>
          <a:xfrm>
            <a:off x="1917700" y="4192325"/>
            <a:ext cx="729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342" name="Shape 342"/>
          <p:cNvSpPr txBox="1"/>
          <p:nvPr/>
        </p:nvSpPr>
        <p:spPr>
          <a:xfrm>
            <a:off x="1397500" y="3404500"/>
            <a:ext cx="2217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1</a:t>
            </a:r>
          </a:p>
        </p:txBody>
      </p:sp>
      <p:sp>
        <p:nvSpPr>
          <p:cNvPr id="343" name="Shape 343"/>
          <p:cNvSpPr/>
          <p:nvPr/>
        </p:nvSpPr>
        <p:spPr>
          <a:xfrm>
            <a:off x="2626950" y="3693875"/>
            <a:ext cx="1020300" cy="996900"/>
          </a:xfrm>
          <a:prstGeom prst="rect">
            <a:avLst/>
          </a:prstGeom>
          <a:noFill/>
          <a:ln cap="flat" cmpd="sng" w="19050">
            <a:solidFill>
              <a:srgbClr val="10DA4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44" name="Shape 34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766738" y="3772751"/>
            <a:ext cx="740700" cy="5040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하트세이버 아이콘(배경제거)2.png" id="345" name="Shape 34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026250" y="3513461"/>
            <a:ext cx="221709" cy="232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Shape 346"/>
          <p:cNvSpPr txBox="1"/>
          <p:nvPr/>
        </p:nvSpPr>
        <p:spPr>
          <a:xfrm>
            <a:off x="3169100" y="3404500"/>
            <a:ext cx="2217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n</a:t>
            </a:r>
          </a:p>
        </p:txBody>
      </p:sp>
      <p:grpSp>
        <p:nvGrpSpPr>
          <p:cNvPr id="347" name="Shape 347"/>
          <p:cNvGrpSpPr/>
          <p:nvPr/>
        </p:nvGrpSpPr>
        <p:grpSpPr>
          <a:xfrm>
            <a:off x="2668643" y="4356470"/>
            <a:ext cx="936900" cy="298507"/>
            <a:chOff x="960063" y="4116575"/>
            <a:chExt cx="1080000" cy="344100"/>
          </a:xfrm>
        </p:grpSpPr>
        <p:pic>
          <p:nvPicPr>
            <p:cNvPr id="348" name="Shape 348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1030625" y="4172150"/>
              <a:ext cx="954745" cy="232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9" name="Shape 349"/>
            <p:cNvSpPr/>
            <p:nvPr/>
          </p:nvSpPr>
          <p:spPr>
            <a:xfrm>
              <a:off x="960063" y="4116575"/>
              <a:ext cx="1080000" cy="344100"/>
            </a:xfrm>
            <a:prstGeom prst="rect">
              <a:avLst/>
            </a:prstGeom>
            <a:noFill/>
            <a:ln cap="flat" cmpd="sng" w="19050">
              <a:solidFill>
                <a:srgbClr val="1155C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50" name="Shape 350"/>
          <p:cNvCxnSpPr/>
          <p:nvPr/>
        </p:nvCxnSpPr>
        <p:spPr>
          <a:xfrm>
            <a:off x="641950" y="4834700"/>
            <a:ext cx="24966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51" name="Shape 351"/>
          <p:cNvCxnSpPr>
            <a:stCxn id="349" idx="2"/>
          </p:cNvCxnSpPr>
          <p:nvPr/>
        </p:nvCxnSpPr>
        <p:spPr>
          <a:xfrm>
            <a:off x="3137093" y="4654977"/>
            <a:ext cx="0" cy="184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352" name="Shape 352"/>
          <p:cNvCxnSpPr/>
          <p:nvPr/>
        </p:nvCxnSpPr>
        <p:spPr>
          <a:xfrm>
            <a:off x="732425" y="4770400"/>
            <a:ext cx="6393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53" name="Shape 353"/>
          <p:cNvCxnSpPr/>
          <p:nvPr/>
        </p:nvCxnSpPr>
        <p:spPr>
          <a:xfrm>
            <a:off x="736675" y="2650325"/>
            <a:ext cx="0" cy="2120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54" name="Shape 354"/>
          <p:cNvCxnSpPr/>
          <p:nvPr/>
        </p:nvCxnSpPr>
        <p:spPr>
          <a:xfrm rot="10800000">
            <a:off x="731025" y="2650325"/>
            <a:ext cx="1506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triangle"/>
            <a:tailEnd len="lg" w="lg" type="none"/>
          </a:ln>
        </p:spPr>
      </p:cxnSp>
      <p:pic>
        <p:nvPicPr>
          <p:cNvPr id="355" name="Shape 355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971438" y="2121775"/>
            <a:ext cx="341200" cy="34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type="title"/>
          </p:nvPr>
        </p:nvSpPr>
        <p:spPr>
          <a:xfrm>
            <a:off x="1985100" y="1400925"/>
            <a:ext cx="51738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하트세이버 시현</a:t>
            </a:r>
          </a:p>
        </p:txBody>
      </p:sp>
      <p:grpSp>
        <p:nvGrpSpPr>
          <p:cNvPr id="361" name="Shape 361"/>
          <p:cNvGrpSpPr/>
          <p:nvPr/>
        </p:nvGrpSpPr>
        <p:grpSpPr>
          <a:xfrm>
            <a:off x="3951907" y="2212913"/>
            <a:ext cx="1174875" cy="1174875"/>
            <a:chOff x="2668320" y="1249963"/>
            <a:chExt cx="1174875" cy="1174875"/>
          </a:xfrm>
        </p:grpSpPr>
        <p:sp>
          <p:nvSpPr>
            <p:cNvPr id="362" name="Shape 362"/>
            <p:cNvSpPr/>
            <p:nvPr/>
          </p:nvSpPr>
          <p:spPr>
            <a:xfrm>
              <a:off x="3002271" y="1576813"/>
              <a:ext cx="507000" cy="514800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363" name="Shape 36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68320" y="1249963"/>
              <a:ext cx="1174875" cy="11748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type="title"/>
          </p:nvPr>
        </p:nvSpPr>
        <p:spPr>
          <a:xfrm>
            <a:off x="819150" y="2271750"/>
            <a:ext cx="7505700" cy="60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Q&amp;A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type="title"/>
          </p:nvPr>
        </p:nvSpPr>
        <p:spPr>
          <a:xfrm>
            <a:off x="784050" y="209445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ko"/>
              <a:t>감사합니다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3607950" y="1720300"/>
            <a:ext cx="1928100" cy="4602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ko" sz="1800">
                <a:latin typeface="Malgun Gothic"/>
                <a:ea typeface="Malgun Gothic"/>
                <a:cs typeface="Malgun Gothic"/>
                <a:sym typeface="Malgun Gothic"/>
              </a:rPr>
              <a:t>오래달리기</a:t>
            </a:r>
          </a:p>
        </p:txBody>
      </p:sp>
      <p:sp>
        <p:nvSpPr>
          <p:cNvPr id="137" name="Shape 137"/>
          <p:cNvSpPr/>
          <p:nvPr/>
        </p:nvSpPr>
        <p:spPr>
          <a:xfrm>
            <a:off x="1175000" y="1720300"/>
            <a:ext cx="1928100" cy="460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1800">
                <a:latin typeface="Malgun Gothic"/>
                <a:ea typeface="Malgun Gothic"/>
                <a:cs typeface="Malgun Gothic"/>
                <a:sym typeface="Malgun Gothic"/>
              </a:rPr>
              <a:t>팔굽혀펴기</a:t>
            </a:r>
          </a:p>
        </p:txBody>
      </p:sp>
      <p:sp>
        <p:nvSpPr>
          <p:cNvPr id="138" name="Shape 138"/>
          <p:cNvSpPr/>
          <p:nvPr/>
        </p:nvSpPr>
        <p:spPr>
          <a:xfrm>
            <a:off x="6040900" y="1720300"/>
            <a:ext cx="1928100" cy="460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1800">
                <a:latin typeface="Malgun Gothic"/>
                <a:ea typeface="Malgun Gothic"/>
                <a:cs typeface="Malgun Gothic"/>
                <a:sym typeface="Malgun Gothic"/>
              </a:rPr>
              <a:t>윗몸일으키기</a:t>
            </a:r>
          </a:p>
        </p:txBody>
      </p:sp>
      <p:sp>
        <p:nvSpPr>
          <p:cNvPr id="139" name="Shape 139"/>
          <p:cNvSpPr/>
          <p:nvPr/>
        </p:nvSpPr>
        <p:spPr>
          <a:xfrm>
            <a:off x="1175000" y="1045100"/>
            <a:ext cx="6794100" cy="5289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2400">
                <a:latin typeface="Malgun Gothic"/>
                <a:ea typeface="Malgun Gothic"/>
                <a:cs typeface="Malgun Gothic"/>
                <a:sym typeface="Malgun Gothic"/>
              </a:rPr>
              <a:t>체력검정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950" y="1045100"/>
            <a:ext cx="6794100" cy="1192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1325" y="2290900"/>
            <a:ext cx="4231126" cy="23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313" y="1343925"/>
            <a:ext cx="3895299" cy="108065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47" name="Shape 147"/>
          <p:cNvPicPr preferRelativeResize="0"/>
          <p:nvPr/>
        </p:nvPicPr>
        <p:blipFill rotWithShape="1">
          <a:blip r:embed="rId4">
            <a:alphaModFix/>
          </a:blip>
          <a:srcRect b="34158" l="0" r="0" t="0"/>
          <a:stretch/>
        </p:blipFill>
        <p:spPr>
          <a:xfrm>
            <a:off x="528650" y="2942250"/>
            <a:ext cx="3933825" cy="1153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48" name="Shape 1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5471" y="739133"/>
            <a:ext cx="3652674" cy="1326525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49" name="Shape 149"/>
          <p:cNvPicPr preferRelativeResize="0"/>
          <p:nvPr/>
        </p:nvPicPr>
        <p:blipFill rotWithShape="1">
          <a:blip r:embed="rId6">
            <a:alphaModFix/>
          </a:blip>
          <a:srcRect b="4131" l="0" r="2524" t="0"/>
          <a:stretch/>
        </p:blipFill>
        <p:spPr>
          <a:xfrm>
            <a:off x="4767775" y="2373650"/>
            <a:ext cx="2740125" cy="2260601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50" name="Shape 150"/>
          <p:cNvSpPr/>
          <p:nvPr/>
        </p:nvSpPr>
        <p:spPr>
          <a:xfrm>
            <a:off x="3701925" y="2045375"/>
            <a:ext cx="494400" cy="350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3339450" y="3381950"/>
            <a:ext cx="676500" cy="350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5601775" y="2329550"/>
            <a:ext cx="1108800" cy="266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8096800" y="1158725"/>
            <a:ext cx="578700" cy="350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839450" y="1379975"/>
            <a:ext cx="2250000" cy="2547000"/>
          </a:xfrm>
          <a:prstGeom prst="rect">
            <a:avLst/>
          </a:prstGeom>
          <a:gradFill>
            <a:gsLst>
              <a:gs pos="0">
                <a:srgbClr val="54F8B3"/>
              </a:gs>
              <a:gs pos="100000">
                <a:srgbClr val="10B97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839450" y="711875"/>
            <a:ext cx="2250000" cy="6681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839450" y="3928200"/>
            <a:ext cx="2250000" cy="6681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1" name="Shape 161"/>
          <p:cNvCxnSpPr/>
          <p:nvPr/>
        </p:nvCxnSpPr>
        <p:spPr>
          <a:xfrm>
            <a:off x="3089225" y="1381200"/>
            <a:ext cx="2085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162" name="Shape 162"/>
          <p:cNvCxnSpPr/>
          <p:nvPr/>
        </p:nvCxnSpPr>
        <p:spPr>
          <a:xfrm>
            <a:off x="3118050" y="3928200"/>
            <a:ext cx="2085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163" name="Shape 163"/>
          <p:cNvSpPr txBox="1"/>
          <p:nvPr/>
        </p:nvSpPr>
        <p:spPr>
          <a:xfrm>
            <a:off x="1140650" y="2103250"/>
            <a:ext cx="1647600" cy="1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ko" sz="4800"/>
              <a:t>안전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839450" y="669850"/>
            <a:ext cx="2250000" cy="1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3600"/>
              <a:t>위험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839450" y="3849825"/>
            <a:ext cx="2250000" cy="1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3600"/>
              <a:t>위험 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3244400" y="3468025"/>
            <a:ext cx="16476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2400"/>
              <a:t>최솟값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244400" y="948000"/>
            <a:ext cx="16476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2400"/>
              <a:t>최댓값 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5287675" y="3615725"/>
            <a:ext cx="10041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3000"/>
              <a:t>60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5331950" y="1093950"/>
            <a:ext cx="35340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2400"/>
              <a:t>220 - 나이 - 병력요인 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6070275" y="3901225"/>
            <a:ext cx="2733900" cy="7875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ko"/>
              <a:t>*송파구청 보건소장 김인국 의사선생님과 간호팀장님께 자문을 받은 내용임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1938" y="1932826"/>
            <a:ext cx="2580125" cy="258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/>
          <p:nvPr/>
        </p:nvSpPr>
        <p:spPr>
          <a:xfrm>
            <a:off x="2758050" y="1236475"/>
            <a:ext cx="3627900" cy="459000"/>
          </a:xfrm>
          <a:prstGeom prst="round2DiagRect">
            <a:avLst>
              <a:gd fmla="val 50000" name="adj1"/>
              <a:gd fmla="val 0" name="adj2"/>
            </a:avLst>
          </a:prstGeom>
          <a:solidFill>
            <a:srgbClr val="A4F5F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2400"/>
              <a:t>심박수 실시간 모니터링</a:t>
            </a:r>
          </a:p>
        </p:txBody>
      </p:sp>
      <p:sp>
        <p:nvSpPr>
          <p:cNvPr id="177" name="Shape 177"/>
          <p:cNvSpPr/>
          <p:nvPr/>
        </p:nvSpPr>
        <p:spPr>
          <a:xfrm>
            <a:off x="4330057" y="2819309"/>
            <a:ext cx="483900" cy="486900"/>
          </a:xfrm>
          <a:prstGeom prst="heart">
            <a:avLst/>
          </a:prstGeom>
          <a:solidFill>
            <a:srgbClr val="FF0000">
              <a:alpha val="6923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8" name="Shape 1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4038" y="2567800"/>
            <a:ext cx="995950" cy="99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3900" y="2977794"/>
            <a:ext cx="1269131" cy="1269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01350" y="2118469"/>
            <a:ext cx="1269130" cy="12691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" name="Shape 181"/>
          <p:cNvCxnSpPr>
            <a:stCxn id="182" idx="0"/>
            <a:endCxn id="178" idx="1"/>
          </p:cNvCxnSpPr>
          <p:nvPr/>
        </p:nvCxnSpPr>
        <p:spPr>
          <a:xfrm flipH="1" rot="10800000">
            <a:off x="1354850" y="3065650"/>
            <a:ext cx="2719200" cy="278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83" name="Shape 183"/>
          <p:cNvCxnSpPr>
            <a:stCxn id="184" idx="0"/>
            <a:endCxn id="178" idx="1"/>
          </p:cNvCxnSpPr>
          <p:nvPr/>
        </p:nvCxnSpPr>
        <p:spPr>
          <a:xfrm flipH="1" rot="10800000">
            <a:off x="1964450" y="3065650"/>
            <a:ext cx="2109600" cy="430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85" name="Shape 185"/>
          <p:cNvCxnSpPr>
            <a:stCxn id="186" idx="1"/>
            <a:endCxn id="178" idx="3"/>
          </p:cNvCxnSpPr>
          <p:nvPr/>
        </p:nvCxnSpPr>
        <p:spPr>
          <a:xfrm flipH="1">
            <a:off x="5069875" y="2672075"/>
            <a:ext cx="2921400" cy="393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87" name="Shape 187"/>
          <p:cNvCxnSpPr>
            <a:stCxn id="188" idx="1"/>
            <a:endCxn id="178" idx="3"/>
          </p:cNvCxnSpPr>
          <p:nvPr/>
        </p:nvCxnSpPr>
        <p:spPr>
          <a:xfrm flipH="1">
            <a:off x="5070025" y="2567800"/>
            <a:ext cx="2339700" cy="498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82" name="Shape 182"/>
          <p:cNvSpPr/>
          <p:nvPr/>
        </p:nvSpPr>
        <p:spPr>
          <a:xfrm>
            <a:off x="1319900" y="3325900"/>
            <a:ext cx="69900" cy="71400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1929500" y="3478300"/>
            <a:ext cx="69900" cy="71400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7374775" y="2496400"/>
            <a:ext cx="69900" cy="71400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7956325" y="2600675"/>
            <a:ext cx="69900" cy="71400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9" name="Shape 18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11450" y="1236475"/>
            <a:ext cx="3721094" cy="6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1063" y="1740625"/>
            <a:ext cx="2721875" cy="272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/>
          <p:nvPr/>
        </p:nvSpPr>
        <p:spPr>
          <a:xfrm>
            <a:off x="2594425" y="1215525"/>
            <a:ext cx="3551100" cy="459000"/>
          </a:xfrm>
          <a:prstGeom prst="round2DiagRect">
            <a:avLst>
              <a:gd fmla="val 50000" name="adj1"/>
              <a:gd fmla="val 0" name="adj2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2400">
                <a:solidFill>
                  <a:srgbClr val="FFFFFF"/>
                </a:solidFill>
              </a:rPr>
              <a:t>본인 진동 및 LED 알림</a:t>
            </a:r>
          </a:p>
        </p:txBody>
      </p:sp>
      <p:pic>
        <p:nvPicPr>
          <p:cNvPr id="196" name="Shape 1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3938" y="1977613"/>
            <a:ext cx="1362075" cy="2247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Shape 197"/>
          <p:cNvCxnSpPr/>
          <p:nvPr/>
        </p:nvCxnSpPr>
        <p:spPr>
          <a:xfrm>
            <a:off x="2479050" y="3212150"/>
            <a:ext cx="1653000" cy="5019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98" name="Shape 1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3163" y="2262350"/>
            <a:ext cx="313626" cy="313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65938" y="1163350"/>
            <a:ext cx="4012131" cy="56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3138" y="1932826"/>
            <a:ext cx="2580125" cy="2580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/>
          <p:nvPr/>
        </p:nvSpPr>
        <p:spPr>
          <a:xfrm>
            <a:off x="2501257" y="2819309"/>
            <a:ext cx="483900" cy="486900"/>
          </a:xfrm>
          <a:prstGeom prst="heart">
            <a:avLst/>
          </a:prstGeom>
          <a:solidFill>
            <a:srgbClr val="FF0000">
              <a:alpha val="6923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6" name="Shape 2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5238" y="2567800"/>
            <a:ext cx="995950" cy="99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9863" y="1740625"/>
            <a:ext cx="2721875" cy="2721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/>
          <p:nvPr/>
        </p:nvSpPr>
        <p:spPr>
          <a:xfrm>
            <a:off x="5157000" y="1281625"/>
            <a:ext cx="2487600" cy="459000"/>
          </a:xfrm>
          <a:prstGeom prst="round2DiagRect">
            <a:avLst>
              <a:gd fmla="val 50000" name="adj1"/>
              <a:gd fmla="val 0" name="adj2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2400">
                <a:solidFill>
                  <a:srgbClr val="FFFFFF"/>
                </a:solidFill>
              </a:rPr>
              <a:t>본인 진동 알림</a:t>
            </a:r>
          </a:p>
        </p:txBody>
      </p:sp>
      <p:grpSp>
        <p:nvGrpSpPr>
          <p:cNvPr id="209" name="Shape 209"/>
          <p:cNvGrpSpPr/>
          <p:nvPr/>
        </p:nvGrpSpPr>
        <p:grpSpPr>
          <a:xfrm>
            <a:off x="4290326" y="470266"/>
            <a:ext cx="563353" cy="563353"/>
            <a:chOff x="2668320" y="1249963"/>
            <a:chExt cx="1174875" cy="1174875"/>
          </a:xfrm>
        </p:grpSpPr>
        <p:sp>
          <p:nvSpPr>
            <p:cNvPr id="210" name="Shape 210"/>
            <p:cNvSpPr/>
            <p:nvPr/>
          </p:nvSpPr>
          <p:spPr>
            <a:xfrm>
              <a:off x="3002271" y="1576813"/>
              <a:ext cx="507000" cy="514800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211" name="Shape 21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668320" y="1249963"/>
              <a:ext cx="1174875" cy="11748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2" name="Shape 212"/>
          <p:cNvSpPr/>
          <p:nvPr/>
        </p:nvSpPr>
        <p:spPr>
          <a:xfrm>
            <a:off x="929250" y="1281625"/>
            <a:ext cx="3627900" cy="459000"/>
          </a:xfrm>
          <a:prstGeom prst="round2DiagRect">
            <a:avLst>
              <a:gd fmla="val 50000" name="adj1"/>
              <a:gd fmla="val 0" name="adj2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2400">
                <a:solidFill>
                  <a:srgbClr val="FFFFFF"/>
                </a:solidFill>
              </a:rPr>
              <a:t>심박수 실시간 모니터링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3068700" y="441600"/>
            <a:ext cx="30066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Heart       Saver</a:t>
            </a:r>
          </a:p>
        </p:txBody>
      </p:sp>
      <p:sp>
        <p:nvSpPr>
          <p:cNvPr id="214" name="Shape 214"/>
          <p:cNvSpPr/>
          <p:nvPr/>
        </p:nvSpPr>
        <p:spPr>
          <a:xfrm>
            <a:off x="929275" y="1268077"/>
            <a:ext cx="3627900" cy="480900"/>
          </a:xfrm>
          <a:prstGeom prst="round2DiagRect">
            <a:avLst>
              <a:gd fmla="val 50000" name="adj1"/>
              <a:gd fmla="val 0" name="adj2"/>
            </a:avLst>
          </a:prstGeom>
          <a:solidFill>
            <a:srgbClr val="A4F5F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2400"/>
              <a:t>심박수 실시간 모니터링</a:t>
            </a:r>
          </a:p>
        </p:txBody>
      </p:sp>
      <p:sp>
        <p:nvSpPr>
          <p:cNvPr id="215" name="Shape 215"/>
          <p:cNvSpPr/>
          <p:nvPr/>
        </p:nvSpPr>
        <p:spPr>
          <a:xfrm>
            <a:off x="4625262" y="1279025"/>
            <a:ext cx="3551100" cy="459000"/>
          </a:xfrm>
          <a:prstGeom prst="round2DiagRect">
            <a:avLst>
              <a:gd fmla="val 50000" name="adj1"/>
              <a:gd fmla="val 0" name="adj2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2400">
                <a:solidFill>
                  <a:srgbClr val="FFFFFF"/>
                </a:solidFill>
              </a:rPr>
              <a:t>본인 진동 및 LED 알림</a:t>
            </a:r>
          </a:p>
        </p:txBody>
      </p:sp>
      <p:pic>
        <p:nvPicPr>
          <p:cNvPr id="216" name="Shape 2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40563" y="2254175"/>
            <a:ext cx="313626" cy="313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Shape 2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69351" y="1257099"/>
            <a:ext cx="7350714" cy="49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/>
        </p:nvSpPr>
        <p:spPr>
          <a:xfrm rot="-7044662">
            <a:off x="4303189" y="2067308"/>
            <a:ext cx="327128" cy="398109"/>
          </a:xfrm>
          <a:prstGeom prst="triangle">
            <a:avLst>
              <a:gd fmla="val 3506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4490625" y="1705148"/>
            <a:ext cx="1945200" cy="6957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RIFD png_burned.png"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5350" y="2575149"/>
            <a:ext cx="1585800" cy="14693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5" name="Shape 225"/>
          <p:cNvGrpSpPr/>
          <p:nvPr/>
        </p:nvGrpSpPr>
        <p:grpSpPr>
          <a:xfrm rot="6919170">
            <a:off x="1130450" y="629474"/>
            <a:ext cx="2849777" cy="2849777"/>
            <a:chOff x="1338700" y="587075"/>
            <a:chExt cx="3064500" cy="3064500"/>
          </a:xfrm>
        </p:grpSpPr>
        <p:pic>
          <p:nvPicPr>
            <p:cNvPr id="226" name="Shape 2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338700" y="587075"/>
              <a:ext cx="3064500" cy="3064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7" name="Shape 22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02949" y="812125"/>
              <a:ext cx="936000" cy="11730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8" name="Shape 228"/>
          <p:cNvGrpSpPr/>
          <p:nvPr/>
        </p:nvGrpSpPr>
        <p:grpSpPr>
          <a:xfrm>
            <a:off x="6435956" y="2919534"/>
            <a:ext cx="1731826" cy="1234083"/>
            <a:chOff x="4337325" y="1864254"/>
            <a:chExt cx="2107100" cy="1501500"/>
          </a:xfrm>
        </p:grpSpPr>
        <p:pic>
          <p:nvPicPr>
            <p:cNvPr id="229" name="Shape 22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337325" y="1864254"/>
              <a:ext cx="2107100" cy="1501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하트세이버 아이콘(배경제거)2.png" id="230" name="Shape 23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901636" y="2018570"/>
              <a:ext cx="1135265" cy="119287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31" name="Shape 231"/>
          <p:cNvCxnSpPr/>
          <p:nvPr/>
        </p:nvCxnSpPr>
        <p:spPr>
          <a:xfrm rot="10800000">
            <a:off x="5245600" y="4273950"/>
            <a:ext cx="22845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2" name="Shape 232"/>
          <p:cNvCxnSpPr/>
          <p:nvPr/>
        </p:nvCxnSpPr>
        <p:spPr>
          <a:xfrm rot="10800000">
            <a:off x="5283525" y="3951750"/>
            <a:ext cx="0" cy="3222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3" name="Shape 233"/>
          <p:cNvCxnSpPr/>
          <p:nvPr/>
        </p:nvCxnSpPr>
        <p:spPr>
          <a:xfrm rot="10800000">
            <a:off x="7490675" y="4124568"/>
            <a:ext cx="0" cy="1368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4" name="Shape 234"/>
          <p:cNvCxnSpPr/>
          <p:nvPr/>
        </p:nvCxnSpPr>
        <p:spPr>
          <a:xfrm>
            <a:off x="4001400" y="2494050"/>
            <a:ext cx="487800" cy="2373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5" name="Shape 235"/>
          <p:cNvCxnSpPr/>
          <p:nvPr/>
        </p:nvCxnSpPr>
        <p:spPr>
          <a:xfrm>
            <a:off x="3910250" y="2673425"/>
            <a:ext cx="504000" cy="246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6" name="Shape 236"/>
          <p:cNvCxnSpPr/>
          <p:nvPr/>
        </p:nvCxnSpPr>
        <p:spPr>
          <a:xfrm>
            <a:off x="3832325" y="2868975"/>
            <a:ext cx="498900" cy="2412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37" name="Shape 237"/>
          <p:cNvSpPr/>
          <p:nvPr/>
        </p:nvSpPr>
        <p:spPr>
          <a:xfrm>
            <a:off x="4537226" y="1761621"/>
            <a:ext cx="1849500" cy="5841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1800"/>
              <a:t>군번</a:t>
            </a:r>
          </a:p>
        </p:txBody>
      </p:sp>
      <p:pic>
        <p:nvPicPr>
          <p:cNvPr id="238" name="Shape 2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84925" y="1705145"/>
            <a:ext cx="2151025" cy="826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Shape 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7849" y="1724691"/>
            <a:ext cx="1542072" cy="1652186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Shape 244"/>
          <p:cNvSpPr/>
          <p:nvPr/>
        </p:nvSpPr>
        <p:spPr>
          <a:xfrm rot="619515">
            <a:off x="2854176" y="1872294"/>
            <a:ext cx="150639" cy="93858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/>
        </p:nvSpPr>
        <p:spPr>
          <a:xfrm rot="3147086">
            <a:off x="3161726" y="2538275"/>
            <a:ext cx="157031" cy="9014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46" name="Shape 246"/>
          <p:cNvCxnSpPr/>
          <p:nvPr/>
        </p:nvCxnSpPr>
        <p:spPr>
          <a:xfrm flipH="1">
            <a:off x="2876822" y="2600495"/>
            <a:ext cx="334800" cy="651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47" name="Shape 247"/>
          <p:cNvCxnSpPr>
            <a:endCxn id="248" idx="0"/>
          </p:cNvCxnSpPr>
          <p:nvPr/>
        </p:nvCxnSpPr>
        <p:spPr>
          <a:xfrm flipH="1">
            <a:off x="2698900" y="1965629"/>
            <a:ext cx="223500" cy="1266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49" name="Shape 249"/>
          <p:cNvCxnSpPr/>
          <p:nvPr/>
        </p:nvCxnSpPr>
        <p:spPr>
          <a:xfrm>
            <a:off x="2518687" y="2798203"/>
            <a:ext cx="141900" cy="6246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250" name="Shape 2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2128" y="2618527"/>
            <a:ext cx="332773" cy="332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Shape 2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9511" y="3172328"/>
            <a:ext cx="817916" cy="5828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하트세이버 아이콘(배경제거)2.png" id="248" name="Shape 2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78561" y="3232229"/>
            <a:ext cx="440678" cy="463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Shape 25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58883" y="3764920"/>
            <a:ext cx="480047" cy="4503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3" name="Shape 253"/>
          <p:cNvCxnSpPr>
            <a:endCxn id="244" idx="0"/>
          </p:cNvCxnSpPr>
          <p:nvPr/>
        </p:nvCxnSpPr>
        <p:spPr>
          <a:xfrm>
            <a:off x="1980746" y="1258773"/>
            <a:ext cx="956100" cy="614100"/>
          </a:xfrm>
          <a:prstGeom prst="straightConnector1">
            <a:avLst/>
          </a:prstGeom>
          <a:noFill/>
          <a:ln cap="flat" cmpd="sng" w="19050">
            <a:solidFill>
              <a:srgbClr val="FF8888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254" name="Shape 254"/>
          <p:cNvCxnSpPr>
            <a:stCxn id="255" idx="3"/>
          </p:cNvCxnSpPr>
          <p:nvPr/>
        </p:nvCxnSpPr>
        <p:spPr>
          <a:xfrm>
            <a:off x="1907850" y="2414732"/>
            <a:ext cx="606600" cy="403200"/>
          </a:xfrm>
          <a:prstGeom prst="straightConnector1">
            <a:avLst/>
          </a:prstGeom>
          <a:noFill/>
          <a:ln cap="flat" cmpd="sng" w="19050">
            <a:solidFill>
              <a:srgbClr val="FFD966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256" name="Shape 256"/>
          <p:cNvCxnSpPr>
            <a:stCxn id="245" idx="0"/>
          </p:cNvCxnSpPr>
          <p:nvPr/>
        </p:nvCxnSpPr>
        <p:spPr>
          <a:xfrm flipH="1" rot="10800000">
            <a:off x="3274142" y="1664145"/>
            <a:ext cx="850500" cy="889500"/>
          </a:xfrm>
          <a:prstGeom prst="straightConnector1">
            <a:avLst/>
          </a:prstGeom>
          <a:noFill/>
          <a:ln cap="flat" cmpd="sng" w="19050">
            <a:solidFill>
              <a:srgbClr val="B5C5FF"/>
            </a:solidFill>
            <a:prstDash val="dot"/>
            <a:round/>
            <a:headEnd len="lg" w="lg" type="none"/>
            <a:tailEnd len="lg" w="lg" type="none"/>
          </a:ln>
        </p:spPr>
      </p:cxnSp>
      <p:pic>
        <p:nvPicPr>
          <p:cNvPr id="257" name="Shape 25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51714" y="1552398"/>
            <a:ext cx="2191925" cy="2056326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Shape 258"/>
          <p:cNvSpPr/>
          <p:nvPr/>
        </p:nvSpPr>
        <p:spPr>
          <a:xfrm>
            <a:off x="3114866" y="1433052"/>
            <a:ext cx="1171200" cy="277800"/>
          </a:xfrm>
          <a:prstGeom prst="roundRect">
            <a:avLst>
              <a:gd fmla="val 16667" name="adj"/>
            </a:avLst>
          </a:prstGeom>
          <a:solidFill>
            <a:srgbClr val="BDBDFF">
              <a:alpha val="8885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진동모터</a:t>
            </a:r>
          </a:p>
        </p:txBody>
      </p:sp>
      <p:sp>
        <p:nvSpPr>
          <p:cNvPr id="255" name="Shape 255"/>
          <p:cNvSpPr/>
          <p:nvPr/>
        </p:nvSpPr>
        <p:spPr>
          <a:xfrm>
            <a:off x="1285950" y="2275832"/>
            <a:ext cx="621900" cy="277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LED</a:t>
            </a:r>
          </a:p>
        </p:txBody>
      </p:sp>
      <p:pic>
        <p:nvPicPr>
          <p:cNvPr id="259" name="Shape 25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89363" y="2085400"/>
            <a:ext cx="621900" cy="62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901210" y="2085400"/>
            <a:ext cx="621900" cy="62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24058" y="2559745"/>
            <a:ext cx="480047" cy="45034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/>
          <p:nvPr/>
        </p:nvSpPr>
        <p:spPr>
          <a:xfrm>
            <a:off x="1748038" y="980437"/>
            <a:ext cx="1171200" cy="277800"/>
          </a:xfrm>
          <a:prstGeom prst="roundRect">
            <a:avLst>
              <a:gd fmla="val 16667" name="adj"/>
            </a:avLst>
          </a:prstGeom>
          <a:solidFill>
            <a:srgbClr val="FF8888">
              <a:alpha val="8885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심박수센서</a:t>
            </a:r>
          </a:p>
        </p:txBody>
      </p:sp>
      <p:pic>
        <p:nvPicPr>
          <p:cNvPr id="263" name="Shape 26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901200" y="3296175"/>
            <a:ext cx="408216" cy="459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4" name="Shape 264"/>
          <p:cNvCxnSpPr/>
          <p:nvPr/>
        </p:nvCxnSpPr>
        <p:spPr>
          <a:xfrm flipH="1" rot="10800000">
            <a:off x="2920771" y="2750891"/>
            <a:ext cx="2603700" cy="1252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65" name="Shape 265"/>
          <p:cNvSpPr txBox="1"/>
          <p:nvPr/>
        </p:nvSpPr>
        <p:spPr>
          <a:xfrm>
            <a:off x="3413550" y="2885350"/>
            <a:ext cx="17883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1.군번 2. 센서</a:t>
            </a:r>
          </a:p>
        </p:txBody>
      </p:sp>
      <p:cxnSp>
        <p:nvCxnSpPr>
          <p:cNvPr id="266" name="Shape 266"/>
          <p:cNvCxnSpPr/>
          <p:nvPr/>
        </p:nvCxnSpPr>
        <p:spPr>
          <a:xfrm flipH="1">
            <a:off x="2949300" y="2884600"/>
            <a:ext cx="2539200" cy="123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67" name="Shape 267"/>
          <p:cNvSpPr txBox="1"/>
          <p:nvPr/>
        </p:nvSpPr>
        <p:spPr>
          <a:xfrm>
            <a:off x="5277400" y="1216700"/>
            <a:ext cx="3274500" cy="582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ko"/>
              <a:t>군번을 통해 나이, 이름, 병력요인 DB조회 &gt;&gt; 최댓값 설정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4047425" y="3452650"/>
            <a:ext cx="20955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MAX 이상, MIN 미만일 경우 </a:t>
            </a:r>
            <a:r>
              <a:rPr lang="ko">
                <a:solidFill>
                  <a:srgbClr val="FF0000"/>
                </a:solidFill>
              </a:rPr>
              <a:t>경고메세지</a:t>
            </a:r>
            <a:r>
              <a:rPr lang="ko"/>
              <a:t> 발송</a:t>
            </a:r>
          </a:p>
        </p:txBody>
      </p:sp>
      <p:sp>
        <p:nvSpPr>
          <p:cNvPr id="269" name="Shape 269"/>
          <p:cNvSpPr/>
          <p:nvPr/>
        </p:nvSpPr>
        <p:spPr>
          <a:xfrm>
            <a:off x="7523100" y="3386775"/>
            <a:ext cx="1292400" cy="27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 txBox="1"/>
          <p:nvPr/>
        </p:nvSpPr>
        <p:spPr>
          <a:xfrm>
            <a:off x="280400" y="3755175"/>
            <a:ext cx="1979100" cy="5829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경고메세지가 오면 진동모터 및 LED작동</a:t>
            </a:r>
          </a:p>
        </p:txBody>
      </p:sp>
      <p:sp>
        <p:nvSpPr>
          <p:cNvPr id="271" name="Shape 271"/>
          <p:cNvSpPr/>
          <p:nvPr/>
        </p:nvSpPr>
        <p:spPr>
          <a:xfrm>
            <a:off x="8028188" y="3232225"/>
            <a:ext cx="480000" cy="203700"/>
          </a:xfrm>
          <a:prstGeom prst="snip2DiagRect">
            <a:avLst>
              <a:gd fmla="val 0" name="adj1"/>
              <a:gd fmla="val 50000" name="adj2"/>
            </a:avLst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700"/>
              <a:t>Post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