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2"/>
  </p:notesMasterIdLst>
  <p:sldIdLst>
    <p:sldId id="315" r:id="rId5"/>
    <p:sldId id="327" r:id="rId6"/>
    <p:sldId id="287" r:id="rId7"/>
    <p:sldId id="288" r:id="rId8"/>
    <p:sldId id="299" r:id="rId9"/>
    <p:sldId id="300" r:id="rId10"/>
    <p:sldId id="305" r:id="rId11"/>
    <p:sldId id="306" r:id="rId12"/>
    <p:sldId id="316" r:id="rId13"/>
    <p:sldId id="289" r:id="rId14"/>
    <p:sldId id="290" r:id="rId15"/>
    <p:sldId id="293" r:id="rId16"/>
    <p:sldId id="294" r:id="rId17"/>
    <p:sldId id="295" r:id="rId18"/>
    <p:sldId id="296" r:id="rId19"/>
    <p:sldId id="297" r:id="rId20"/>
    <p:sldId id="298" r:id="rId21"/>
    <p:sldId id="331" r:id="rId22"/>
    <p:sldId id="291" r:id="rId23"/>
    <p:sldId id="292" r:id="rId24"/>
    <p:sldId id="317" r:id="rId25"/>
    <p:sldId id="326" r:id="rId26"/>
    <p:sldId id="329" r:id="rId27"/>
    <p:sldId id="332" r:id="rId28"/>
    <p:sldId id="333" r:id="rId29"/>
    <p:sldId id="303" r:id="rId30"/>
    <p:sldId id="304" r:id="rId31"/>
    <p:sldId id="301" r:id="rId32"/>
    <p:sldId id="302" r:id="rId33"/>
    <p:sldId id="307" r:id="rId34"/>
    <p:sldId id="308" r:id="rId35"/>
    <p:sldId id="309" r:id="rId36"/>
    <p:sldId id="310" r:id="rId37"/>
    <p:sldId id="311" r:id="rId38"/>
    <p:sldId id="312" r:id="rId39"/>
    <p:sldId id="313" r:id="rId40"/>
    <p:sldId id="314" r:id="rId41"/>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27"/>
          </p14:sldIdLst>
        </p14:section>
        <p14:section name="Compute" id="{A6ADF34F-A91E-4E6D-89B0-287F660BC116}">
          <p14:sldIdLst>
            <p14:sldId id="287"/>
            <p14:sldId id="288"/>
          </p14:sldIdLst>
        </p14:section>
        <p14:section name="Storage &amp; Content Delivery" id="{80D2130B-709D-44AE-9B74-F35645BB14F3}">
          <p14:sldIdLst>
            <p14:sldId id="299"/>
            <p14:sldId id="300"/>
          </p14:sldIdLst>
        </p14:section>
        <p14:section name="Database" id="{2D75F611-5390-4740-89BB-DF846DD6FD2F}">
          <p14:sldIdLst>
            <p14:sldId id="305"/>
            <p14:sldId id="306"/>
            <p14:sldId id="316"/>
          </p14:sldIdLst>
        </p14:section>
        <p14:section name="Networking"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Lst>
        </p14:section>
        <p14:section name="Security &amp; Identity" id="{8E5A1069-3DDB-4261-BBC9-39C0D31A6932}">
          <p14:sldIdLst>
            <p14:sldId id="297"/>
            <p14:sldId id="298"/>
            <p14:sldId id="331"/>
          </p14:sldIdLst>
        </p14:section>
        <p14:section name="Analytics" id="{0FAE4EA2-1B06-4DA6-AD77-148B341CC283}">
          <p14:sldIdLst>
            <p14:sldId id="291"/>
            <p14:sldId id="29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Mobile Services" id="{0E0C85B2-240F-4BA5-B992-B2669479AA20}">
          <p14:sldIdLst>
            <p14:sldId id="303"/>
            <p14:sldId id="304"/>
          </p14:sldIdLst>
        </p14:section>
        <p14:section name="Application Services" id="{EE60347D-6881-429E-B026-F4B508FE965B}">
          <p14:sldIdLst>
            <p14:sldId id="301"/>
            <p14:sldId id="302"/>
          </p14:sldIdLst>
        </p14:section>
        <p14:section name="Enterprise Applications" id="{7E81D09A-DFC7-4259-8565-76AEF71BD800}">
          <p14:sldIdLst>
            <p14:sldId id="307"/>
            <p14:sldId id="308"/>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87234" autoAdjust="0"/>
  </p:normalViewPr>
  <p:slideViewPr>
    <p:cSldViewPr snapToGrid="0" showGuides="1">
      <p:cViewPr varScale="1">
        <p:scale>
          <a:sx n="101" d="100"/>
          <a:sy n="101" d="100"/>
        </p:scale>
        <p:origin x="858" y="9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2/22/2016</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5092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27931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notesSlide" Target="../notesSlides/notesSlide5.xml"/><Relationship Id="rId16" Type="http://schemas.openxmlformats.org/officeDocument/2006/relationships/image" Target="../media/image87.png"/><Relationship Id="rId1" Type="http://schemas.openxmlformats.org/officeDocument/2006/relationships/slideLayout" Target="../slideLayouts/slideLayout10.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0.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18" Type="http://schemas.openxmlformats.org/officeDocument/2006/relationships/image" Target="../media/image107.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17" Type="http://schemas.openxmlformats.org/officeDocument/2006/relationships/image" Target="../media/image106.png"/><Relationship Id="rId2" Type="http://schemas.openxmlformats.org/officeDocument/2006/relationships/image" Target="../media/image91.png"/><Relationship Id="rId16" Type="http://schemas.openxmlformats.org/officeDocument/2006/relationships/image" Target="../media/image105.png"/><Relationship Id="rId1" Type="http://schemas.openxmlformats.org/officeDocument/2006/relationships/slideLayout" Target="../slideLayouts/slideLayout10.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5" Type="http://schemas.openxmlformats.org/officeDocument/2006/relationships/image" Target="../media/image104.png"/><Relationship Id="rId10" Type="http://schemas.openxmlformats.org/officeDocument/2006/relationships/image" Target="../media/image99.png"/><Relationship Id="rId19" Type="http://schemas.openxmlformats.org/officeDocument/2006/relationships/image" Target="../media/image108.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png"/><Relationship Id="rId18" Type="http://schemas.openxmlformats.org/officeDocument/2006/relationships/image" Target="../media/image125.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119.png"/><Relationship Id="rId17" Type="http://schemas.openxmlformats.org/officeDocument/2006/relationships/image" Target="../media/image124.png"/><Relationship Id="rId2" Type="http://schemas.openxmlformats.org/officeDocument/2006/relationships/image" Target="../media/image109.png"/><Relationship Id="rId16" Type="http://schemas.openxmlformats.org/officeDocument/2006/relationships/image" Target="../media/image123.png"/><Relationship Id="rId1" Type="http://schemas.openxmlformats.org/officeDocument/2006/relationships/slideLayout" Target="../slideLayouts/slideLayout10.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12.png"/><Relationship Id="rId15" Type="http://schemas.openxmlformats.org/officeDocument/2006/relationships/image" Target="../media/image12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 Id="rId14" Type="http://schemas.openxmlformats.org/officeDocument/2006/relationships/image" Target="../media/image121.png"/></Relationships>
</file>

<file path=ppt/slides/_rels/slide1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22.xml"/><Relationship Id="rId18" Type="http://schemas.openxmlformats.org/officeDocument/2006/relationships/slide" Target="slide37.xml"/><Relationship Id="rId3" Type="http://schemas.openxmlformats.org/officeDocument/2006/relationships/slide" Target="slide15.xml"/><Relationship Id="rId7" Type="http://schemas.openxmlformats.org/officeDocument/2006/relationships/slide" Target="slide4.xml"/><Relationship Id="rId12" Type="http://schemas.openxmlformats.org/officeDocument/2006/relationships/slide" Target="slide8.xml"/><Relationship Id="rId17" Type="http://schemas.openxmlformats.org/officeDocument/2006/relationships/slide" Target="slide34.xml"/><Relationship Id="rId2" Type="http://schemas.openxmlformats.org/officeDocument/2006/relationships/notesSlide" Target="../notesSlides/notesSlide2.xml"/><Relationship Id="rId16" Type="http://schemas.openxmlformats.org/officeDocument/2006/relationships/slide" Target="slide35.xml"/><Relationship Id="rId1" Type="http://schemas.openxmlformats.org/officeDocument/2006/relationships/slideLayout" Target="../slideLayouts/slideLayout10.xml"/><Relationship Id="rId6" Type="http://schemas.openxmlformats.org/officeDocument/2006/relationships/slide" Target="slide20.xml"/><Relationship Id="rId11" Type="http://schemas.openxmlformats.org/officeDocument/2006/relationships/slide" Target="slide25.xml"/><Relationship Id="rId5" Type="http://schemas.openxmlformats.org/officeDocument/2006/relationships/slide" Target="slide11.xml"/><Relationship Id="rId15" Type="http://schemas.openxmlformats.org/officeDocument/2006/relationships/slide" Target="slide32.xml"/><Relationship Id="rId10" Type="http://schemas.openxmlformats.org/officeDocument/2006/relationships/slide" Target="slide27.xml"/><Relationship Id="rId19" Type="http://schemas.openxmlformats.org/officeDocument/2006/relationships/slide" Target="slide29.xml"/><Relationship Id="rId4" Type="http://schemas.openxmlformats.org/officeDocument/2006/relationships/slide" Target="slide31.xml"/><Relationship Id="rId9" Type="http://schemas.openxmlformats.org/officeDocument/2006/relationships/slide" Target="slide13.xml"/><Relationship Id="rId14" Type="http://schemas.openxmlformats.org/officeDocument/2006/relationships/slide" Target="slide33.xml"/></Relationships>
</file>

<file path=ppt/slides/_rels/slide20.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18" Type="http://schemas.openxmlformats.org/officeDocument/2006/relationships/image" Target="../media/image141.png"/><Relationship Id="rId3" Type="http://schemas.openxmlformats.org/officeDocument/2006/relationships/image" Target="../media/image127.png"/><Relationship Id="rId7" Type="http://schemas.openxmlformats.org/officeDocument/2006/relationships/image" Target="../media/image130.png"/><Relationship Id="rId12" Type="http://schemas.openxmlformats.org/officeDocument/2006/relationships/image" Target="../media/image135.png"/><Relationship Id="rId17" Type="http://schemas.openxmlformats.org/officeDocument/2006/relationships/image" Target="../media/image140.png"/><Relationship Id="rId2" Type="http://schemas.openxmlformats.org/officeDocument/2006/relationships/notesSlide" Target="../notesSlides/notesSlide6.xml"/><Relationship Id="rId16" Type="http://schemas.openxmlformats.org/officeDocument/2006/relationships/image" Target="../media/image139.png"/><Relationship Id="rId1" Type="http://schemas.openxmlformats.org/officeDocument/2006/relationships/slideLayout" Target="../slideLayouts/slideLayout10.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3.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128.png"/><Relationship Id="rId9" Type="http://schemas.openxmlformats.org/officeDocument/2006/relationships/image" Target="../media/image132.png"/><Relationship Id="rId14" Type="http://schemas.openxmlformats.org/officeDocument/2006/relationships/image" Target="../media/image1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7.png"/><Relationship Id="rId3" Type="http://schemas.openxmlformats.org/officeDocument/2006/relationships/image" Target="../media/image142.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56.png"/><Relationship Id="rId2" Type="http://schemas.openxmlformats.org/officeDocument/2006/relationships/notesSlide" Target="../notesSlides/notesSlide7.xml"/><Relationship Id="rId16" Type="http://schemas.openxmlformats.org/officeDocument/2006/relationships/image" Target="../media/image155.png"/><Relationship Id="rId20" Type="http://schemas.openxmlformats.org/officeDocument/2006/relationships/image" Target="../media/image159.png"/><Relationship Id="rId1" Type="http://schemas.openxmlformats.org/officeDocument/2006/relationships/slideLayout" Target="../slideLayouts/slideLayout10.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5" Type="http://schemas.openxmlformats.org/officeDocument/2006/relationships/image" Target="../media/image154.png"/><Relationship Id="rId10" Type="http://schemas.openxmlformats.org/officeDocument/2006/relationships/image" Target="../media/image149.png"/><Relationship Id="rId19" Type="http://schemas.openxmlformats.org/officeDocument/2006/relationships/image" Target="../media/image158.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s>
</file>

<file path=ppt/slides/_rels/slide23.xml.rels><?xml version="1.0" encoding="UTF-8" standalone="yes"?>
<Relationships xmlns="http://schemas.openxmlformats.org/package/2006/relationships"><Relationship Id="rId8" Type="http://schemas.openxmlformats.org/officeDocument/2006/relationships/image" Target="../media/image165.png"/><Relationship Id="rId13" Type="http://schemas.openxmlformats.org/officeDocument/2006/relationships/image" Target="../media/image170.png"/><Relationship Id="rId18" Type="http://schemas.openxmlformats.org/officeDocument/2006/relationships/image" Target="../media/image175.png"/><Relationship Id="rId3" Type="http://schemas.openxmlformats.org/officeDocument/2006/relationships/image" Target="../media/image160.png"/><Relationship Id="rId7" Type="http://schemas.openxmlformats.org/officeDocument/2006/relationships/image" Target="../media/image164.png"/><Relationship Id="rId12" Type="http://schemas.openxmlformats.org/officeDocument/2006/relationships/image" Target="../media/image169.png"/><Relationship Id="rId17" Type="http://schemas.openxmlformats.org/officeDocument/2006/relationships/image" Target="../media/image174.png"/><Relationship Id="rId2" Type="http://schemas.openxmlformats.org/officeDocument/2006/relationships/image" Target="../media/image142.png"/><Relationship Id="rId16" Type="http://schemas.openxmlformats.org/officeDocument/2006/relationships/image" Target="../media/image173.png"/><Relationship Id="rId1" Type="http://schemas.openxmlformats.org/officeDocument/2006/relationships/slideLayout" Target="../slideLayouts/slideLayout10.xml"/><Relationship Id="rId6" Type="http://schemas.openxmlformats.org/officeDocument/2006/relationships/image" Target="../media/image163.png"/><Relationship Id="rId11" Type="http://schemas.openxmlformats.org/officeDocument/2006/relationships/image" Target="../media/image168.png"/><Relationship Id="rId5" Type="http://schemas.openxmlformats.org/officeDocument/2006/relationships/image" Target="../media/image162.png"/><Relationship Id="rId15" Type="http://schemas.openxmlformats.org/officeDocument/2006/relationships/image" Target="../media/image172.png"/><Relationship Id="rId10" Type="http://schemas.openxmlformats.org/officeDocument/2006/relationships/image" Target="../media/image167.png"/><Relationship Id="rId4" Type="http://schemas.openxmlformats.org/officeDocument/2006/relationships/image" Target="../media/image161.png"/><Relationship Id="rId9" Type="http://schemas.openxmlformats.org/officeDocument/2006/relationships/image" Target="../media/image166.png"/><Relationship Id="rId14" Type="http://schemas.openxmlformats.org/officeDocument/2006/relationships/image" Target="../media/image17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77.png"/><Relationship Id="rId7" Type="http://schemas.openxmlformats.org/officeDocument/2006/relationships/image" Target="../media/image18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80.png"/><Relationship Id="rId5" Type="http://schemas.openxmlformats.org/officeDocument/2006/relationships/image" Target="../media/image179.png"/><Relationship Id="rId10" Type="http://schemas.openxmlformats.org/officeDocument/2006/relationships/image" Target="../media/image184.png"/><Relationship Id="rId4" Type="http://schemas.openxmlformats.org/officeDocument/2006/relationships/image" Target="../media/image178.png"/><Relationship Id="rId9" Type="http://schemas.openxmlformats.org/officeDocument/2006/relationships/image" Target="../media/image18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95.png"/><Relationship Id="rId3" Type="http://schemas.openxmlformats.org/officeDocument/2006/relationships/image" Target="../media/image185.png"/><Relationship Id="rId7" Type="http://schemas.openxmlformats.org/officeDocument/2006/relationships/image" Target="../media/image189.png"/><Relationship Id="rId12"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8.png"/><Relationship Id="rId11" Type="http://schemas.openxmlformats.org/officeDocument/2006/relationships/image" Target="../media/image193.png"/><Relationship Id="rId5" Type="http://schemas.openxmlformats.org/officeDocument/2006/relationships/image" Target="../media/image187.png"/><Relationship Id="rId15" Type="http://schemas.openxmlformats.org/officeDocument/2006/relationships/image" Target="../media/image197.png"/><Relationship Id="rId10" Type="http://schemas.openxmlformats.org/officeDocument/2006/relationships/image" Target="../media/image192.png"/><Relationship Id="rId4" Type="http://schemas.openxmlformats.org/officeDocument/2006/relationships/image" Target="../media/image186.png"/><Relationship Id="rId9" Type="http://schemas.openxmlformats.org/officeDocument/2006/relationships/image" Target="../media/image191.png"/><Relationship Id="rId14" Type="http://schemas.openxmlformats.org/officeDocument/2006/relationships/image" Target="../media/image19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10.xml"/><Relationship Id="rId4" Type="http://schemas.openxmlformats.org/officeDocument/2006/relationships/image" Target="../media/image200.png"/></Relationships>
</file>

<file path=ppt/slides/_rels/slide32.xml.rels><?xml version="1.0" encoding="UTF-8" standalone="yes"?>
<Relationships xmlns="http://schemas.openxmlformats.org/package/2006/relationships"><Relationship Id="rId8" Type="http://schemas.openxmlformats.org/officeDocument/2006/relationships/image" Target="../media/image206.png"/><Relationship Id="rId13" Type="http://schemas.openxmlformats.org/officeDocument/2006/relationships/image" Target="../media/image211.png"/><Relationship Id="rId3" Type="http://schemas.openxmlformats.org/officeDocument/2006/relationships/image" Target="../media/image201.png"/><Relationship Id="rId7" Type="http://schemas.openxmlformats.org/officeDocument/2006/relationships/image" Target="../media/image205.png"/><Relationship Id="rId12" Type="http://schemas.openxmlformats.org/officeDocument/2006/relationships/image" Target="../media/image210.png"/><Relationship Id="rId17" Type="http://schemas.openxmlformats.org/officeDocument/2006/relationships/image" Target="../media/image215.png"/><Relationship Id="rId2" Type="http://schemas.openxmlformats.org/officeDocument/2006/relationships/notesSlide" Target="../notesSlides/notesSlide10.xml"/><Relationship Id="rId16" Type="http://schemas.openxmlformats.org/officeDocument/2006/relationships/image" Target="../media/image214.png"/><Relationship Id="rId1" Type="http://schemas.openxmlformats.org/officeDocument/2006/relationships/slideLayout" Target="../slideLayouts/slideLayout10.xml"/><Relationship Id="rId6" Type="http://schemas.openxmlformats.org/officeDocument/2006/relationships/image" Target="../media/image204.png"/><Relationship Id="rId11" Type="http://schemas.openxmlformats.org/officeDocument/2006/relationships/image" Target="../media/image209.png"/><Relationship Id="rId5" Type="http://schemas.openxmlformats.org/officeDocument/2006/relationships/image" Target="../media/image203.png"/><Relationship Id="rId15" Type="http://schemas.openxmlformats.org/officeDocument/2006/relationships/image" Target="../media/image213.png"/><Relationship Id="rId10" Type="http://schemas.openxmlformats.org/officeDocument/2006/relationships/image" Target="../media/image208.png"/><Relationship Id="rId4" Type="http://schemas.openxmlformats.org/officeDocument/2006/relationships/image" Target="../media/image202.png"/><Relationship Id="rId9" Type="http://schemas.openxmlformats.org/officeDocument/2006/relationships/image" Target="../media/image207.png"/><Relationship Id="rId14" Type="http://schemas.openxmlformats.org/officeDocument/2006/relationships/image" Target="../media/image212.png"/></Relationships>
</file>

<file path=ppt/slides/_rels/slide33.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slideLayout" Target="../slideLayouts/slideLayout10.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34.xml.rels><?xml version="1.0" encoding="UTF-8" standalone="yes"?>
<Relationships xmlns="http://schemas.openxmlformats.org/package/2006/relationships"><Relationship Id="rId8" Type="http://schemas.openxmlformats.org/officeDocument/2006/relationships/image" Target="../media/image227.png"/><Relationship Id="rId13" Type="http://schemas.openxmlformats.org/officeDocument/2006/relationships/image" Target="../media/image232.png"/><Relationship Id="rId3" Type="http://schemas.openxmlformats.org/officeDocument/2006/relationships/image" Target="../media/image222.png"/><Relationship Id="rId7" Type="http://schemas.openxmlformats.org/officeDocument/2006/relationships/image" Target="../media/image226.png"/><Relationship Id="rId12" Type="http://schemas.openxmlformats.org/officeDocument/2006/relationships/image" Target="../media/image231.png"/><Relationship Id="rId2" Type="http://schemas.openxmlformats.org/officeDocument/2006/relationships/image" Target="../media/image221.png"/><Relationship Id="rId1" Type="http://schemas.openxmlformats.org/officeDocument/2006/relationships/slideLayout" Target="../slideLayouts/slideLayout10.xml"/><Relationship Id="rId6" Type="http://schemas.openxmlformats.org/officeDocument/2006/relationships/image" Target="../media/image225.png"/><Relationship Id="rId11" Type="http://schemas.openxmlformats.org/officeDocument/2006/relationships/image" Target="../media/image230.png"/><Relationship Id="rId5" Type="http://schemas.openxmlformats.org/officeDocument/2006/relationships/image" Target="../media/image224.png"/><Relationship Id="rId15" Type="http://schemas.openxmlformats.org/officeDocument/2006/relationships/image" Target="../media/image234.png"/><Relationship Id="rId10" Type="http://schemas.openxmlformats.org/officeDocument/2006/relationships/image" Target="../media/image229.png"/><Relationship Id="rId4" Type="http://schemas.openxmlformats.org/officeDocument/2006/relationships/image" Target="../media/image223.png"/><Relationship Id="rId9" Type="http://schemas.openxmlformats.org/officeDocument/2006/relationships/image" Target="../media/image228.png"/><Relationship Id="rId14" Type="http://schemas.openxmlformats.org/officeDocument/2006/relationships/image" Target="../media/image233.png"/></Relationships>
</file>

<file path=ppt/slides/_rels/slide35.x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14.png"/><Relationship Id="rId1" Type="http://schemas.openxmlformats.org/officeDocument/2006/relationships/slideLayout" Target="../slideLayouts/slideLayout10.xml"/><Relationship Id="rId4" Type="http://schemas.openxmlformats.org/officeDocument/2006/relationships/image" Target="../media/image237.png"/></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9.png"/><Relationship Id="rId7" Type="http://schemas.openxmlformats.org/officeDocument/2006/relationships/image" Target="../media/image238.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3.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26" Type="http://schemas.openxmlformats.org/officeDocument/2006/relationships/image" Target="../media/image68.png"/><Relationship Id="rId3" Type="http://schemas.openxmlformats.org/officeDocument/2006/relationships/image" Target="../media/image45.png"/><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67.png"/><Relationship Id="rId2" Type="http://schemas.openxmlformats.org/officeDocument/2006/relationships/notesSlide" Target="../notesSlides/notesSlide4.xml"/><Relationship Id="rId16" Type="http://schemas.openxmlformats.org/officeDocument/2006/relationships/image" Target="../media/image58.png"/><Relationship Id="rId20" Type="http://schemas.openxmlformats.org/officeDocument/2006/relationships/image" Target="../media/image62.png"/><Relationship Id="rId29" Type="http://schemas.openxmlformats.org/officeDocument/2006/relationships/image" Target="../media/image71.png"/><Relationship Id="rId1" Type="http://schemas.openxmlformats.org/officeDocument/2006/relationships/slideLayout" Target="../slideLayouts/slideLayout10.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66.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5.png"/><Relationship Id="rId28"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4.png"/><Relationship Id="rId27" Type="http://schemas.openxmlformats.org/officeDocument/2006/relationships/image" Target="../media/image69.png"/><Relationship Id="rId30" Type="http://schemas.openxmlformats.org/officeDocument/2006/relationships/image" Target="../media/image72.png"/></Relationships>
</file>

<file path=ppt/slides/_rels/slide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2" cy="559992"/>
          </a:xfrm>
          <a:prstGeom prst="rect">
            <a:avLst/>
          </a:prstGeom>
        </p:spPr>
      </p:pic>
      <p:pic>
        <p:nvPicPr>
          <p:cNvPr id="31" name="Picture 30"/>
          <p:cNvPicPr>
            <a:picLocks noChangeAspect="1"/>
          </p:cNvPicPr>
          <p:nvPr/>
        </p:nvPicPr>
        <p:blipFill>
          <a:blip r:embed="rId6"/>
          <a:stretch>
            <a:fillRect/>
          </a:stretch>
        </p:blipFill>
        <p:spPr>
          <a:xfrm>
            <a:off x="534244" y="3671463"/>
            <a:ext cx="397614"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4" y="679660"/>
            <a:ext cx="530057" cy="644902"/>
          </a:xfrm>
          <a:prstGeom prst="rect">
            <a:avLst/>
          </a:prstGeom>
        </p:spPr>
      </p:pic>
      <p:sp>
        <p:nvSpPr>
          <p:cNvPr id="68" name="TextBox 67"/>
          <p:cNvSpPr txBox="1"/>
          <p:nvPr/>
        </p:nvSpPr>
        <p:spPr>
          <a:xfrm>
            <a:off x="1198558"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191" y="2904838"/>
            <a:ext cx="538196" cy="564238"/>
          </a:xfrm>
          <a:prstGeom prst="rect">
            <a:avLst/>
          </a:prstGeom>
        </p:spPr>
      </p:pic>
      <p:sp>
        <p:nvSpPr>
          <p:cNvPr id="70" name="TextBox 69"/>
          <p:cNvSpPr txBox="1"/>
          <p:nvPr/>
        </p:nvSpPr>
        <p:spPr>
          <a:xfrm>
            <a:off x="410849"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243" y="2904838"/>
            <a:ext cx="538196" cy="564238"/>
          </a:xfrm>
          <a:prstGeom prst="rect">
            <a:avLst/>
          </a:prstGeom>
        </p:spPr>
      </p:pic>
      <p:sp>
        <p:nvSpPr>
          <p:cNvPr id="72" name="TextBox 71"/>
          <p:cNvSpPr txBox="1"/>
          <p:nvPr/>
        </p:nvSpPr>
        <p:spPr>
          <a:xfrm>
            <a:off x="415005"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3" y="1845846"/>
            <a:ext cx="538196" cy="564238"/>
          </a:xfrm>
          <a:prstGeom prst="rect">
            <a:avLst/>
          </a:prstGeom>
        </p:spPr>
      </p:pic>
      <p:sp>
        <p:nvSpPr>
          <p:cNvPr id="74" name="TextBox 73"/>
          <p:cNvSpPr txBox="1"/>
          <p:nvPr/>
        </p:nvSpPr>
        <p:spPr>
          <a:xfrm>
            <a:off x="1201141"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80" y="3977309"/>
            <a:ext cx="538196" cy="564238"/>
          </a:xfrm>
          <a:prstGeom prst="rect">
            <a:avLst/>
          </a:prstGeom>
        </p:spPr>
      </p:pic>
      <p:sp>
        <p:nvSpPr>
          <p:cNvPr id="76" name="TextBox 75"/>
          <p:cNvSpPr txBox="1"/>
          <p:nvPr/>
        </p:nvSpPr>
        <p:spPr>
          <a:xfrm>
            <a:off x="412418"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327" y="4042817"/>
            <a:ext cx="532112" cy="423719"/>
          </a:xfrm>
          <a:prstGeom prst="rect">
            <a:avLst/>
          </a:prstGeom>
        </p:spPr>
      </p:pic>
      <p:sp>
        <p:nvSpPr>
          <p:cNvPr id="78" name="TextBox 77"/>
          <p:cNvSpPr txBox="1"/>
          <p:nvPr/>
        </p:nvSpPr>
        <p:spPr>
          <a:xfrm>
            <a:off x="198282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5427" y="683139"/>
            <a:ext cx="537318" cy="638065"/>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462" y="3977309"/>
            <a:ext cx="538196" cy="564238"/>
          </a:xfrm>
          <a:prstGeom prst="rect">
            <a:avLst/>
          </a:prstGeom>
        </p:spPr>
      </p:pic>
      <p:sp>
        <p:nvSpPr>
          <p:cNvPr id="86" name="TextBox 85"/>
          <p:cNvSpPr txBox="1"/>
          <p:nvPr/>
        </p:nvSpPr>
        <p:spPr>
          <a:xfrm>
            <a:off x="2965523"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5022" y="1852664"/>
            <a:ext cx="544782" cy="544782"/>
          </a:xfrm>
          <a:prstGeom prst="rect">
            <a:avLst/>
          </a:prstGeom>
        </p:spPr>
      </p:pic>
      <p:sp>
        <p:nvSpPr>
          <p:cNvPr id="88" name="TextBox 87"/>
          <p:cNvSpPr txBox="1"/>
          <p:nvPr/>
        </p:nvSpPr>
        <p:spPr>
          <a:xfrm>
            <a:off x="2965523"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5022" y="2904838"/>
            <a:ext cx="544782" cy="496713"/>
          </a:xfrm>
          <a:prstGeom prst="rect">
            <a:avLst/>
          </a:prstGeom>
        </p:spPr>
      </p:pic>
      <p:cxnSp>
        <p:nvCxnSpPr>
          <p:cNvPr id="98" name="Straight Connector 97"/>
          <p:cNvCxnSpPr/>
          <p:nvPr/>
        </p:nvCxnSpPr>
        <p:spPr>
          <a:xfrm>
            <a:off x="27561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8277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98558" y="2538982"/>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191" y="1845846"/>
            <a:ext cx="538196" cy="564237"/>
          </a:xfrm>
          <a:prstGeom prst="rect">
            <a:avLst/>
          </a:prstGeom>
        </p:spPr>
      </p:pic>
      <p:sp>
        <p:nvSpPr>
          <p:cNvPr id="32" name="TextBox 31"/>
          <p:cNvSpPr txBox="1"/>
          <p:nvPr/>
        </p:nvSpPr>
        <p:spPr>
          <a:xfrm>
            <a:off x="1977375" y="2531068"/>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4139" y="1845846"/>
            <a:ext cx="538196" cy="555557"/>
          </a:xfrm>
          <a:prstGeom prst="rect">
            <a:avLst/>
          </a:prstGeom>
        </p:spPr>
      </p:pic>
      <p:cxnSp>
        <p:nvCxnSpPr>
          <p:cNvPr id="190" name="Straight Connector 189"/>
          <p:cNvCxnSpPr/>
          <p:nvPr/>
        </p:nvCxnSpPr>
        <p:spPr>
          <a:xfrm>
            <a:off x="364494"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19315"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217" name="Straight Connector 216"/>
          <p:cNvCxnSpPr/>
          <p:nvPr/>
        </p:nvCxnSpPr>
        <p:spPr>
          <a:xfrm>
            <a:off x="2805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918326"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44" name="TextBox 243"/>
          <p:cNvSpPr txBox="1"/>
          <p:nvPr/>
        </p:nvSpPr>
        <p:spPr>
          <a:xfrm>
            <a:off x="399272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245" name="Straight Connector 244"/>
          <p:cNvCxnSpPr/>
          <p:nvPr/>
        </p:nvCxnSpPr>
        <p:spPr>
          <a:xfrm>
            <a:off x="389051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6449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8664" y="670825"/>
            <a:ext cx="544781" cy="653737"/>
          </a:xfrm>
          <a:prstGeom prst="rect">
            <a:avLst/>
          </a:prstGeom>
        </p:spPr>
      </p:pic>
      <p:sp>
        <p:nvSpPr>
          <p:cNvPr id="37" name="TextBox 36"/>
          <p:cNvSpPr txBox="1"/>
          <p:nvPr/>
        </p:nvSpPr>
        <p:spPr>
          <a:xfrm>
            <a:off x="19714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1533" y="2909178"/>
            <a:ext cx="538196" cy="555557"/>
          </a:xfrm>
          <a:prstGeom prst="rect">
            <a:avLst/>
          </a:prstGeom>
        </p:spPr>
      </p:pic>
    </p:spTree>
    <p:extLst>
      <p:ext uri="{BB962C8B-B14F-4D97-AF65-F5344CB8AC3E}">
        <p14:creationId xmlns:p14="http://schemas.microsoft.com/office/powerpoint/2010/main" val="277297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30" y="688821"/>
            <a:ext cx="528779"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1" y="688821"/>
            <a:ext cx="537317" cy="643019"/>
          </a:xfrm>
          <a:prstGeom prst="rect">
            <a:avLst/>
          </a:prstGeom>
        </p:spPr>
      </p:pic>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3463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14143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24732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8" cy="554833"/>
          </a:xfrm>
          <a:prstGeom prst="rect">
            <a:avLst/>
          </a:prstGeom>
        </p:spPr>
      </p:pic>
      <p:cxnSp>
        <p:nvCxnSpPr>
          <p:cNvPr id="98" name="Straight Connector 97"/>
          <p:cNvCxnSpPr/>
          <p:nvPr/>
        </p:nvCxnSpPr>
        <p:spPr>
          <a:xfrm>
            <a:off x="13534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283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91031"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6795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553798"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287" y="2912930"/>
            <a:ext cx="469639" cy="535388"/>
          </a:xfrm>
          <a:prstGeom prst="rect">
            <a:avLst/>
          </a:prstGeom>
        </p:spPr>
      </p:pic>
      <p:sp>
        <p:nvSpPr>
          <p:cNvPr id="47" name="TextBox 46"/>
          <p:cNvSpPr txBox="1"/>
          <p:nvPr/>
        </p:nvSpPr>
        <p:spPr>
          <a:xfrm>
            <a:off x="1553225"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72" y="1964290"/>
            <a:ext cx="434850" cy="3557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961" y="691978"/>
            <a:ext cx="514094" cy="635058"/>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037" y="656618"/>
            <a:ext cx="537316" cy="644780"/>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515" y="655971"/>
            <a:ext cx="543291" cy="65195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9436" y="653033"/>
            <a:ext cx="543291" cy="651950"/>
          </a:xfrm>
          <a:prstGeom prst="rect">
            <a:avLst/>
          </a:prstGeom>
        </p:spPr>
      </p:pic>
      <p:sp>
        <p:nvSpPr>
          <p:cNvPr id="38" name="TextBox 37"/>
          <p:cNvSpPr txBox="1"/>
          <p:nvPr/>
        </p:nvSpPr>
        <p:spPr>
          <a:xfrm>
            <a:off x="5479024"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2956" y="3984274"/>
            <a:ext cx="533738" cy="541362"/>
          </a:xfrm>
          <a:prstGeom prst="rect">
            <a:avLst/>
          </a:prstGeom>
        </p:spPr>
      </p:pic>
      <p:sp>
        <p:nvSpPr>
          <p:cNvPr id="40" name="TextBox 39"/>
          <p:cNvSpPr txBox="1"/>
          <p:nvPr/>
        </p:nvSpPr>
        <p:spPr>
          <a:xfrm>
            <a:off x="4697937"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5985" y="2918466"/>
            <a:ext cx="536981" cy="536981"/>
          </a:xfrm>
          <a:prstGeom prst="rect">
            <a:avLst/>
          </a:prstGeom>
        </p:spPr>
      </p:pic>
      <p:sp>
        <p:nvSpPr>
          <p:cNvPr id="44" name="TextBox 43"/>
          <p:cNvSpPr txBox="1"/>
          <p:nvPr/>
        </p:nvSpPr>
        <p:spPr>
          <a:xfrm>
            <a:off x="6260110"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7168" y="1864951"/>
            <a:ext cx="536981" cy="544440"/>
          </a:xfrm>
          <a:prstGeom prst="rect">
            <a:avLst/>
          </a:prstGeom>
        </p:spPr>
      </p:pic>
      <p:sp>
        <p:nvSpPr>
          <p:cNvPr id="46" name="TextBox 45"/>
          <p:cNvSpPr txBox="1"/>
          <p:nvPr/>
        </p:nvSpPr>
        <p:spPr>
          <a:xfrm>
            <a:off x="4697937"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5757" y="1873497"/>
            <a:ext cx="544440" cy="544440"/>
          </a:xfrm>
          <a:prstGeom prst="rect">
            <a:avLst/>
          </a:prstGeom>
        </p:spPr>
      </p:pic>
      <p:sp>
        <p:nvSpPr>
          <p:cNvPr id="54" name="TextBox 53"/>
          <p:cNvSpPr txBox="1"/>
          <p:nvPr/>
        </p:nvSpPr>
        <p:spPr>
          <a:xfrm>
            <a:off x="5479024"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8694" y="1871685"/>
            <a:ext cx="536981" cy="514607"/>
          </a:xfrm>
          <a:prstGeom prst="rect">
            <a:avLst/>
          </a:prstGeom>
        </p:spPr>
      </p:pic>
      <p:sp>
        <p:nvSpPr>
          <p:cNvPr id="56" name="TextBox 55"/>
          <p:cNvSpPr txBox="1"/>
          <p:nvPr/>
        </p:nvSpPr>
        <p:spPr>
          <a:xfrm>
            <a:off x="5479024"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694" y="2942910"/>
            <a:ext cx="544440" cy="461261"/>
          </a:xfrm>
          <a:prstGeom prst="rect">
            <a:avLst/>
          </a:prstGeom>
        </p:spPr>
      </p:pic>
      <p:sp>
        <p:nvSpPr>
          <p:cNvPr id="58" name="TextBox 57"/>
          <p:cNvSpPr txBox="1"/>
          <p:nvPr/>
        </p:nvSpPr>
        <p:spPr>
          <a:xfrm>
            <a:off x="4697937"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2345" y="3977906"/>
            <a:ext cx="479122" cy="556400"/>
          </a:xfrm>
          <a:prstGeom prst="rect">
            <a:avLst/>
          </a:prstGeom>
        </p:spPr>
      </p:pic>
      <p:sp>
        <p:nvSpPr>
          <p:cNvPr id="60" name="TextBox 59"/>
          <p:cNvSpPr txBox="1"/>
          <p:nvPr/>
        </p:nvSpPr>
        <p:spPr>
          <a:xfrm>
            <a:off x="6260110"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61" name="Picture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7402" y="2897847"/>
            <a:ext cx="468912" cy="562695"/>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cxnSp>
        <p:nvCxnSpPr>
          <p:cNvPr id="122" name="Straight Connector 12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381088"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14071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2483868"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24935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35593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35521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4549306"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267" name="Straight Connector 266"/>
          <p:cNvCxnSpPr/>
          <p:nvPr/>
        </p:nvCxnSpPr>
        <p:spPr>
          <a:xfrm>
            <a:off x="4643296"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a:off x="703740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810662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7" name="TextBox 456"/>
          <p:cNvSpPr txBox="1"/>
          <p:nvPr/>
        </p:nvSpPr>
        <p:spPr>
          <a:xfrm>
            <a:off x="8166518"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cxnSp>
        <p:nvCxnSpPr>
          <p:cNvPr id="458" name="Straight Connector 457"/>
          <p:cNvCxnSpPr/>
          <p:nvPr/>
        </p:nvCxnSpPr>
        <p:spPr>
          <a:xfrm>
            <a:off x="81593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9" name="TextBox 458"/>
          <p:cNvSpPr txBox="1"/>
          <p:nvPr/>
        </p:nvSpPr>
        <p:spPr>
          <a:xfrm>
            <a:off x="7074439"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cxnSp>
        <p:nvCxnSpPr>
          <p:cNvPr id="460" name="Straight Connector 459"/>
          <p:cNvCxnSpPr/>
          <p:nvPr/>
        </p:nvCxnSpPr>
        <p:spPr>
          <a:xfrm>
            <a:off x="7100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1" name="Picture 46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09434" y="684016"/>
            <a:ext cx="535850" cy="643020"/>
          </a:xfrm>
          <a:prstGeom prst="rect">
            <a:avLst/>
          </a:prstGeom>
        </p:spPr>
      </p:pic>
      <p:pic>
        <p:nvPicPr>
          <p:cNvPr id="462" name="Picture 4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70369" y="684017"/>
            <a:ext cx="535849" cy="643018"/>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Identity</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275" y="654185"/>
            <a:ext cx="544780" cy="653736"/>
          </a:xfrm>
          <a:prstGeom prst="rect">
            <a:avLst/>
          </a:prstGeom>
        </p:spPr>
      </p:pic>
      <p:cxnSp>
        <p:nvCxnSpPr>
          <p:cNvPr id="98" name="Straight Connector 97"/>
          <p:cNvCxnSpPr/>
          <p:nvPr/>
        </p:nvCxnSpPr>
        <p:spPr>
          <a:xfrm>
            <a:off x="46054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54036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141" y="659544"/>
            <a:ext cx="530056" cy="643018"/>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614" y="654185"/>
            <a:ext cx="544780" cy="653736"/>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05" y="663020"/>
            <a:ext cx="335702" cy="636066"/>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4471" y="1971380"/>
            <a:ext cx="544780" cy="321916"/>
          </a:xfrm>
          <a:prstGeom prst="rect">
            <a:avLst/>
          </a:prstGeom>
        </p:spPr>
      </p:pic>
      <p:sp>
        <p:nvSpPr>
          <p:cNvPr id="60" name="TextBox 59"/>
          <p:cNvSpPr txBox="1"/>
          <p:nvPr/>
        </p:nvSpPr>
        <p:spPr>
          <a:xfrm>
            <a:off x="540863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922" y="1997063"/>
            <a:ext cx="544781" cy="312745"/>
          </a:xfrm>
          <a:prstGeom prst="rect">
            <a:avLst/>
          </a:prstGeom>
        </p:spPr>
      </p:pic>
      <p:sp>
        <p:nvSpPr>
          <p:cNvPr id="62" name="TextBox 61"/>
          <p:cNvSpPr txBox="1"/>
          <p:nvPr/>
        </p:nvSpPr>
        <p:spPr>
          <a:xfrm>
            <a:off x="704404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662" y="1840685"/>
            <a:ext cx="455105" cy="585135"/>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268" y="2894389"/>
            <a:ext cx="444703" cy="585135"/>
          </a:xfrm>
          <a:prstGeom prst="rect">
            <a:avLst/>
          </a:prstGeom>
        </p:spPr>
      </p:pic>
      <p:sp>
        <p:nvSpPr>
          <p:cNvPr id="65" name="TextBox 64"/>
          <p:cNvSpPr txBox="1"/>
          <p:nvPr/>
        </p:nvSpPr>
        <p:spPr>
          <a:xfrm>
            <a:off x="472811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9204" y="3969933"/>
            <a:ext cx="423719" cy="564958"/>
          </a:xfrm>
          <a:prstGeom prst="rect">
            <a:avLst/>
          </a:prstGeom>
        </p:spPr>
      </p:pic>
      <p:sp>
        <p:nvSpPr>
          <p:cNvPr id="67" name="TextBox 66"/>
          <p:cNvSpPr txBox="1"/>
          <p:nvPr/>
        </p:nvSpPr>
        <p:spPr>
          <a:xfrm>
            <a:off x="550746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8464" y="2985185"/>
            <a:ext cx="495256" cy="403542"/>
          </a:xfrm>
          <a:prstGeom prst="rect">
            <a:avLst/>
          </a:prstGeom>
        </p:spPr>
      </p:pic>
      <p:sp>
        <p:nvSpPr>
          <p:cNvPr id="69" name="TextBox 68"/>
          <p:cNvSpPr txBox="1"/>
          <p:nvPr/>
        </p:nvSpPr>
        <p:spPr>
          <a:xfrm>
            <a:off x="472811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70" name="TextBox 69"/>
          <p:cNvSpPr txBox="1"/>
          <p:nvPr/>
        </p:nvSpPr>
        <p:spPr>
          <a:xfrm>
            <a:off x="472811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71" name="TextBox 70"/>
          <p:cNvSpPr txBox="1"/>
          <p:nvPr/>
        </p:nvSpPr>
        <p:spPr>
          <a:xfrm>
            <a:off x="550746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72" name="TextBox 71"/>
          <p:cNvSpPr txBox="1"/>
          <p:nvPr/>
        </p:nvSpPr>
        <p:spPr>
          <a:xfrm>
            <a:off x="628681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74591" y="4047728"/>
            <a:ext cx="491816" cy="442635"/>
          </a:xfrm>
          <a:prstGeom prst="rect">
            <a:avLst/>
          </a:prstGeom>
        </p:spPr>
      </p:pic>
      <p:sp>
        <p:nvSpPr>
          <p:cNvPr id="74" name="TextBox 73"/>
          <p:cNvSpPr txBox="1"/>
          <p:nvPr/>
        </p:nvSpPr>
        <p:spPr>
          <a:xfrm>
            <a:off x="628681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7426" y="1856568"/>
            <a:ext cx="438852" cy="564238"/>
          </a:xfrm>
          <a:prstGeom prst="rect">
            <a:avLst/>
          </a:prstGeom>
        </p:spPr>
      </p:pic>
      <p:sp>
        <p:nvSpPr>
          <p:cNvPr id="76" name="TextBox 75"/>
          <p:cNvSpPr txBox="1"/>
          <p:nvPr/>
        </p:nvSpPr>
        <p:spPr>
          <a:xfrm>
            <a:off x="618654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0621" y="4024297"/>
            <a:ext cx="548640" cy="470262"/>
          </a:xfrm>
          <a:prstGeom prst="rect">
            <a:avLst/>
          </a:prstGeom>
        </p:spPr>
      </p:pic>
      <p:pic>
        <p:nvPicPr>
          <p:cNvPr id="78" name="Picture 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9798" y="2951824"/>
            <a:ext cx="470263" cy="470263"/>
          </a:xfrm>
          <a:prstGeom prst="rect">
            <a:avLst/>
          </a:prstGeom>
        </p:spPr>
      </p:pic>
      <p:cxnSp>
        <p:nvCxnSpPr>
          <p:cNvPr id="79" name="Straight Connector 78"/>
          <p:cNvCxnSpPr/>
          <p:nvPr/>
        </p:nvCxnSpPr>
        <p:spPr>
          <a:xfrm>
            <a:off x="247039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479505"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smtClean="0"/>
              <a:t>Inspector</a:t>
            </a:r>
            <a:endParaRPr lang="en-US" sz="1000" b="1" dirty="0"/>
          </a:p>
        </p:txBody>
      </p:sp>
      <p:cxnSp>
        <p:nvCxnSpPr>
          <p:cNvPr id="236" name="Straight Connector 235"/>
          <p:cNvCxnSpPr/>
          <p:nvPr/>
        </p:nvCxnSpPr>
        <p:spPr>
          <a:xfrm>
            <a:off x="14341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35847"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92" name="Straight Connector 291"/>
          <p:cNvCxnSpPr/>
          <p:nvPr/>
        </p:nvCxnSpPr>
        <p:spPr>
          <a:xfrm>
            <a:off x="2519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360573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36062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5" name="TextBox 294"/>
          <p:cNvSpPr txBox="1"/>
          <p:nvPr/>
        </p:nvSpPr>
        <p:spPr>
          <a:xfrm>
            <a:off x="4728116" y="1360404"/>
            <a:ext cx="640080" cy="155448"/>
          </a:xfrm>
          <a:prstGeom prst="rect">
            <a:avLst/>
          </a:prstGeom>
          <a:noFill/>
        </p:spPr>
        <p:txBody>
          <a:bodyPr wrap="square" lIns="0" tIns="0" rIns="0" bIns="0" rtlCol="0" anchor="t">
            <a:noAutofit/>
          </a:bodyPr>
          <a:lstStyle/>
          <a:p>
            <a:pPr algn="ctr"/>
            <a:r>
              <a:rPr lang="en-US" sz="1000" b="1" dirty="0"/>
              <a:t>AWS </a:t>
            </a:r>
            <a:r>
              <a:rPr lang="en-US" sz="1000" b="1" dirty="0" smtClean="0"/>
              <a:t>IAM</a:t>
            </a:r>
            <a:endParaRPr lang="en-US" sz="1000" b="1" dirty="0"/>
          </a:p>
        </p:txBody>
      </p:sp>
      <p:cxnSp>
        <p:nvCxnSpPr>
          <p:cNvPr id="296" name="Straight Connector 295"/>
          <p:cNvCxnSpPr/>
          <p:nvPr/>
        </p:nvCxnSpPr>
        <p:spPr>
          <a:xfrm>
            <a:off x="469167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a:off x="78464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8059593"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519" name="Picture 5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07243" y="654185"/>
            <a:ext cx="544780" cy="653736"/>
          </a:xfrm>
          <a:prstGeom prst="rect">
            <a:avLst/>
          </a:prstGeom>
        </p:spPr>
      </p:pic>
      <p:cxnSp>
        <p:nvCxnSpPr>
          <p:cNvPr id="50" name="Straight Connector 49"/>
          <p:cNvCxnSpPr/>
          <p:nvPr/>
        </p:nvCxnSpPr>
        <p:spPr>
          <a:xfrm>
            <a:off x="79123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4282" y="756732"/>
            <a:ext cx="544780" cy="448642"/>
          </a:xfrm>
          <a:prstGeom prst="rect">
            <a:avLst/>
          </a:prstGeom>
        </p:spPr>
      </p:pic>
      <p:cxnSp>
        <p:nvCxnSpPr>
          <p:cNvPr id="53" name="Straight Connector 52"/>
          <p:cNvCxnSpPr/>
          <p:nvPr/>
        </p:nvCxnSpPr>
        <p:spPr>
          <a:xfrm>
            <a:off x="1366066"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ACM</a:t>
            </a:r>
            <a:endParaRPr lang="en-US" sz="1000" b="1" dirty="0"/>
          </a:p>
        </p:txBody>
      </p:sp>
      <p:cxnSp>
        <p:nvCxnSpPr>
          <p:cNvPr id="56" name="Straight Connector 5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655" y="1971380"/>
            <a:ext cx="379401" cy="321916"/>
          </a:xfrm>
          <a:prstGeom prst="rect">
            <a:avLst/>
          </a:prstGeom>
        </p:spPr>
      </p:pic>
      <p:sp>
        <p:nvSpPr>
          <p:cNvPr id="80" name="TextBox 79"/>
          <p:cNvSpPr txBox="1"/>
          <p:nvPr/>
        </p:nvSpPr>
        <p:spPr>
          <a:xfrm>
            <a:off x="501611"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69439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cxnSp>
        <p:nvCxnSpPr>
          <p:cNvPr id="44" name="Straight Connector 43"/>
          <p:cNvCxnSpPr/>
          <p:nvPr/>
        </p:nvCxnSpPr>
        <p:spPr>
          <a:xfrm>
            <a:off x="11922765"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1923513" y="2099900"/>
            <a:ext cx="0" cy="137160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236" name="Straight Connector 23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0" name="Picture 5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2" y="659544"/>
            <a:ext cx="528193" cy="643018"/>
          </a:xfrm>
          <a:prstGeom prst="rect">
            <a:avLst/>
          </a:prstGeom>
        </p:spPr>
      </p:pic>
    </p:spTree>
    <p:extLst>
      <p:ext uri="{BB962C8B-B14F-4D97-AF65-F5344CB8AC3E}">
        <p14:creationId xmlns:p14="http://schemas.microsoft.com/office/powerpoint/2010/main" val="196111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6789"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54391"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36789"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58242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84267" y="11274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4303450"/>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4305421"/>
            <a:ext cx="352857" cy="276999"/>
          </a:xfrm>
          <a:prstGeom prst="rect">
            <a:avLst/>
          </a:prstGeom>
          <a:noFill/>
          <a:ln>
            <a:noFill/>
          </a:ln>
        </p:spPr>
        <p:txBody>
          <a:bodyPr wrap="square" rtlCol="0">
            <a:spAutoFit/>
          </a:bodyPr>
          <a:lstStyle/>
          <a:p>
            <a:pPr algn="r"/>
            <a:r>
              <a:rPr lang="en-US" sz="1200" b="1" dirty="0" smtClean="0">
                <a:hlinkClick r:id="rId3" action="ppaction://hlinksldjump"/>
              </a:rPr>
              <a:t>15</a:t>
            </a:r>
            <a:endParaRPr lang="en-US" sz="1200" b="1" dirty="0"/>
          </a:p>
        </p:txBody>
      </p:sp>
      <p:sp>
        <p:nvSpPr>
          <p:cNvPr id="68" name="TextBox 67"/>
          <p:cNvSpPr txBox="1"/>
          <p:nvPr/>
        </p:nvSpPr>
        <p:spPr>
          <a:xfrm>
            <a:off x="6184268" y="848529"/>
            <a:ext cx="1892143" cy="276999"/>
          </a:xfrm>
          <a:prstGeom prst="rect">
            <a:avLst/>
          </a:prstGeom>
          <a:noFill/>
          <a:ln>
            <a:noFill/>
          </a:ln>
        </p:spPr>
        <p:txBody>
          <a:bodyPr wrap="square" rtlCol="0">
            <a:spAutoFit/>
          </a:bodyPr>
          <a:lstStyle/>
          <a:p>
            <a:r>
              <a:rPr lang="en-US" sz="1200" b="1" dirty="0" smtClean="0"/>
              <a:t>Enterprise Applications</a:t>
            </a:r>
            <a:endParaRPr lang="en-US" sz="1200" b="1" dirty="0"/>
          </a:p>
        </p:txBody>
      </p:sp>
      <p:sp>
        <p:nvSpPr>
          <p:cNvPr id="98" name="TextBox 97"/>
          <p:cNvSpPr txBox="1"/>
          <p:nvPr/>
        </p:nvSpPr>
        <p:spPr>
          <a:xfrm>
            <a:off x="8472920" y="856366"/>
            <a:ext cx="357329" cy="276999"/>
          </a:xfrm>
          <a:prstGeom prst="rect">
            <a:avLst/>
          </a:prstGeom>
          <a:noFill/>
          <a:ln>
            <a:noFill/>
          </a:ln>
        </p:spPr>
        <p:txBody>
          <a:bodyPr wrap="square" rtlCol="0">
            <a:spAutoFit/>
          </a:bodyPr>
          <a:lstStyle/>
          <a:p>
            <a:pPr algn="r"/>
            <a:r>
              <a:rPr lang="en-US" sz="1200" b="1" dirty="0" smtClean="0">
                <a:hlinkClick r:id="rId4" action="ppaction://hlinksldjump"/>
              </a:rPr>
              <a:t>31</a:t>
            </a:r>
            <a:endParaRPr lang="en-US" sz="1200" b="1" dirty="0"/>
          </a:p>
        </p:txBody>
      </p:sp>
      <p:cxnSp>
        <p:nvCxnSpPr>
          <p:cNvPr id="84" name="Straight Connector 83"/>
          <p:cNvCxnSpPr/>
          <p:nvPr/>
        </p:nvCxnSpPr>
        <p:spPr>
          <a:xfrm>
            <a:off x="3254391"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254391"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543554"/>
            <a:ext cx="2156375" cy="276999"/>
          </a:xfrm>
          <a:prstGeom prst="rect">
            <a:avLst/>
          </a:prstGeom>
          <a:noFill/>
          <a:ln>
            <a:noFill/>
          </a:ln>
        </p:spPr>
        <p:txBody>
          <a:bodyPr wrap="square" rtlCol="0">
            <a:spAutoFit/>
          </a:bodyPr>
          <a:lstStyle/>
          <a:p>
            <a:r>
              <a:rPr lang="en-US" sz="1200" b="1" dirty="0"/>
              <a:t>Storage &amp; Content Delivery</a:t>
            </a:r>
            <a:endParaRPr lang="en-US" sz="1200" b="1" dirty="0"/>
          </a:p>
        </p:txBody>
      </p:sp>
      <p:sp>
        <p:nvSpPr>
          <p:cNvPr id="88" name="TextBox 87"/>
          <p:cNvSpPr txBox="1"/>
          <p:nvPr/>
        </p:nvSpPr>
        <p:spPr>
          <a:xfrm>
            <a:off x="2629913" y="1543554"/>
            <a:ext cx="352857" cy="276999"/>
          </a:xfrm>
          <a:prstGeom prst="rect">
            <a:avLst/>
          </a:prstGeom>
          <a:noFill/>
          <a:ln>
            <a:noFill/>
          </a:ln>
        </p:spPr>
        <p:txBody>
          <a:bodyPr wrap="square" rtlCol="0">
            <a:spAutoFit/>
          </a:bodyPr>
          <a:lstStyle/>
          <a:p>
            <a:pPr algn="r"/>
            <a:r>
              <a:rPr lang="en-US" sz="1200" b="1" dirty="0" smtClean="0">
                <a:hlinkClick r:id="rId5" action="ppaction://hlinksldjump"/>
              </a:rPr>
              <a:t>6</a:t>
            </a:r>
            <a:endParaRPr lang="en-US" sz="1200" b="1" dirty="0"/>
          </a:p>
        </p:txBody>
      </p:sp>
      <p:sp>
        <p:nvSpPr>
          <p:cNvPr id="77" name="TextBox 76"/>
          <p:cNvSpPr txBox="1"/>
          <p:nvPr/>
        </p:nvSpPr>
        <p:spPr>
          <a:xfrm>
            <a:off x="3254391" y="1543554"/>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1543554"/>
            <a:ext cx="357329" cy="276999"/>
          </a:xfrm>
          <a:prstGeom prst="rect">
            <a:avLst/>
          </a:prstGeom>
          <a:noFill/>
          <a:ln>
            <a:noFill/>
          </a:ln>
        </p:spPr>
        <p:txBody>
          <a:bodyPr wrap="square" rtlCol="0">
            <a:spAutoFit/>
          </a:bodyPr>
          <a:lstStyle/>
          <a:p>
            <a:pPr algn="r"/>
            <a:r>
              <a:rPr lang="en-US" sz="1200" b="1" dirty="0" smtClean="0">
                <a:hlinkClick r:id="rId6" action="ppaction://hlinksldjump"/>
              </a:rPr>
              <a:t>20</a:t>
            </a:r>
            <a:endParaRPr lang="en-US" sz="1200" b="1" dirty="0"/>
          </a:p>
        </p:txBody>
      </p:sp>
      <p:sp>
        <p:nvSpPr>
          <p:cNvPr id="110" name="TextBox 109"/>
          <p:cNvSpPr txBox="1"/>
          <p:nvPr/>
        </p:nvSpPr>
        <p:spPr>
          <a:xfrm>
            <a:off x="6171996" y="2233528"/>
            <a:ext cx="1847212"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11" name="Straight Connector 110"/>
          <p:cNvCxnSpPr/>
          <p:nvPr/>
        </p:nvCxnSpPr>
        <p:spPr>
          <a:xfrm>
            <a:off x="6171995" y="250504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7" action="ppaction://hlinksldjump"/>
              </a:rPr>
              <a:t>4</a:t>
            </a:r>
            <a:endParaRPr lang="en-US" sz="1200" b="1" dirty="0"/>
          </a:p>
        </p:txBody>
      </p:sp>
      <p:sp>
        <p:nvSpPr>
          <p:cNvPr id="74" name="TextBox 73"/>
          <p:cNvSpPr txBox="1"/>
          <p:nvPr/>
        </p:nvSpPr>
        <p:spPr>
          <a:xfrm>
            <a:off x="3255067" y="853580"/>
            <a:ext cx="2158506" cy="276999"/>
          </a:xfrm>
          <a:prstGeom prst="rect">
            <a:avLst/>
          </a:prstGeom>
          <a:noFill/>
          <a:ln>
            <a:noFill/>
          </a:ln>
        </p:spPr>
        <p:txBody>
          <a:bodyPr wrap="square" rtlCol="0">
            <a:spAutoFit/>
          </a:bodyPr>
          <a:lstStyle/>
          <a:p>
            <a:r>
              <a:rPr lang="en-US" sz="1200" b="1" dirty="0" smtClean="0"/>
              <a:t>Security &amp; Identity</a:t>
            </a:r>
            <a:endParaRPr lang="en-US" sz="1200" b="1" dirty="0"/>
          </a:p>
        </p:txBody>
      </p:sp>
      <p:sp>
        <p:nvSpPr>
          <p:cNvPr id="93" name="TextBox 92"/>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8" action="ppaction://hlinksldjump"/>
              </a:rPr>
              <a:t>17</a:t>
            </a:r>
            <a:endParaRPr lang="en-US" sz="1200" b="1" dirty="0"/>
          </a:p>
        </p:txBody>
      </p:sp>
      <p:sp>
        <p:nvSpPr>
          <p:cNvPr id="113" name="TextBox 112"/>
          <p:cNvSpPr txBox="1"/>
          <p:nvPr/>
        </p:nvSpPr>
        <p:spPr>
          <a:xfrm>
            <a:off x="6172671" y="1543554"/>
            <a:ext cx="762204"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14" name="Straight Connector 113"/>
          <p:cNvCxnSpPr/>
          <p:nvPr/>
        </p:nvCxnSpPr>
        <p:spPr>
          <a:xfrm>
            <a:off x="6171995" y="181468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3613476"/>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91" name="TextBox 90"/>
          <p:cNvSpPr txBox="1"/>
          <p:nvPr/>
        </p:nvSpPr>
        <p:spPr>
          <a:xfrm>
            <a:off x="2629912" y="3613476"/>
            <a:ext cx="352857" cy="276999"/>
          </a:xfrm>
          <a:prstGeom prst="rect">
            <a:avLst/>
          </a:prstGeom>
          <a:noFill/>
          <a:ln>
            <a:noFill/>
          </a:ln>
        </p:spPr>
        <p:txBody>
          <a:bodyPr wrap="square" rtlCol="0">
            <a:spAutoFit/>
          </a:bodyPr>
          <a:lstStyle/>
          <a:p>
            <a:pPr algn="r"/>
            <a:r>
              <a:rPr lang="en-US" sz="1200" b="1" dirty="0" smtClean="0">
                <a:hlinkClick r:id="rId9" action="ppaction://hlinksldjump"/>
              </a:rPr>
              <a:t>11</a:t>
            </a:r>
            <a:endParaRPr lang="en-US" sz="1200" b="1" dirty="0"/>
          </a:p>
        </p:txBody>
      </p:sp>
      <p:sp>
        <p:nvSpPr>
          <p:cNvPr id="83" name="TextBox 82"/>
          <p:cNvSpPr txBox="1"/>
          <p:nvPr/>
        </p:nvSpPr>
        <p:spPr>
          <a:xfrm>
            <a:off x="3254391" y="3613476"/>
            <a:ext cx="1689843"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7" name="TextBox 96"/>
          <p:cNvSpPr txBox="1"/>
          <p:nvPr/>
        </p:nvSpPr>
        <p:spPr>
          <a:xfrm>
            <a:off x="5543044" y="3613476"/>
            <a:ext cx="357329" cy="276999"/>
          </a:xfrm>
          <a:prstGeom prst="rect">
            <a:avLst/>
          </a:prstGeom>
          <a:noFill/>
          <a:ln>
            <a:noFill/>
          </a:ln>
        </p:spPr>
        <p:txBody>
          <a:bodyPr wrap="square" rtlCol="0">
            <a:spAutoFit/>
          </a:bodyPr>
          <a:lstStyle/>
          <a:p>
            <a:pPr algn="r"/>
            <a:r>
              <a:rPr lang="en-US" sz="1200" b="1" dirty="0" smtClean="0">
                <a:hlinkClick r:id="rId10" action="ppaction://hlinksldjump"/>
              </a:rPr>
              <a:t>27</a:t>
            </a:r>
            <a:endParaRPr lang="en-US" sz="1200" b="1" dirty="0"/>
          </a:p>
        </p:txBody>
      </p:sp>
      <p:sp>
        <p:nvSpPr>
          <p:cNvPr id="71" name="TextBox 70"/>
          <p:cNvSpPr txBox="1"/>
          <p:nvPr/>
        </p:nvSpPr>
        <p:spPr>
          <a:xfrm>
            <a:off x="336789" y="2923502"/>
            <a:ext cx="1373241" cy="276999"/>
          </a:xfrm>
          <a:prstGeom prst="rect">
            <a:avLst/>
          </a:prstGeom>
          <a:noFill/>
          <a:ln>
            <a:noFill/>
          </a:ln>
        </p:spPr>
        <p:txBody>
          <a:bodyPr wrap="square" rtlCol="0">
            <a:spAutoFit/>
          </a:bodyPr>
          <a:lstStyle/>
          <a:p>
            <a:r>
              <a:rPr lang="en-US" sz="1200" b="1" dirty="0" smtClean="0"/>
              <a:t>Networking</a:t>
            </a:r>
            <a:endParaRPr lang="en-US" sz="1200" b="1" dirty="0"/>
          </a:p>
        </p:txBody>
      </p:sp>
      <p:sp>
        <p:nvSpPr>
          <p:cNvPr id="90" name="TextBox 89"/>
          <p:cNvSpPr txBox="1"/>
          <p:nvPr/>
        </p:nvSpPr>
        <p:spPr>
          <a:xfrm>
            <a:off x="2629913" y="2923502"/>
            <a:ext cx="352857" cy="276999"/>
          </a:xfrm>
          <a:prstGeom prst="rect">
            <a:avLst/>
          </a:prstGeom>
          <a:noFill/>
          <a:ln>
            <a:noFill/>
          </a:ln>
        </p:spPr>
        <p:txBody>
          <a:bodyPr wrap="square" rtlCol="0">
            <a:spAutoFit/>
          </a:bodyPr>
          <a:lstStyle/>
          <a:p>
            <a:pPr algn="r"/>
            <a:r>
              <a:rPr lang="en-US" sz="1200" b="1" dirty="0" smtClean="0">
                <a:hlinkClick r:id="rId5" action="ppaction://hlinksldjump"/>
              </a:rPr>
              <a:t>11</a:t>
            </a:r>
            <a:endParaRPr lang="en-US" sz="1200" b="1" dirty="0"/>
          </a:p>
        </p:txBody>
      </p:sp>
      <p:sp>
        <p:nvSpPr>
          <p:cNvPr id="80" name="TextBox 79"/>
          <p:cNvSpPr txBox="1"/>
          <p:nvPr/>
        </p:nvSpPr>
        <p:spPr>
          <a:xfrm>
            <a:off x="3254391" y="2923502"/>
            <a:ext cx="1937843" cy="276999"/>
          </a:xfrm>
          <a:prstGeom prst="rect">
            <a:avLst/>
          </a:prstGeom>
          <a:noFill/>
          <a:ln>
            <a:noFill/>
          </a:ln>
        </p:spPr>
        <p:txBody>
          <a:bodyPr wrap="square" rtlCol="0">
            <a:spAutoFit/>
          </a:bodyPr>
          <a:lstStyle/>
          <a:p>
            <a:r>
              <a:rPr lang="en-US" sz="1200" b="1" dirty="0" smtClean="0"/>
              <a:t>Game Development</a:t>
            </a:r>
            <a:endParaRPr lang="en-US" sz="1200" b="1" dirty="0"/>
          </a:p>
        </p:txBody>
      </p:sp>
      <p:sp>
        <p:nvSpPr>
          <p:cNvPr id="96" name="TextBox 95"/>
          <p:cNvSpPr txBox="1"/>
          <p:nvPr/>
        </p:nvSpPr>
        <p:spPr>
          <a:xfrm>
            <a:off x="5543044" y="2923502"/>
            <a:ext cx="357329" cy="276999"/>
          </a:xfrm>
          <a:prstGeom prst="rect">
            <a:avLst/>
          </a:prstGeom>
          <a:noFill/>
          <a:ln>
            <a:noFill/>
          </a:ln>
        </p:spPr>
        <p:txBody>
          <a:bodyPr wrap="square" rtlCol="0">
            <a:spAutoFit/>
          </a:bodyPr>
          <a:lstStyle/>
          <a:p>
            <a:pPr algn="r"/>
            <a:r>
              <a:rPr lang="en-US" sz="1200" b="1" dirty="0" smtClean="0">
                <a:hlinkClick r:id="rId11" action="ppaction://hlinksldjump"/>
              </a:rPr>
              <a:t>25</a:t>
            </a:r>
            <a:endParaRPr lang="en-US" sz="1200" b="1" dirty="0"/>
          </a:p>
        </p:txBody>
      </p:sp>
      <p:sp>
        <p:nvSpPr>
          <p:cNvPr id="123" name="TextBox 122"/>
          <p:cNvSpPr txBox="1"/>
          <p:nvPr/>
        </p:nvSpPr>
        <p:spPr>
          <a:xfrm>
            <a:off x="6171995" y="3613476"/>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24" name="Straight Connector 123"/>
          <p:cNvCxnSpPr/>
          <p:nvPr/>
        </p:nvCxnSpPr>
        <p:spPr>
          <a:xfrm>
            <a:off x="6171995" y="388697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2233528"/>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2233528"/>
            <a:ext cx="352857" cy="276999"/>
          </a:xfrm>
          <a:prstGeom prst="rect">
            <a:avLst/>
          </a:prstGeom>
          <a:noFill/>
          <a:ln>
            <a:noFill/>
          </a:ln>
        </p:spPr>
        <p:txBody>
          <a:bodyPr wrap="square" rtlCol="0">
            <a:spAutoFit/>
          </a:bodyPr>
          <a:lstStyle/>
          <a:p>
            <a:pPr algn="r"/>
            <a:r>
              <a:rPr lang="en-US" sz="1200" b="1" dirty="0" smtClean="0">
                <a:hlinkClick r:id="rId12" action="ppaction://hlinksldjump"/>
              </a:rPr>
              <a:t>8</a:t>
            </a:r>
            <a:endParaRPr lang="en-US" sz="1200" b="1" dirty="0"/>
          </a:p>
        </p:txBody>
      </p:sp>
      <p:sp>
        <p:nvSpPr>
          <p:cNvPr id="58" name="TextBox 57"/>
          <p:cNvSpPr txBox="1"/>
          <p:nvPr/>
        </p:nvSpPr>
        <p:spPr>
          <a:xfrm>
            <a:off x="3254391" y="2233528"/>
            <a:ext cx="1666859" cy="276999"/>
          </a:xfrm>
          <a:prstGeom prst="rect">
            <a:avLst/>
          </a:prstGeom>
          <a:noFill/>
          <a:ln>
            <a:noFill/>
          </a:ln>
        </p:spPr>
        <p:txBody>
          <a:bodyPr wrap="square" rtlCol="0">
            <a:spAutoFit/>
          </a:bodyPr>
          <a:lstStyle/>
          <a:p>
            <a:r>
              <a:rPr lang="en-US" sz="1200" b="1" dirty="0" smtClean="0"/>
              <a:t>Internet of Things</a:t>
            </a:r>
            <a:endParaRPr lang="en-US" sz="1200" b="1" dirty="0"/>
          </a:p>
        </p:txBody>
      </p:sp>
      <p:sp>
        <p:nvSpPr>
          <p:cNvPr id="95" name="TextBox 94"/>
          <p:cNvSpPr txBox="1"/>
          <p:nvPr/>
        </p:nvSpPr>
        <p:spPr>
          <a:xfrm>
            <a:off x="5543044" y="2233528"/>
            <a:ext cx="357329" cy="276999"/>
          </a:xfrm>
          <a:prstGeom prst="rect">
            <a:avLst/>
          </a:prstGeom>
          <a:noFill/>
          <a:ln>
            <a:noFill/>
          </a:ln>
        </p:spPr>
        <p:txBody>
          <a:bodyPr wrap="square" rtlCol="0">
            <a:spAutoFit/>
          </a:bodyPr>
          <a:lstStyle/>
          <a:p>
            <a:pPr algn="r"/>
            <a:r>
              <a:rPr lang="en-US" sz="1200" b="1" dirty="0" smtClean="0">
                <a:hlinkClick r:id="rId13" action="ppaction://hlinksldjump"/>
              </a:rPr>
              <a:t>22</a:t>
            </a:r>
            <a:endParaRPr lang="en-US" sz="1200" b="1" dirty="0"/>
          </a:p>
        </p:txBody>
      </p:sp>
      <p:sp>
        <p:nvSpPr>
          <p:cNvPr id="126" name="TextBox 125"/>
          <p:cNvSpPr txBox="1"/>
          <p:nvPr/>
        </p:nvSpPr>
        <p:spPr>
          <a:xfrm>
            <a:off x="6171995" y="2923502"/>
            <a:ext cx="617223"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7" name="Straight Connector 126"/>
          <p:cNvCxnSpPr/>
          <p:nvPr/>
        </p:nvCxnSpPr>
        <p:spPr>
          <a:xfrm>
            <a:off x="6171995" y="320131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2233528"/>
            <a:ext cx="353708" cy="276999"/>
          </a:xfrm>
          <a:prstGeom prst="rect">
            <a:avLst/>
          </a:prstGeom>
          <a:noFill/>
          <a:ln>
            <a:noFill/>
          </a:ln>
        </p:spPr>
        <p:txBody>
          <a:bodyPr wrap="square" rtlCol="0">
            <a:spAutoFit/>
          </a:bodyPr>
          <a:lstStyle/>
          <a:p>
            <a:pPr algn="r"/>
            <a:r>
              <a:rPr lang="en-US" sz="1200" b="1" dirty="0" smtClean="0">
                <a:hlinkClick r:id="rId14" action="ppaction://hlinksldjump"/>
              </a:rPr>
              <a:t>33</a:t>
            </a:r>
            <a:endParaRPr lang="en-US" sz="1200" b="1" dirty="0"/>
          </a:p>
        </p:txBody>
      </p:sp>
      <p:sp>
        <p:nvSpPr>
          <p:cNvPr id="130" name="TextBox 129"/>
          <p:cNvSpPr txBox="1"/>
          <p:nvPr/>
        </p:nvSpPr>
        <p:spPr>
          <a:xfrm>
            <a:off x="8464269" y="1543554"/>
            <a:ext cx="353708" cy="276999"/>
          </a:xfrm>
          <a:prstGeom prst="rect">
            <a:avLst/>
          </a:prstGeom>
          <a:noFill/>
          <a:ln>
            <a:noFill/>
          </a:ln>
        </p:spPr>
        <p:txBody>
          <a:bodyPr wrap="square" rtlCol="0">
            <a:spAutoFit/>
          </a:bodyPr>
          <a:lstStyle/>
          <a:p>
            <a:pPr algn="r"/>
            <a:r>
              <a:rPr lang="en-US" sz="1200" b="1" dirty="0" smtClean="0">
                <a:hlinkClick r:id="rId15" action="ppaction://hlinksldjump"/>
              </a:rPr>
              <a:t>32</a:t>
            </a:r>
            <a:endParaRPr lang="en-US" sz="1200" b="1" dirty="0"/>
          </a:p>
        </p:txBody>
      </p:sp>
      <p:sp>
        <p:nvSpPr>
          <p:cNvPr id="132" name="TextBox 131"/>
          <p:cNvSpPr txBox="1"/>
          <p:nvPr/>
        </p:nvSpPr>
        <p:spPr>
          <a:xfrm>
            <a:off x="8464269" y="3613476"/>
            <a:ext cx="353708" cy="276999"/>
          </a:xfrm>
          <a:prstGeom prst="rect">
            <a:avLst/>
          </a:prstGeom>
          <a:noFill/>
          <a:ln>
            <a:noFill/>
          </a:ln>
        </p:spPr>
        <p:txBody>
          <a:bodyPr wrap="square" rtlCol="0">
            <a:spAutoFit/>
          </a:bodyPr>
          <a:lstStyle/>
          <a:p>
            <a:pPr algn="r"/>
            <a:r>
              <a:rPr lang="en-US" sz="1200" b="1" dirty="0" smtClean="0">
                <a:hlinkClick r:id="rId16" action="ppaction://hlinksldjump"/>
              </a:rPr>
              <a:t>35</a:t>
            </a:r>
            <a:endParaRPr lang="en-US" sz="1200" b="1" dirty="0"/>
          </a:p>
        </p:txBody>
      </p:sp>
      <p:sp>
        <p:nvSpPr>
          <p:cNvPr id="133" name="TextBox 132"/>
          <p:cNvSpPr txBox="1"/>
          <p:nvPr/>
        </p:nvSpPr>
        <p:spPr>
          <a:xfrm>
            <a:off x="8464269" y="2923502"/>
            <a:ext cx="353708" cy="276999"/>
          </a:xfrm>
          <a:prstGeom prst="rect">
            <a:avLst/>
          </a:prstGeom>
          <a:noFill/>
          <a:ln>
            <a:noFill/>
          </a:ln>
        </p:spPr>
        <p:txBody>
          <a:bodyPr wrap="square" rtlCol="0">
            <a:spAutoFit/>
          </a:bodyPr>
          <a:lstStyle/>
          <a:p>
            <a:pPr algn="r"/>
            <a:r>
              <a:rPr lang="en-US" sz="1200" b="1" dirty="0" smtClean="0">
                <a:hlinkClick r:id="rId17" action="ppaction://hlinksldjump"/>
              </a:rPr>
              <a:t>34</a:t>
            </a:r>
            <a:endParaRPr lang="en-US" sz="1200" b="1" dirty="0"/>
          </a:p>
        </p:txBody>
      </p:sp>
      <p:cxnSp>
        <p:nvCxnSpPr>
          <p:cNvPr id="125" name="Straight Connector 124"/>
          <p:cNvCxnSpPr/>
          <p:nvPr/>
        </p:nvCxnSpPr>
        <p:spPr>
          <a:xfrm>
            <a:off x="6902506" y="3771256"/>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044042" y="1006537"/>
            <a:ext cx="4353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73345" y="2390540"/>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775450" y="3086533"/>
            <a:ext cx="170790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975600" y="2389329"/>
            <a:ext cx="5077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921500" y="1699902"/>
            <a:ext cx="15618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4302269"/>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458044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02" name="Straight Connector 101"/>
          <p:cNvCxnSpPr/>
          <p:nvPr/>
        </p:nvCxnSpPr>
        <p:spPr>
          <a:xfrm>
            <a:off x="6967721" y="4467419"/>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457926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54391" y="4301088"/>
            <a:ext cx="1937843" cy="276999"/>
          </a:xfrm>
          <a:prstGeom prst="rect">
            <a:avLst/>
          </a:prstGeom>
          <a:noFill/>
          <a:ln>
            <a:noFill/>
          </a:ln>
        </p:spPr>
        <p:txBody>
          <a:bodyPr wrap="square" rtlCol="0">
            <a:spAutoFit/>
          </a:bodyPr>
          <a:lstStyle/>
          <a:p>
            <a:r>
              <a:rPr lang="en-US" sz="1200" b="1" dirty="0" smtClean="0"/>
              <a:t>Application Services</a:t>
            </a:r>
            <a:endParaRPr lang="en-US" sz="1200" b="1" dirty="0"/>
          </a:p>
        </p:txBody>
      </p:sp>
      <p:sp>
        <p:nvSpPr>
          <p:cNvPr id="109" name="TextBox 108"/>
          <p:cNvSpPr txBox="1"/>
          <p:nvPr/>
        </p:nvSpPr>
        <p:spPr>
          <a:xfrm>
            <a:off x="5543044" y="4301088"/>
            <a:ext cx="357329" cy="276999"/>
          </a:xfrm>
          <a:prstGeom prst="rect">
            <a:avLst/>
          </a:prstGeom>
          <a:noFill/>
          <a:ln>
            <a:noFill/>
          </a:ln>
        </p:spPr>
        <p:txBody>
          <a:bodyPr wrap="square" rtlCol="0">
            <a:spAutoFit/>
          </a:bodyPr>
          <a:lstStyle/>
          <a:p>
            <a:pPr algn="r"/>
            <a:r>
              <a:rPr lang="en-US" sz="1200" b="1" dirty="0" smtClean="0">
                <a:hlinkClick r:id="rId19" action="ppaction://hlinksldjump"/>
              </a:rPr>
              <a:t>29</a:t>
            </a:r>
            <a:endParaRPr lang="en-US" sz="1200" b="1" dirty="0"/>
          </a:p>
        </p:txBody>
      </p:sp>
      <p:cxnSp>
        <p:nvCxnSpPr>
          <p:cNvPr id="99" name="Straight Connector 98"/>
          <p:cNvCxnSpPr/>
          <p:nvPr/>
        </p:nvCxnSpPr>
        <p:spPr>
          <a:xfrm>
            <a:off x="2454965" y="1700234"/>
            <a:ext cx="280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41783" y="3080846"/>
            <a:ext cx="130697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669774" y="3771152"/>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858616" y="4461458"/>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731026" y="1009928"/>
            <a:ext cx="8185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097704" y="1699355"/>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681330" y="2396559"/>
            <a:ext cx="86823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840357" y="3081282"/>
            <a:ext cx="7092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572000" y="3778626"/>
            <a:ext cx="97756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899991" y="44662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96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450" y="709203"/>
            <a:ext cx="530056" cy="6360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106" y="700368"/>
            <a:ext cx="544780" cy="653737"/>
          </a:xfrm>
          <a:prstGeom prst="rect">
            <a:avLst/>
          </a:prstGeom>
        </p:spPr>
      </p:pic>
      <p:sp>
        <p:nvSpPr>
          <p:cNvPr id="68" name="TextBox 67"/>
          <p:cNvSpPr txBox="1"/>
          <p:nvPr/>
        </p:nvSpPr>
        <p:spPr>
          <a:xfrm>
            <a:off x="1830451"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416" y="1866370"/>
            <a:ext cx="494945" cy="564238"/>
          </a:xfrm>
          <a:prstGeom prst="rect">
            <a:avLst/>
          </a:prstGeom>
        </p:spPr>
      </p:pic>
      <p:sp>
        <p:nvSpPr>
          <p:cNvPr id="72" name="TextBox 71"/>
          <p:cNvSpPr txBox="1"/>
          <p:nvPr/>
        </p:nvSpPr>
        <p:spPr>
          <a:xfrm>
            <a:off x="2619444"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085" y="1935431"/>
            <a:ext cx="544781" cy="397543"/>
          </a:xfrm>
          <a:prstGeom prst="rect">
            <a:avLst/>
          </a:prstGeom>
        </p:spPr>
      </p:pic>
      <p:sp>
        <p:nvSpPr>
          <p:cNvPr id="74" name="TextBox 73"/>
          <p:cNvSpPr txBox="1"/>
          <p:nvPr/>
        </p:nvSpPr>
        <p:spPr>
          <a:xfrm>
            <a:off x="1831559"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374" y="2976801"/>
            <a:ext cx="544782" cy="392243"/>
          </a:xfrm>
          <a:prstGeom prst="rect">
            <a:avLst/>
          </a:prstGeom>
        </p:spPr>
      </p:pic>
      <p:sp>
        <p:nvSpPr>
          <p:cNvPr id="76" name="TextBox 75"/>
          <p:cNvSpPr txBox="1"/>
          <p:nvPr/>
        </p:nvSpPr>
        <p:spPr>
          <a:xfrm>
            <a:off x="2619407"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8956" y="2982720"/>
            <a:ext cx="537518" cy="392243"/>
          </a:xfrm>
          <a:prstGeom prst="rect">
            <a:avLst/>
          </a:prstGeom>
        </p:spPr>
      </p:pic>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822" y="704846"/>
            <a:ext cx="537317" cy="644781"/>
          </a:xfrm>
          <a:prstGeom prst="rect">
            <a:avLst/>
          </a:prstGeom>
        </p:spPr>
      </p:pic>
      <p:sp>
        <p:nvSpPr>
          <p:cNvPr id="78" name="TextBox 77"/>
          <p:cNvSpPr txBox="1"/>
          <p:nvPr/>
        </p:nvSpPr>
        <p:spPr>
          <a:xfrm>
            <a:off x="1835669"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536" y="4060657"/>
            <a:ext cx="544779" cy="397542"/>
          </a:xfrm>
          <a:prstGeom prst="rect">
            <a:avLst/>
          </a:prstGeom>
        </p:spPr>
      </p:pic>
      <p:cxnSp>
        <p:nvCxnSpPr>
          <p:cNvPr id="98" name="Straight Connector 97"/>
          <p:cNvCxnSpPr/>
          <p:nvPr/>
        </p:nvCxnSpPr>
        <p:spPr>
          <a:xfrm>
            <a:off x="16953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935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1424" y="701261"/>
            <a:ext cx="543292" cy="651951"/>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0178" y="723588"/>
            <a:ext cx="544781" cy="607296"/>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879" y="684190"/>
            <a:ext cx="543292" cy="651950"/>
          </a:xfrm>
          <a:prstGeom prst="rect">
            <a:avLst/>
          </a:prstGeom>
        </p:spPr>
      </p:pic>
      <p:cxnSp>
        <p:nvCxnSpPr>
          <p:cNvPr id="33" name="Straight Connector 32"/>
          <p:cNvCxnSpPr/>
          <p:nvPr/>
        </p:nvCxnSpPr>
        <p:spPr>
          <a:xfrm>
            <a:off x="509094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3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23026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43430" y="1831906"/>
            <a:ext cx="589477" cy="598276"/>
          </a:xfrm>
          <a:prstGeom prst="rect">
            <a:avLst/>
          </a:prstGeom>
        </p:spPr>
      </p:pic>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1238" y="4005662"/>
            <a:ext cx="462525" cy="488220"/>
          </a:xfrm>
          <a:prstGeom prst="rect">
            <a:avLst/>
          </a:prstGeom>
        </p:spPr>
      </p:pic>
      <p:pic>
        <p:nvPicPr>
          <p:cNvPr id="44" name="Picture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1326" y="2925822"/>
            <a:ext cx="467069" cy="493017"/>
          </a:xfrm>
          <a:prstGeom prst="rect">
            <a:avLst/>
          </a:prstGeom>
        </p:spPr>
      </p:pic>
      <p:sp>
        <p:nvSpPr>
          <p:cNvPr id="45" name="TextBox 44"/>
          <p:cNvSpPr txBox="1"/>
          <p:nvPr/>
        </p:nvSpPr>
        <p:spPr>
          <a:xfrm>
            <a:off x="3477394"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3478427"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3478427"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4251362"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2715" y="1858653"/>
            <a:ext cx="509634" cy="544781"/>
          </a:xfrm>
          <a:prstGeom prst="rect">
            <a:avLst/>
          </a:prstGeom>
        </p:spPr>
      </p:pic>
      <p:sp>
        <p:nvSpPr>
          <p:cNvPr id="50" name="TextBox 49"/>
          <p:cNvSpPr txBox="1"/>
          <p:nvPr/>
        </p:nvSpPr>
        <p:spPr>
          <a:xfrm>
            <a:off x="336549"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err="1"/>
              <a:t>Elasticsearch</a:t>
            </a:r>
            <a:r>
              <a:rPr lang="en-US" sz="1000" b="1" dirty="0"/>
              <a:t> Service</a:t>
            </a:r>
          </a:p>
        </p:txBody>
      </p:sp>
      <p:sp>
        <p:nvSpPr>
          <p:cNvPr id="230" name="TextBox 229"/>
          <p:cNvSpPr txBox="1"/>
          <p:nvPr/>
        </p:nvSpPr>
        <p:spPr>
          <a:xfrm>
            <a:off x="1789329"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770226"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450574"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3493942"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234" name="TextBox 233"/>
          <p:cNvSpPr txBox="1"/>
          <p:nvPr/>
        </p:nvSpPr>
        <p:spPr>
          <a:xfrm>
            <a:off x="5065413"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sp>
        <p:nvSpPr>
          <p:cNvPr id="261" name="TextBox 260"/>
          <p:cNvSpPr txBox="1"/>
          <p:nvPr/>
        </p:nvSpPr>
        <p:spPr>
          <a:xfrm>
            <a:off x="6336808"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sp>
        <p:nvSpPr>
          <p:cNvPr id="263" name="TextBox 262"/>
          <p:cNvSpPr txBox="1"/>
          <p:nvPr/>
        </p:nvSpPr>
        <p:spPr>
          <a:xfrm>
            <a:off x="7388345"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319" name="Straight Connector 318"/>
          <p:cNvCxnSpPr/>
          <p:nvPr/>
        </p:nvCxnSpPr>
        <p:spPr>
          <a:xfrm>
            <a:off x="51449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62236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730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64494" y="1739909"/>
            <a:ext cx="12801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612771"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90736" y="4024729"/>
            <a:ext cx="494945" cy="494945"/>
          </a:xfrm>
          <a:prstGeom prst="rect">
            <a:avLst/>
          </a:prstGeom>
        </p:spPr>
      </p:pic>
    </p:spTree>
    <p:extLst>
      <p:ext uri="{BB962C8B-B14F-4D97-AF65-F5344CB8AC3E}">
        <p14:creationId xmlns:p14="http://schemas.microsoft.com/office/powerpoint/2010/main" val="112013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6" name="TextBox 35"/>
          <p:cNvSpPr txBox="1"/>
          <p:nvPr/>
        </p:nvSpPr>
        <p:spPr>
          <a:xfrm>
            <a:off x="670479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66" y="1862692"/>
            <a:ext cx="514068" cy="521207"/>
          </a:xfrm>
          <a:prstGeom prst="rect">
            <a:avLst/>
          </a:prstGeom>
        </p:spPr>
      </p:pic>
      <p:sp>
        <p:nvSpPr>
          <p:cNvPr id="37" name="TextBox 36"/>
          <p:cNvSpPr txBox="1"/>
          <p:nvPr/>
        </p:nvSpPr>
        <p:spPr>
          <a:xfrm>
            <a:off x="4362591"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216" y="2917000"/>
            <a:ext cx="521367" cy="521367"/>
          </a:xfrm>
          <a:prstGeom prst="rect">
            <a:avLst/>
          </a:prstGeom>
        </p:spPr>
      </p:pic>
      <p:sp>
        <p:nvSpPr>
          <p:cNvPr id="11" name="TextBox 10"/>
          <p:cNvSpPr txBox="1"/>
          <p:nvPr/>
        </p:nvSpPr>
        <p:spPr>
          <a:xfrm>
            <a:off x="1161280"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162" y="2917000"/>
            <a:ext cx="521367" cy="521367"/>
          </a:xfrm>
          <a:prstGeom prst="rect">
            <a:avLst/>
          </a:prstGeom>
        </p:spPr>
      </p:pic>
      <p:sp>
        <p:nvSpPr>
          <p:cNvPr id="9" name="TextBox 8"/>
          <p:cNvSpPr txBox="1"/>
          <p:nvPr/>
        </p:nvSpPr>
        <p:spPr>
          <a:xfrm>
            <a:off x="278056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335" y="1869752"/>
            <a:ext cx="521367" cy="521367"/>
          </a:xfrm>
          <a:prstGeom prst="rect">
            <a:avLst/>
          </a:prstGeom>
        </p:spPr>
      </p:pic>
      <p:sp>
        <p:nvSpPr>
          <p:cNvPr id="5" name="TextBox 4"/>
          <p:cNvSpPr txBox="1"/>
          <p:nvPr/>
        </p:nvSpPr>
        <p:spPr>
          <a:xfrm>
            <a:off x="826704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7065" y="1867539"/>
            <a:ext cx="514068" cy="521207"/>
          </a:xfrm>
          <a:prstGeom prst="rect">
            <a:avLst/>
          </a:prstGeom>
        </p:spPr>
      </p:pic>
      <p:sp>
        <p:nvSpPr>
          <p:cNvPr id="8" name="TextBox 7"/>
          <p:cNvSpPr txBox="1"/>
          <p:nvPr/>
        </p:nvSpPr>
        <p:spPr>
          <a:xfrm>
            <a:off x="121838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69" y="1869752"/>
            <a:ext cx="521367" cy="521367"/>
          </a:xfrm>
          <a:prstGeom prst="rect">
            <a:avLst/>
          </a:prstGeom>
        </p:spPr>
      </p:pic>
      <p:sp>
        <p:nvSpPr>
          <p:cNvPr id="12" name="TextBox 11"/>
          <p:cNvSpPr txBox="1"/>
          <p:nvPr/>
        </p:nvSpPr>
        <p:spPr>
          <a:xfrm>
            <a:off x="5146887"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0451" y="1862692"/>
            <a:ext cx="521367" cy="521367"/>
          </a:xfrm>
          <a:prstGeom prst="rect">
            <a:avLst/>
          </a:prstGeom>
        </p:spPr>
      </p:pic>
      <p:sp>
        <p:nvSpPr>
          <p:cNvPr id="24" name="TextBox 23"/>
          <p:cNvSpPr txBox="1"/>
          <p:nvPr/>
        </p:nvSpPr>
        <p:spPr>
          <a:xfrm>
            <a:off x="278331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7996" y="2917000"/>
            <a:ext cx="521367" cy="521367"/>
          </a:xfrm>
          <a:prstGeom prst="rect">
            <a:avLst/>
          </a:prstGeom>
        </p:spPr>
      </p:pic>
      <p:sp>
        <p:nvSpPr>
          <p:cNvPr id="38" name="TextBox 37"/>
          <p:cNvSpPr txBox="1"/>
          <p:nvPr/>
        </p:nvSpPr>
        <p:spPr>
          <a:xfrm>
            <a:off x="3564408"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0679" y="2917000"/>
            <a:ext cx="521367" cy="521367"/>
          </a:xfrm>
          <a:prstGeom prst="rect">
            <a:avLst/>
          </a:prstGeom>
        </p:spPr>
      </p:pic>
      <p:sp>
        <p:nvSpPr>
          <p:cNvPr id="42" name="TextBox 41"/>
          <p:cNvSpPr txBox="1"/>
          <p:nvPr/>
        </p:nvSpPr>
        <p:spPr>
          <a:xfrm>
            <a:off x="199092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652" y="1869752"/>
            <a:ext cx="521367" cy="521367"/>
          </a:xfrm>
          <a:prstGeom prst="rect">
            <a:avLst/>
          </a:prstGeom>
        </p:spPr>
      </p:pic>
      <p:sp>
        <p:nvSpPr>
          <p:cNvPr id="44" name="TextBox 43"/>
          <p:cNvSpPr txBox="1"/>
          <p:nvPr/>
        </p:nvSpPr>
        <p:spPr>
          <a:xfrm>
            <a:off x="371422"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6194" y="2917000"/>
            <a:ext cx="521367" cy="521367"/>
          </a:xfrm>
          <a:prstGeom prst="rect">
            <a:avLst/>
          </a:prstGeom>
        </p:spPr>
      </p:pic>
      <p:sp>
        <p:nvSpPr>
          <p:cNvPr id="7" name="TextBox 6"/>
          <p:cNvSpPr txBox="1"/>
          <p:nvPr/>
        </p:nvSpPr>
        <p:spPr>
          <a:xfrm>
            <a:off x="5915158"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7749" y="1862692"/>
            <a:ext cx="514068" cy="521207"/>
          </a:xfrm>
          <a:prstGeom prst="rect">
            <a:avLst/>
          </a:prstGeom>
        </p:spPr>
      </p:pic>
      <p:sp>
        <p:nvSpPr>
          <p:cNvPr id="13" name="TextBox 12"/>
          <p:cNvSpPr txBox="1"/>
          <p:nvPr/>
        </p:nvSpPr>
        <p:spPr>
          <a:xfrm>
            <a:off x="356165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24020" y="1869752"/>
            <a:ext cx="521367" cy="521367"/>
          </a:xfrm>
          <a:prstGeom prst="rect">
            <a:avLst/>
          </a:prstGeom>
        </p:spPr>
      </p:pic>
      <p:sp>
        <p:nvSpPr>
          <p:cNvPr id="23" name="TextBox 22"/>
          <p:cNvSpPr txBox="1"/>
          <p:nvPr/>
        </p:nvSpPr>
        <p:spPr>
          <a:xfrm>
            <a:off x="433656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7216" y="1862692"/>
            <a:ext cx="521367" cy="521367"/>
          </a:xfrm>
          <a:prstGeom prst="rect">
            <a:avLst/>
          </a:prstGeom>
        </p:spPr>
      </p:pic>
      <p:sp>
        <p:nvSpPr>
          <p:cNvPr id="6" name="TextBox 5"/>
          <p:cNvSpPr txBox="1"/>
          <p:nvPr/>
        </p:nvSpPr>
        <p:spPr>
          <a:xfrm>
            <a:off x="7484679"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38402" y="1862692"/>
            <a:ext cx="521208" cy="521208"/>
          </a:xfrm>
          <a:prstGeom prst="rect">
            <a:avLst/>
          </a:prstGeom>
        </p:spPr>
      </p:pic>
      <p:sp>
        <p:nvSpPr>
          <p:cNvPr id="10" name="TextBox 9"/>
          <p:cNvSpPr txBox="1"/>
          <p:nvPr/>
        </p:nvSpPr>
        <p:spPr>
          <a:xfrm>
            <a:off x="42263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6194" y="1869752"/>
            <a:ext cx="521367" cy="521367"/>
          </a:xfrm>
          <a:prstGeom prst="rect">
            <a:avLst/>
          </a:prstGeom>
        </p:spPr>
      </p:pic>
      <p:sp>
        <p:nvSpPr>
          <p:cNvPr id="25" name="TextBox 24"/>
          <p:cNvSpPr txBox="1"/>
          <p:nvPr/>
        </p:nvSpPr>
        <p:spPr>
          <a:xfrm>
            <a:off x="200465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75313" y="2917000"/>
            <a:ext cx="521367" cy="521367"/>
          </a:xfrm>
          <a:prstGeom prst="rect">
            <a:avLst/>
          </a:prstGeom>
        </p:spPr>
      </p:pic>
      <p:cxnSp>
        <p:nvCxnSpPr>
          <p:cNvPr id="84" name="Straight Connector 83"/>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1199"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8" name="TextBox 37"/>
          <p:cNvSpPr txBox="1"/>
          <p:nvPr/>
        </p:nvSpPr>
        <p:spPr>
          <a:xfrm>
            <a:off x="40891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0" y="2893302"/>
            <a:ext cx="468800" cy="542468"/>
          </a:xfrm>
          <a:prstGeom prst="rect">
            <a:avLst/>
          </a:prstGeom>
        </p:spPr>
      </p:pic>
      <p:sp>
        <p:nvSpPr>
          <p:cNvPr id="40" name="TextBox 39"/>
          <p:cNvSpPr txBox="1"/>
          <p:nvPr/>
        </p:nvSpPr>
        <p:spPr>
          <a:xfrm>
            <a:off x="2761611"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442" y="1867769"/>
            <a:ext cx="512377" cy="531353"/>
          </a:xfrm>
          <a:prstGeom prst="rect">
            <a:avLst/>
          </a:prstGeom>
        </p:spPr>
      </p:pic>
      <p:sp>
        <p:nvSpPr>
          <p:cNvPr id="42" name="TextBox 41"/>
          <p:cNvSpPr txBox="1"/>
          <p:nvPr/>
        </p:nvSpPr>
        <p:spPr>
          <a:xfrm>
            <a:off x="354587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151" y="2917954"/>
            <a:ext cx="389415" cy="531020"/>
          </a:xfrm>
          <a:prstGeom prst="rect">
            <a:avLst/>
          </a:prstGeom>
        </p:spPr>
      </p:pic>
      <p:sp>
        <p:nvSpPr>
          <p:cNvPr id="44" name="TextBox 43"/>
          <p:cNvSpPr txBox="1"/>
          <p:nvPr/>
        </p:nvSpPr>
        <p:spPr>
          <a:xfrm>
            <a:off x="5910458"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3667" y="1859462"/>
            <a:ext cx="495619" cy="522170"/>
          </a:xfrm>
          <a:prstGeom prst="rect">
            <a:avLst/>
          </a:prstGeom>
        </p:spPr>
      </p:pic>
      <p:sp>
        <p:nvSpPr>
          <p:cNvPr id="46" name="TextBox 45"/>
          <p:cNvSpPr txBox="1"/>
          <p:nvPr/>
        </p:nvSpPr>
        <p:spPr>
          <a:xfrm>
            <a:off x="119088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5806" y="1851460"/>
            <a:ext cx="468800" cy="542468"/>
          </a:xfrm>
          <a:prstGeom prst="rect">
            <a:avLst/>
          </a:prstGeom>
        </p:spPr>
      </p:pic>
      <p:sp>
        <p:nvSpPr>
          <p:cNvPr id="48" name="TextBox 47"/>
          <p:cNvSpPr txBox="1"/>
          <p:nvPr/>
        </p:nvSpPr>
        <p:spPr>
          <a:xfrm>
            <a:off x="7470732"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8561" y="1851460"/>
            <a:ext cx="512377" cy="531353"/>
          </a:xfrm>
          <a:prstGeom prst="rect">
            <a:avLst/>
          </a:prstGeom>
        </p:spPr>
      </p:pic>
      <p:sp>
        <p:nvSpPr>
          <p:cNvPr id="50" name="TextBox 49"/>
          <p:cNvSpPr txBox="1"/>
          <p:nvPr/>
        </p:nvSpPr>
        <p:spPr>
          <a:xfrm>
            <a:off x="1975148"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234" y="2898990"/>
            <a:ext cx="504469" cy="531020"/>
          </a:xfrm>
          <a:prstGeom prst="rect">
            <a:avLst/>
          </a:prstGeom>
        </p:spPr>
      </p:pic>
      <p:sp>
        <p:nvSpPr>
          <p:cNvPr id="52" name="TextBox 51"/>
          <p:cNvSpPr txBox="1"/>
          <p:nvPr/>
        </p:nvSpPr>
        <p:spPr>
          <a:xfrm>
            <a:off x="4336056"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8286" y="1868964"/>
            <a:ext cx="495619" cy="522170"/>
          </a:xfrm>
          <a:prstGeom prst="rect">
            <a:avLst/>
          </a:prstGeom>
        </p:spPr>
      </p:pic>
      <p:sp>
        <p:nvSpPr>
          <p:cNvPr id="54" name="TextBox 53"/>
          <p:cNvSpPr txBox="1"/>
          <p:nvPr/>
        </p:nvSpPr>
        <p:spPr>
          <a:xfrm>
            <a:off x="276478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2487" y="2909408"/>
            <a:ext cx="521366" cy="544368"/>
          </a:xfrm>
          <a:prstGeom prst="rect">
            <a:avLst/>
          </a:prstGeom>
        </p:spPr>
      </p:pic>
      <p:sp>
        <p:nvSpPr>
          <p:cNvPr id="56" name="TextBox 55"/>
          <p:cNvSpPr txBox="1"/>
          <p:nvPr/>
        </p:nvSpPr>
        <p:spPr>
          <a:xfrm>
            <a:off x="198052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6737" y="1866051"/>
            <a:ext cx="409220" cy="550330"/>
          </a:xfrm>
          <a:prstGeom prst="rect">
            <a:avLst/>
          </a:prstGeom>
        </p:spPr>
      </p:pic>
      <p:sp>
        <p:nvSpPr>
          <p:cNvPr id="58" name="TextBox 57"/>
          <p:cNvSpPr txBox="1"/>
          <p:nvPr/>
        </p:nvSpPr>
        <p:spPr>
          <a:xfrm>
            <a:off x="8258842" y="2520166"/>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54472" y="1851460"/>
            <a:ext cx="265510" cy="519476"/>
          </a:xfrm>
          <a:prstGeom prst="rect">
            <a:avLst/>
          </a:prstGeom>
        </p:spPr>
      </p:pic>
      <p:sp>
        <p:nvSpPr>
          <p:cNvPr id="60" name="TextBox 59"/>
          <p:cNvSpPr txBox="1"/>
          <p:nvPr/>
        </p:nvSpPr>
        <p:spPr>
          <a:xfrm>
            <a:off x="512936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02815" y="1859462"/>
            <a:ext cx="495619" cy="522170"/>
          </a:xfrm>
          <a:prstGeom prst="rect">
            <a:avLst/>
          </a:prstGeom>
        </p:spPr>
      </p:pic>
      <p:sp>
        <p:nvSpPr>
          <p:cNvPr id="62" name="TextBox 61"/>
          <p:cNvSpPr txBox="1"/>
          <p:nvPr/>
        </p:nvSpPr>
        <p:spPr>
          <a:xfrm>
            <a:off x="120260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2137" y="3000303"/>
            <a:ext cx="521365" cy="370444"/>
          </a:xfrm>
          <a:prstGeom prst="rect">
            <a:avLst/>
          </a:prstGeom>
        </p:spPr>
      </p:pic>
      <p:sp>
        <p:nvSpPr>
          <p:cNvPr id="64" name="TextBox 63"/>
          <p:cNvSpPr txBox="1"/>
          <p:nvPr/>
        </p:nvSpPr>
        <p:spPr>
          <a:xfrm>
            <a:off x="40891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118" y="1878367"/>
            <a:ext cx="512709" cy="531020"/>
          </a:xfrm>
          <a:prstGeom prst="rect">
            <a:avLst/>
          </a:prstGeom>
        </p:spPr>
      </p:pic>
      <p:sp>
        <p:nvSpPr>
          <p:cNvPr id="66" name="TextBox 65"/>
          <p:cNvSpPr txBox="1"/>
          <p:nvPr/>
        </p:nvSpPr>
        <p:spPr>
          <a:xfrm>
            <a:off x="6698187"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44979" y="1868315"/>
            <a:ext cx="331888" cy="531020"/>
          </a:xfrm>
          <a:prstGeom prst="rect">
            <a:avLst/>
          </a:prstGeom>
        </p:spPr>
      </p:pic>
      <p:sp>
        <p:nvSpPr>
          <p:cNvPr id="68" name="TextBox 67"/>
          <p:cNvSpPr txBox="1"/>
          <p:nvPr/>
        </p:nvSpPr>
        <p:spPr>
          <a:xfrm>
            <a:off x="354874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41762" y="1874520"/>
            <a:ext cx="448417" cy="531021"/>
          </a:xfrm>
          <a:prstGeom prst="rect">
            <a:avLst/>
          </a:prstGeom>
        </p:spPr>
      </p:pic>
      <p:cxnSp>
        <p:nvCxnSpPr>
          <p:cNvPr id="70" name="Straight Connector 69"/>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94030"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Tree>
    <p:extLst>
      <p:ext uri="{BB962C8B-B14F-4D97-AF65-F5344CB8AC3E}">
        <p14:creationId xmlns:p14="http://schemas.microsoft.com/office/powerpoint/2010/main" val="358200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5" y="659544"/>
            <a:ext cx="524567" cy="643018"/>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74" y="698208"/>
            <a:ext cx="519942" cy="623931"/>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218" y="681967"/>
            <a:ext cx="536997" cy="653736"/>
          </a:xfrm>
          <a:prstGeom prst="rect">
            <a:avLst/>
          </a:prstGeom>
        </p:spPr>
      </p:pic>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97" y="774178"/>
            <a:ext cx="531809" cy="544780"/>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847" y="768592"/>
            <a:ext cx="521367" cy="521367"/>
          </a:xfrm>
          <a:prstGeom prst="rect">
            <a:avLst/>
          </a:prstGeom>
        </p:spPr>
      </p:pic>
      <p:sp>
        <p:nvSpPr>
          <p:cNvPr id="123" name="TextBox 122"/>
          <p:cNvSpPr txBox="1"/>
          <p:nvPr/>
        </p:nvSpPr>
        <p:spPr>
          <a:xfrm>
            <a:off x="263049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124" name="Picture 1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878" y="1956619"/>
            <a:ext cx="539013" cy="341375"/>
          </a:xfrm>
          <a:prstGeom prst="rect">
            <a:avLst/>
          </a:prstGeom>
        </p:spPr>
      </p:pic>
      <p:sp>
        <p:nvSpPr>
          <p:cNvPr id="125" name="TextBox 124"/>
          <p:cNvSpPr txBox="1"/>
          <p:nvPr/>
        </p:nvSpPr>
        <p:spPr>
          <a:xfrm>
            <a:off x="263049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2" name="TextBox 41"/>
          <p:cNvSpPr txBox="1"/>
          <p:nvPr/>
        </p:nvSpPr>
        <p:spPr>
          <a:xfrm>
            <a:off x="263049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878" y="3004589"/>
            <a:ext cx="539013" cy="341375"/>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302" y="4102029"/>
            <a:ext cx="528165" cy="341375"/>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6070" y="681967"/>
            <a:ext cx="614836" cy="670728"/>
          </a:xfrm>
          <a:prstGeom prst="rect">
            <a:avLst/>
          </a:prstGeom>
        </p:spPr>
      </p:pic>
      <p:sp>
        <p:nvSpPr>
          <p:cNvPr id="114" name="TextBox 11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386781"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51837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7" cy="625640"/>
          </a:xfrm>
          <a:prstGeom prst="rect">
            <a:avLst/>
          </a:prstGeom>
        </p:spPr>
      </p:pic>
      <p:cxnSp>
        <p:nvCxnSpPr>
          <p:cNvPr id="16" name="Straight Connector 15"/>
          <p:cNvCxnSpPr/>
          <p:nvPr/>
        </p:nvCxnSpPr>
        <p:spPr>
          <a:xfrm>
            <a:off x="1346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195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73" y="699164"/>
            <a:ext cx="544780" cy="653736"/>
          </a:xfrm>
          <a:prstGeom prst="rect">
            <a:avLst/>
          </a:prstGeom>
        </p:spPr>
      </p:pic>
      <p:cxnSp>
        <p:nvCxnSpPr>
          <p:cNvPr id="65" name="Straight Connector 64"/>
          <p:cNvCxnSpPr/>
          <p:nvPr/>
        </p:nvCxnSpPr>
        <p:spPr>
          <a:xfrm>
            <a:off x="34923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251" y="699164"/>
            <a:ext cx="544780" cy="653736"/>
          </a:xfrm>
          <a:prstGeom prst="rect">
            <a:avLst/>
          </a:prstGeom>
        </p:spPr>
      </p:pic>
      <p:sp>
        <p:nvSpPr>
          <p:cNvPr id="66" name="TextBox 65"/>
          <p:cNvSpPr txBox="1"/>
          <p:nvPr/>
        </p:nvSpPr>
        <p:spPr>
          <a:xfrm>
            <a:off x="2632598" y="2536369"/>
            <a:ext cx="640080" cy="274320"/>
          </a:xfrm>
          <a:prstGeom prst="rect">
            <a:avLst/>
          </a:prstGeom>
          <a:noFill/>
        </p:spPr>
        <p:txBody>
          <a:bodyPr wrap="square" lIns="0" tIns="0" rIns="0" bIns="0" rtlCol="0" anchor="t">
            <a:noAutofit/>
          </a:bodyPr>
          <a:lstStyle/>
          <a:p>
            <a:pPr algn="ctr"/>
            <a:r>
              <a:rPr lang="en-US" sz="800" b="1" dirty="0" smtClean="0"/>
              <a:t>SDF metadata</a:t>
            </a:r>
            <a:endParaRPr lang="en-US" sz="1400" b="1"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605" y="1907208"/>
            <a:ext cx="437235" cy="461526"/>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287" y="713212"/>
            <a:ext cx="521367" cy="625640"/>
          </a:xfrm>
          <a:prstGeom prst="rect">
            <a:avLst/>
          </a:prstGeom>
        </p:spPr>
      </p:pic>
      <p:cxnSp>
        <p:nvCxnSpPr>
          <p:cNvPr id="106" name="Straight Connector 105"/>
          <p:cNvCxnSpPr/>
          <p:nvPr/>
        </p:nvCxnSpPr>
        <p:spPr>
          <a:xfrm>
            <a:off x="456513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6379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4554" y="709709"/>
            <a:ext cx="542268" cy="632647"/>
          </a:xfrm>
          <a:prstGeom prst="rect">
            <a:avLst/>
          </a:prstGeom>
        </p:spPr>
      </p:pic>
      <p:sp>
        <p:nvSpPr>
          <p:cNvPr id="108" name="TextBox 107"/>
          <p:cNvSpPr txBox="1"/>
          <p:nvPr/>
        </p:nvSpPr>
        <p:spPr>
          <a:xfrm>
            <a:off x="4779299"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09" name="Picture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6082" y="1883509"/>
            <a:ext cx="591244" cy="459857"/>
          </a:xfrm>
          <a:prstGeom prst="rect">
            <a:avLst/>
          </a:prstGeom>
        </p:spPr>
      </p:pic>
      <p:cxnSp>
        <p:nvCxnSpPr>
          <p:cNvPr id="115" name="Straight Connector 114"/>
          <p:cNvCxnSpPr/>
          <p:nvPr/>
        </p:nvCxnSpPr>
        <p:spPr>
          <a:xfrm>
            <a:off x="6710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7576" y="699164"/>
            <a:ext cx="544780" cy="653736"/>
          </a:xfrm>
          <a:prstGeom prst="rect">
            <a:avLst/>
          </a:prstGeom>
        </p:spPr>
      </p:pic>
      <p:sp>
        <p:nvSpPr>
          <p:cNvPr id="116" name="TextBox 115"/>
          <p:cNvSpPr txBox="1"/>
          <p:nvPr/>
        </p:nvSpPr>
        <p:spPr>
          <a:xfrm>
            <a:off x="5849095"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6024" y="3035780"/>
            <a:ext cx="445042" cy="296695"/>
          </a:xfrm>
          <a:prstGeom prst="rect">
            <a:avLst/>
          </a:prstGeom>
        </p:spPr>
      </p:pic>
      <p:sp>
        <p:nvSpPr>
          <p:cNvPr id="118" name="TextBox 117"/>
          <p:cNvSpPr txBox="1"/>
          <p:nvPr/>
        </p:nvSpPr>
        <p:spPr>
          <a:xfrm>
            <a:off x="5848505"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692" y="1886743"/>
            <a:ext cx="389189" cy="460882"/>
          </a:xfrm>
          <a:prstGeom prst="rect">
            <a:avLst/>
          </a:prstGeom>
        </p:spPr>
      </p:pic>
      <p:pic>
        <p:nvPicPr>
          <p:cNvPr id="122" name="Picture 1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5073" y="699164"/>
            <a:ext cx="544780" cy="653736"/>
          </a:xfrm>
          <a:prstGeom prst="rect">
            <a:avLst/>
          </a:prstGeom>
        </p:spPr>
      </p:pic>
      <p:sp>
        <p:nvSpPr>
          <p:cNvPr id="123" name="TextBox 122"/>
          <p:cNvSpPr txBox="1"/>
          <p:nvPr/>
        </p:nvSpPr>
        <p:spPr>
          <a:xfrm>
            <a:off x="6921026"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124" name="Picture 1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3474" y="2949245"/>
            <a:ext cx="445043" cy="469767"/>
          </a:xfrm>
          <a:prstGeom prst="rect">
            <a:avLst/>
          </a:prstGeom>
        </p:spPr>
      </p:pic>
      <p:sp>
        <p:nvSpPr>
          <p:cNvPr id="125" name="TextBox 124"/>
          <p:cNvSpPr txBox="1"/>
          <p:nvPr/>
        </p:nvSpPr>
        <p:spPr>
          <a:xfrm>
            <a:off x="6921026"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126" name="Picture 1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5038" y="1931116"/>
            <a:ext cx="391288" cy="41225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398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0" name="TextBox 589"/>
          <p:cNvSpPr txBox="1"/>
          <p:nvPr/>
        </p:nvSpPr>
        <p:spPr>
          <a:xfrm>
            <a:off x="2505683" y="1360220"/>
            <a:ext cx="894752"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b="1" dirty="0"/>
          </a:p>
        </p:txBody>
      </p:sp>
      <p:sp>
        <p:nvSpPr>
          <p:cNvPr id="591" name="TextBox 590"/>
          <p:cNvSpPr txBox="1"/>
          <p:nvPr/>
        </p:nvSpPr>
        <p:spPr>
          <a:xfrm>
            <a:off x="3500011"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92" name="Straight Connector 591"/>
          <p:cNvCxnSpPr/>
          <p:nvPr/>
        </p:nvCxnSpPr>
        <p:spPr>
          <a:xfrm>
            <a:off x="24729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540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4" name="TextBox 593"/>
          <p:cNvSpPr txBox="1"/>
          <p:nvPr/>
        </p:nvSpPr>
        <p:spPr>
          <a:xfrm>
            <a:off x="4657048"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595" name="TextBox 594"/>
          <p:cNvSpPr txBox="1"/>
          <p:nvPr/>
        </p:nvSpPr>
        <p:spPr>
          <a:xfrm>
            <a:off x="57343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96" name="Straight Connector 595"/>
          <p:cNvCxnSpPr/>
          <p:nvPr/>
        </p:nvCxnSpPr>
        <p:spPr>
          <a:xfrm>
            <a:off x="46243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569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8" name="TextBox 597"/>
          <p:cNvSpPr txBox="1"/>
          <p:nvPr/>
        </p:nvSpPr>
        <p:spPr>
          <a:xfrm>
            <a:off x="6800183"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600" name="Straight Connector 599"/>
          <p:cNvCxnSpPr/>
          <p:nvPr/>
        </p:nvCxnSpPr>
        <p:spPr>
          <a:xfrm>
            <a:off x="67674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74" y="707552"/>
            <a:ext cx="508669" cy="591156"/>
          </a:xfrm>
          <a:prstGeom prst="rect">
            <a:avLst/>
          </a:prstGeom>
        </p:spPr>
      </p:pic>
      <p:cxnSp>
        <p:nvCxnSpPr>
          <p:cNvPr id="16" name="Straight Connector 15"/>
          <p:cNvCxnSpPr/>
          <p:nvPr/>
        </p:nvCxnSpPr>
        <p:spPr>
          <a:xfrm>
            <a:off x="13537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47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62" y="691004"/>
            <a:ext cx="537147" cy="624252"/>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768" y="676916"/>
            <a:ext cx="535030" cy="621792"/>
          </a:xfrm>
          <a:prstGeom prst="rect">
            <a:avLst/>
          </a:prstGeom>
        </p:spPr>
      </p:pic>
      <p:sp>
        <p:nvSpPr>
          <p:cNvPr id="45" name="TextBox 44"/>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46" name="Straight Connector 4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144693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53" name="Straight Connector 152"/>
          <p:cNvCxnSpPr/>
          <p:nvPr/>
        </p:nvCxnSpPr>
        <p:spPr>
          <a:xfrm>
            <a:off x="14142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503346"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155" name="Straight Connector 154"/>
          <p:cNvCxnSpPr/>
          <p:nvPr/>
        </p:nvCxnSpPr>
        <p:spPr>
          <a:xfrm>
            <a:off x="24706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pic>
        <p:nvPicPr>
          <p:cNvPr id="10" name="Picture 9"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890" y="2042981"/>
            <a:ext cx="731520" cy="731520"/>
          </a:xfrm>
          <a:prstGeom prst="rect">
            <a:avLst/>
          </a:prstGeom>
        </p:spPr>
      </p:pic>
      <p:pic>
        <p:nvPicPr>
          <p:cNvPr id="11" name="Picture 10" descr="Mobile-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pic>
        <p:nvPicPr>
          <p:cNvPr id="12" name="Picture 11" descr="Multimed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050" y="2045188"/>
            <a:ext cx="731520" cy="731520"/>
          </a:xfrm>
          <a:prstGeom prst="rect">
            <a:avLst/>
          </a:prstGeom>
        </p:spPr>
      </p:pic>
      <p:pic>
        <p:nvPicPr>
          <p:cNvPr id="15" name="Picture 14" descr="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073" y="2042981"/>
            <a:ext cx="731520" cy="731520"/>
          </a:xfrm>
          <a:prstGeom prst="rect">
            <a:avLst/>
          </a:prstGeom>
        </p:spPr>
      </p:pic>
      <p:pic>
        <p:nvPicPr>
          <p:cNvPr id="16" name="Picture 15" descr="User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408" y="2061487"/>
            <a:ext cx="731520" cy="731520"/>
          </a:xfrm>
          <a:prstGeom prst="rect">
            <a:avLst/>
          </a:prstGeom>
        </p:spPr>
      </p:pic>
      <p:sp>
        <p:nvSpPr>
          <p:cNvPr id="20" name="TextBox 19"/>
          <p:cNvSpPr txBox="1"/>
          <p:nvPr/>
        </p:nvSpPr>
        <p:spPr>
          <a:xfrm>
            <a:off x="5486337"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6811742"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1510125"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184721"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2835529"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4160933"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3628"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430" y="3304562"/>
            <a:ext cx="731520" cy="731520"/>
          </a:xfrm>
          <a:prstGeom prst="rect">
            <a:avLst/>
          </a:prstGeom>
        </p:spPr>
      </p:pic>
      <p:pic>
        <p:nvPicPr>
          <p:cNvPr id="7" name="Picture 6" descr="Dis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9237" y="3324399"/>
            <a:ext cx="731520" cy="731520"/>
          </a:xfrm>
          <a:prstGeom prst="rect">
            <a:avLst/>
          </a:prstGeom>
        </p:spPr>
      </p:pic>
      <p:pic>
        <p:nvPicPr>
          <p:cNvPr id="9" name="Picture 8" descr="Generic-Databa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0986" y="3325846"/>
            <a:ext cx="731520" cy="731520"/>
          </a:xfrm>
          <a:prstGeom prst="rect">
            <a:avLst/>
          </a:prstGeom>
        </p:spPr>
      </p:pic>
      <p:pic>
        <p:nvPicPr>
          <p:cNvPr id="13" name="Picture 12" descr="Tap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0076" y="3352766"/>
            <a:ext cx="731520" cy="731520"/>
          </a:xfrm>
          <a:prstGeom prst="rect">
            <a:avLst/>
          </a:prstGeom>
        </p:spPr>
      </p:pic>
      <p:pic>
        <p:nvPicPr>
          <p:cNvPr id="14" name="Picture 13" descr="Traditional-Server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2513" y="3313638"/>
            <a:ext cx="731520" cy="731520"/>
          </a:xfrm>
          <a:prstGeom prst="rect">
            <a:avLst/>
          </a:prstGeom>
        </p:spPr>
      </p:pic>
      <p:sp>
        <p:nvSpPr>
          <p:cNvPr id="26" name="TextBox 25"/>
          <p:cNvSpPr txBox="1"/>
          <p:nvPr/>
        </p:nvSpPr>
        <p:spPr>
          <a:xfrm>
            <a:off x="548657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150186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830102"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4158339"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8858" y="768344"/>
            <a:ext cx="731520" cy="731520"/>
          </a:xfrm>
          <a:prstGeom prst="rect">
            <a:avLst/>
          </a:prstGeom>
        </p:spPr>
      </p:pic>
      <p:pic>
        <p:nvPicPr>
          <p:cNvPr id="4" name="Picture 3" descr="AWS-Management-Consol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65356" y="791846"/>
            <a:ext cx="731520" cy="73152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24438"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508364"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415256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83046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09265" y="768344"/>
            <a:ext cx="731520" cy="731520"/>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42416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20"/>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20"/>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20"/>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20"/>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20"/>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20"/>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20"/>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20"/>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20"/>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20"/>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20"/>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6"/>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20"/>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7"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5"/>
            <a:ext cx="360192" cy="504270"/>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60"/>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1"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4"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8"/>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1504"/>
            <a:ext cx="450376" cy="540452"/>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2"/>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8"/>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2"/>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8"/>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11205" y="3589456"/>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06" y="2904477"/>
            <a:ext cx="544782" cy="564959"/>
          </a:xfrm>
          <a:prstGeom prst="rect">
            <a:avLst/>
          </a:prstGeom>
        </p:spPr>
      </p:pic>
      <p:sp>
        <p:nvSpPr>
          <p:cNvPr id="70" name="TextBox 69"/>
          <p:cNvSpPr txBox="1"/>
          <p:nvPr/>
        </p:nvSpPr>
        <p:spPr>
          <a:xfrm>
            <a:off x="1193196"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3" y="2901893"/>
            <a:ext cx="544782" cy="575047"/>
          </a:xfrm>
          <a:prstGeom prst="rect">
            <a:avLst/>
          </a:prstGeom>
        </p:spPr>
      </p:pic>
      <p:sp>
        <p:nvSpPr>
          <p:cNvPr id="72" name="TextBox 71"/>
          <p:cNvSpPr txBox="1"/>
          <p:nvPr/>
        </p:nvSpPr>
        <p:spPr>
          <a:xfrm>
            <a:off x="409771" y="2531627"/>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2" y="1847036"/>
            <a:ext cx="544782" cy="564959"/>
          </a:xfrm>
          <a:prstGeom prst="rect">
            <a:avLst/>
          </a:prstGeom>
        </p:spPr>
      </p:pic>
      <p:sp>
        <p:nvSpPr>
          <p:cNvPr id="74" name="TextBox 73"/>
          <p:cNvSpPr txBox="1"/>
          <p:nvPr/>
        </p:nvSpPr>
        <p:spPr>
          <a:xfrm>
            <a:off x="1973652" y="253162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644" y="1836240"/>
            <a:ext cx="544782" cy="575047"/>
          </a:xfrm>
          <a:prstGeom prst="rect">
            <a:avLst/>
          </a:prstGeom>
        </p:spPr>
      </p:pic>
      <p:sp>
        <p:nvSpPr>
          <p:cNvPr id="76" name="TextBox 75"/>
          <p:cNvSpPr txBox="1"/>
          <p:nvPr/>
        </p:nvSpPr>
        <p:spPr>
          <a:xfrm>
            <a:off x="1914246"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644" y="2894389"/>
            <a:ext cx="544782" cy="575047"/>
          </a:xfrm>
          <a:prstGeom prst="rect">
            <a:avLst/>
          </a:prstGeom>
        </p:spPr>
      </p:pic>
      <p:sp>
        <p:nvSpPr>
          <p:cNvPr id="78" name="TextBox 77"/>
          <p:cNvSpPr txBox="1"/>
          <p:nvPr/>
        </p:nvSpPr>
        <p:spPr>
          <a:xfrm>
            <a:off x="2759865" y="2531628"/>
            <a:ext cx="640080" cy="274320"/>
          </a:xfrm>
          <a:prstGeom prst="rect">
            <a:avLst/>
          </a:prstGeom>
          <a:noFill/>
        </p:spPr>
        <p:txBody>
          <a:bodyPr wrap="square" lIns="0" tIns="0" rIns="0" bIns="0" rtlCol="0" anchor="t">
            <a:noAutofit/>
          </a:bodyPr>
          <a:lstStyle/>
          <a:p>
            <a:pPr algn="ctr"/>
            <a:r>
              <a:rPr lang="en-US" sz="800" b="1" dirty="0" smtClean="0"/>
              <a:t>Elastic IP</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4439" y="2059176"/>
            <a:ext cx="544782" cy="160230"/>
          </a:xfrm>
          <a:prstGeom prst="rect">
            <a:avLst/>
          </a:prstGeom>
        </p:spPr>
      </p:pic>
      <p:sp>
        <p:nvSpPr>
          <p:cNvPr id="80" name="TextBox 79"/>
          <p:cNvSpPr txBox="1"/>
          <p:nvPr/>
        </p:nvSpPr>
        <p:spPr>
          <a:xfrm>
            <a:off x="414489" y="4658802"/>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3993003"/>
            <a:ext cx="544782" cy="564959"/>
          </a:xfrm>
          <a:prstGeom prst="rect">
            <a:avLst/>
          </a:prstGeom>
        </p:spPr>
      </p:pic>
      <p:sp>
        <p:nvSpPr>
          <p:cNvPr id="91" name="TextBox 90"/>
          <p:cNvSpPr txBox="1"/>
          <p:nvPr/>
        </p:nvSpPr>
        <p:spPr>
          <a:xfrm>
            <a:off x="5872993"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4203" y="1831196"/>
            <a:ext cx="322833" cy="585134"/>
          </a:xfrm>
          <a:prstGeom prst="rect">
            <a:avLst/>
          </a:prstGeom>
        </p:spPr>
      </p:pic>
      <p:sp>
        <p:nvSpPr>
          <p:cNvPr id="93" name="TextBox 92"/>
          <p:cNvSpPr txBox="1"/>
          <p:nvPr/>
        </p:nvSpPr>
        <p:spPr>
          <a:xfrm>
            <a:off x="5872993"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94" name="Picture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9207" y="2903098"/>
            <a:ext cx="443284" cy="585134"/>
          </a:xfrm>
          <a:prstGeom prst="rect">
            <a:avLst/>
          </a:prstGeom>
        </p:spPr>
      </p:pic>
      <p:cxnSp>
        <p:nvCxnSpPr>
          <p:cNvPr id="110" name="Straight Connector 109"/>
          <p:cNvCxnSpPr/>
          <p:nvPr/>
        </p:nvCxnSpPr>
        <p:spPr>
          <a:xfrm>
            <a:off x="5666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426" y="679296"/>
            <a:ext cx="544781" cy="653738"/>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1534" y="765554"/>
            <a:ext cx="513304" cy="481223"/>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8378" y="679296"/>
            <a:ext cx="544781" cy="653738"/>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5575" y="720373"/>
            <a:ext cx="408274" cy="571584"/>
          </a:xfrm>
          <a:prstGeom prst="rect">
            <a:avLst/>
          </a:prstGeom>
        </p:spPr>
      </p:pic>
      <p:sp>
        <p:nvSpPr>
          <p:cNvPr id="49" name="TextBox 48"/>
          <p:cNvSpPr txBox="1"/>
          <p:nvPr/>
        </p:nvSpPr>
        <p:spPr>
          <a:xfrm>
            <a:off x="1972561" y="4658802"/>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302" y="4002084"/>
            <a:ext cx="526622" cy="555878"/>
          </a:xfrm>
          <a:prstGeom prst="rect">
            <a:avLst/>
          </a:prstGeom>
        </p:spPr>
      </p:pic>
      <p:sp>
        <p:nvSpPr>
          <p:cNvPr id="51" name="TextBox 50"/>
          <p:cNvSpPr txBox="1"/>
          <p:nvPr/>
        </p:nvSpPr>
        <p:spPr>
          <a:xfrm>
            <a:off x="1193525" y="4658802"/>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466" y="3957749"/>
            <a:ext cx="544782" cy="568129"/>
          </a:xfrm>
          <a:prstGeom prst="rect">
            <a:avLst/>
          </a:prstGeom>
        </p:spPr>
      </p:pic>
      <p:sp>
        <p:nvSpPr>
          <p:cNvPr id="53" name="TextBox 52"/>
          <p:cNvSpPr txBox="1"/>
          <p:nvPr/>
        </p:nvSpPr>
        <p:spPr>
          <a:xfrm>
            <a:off x="1209145" y="2531627"/>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3702" y="1864690"/>
            <a:ext cx="544782" cy="529649"/>
          </a:xfrm>
          <a:prstGeom prst="rect">
            <a:avLst/>
          </a:prstGeom>
        </p:spPr>
      </p:pic>
      <p:cxnSp>
        <p:nvCxnSpPr>
          <p:cNvPr id="46" name="Straight Connector 45"/>
          <p:cNvCxnSpPr/>
          <p:nvPr/>
        </p:nvCxnSpPr>
        <p:spPr>
          <a:xfrm>
            <a:off x="364494" y="1739909"/>
            <a:ext cx="31089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0926"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cxnSp>
        <p:nvCxnSpPr>
          <p:cNvPr id="265" name="Straight Connector 264"/>
          <p:cNvCxnSpPr/>
          <p:nvPr/>
        </p:nvCxnSpPr>
        <p:spPr>
          <a:xfrm>
            <a:off x="35937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662313" y="733262"/>
            <a:ext cx="822960" cy="782590"/>
            <a:chOff x="3671413" y="733262"/>
            <a:chExt cx="822960" cy="78259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08573" y="733262"/>
              <a:ext cx="548640"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716706"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57131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3" name="TextBox 502"/>
          <p:cNvSpPr txBox="1"/>
          <p:nvPr/>
        </p:nvSpPr>
        <p:spPr>
          <a:xfrm>
            <a:off x="5771416"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cxnSp>
        <p:nvCxnSpPr>
          <p:cNvPr id="504" name="Straight Connector 503"/>
          <p:cNvCxnSpPr/>
          <p:nvPr/>
        </p:nvCxnSpPr>
        <p:spPr>
          <a:xfrm>
            <a:off x="6773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5" name="TextBox 504"/>
          <p:cNvSpPr txBox="1"/>
          <p:nvPr/>
        </p:nvSpPr>
        <p:spPr>
          <a:xfrm>
            <a:off x="6848266"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108" name="Straight Connector 107"/>
          <p:cNvCxnSpPr/>
          <p:nvPr/>
        </p:nvCxnSpPr>
        <p:spPr>
          <a:xfrm>
            <a:off x="353776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59783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64816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7263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78707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302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83119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61" name="Picture 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23714" y="673146"/>
            <a:ext cx="544781" cy="653737"/>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&amp; Content Delivery</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&amp; Content Delivery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166" y="709358"/>
            <a:ext cx="521367" cy="625641"/>
          </a:xfrm>
          <a:prstGeom prst="rect">
            <a:avLst/>
          </a:prstGeom>
        </p:spPr>
      </p:pic>
      <p:sp>
        <p:nvSpPr>
          <p:cNvPr id="8" name="TextBox 7"/>
          <p:cNvSpPr txBox="1"/>
          <p:nvPr/>
        </p:nvSpPr>
        <p:spPr>
          <a:xfrm>
            <a:off x="3698480"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712" y="1867192"/>
            <a:ext cx="503140" cy="521775"/>
          </a:xfrm>
          <a:prstGeom prst="rect">
            <a:avLst/>
          </a:prstGeom>
        </p:spPr>
      </p:pic>
      <p:sp>
        <p:nvSpPr>
          <p:cNvPr id="10" name="TextBox 9"/>
          <p:cNvSpPr txBox="1"/>
          <p:nvPr/>
        </p:nvSpPr>
        <p:spPr>
          <a:xfrm>
            <a:off x="3698480"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864" y="2906352"/>
            <a:ext cx="543745" cy="563884"/>
          </a:xfrm>
          <a:prstGeom prst="rect">
            <a:avLst/>
          </a:prstGeom>
        </p:spPr>
      </p:pic>
      <p:sp>
        <p:nvSpPr>
          <p:cNvPr id="12" name="TextBox 11"/>
          <p:cNvSpPr txBox="1"/>
          <p:nvPr/>
        </p:nvSpPr>
        <p:spPr>
          <a:xfrm>
            <a:off x="3689934"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706" y="4065390"/>
            <a:ext cx="359681" cy="388076"/>
          </a:xfrm>
          <a:prstGeom prst="rect">
            <a:avLst/>
          </a:prstGeom>
        </p:spPr>
      </p:pic>
      <p:cxnSp>
        <p:nvCxnSpPr>
          <p:cNvPr id="20" name="Straight Connector 19"/>
          <p:cNvCxnSpPr/>
          <p:nvPr/>
        </p:nvCxnSpPr>
        <p:spPr>
          <a:xfrm>
            <a:off x="562980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1214" y="686643"/>
            <a:ext cx="543292" cy="651951"/>
          </a:xfrm>
          <a:prstGeom prst="rect">
            <a:avLst/>
          </a:prstGeom>
        </p:spPr>
      </p:pic>
      <p:sp>
        <p:nvSpPr>
          <p:cNvPr id="51" name="TextBox 50"/>
          <p:cNvSpPr txBox="1"/>
          <p:nvPr/>
        </p:nvSpPr>
        <p:spPr>
          <a:xfrm>
            <a:off x="679281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8184" y="1854526"/>
            <a:ext cx="368311" cy="514100"/>
          </a:xfrm>
          <a:prstGeom prst="rect">
            <a:avLst/>
          </a:prstGeom>
        </p:spPr>
      </p:pic>
      <p:sp>
        <p:nvSpPr>
          <p:cNvPr id="53" name="TextBox 52"/>
          <p:cNvSpPr txBox="1"/>
          <p:nvPr/>
        </p:nvSpPr>
        <p:spPr>
          <a:xfrm>
            <a:off x="692229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3322" y="3948466"/>
            <a:ext cx="398035" cy="555590"/>
          </a:xfrm>
          <a:prstGeom prst="rect">
            <a:avLst/>
          </a:prstGeom>
        </p:spPr>
      </p:pic>
      <p:sp>
        <p:nvSpPr>
          <p:cNvPr id="55" name="TextBox 54"/>
          <p:cNvSpPr txBox="1"/>
          <p:nvPr/>
        </p:nvSpPr>
        <p:spPr>
          <a:xfrm>
            <a:off x="692229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2072" y="2916587"/>
            <a:ext cx="420534" cy="513987"/>
          </a:xfrm>
          <a:prstGeom prst="rect">
            <a:avLst/>
          </a:prstGeom>
        </p:spPr>
      </p:pic>
      <p:sp>
        <p:nvSpPr>
          <p:cNvPr id="57" name="TextBox 56"/>
          <p:cNvSpPr txBox="1"/>
          <p:nvPr/>
        </p:nvSpPr>
        <p:spPr>
          <a:xfrm>
            <a:off x="478036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1878" y="1884549"/>
            <a:ext cx="461359" cy="461359"/>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1284" y="698794"/>
            <a:ext cx="543292" cy="641262"/>
          </a:xfrm>
          <a:prstGeom prst="rect">
            <a:avLst/>
          </a:prstGeom>
        </p:spPr>
      </p:pic>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534" y="679969"/>
            <a:ext cx="544780" cy="6537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78454" y="708269"/>
            <a:ext cx="543292" cy="651951"/>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5646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056" y="1873584"/>
            <a:ext cx="503782" cy="520033"/>
          </a:xfrm>
          <a:prstGeom prst="rect">
            <a:avLst/>
          </a:prstGeom>
        </p:spPr>
      </p:pic>
      <p:sp>
        <p:nvSpPr>
          <p:cNvPr id="74" name="TextBox 73"/>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75" name="Picture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4449" y="2899712"/>
            <a:ext cx="524995" cy="563883"/>
          </a:xfrm>
          <a:prstGeom prst="rect">
            <a:avLst/>
          </a:prstGeom>
          <a:noFill/>
          <a:ln>
            <a:noFill/>
          </a:ln>
        </p:spPr>
      </p:pic>
      <p:sp>
        <p:nvSpPr>
          <p:cNvPr id="76" name="TextBox 75"/>
          <p:cNvSpPr txBox="1"/>
          <p:nvPr/>
        </p:nvSpPr>
        <p:spPr>
          <a:xfrm>
            <a:off x="5844121"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46532" y="3998442"/>
            <a:ext cx="420535" cy="513987"/>
          </a:xfrm>
          <a:prstGeom prst="rect">
            <a:avLst/>
          </a:prstGeom>
        </p:spPr>
      </p:pic>
      <p:sp>
        <p:nvSpPr>
          <p:cNvPr id="78" name="TextBox 77"/>
          <p:cNvSpPr txBox="1"/>
          <p:nvPr/>
        </p:nvSpPr>
        <p:spPr>
          <a:xfrm>
            <a:off x="5852667"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4287" y="2906352"/>
            <a:ext cx="461359" cy="563883"/>
          </a:xfrm>
          <a:prstGeom prst="rect">
            <a:avLst/>
          </a:prstGeom>
        </p:spPr>
      </p:pic>
      <p:cxnSp>
        <p:nvCxnSpPr>
          <p:cNvPr id="83" name="Straight Connector 82"/>
          <p:cNvCxnSpPr/>
          <p:nvPr/>
        </p:nvCxnSpPr>
        <p:spPr>
          <a:xfrm>
            <a:off x="670555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86683" y="681263"/>
            <a:ext cx="544780" cy="653736"/>
          </a:xfrm>
          <a:prstGeom prst="rect">
            <a:avLst/>
          </a:prstGeom>
        </p:spPr>
      </p:pic>
      <p:sp>
        <p:nvSpPr>
          <p:cNvPr id="87" name="TextBox 86"/>
          <p:cNvSpPr txBox="1"/>
          <p:nvPr/>
        </p:nvSpPr>
        <p:spPr>
          <a:xfrm>
            <a:off x="2628728"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56167" y="1867193"/>
            <a:ext cx="404959" cy="521775"/>
          </a:xfrm>
          <a:prstGeom prst="rect">
            <a:avLst/>
          </a:prstGeom>
        </p:spPr>
      </p:pic>
      <p:sp>
        <p:nvSpPr>
          <p:cNvPr id="89" name="TextBox 88"/>
          <p:cNvSpPr txBox="1"/>
          <p:nvPr/>
        </p:nvSpPr>
        <p:spPr>
          <a:xfrm>
            <a:off x="2628728"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56167" y="2916428"/>
            <a:ext cx="398035" cy="555590"/>
          </a:xfrm>
          <a:prstGeom prst="rect">
            <a:avLst/>
          </a:prstGeom>
        </p:spPr>
      </p:pic>
      <p:cxnSp>
        <p:nvCxnSpPr>
          <p:cNvPr id="91" name="Straight Connector 90"/>
          <p:cNvCxnSpPr/>
          <p:nvPr/>
        </p:nvCxnSpPr>
        <p:spPr>
          <a:xfrm>
            <a:off x="24305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4860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96" name="Picture 9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5525" y="3987215"/>
            <a:ext cx="544439" cy="562001"/>
          </a:xfrm>
          <a:prstGeom prst="rect">
            <a:avLst/>
          </a:prstGeom>
        </p:spPr>
      </p:pic>
      <p:sp>
        <p:nvSpPr>
          <p:cNvPr id="72" name="TextBox 71"/>
          <p:cNvSpPr txBox="1"/>
          <p:nvPr/>
        </p:nvSpPr>
        <p:spPr>
          <a:xfrm>
            <a:off x="5844121"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41040" y="1846137"/>
            <a:ext cx="461359" cy="563883"/>
          </a:xfrm>
          <a:prstGeom prst="rect">
            <a:avLst/>
          </a:prstGeom>
        </p:spPr>
      </p:pic>
      <p:sp>
        <p:nvSpPr>
          <p:cNvPr id="82" name="TextBox 81"/>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255" name="Straight Connector 25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84" name="TextBox 283"/>
          <p:cNvSpPr txBox="1"/>
          <p:nvPr/>
        </p:nvSpPr>
        <p:spPr>
          <a:xfrm>
            <a:off x="1400653"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91834"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77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3654607"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54030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4571078" y="1360220"/>
            <a:ext cx="1005840" cy="155632"/>
          </a:xfrm>
          <a:prstGeom prst="rect">
            <a:avLst/>
          </a:prstGeom>
          <a:noFill/>
        </p:spPr>
        <p:txBody>
          <a:bodyPr wrap="square" lIns="0" tIns="0" rIns="0" bIns="0" rtlCol="0" anchor="t">
            <a:noAutofit/>
          </a:bodyPr>
          <a:lstStyle/>
          <a:p>
            <a:pPr algn="ctr"/>
            <a:r>
              <a:rPr lang="en-US" sz="1000" b="1" spc="-50" dirty="0" smtClean="0"/>
              <a:t>AWS Import/</a:t>
            </a:r>
          </a:p>
          <a:p>
            <a:pPr algn="ctr"/>
            <a:r>
              <a:rPr lang="en-US" sz="1000" b="1" spc="-50" dirty="0" smtClean="0"/>
              <a:t>Export Snowball</a:t>
            </a:r>
            <a:endParaRPr lang="en-US" b="1" spc="-50" dirty="0"/>
          </a:p>
        </p:txBody>
      </p:sp>
      <p:cxnSp>
        <p:nvCxnSpPr>
          <p:cNvPr id="352" name="Straight Connector 351"/>
          <p:cNvCxnSpPr/>
          <p:nvPr/>
        </p:nvCxnSpPr>
        <p:spPr>
          <a:xfrm>
            <a:off x="4610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5673621"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57030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76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3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050" y="718387"/>
            <a:ext cx="521366" cy="6028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cxnSp>
        <p:nvCxnSpPr>
          <p:cNvPr id="65" name="Straight Connector 64"/>
          <p:cNvCxnSpPr/>
          <p:nvPr/>
        </p:nvCxnSpPr>
        <p:spPr>
          <a:xfrm>
            <a:off x="30529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597" y="690987"/>
            <a:ext cx="548640" cy="647575"/>
          </a:xfrm>
          <a:prstGeom prst="rect">
            <a:avLst/>
          </a:prstGeom>
        </p:spPr>
      </p:pic>
      <p:cxnSp>
        <p:nvCxnSpPr>
          <p:cNvPr id="26" name="Straight Connector 25"/>
          <p:cNvCxnSpPr/>
          <p:nvPr/>
        </p:nvCxnSpPr>
        <p:spPr>
          <a:xfrm>
            <a:off x="19721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042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1918" y="712460"/>
            <a:ext cx="548640" cy="603504"/>
          </a:xfrm>
          <a:prstGeom prst="rect">
            <a:avLst/>
          </a:prstGeom>
        </p:spPr>
      </p:pic>
      <p:sp>
        <p:nvSpPr>
          <p:cNvPr id="69" name="TextBox 68"/>
          <p:cNvSpPr txBox="1"/>
          <p:nvPr/>
        </p:nvSpPr>
        <p:spPr>
          <a:xfrm>
            <a:off x="218174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52968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sp>
        <p:nvSpPr>
          <p:cNvPr id="38" name="TextBox 37"/>
          <p:cNvSpPr txBox="1"/>
          <p:nvPr/>
        </p:nvSpPr>
        <p:spPr>
          <a:xfrm>
            <a:off x="474773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258" y="1856116"/>
            <a:ext cx="512377" cy="550330"/>
          </a:xfrm>
          <a:prstGeom prst="rect">
            <a:avLst/>
          </a:prstGeom>
        </p:spPr>
      </p:pic>
      <p:sp>
        <p:nvSpPr>
          <p:cNvPr id="45" name="TextBox 44"/>
          <p:cNvSpPr txBox="1"/>
          <p:nvPr/>
        </p:nvSpPr>
        <p:spPr>
          <a:xfrm>
            <a:off x="553134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891" y="3990727"/>
            <a:ext cx="521366" cy="550331"/>
          </a:xfrm>
          <a:prstGeom prst="rect">
            <a:avLst/>
          </a:prstGeom>
        </p:spPr>
      </p:pic>
      <p:sp>
        <p:nvSpPr>
          <p:cNvPr id="126" name="TextBox 125"/>
          <p:cNvSpPr txBox="1"/>
          <p:nvPr/>
        </p:nvSpPr>
        <p:spPr>
          <a:xfrm>
            <a:off x="474022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953" y="2915911"/>
            <a:ext cx="512055" cy="531021"/>
          </a:xfrm>
          <a:prstGeom prst="rect">
            <a:avLst/>
          </a:prstGeom>
        </p:spPr>
      </p:pic>
      <p:sp>
        <p:nvSpPr>
          <p:cNvPr id="132" name="TextBox 131"/>
          <p:cNvSpPr txBox="1"/>
          <p:nvPr/>
        </p:nvSpPr>
        <p:spPr>
          <a:xfrm>
            <a:off x="317996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1351" y="2910504"/>
            <a:ext cx="512055" cy="531021"/>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5097" y="1859873"/>
            <a:ext cx="511724" cy="530677"/>
          </a:xfrm>
          <a:prstGeom prst="rect">
            <a:avLst/>
          </a:prstGeom>
        </p:spPr>
      </p:pic>
      <p:sp>
        <p:nvSpPr>
          <p:cNvPr id="125" name="TextBox 124"/>
          <p:cNvSpPr txBox="1"/>
          <p:nvPr/>
        </p:nvSpPr>
        <p:spPr>
          <a:xfrm>
            <a:off x="313804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6535" y="3974362"/>
            <a:ext cx="457319" cy="602830"/>
          </a:xfrm>
          <a:prstGeom prst="rect">
            <a:avLst/>
          </a:prstGeom>
        </p:spPr>
      </p:pic>
      <p:sp>
        <p:nvSpPr>
          <p:cNvPr id="40" name="TextBox 39"/>
          <p:cNvSpPr txBox="1"/>
          <p:nvPr/>
        </p:nvSpPr>
        <p:spPr>
          <a:xfrm>
            <a:off x="631772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152" y="1856116"/>
            <a:ext cx="512377" cy="550331"/>
          </a:xfrm>
          <a:prstGeom prst="rect">
            <a:avLst/>
          </a:prstGeom>
        </p:spPr>
      </p:pic>
      <p:sp>
        <p:nvSpPr>
          <p:cNvPr id="49" name="TextBox 48"/>
          <p:cNvSpPr txBox="1"/>
          <p:nvPr/>
        </p:nvSpPr>
        <p:spPr>
          <a:xfrm>
            <a:off x="395953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073" y="2914626"/>
            <a:ext cx="512055" cy="531021"/>
          </a:xfrm>
          <a:prstGeom prst="rect">
            <a:avLst/>
          </a:prstGeom>
        </p:spPr>
      </p:pic>
      <p:sp>
        <p:nvSpPr>
          <p:cNvPr id="127" name="TextBox 126"/>
          <p:cNvSpPr txBox="1"/>
          <p:nvPr/>
        </p:nvSpPr>
        <p:spPr>
          <a:xfrm>
            <a:off x="548221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9366" y="1856116"/>
            <a:ext cx="512055" cy="531021"/>
          </a:xfrm>
          <a:prstGeom prst="rect">
            <a:avLst/>
          </a:prstGeom>
        </p:spPr>
      </p:pic>
      <p:sp>
        <p:nvSpPr>
          <p:cNvPr id="78" name="TextBox 77"/>
          <p:cNvSpPr txBox="1"/>
          <p:nvPr/>
        </p:nvSpPr>
        <p:spPr>
          <a:xfrm>
            <a:off x="726002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7556" y="1856116"/>
            <a:ext cx="449463" cy="512387"/>
          </a:xfrm>
          <a:prstGeom prst="rect">
            <a:avLst/>
          </a:prstGeom>
        </p:spPr>
      </p:pic>
      <p:sp>
        <p:nvSpPr>
          <p:cNvPr id="42" name="TextBox 41"/>
          <p:cNvSpPr txBox="1"/>
          <p:nvPr/>
        </p:nvSpPr>
        <p:spPr>
          <a:xfrm>
            <a:off x="396832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9829" y="3970765"/>
            <a:ext cx="457319" cy="602830"/>
          </a:xfrm>
          <a:prstGeom prst="rect">
            <a:avLst/>
          </a:prstGeom>
        </p:spPr>
      </p:pic>
      <p:sp>
        <p:nvSpPr>
          <p:cNvPr id="41" name="TextBox 40"/>
          <p:cNvSpPr txBox="1"/>
          <p:nvPr/>
        </p:nvSpPr>
        <p:spPr>
          <a:xfrm>
            <a:off x="317580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47362" y="1856116"/>
            <a:ext cx="512377" cy="550331"/>
          </a:xfrm>
          <a:prstGeom prst="rect">
            <a:avLst/>
          </a:prstGeom>
        </p:spPr>
      </p:pic>
      <p:sp>
        <p:nvSpPr>
          <p:cNvPr id="50" name="TextBox 49"/>
          <p:cNvSpPr txBox="1"/>
          <p:nvPr/>
        </p:nvSpPr>
        <p:spPr>
          <a:xfrm>
            <a:off x="474773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06746" y="3990727"/>
            <a:ext cx="521366" cy="550331"/>
          </a:xfrm>
          <a:prstGeom prst="rect">
            <a:avLst/>
          </a:prstGeom>
        </p:spPr>
      </p:pic>
      <p:sp>
        <p:nvSpPr>
          <p:cNvPr id="128" name="TextBox 127"/>
          <p:cNvSpPr txBox="1"/>
          <p:nvPr/>
        </p:nvSpPr>
        <p:spPr>
          <a:xfrm>
            <a:off x="392382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31471" y="1856116"/>
            <a:ext cx="512055" cy="531021"/>
          </a:xfrm>
          <a:prstGeom prst="rect">
            <a:avLst/>
          </a:prstGeom>
        </p:spPr>
      </p:pic>
      <p:sp>
        <p:nvSpPr>
          <p:cNvPr id="55" name="TextBox 54"/>
          <p:cNvSpPr txBox="1"/>
          <p:nvPr/>
        </p:nvSpPr>
        <p:spPr>
          <a:xfrm>
            <a:off x="119922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9954" y="2924648"/>
            <a:ext cx="486609" cy="521367"/>
          </a:xfrm>
          <a:prstGeom prst="rect">
            <a:avLst/>
          </a:prstGeom>
        </p:spPr>
      </p:pic>
      <p:sp>
        <p:nvSpPr>
          <p:cNvPr id="56" name="TextBox 55"/>
          <p:cNvSpPr txBox="1"/>
          <p:nvPr/>
        </p:nvSpPr>
        <p:spPr>
          <a:xfrm>
            <a:off x="40977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8816" y="3991336"/>
            <a:ext cx="503072" cy="529549"/>
          </a:xfrm>
          <a:prstGeom prst="rect">
            <a:avLst/>
          </a:prstGeom>
        </p:spPr>
      </p:pic>
      <p:sp>
        <p:nvSpPr>
          <p:cNvPr id="73" name="TextBox 72"/>
          <p:cNvSpPr txBox="1"/>
          <p:nvPr/>
        </p:nvSpPr>
        <p:spPr>
          <a:xfrm>
            <a:off x="218174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8341" y="2929137"/>
            <a:ext cx="494088" cy="512388"/>
          </a:xfrm>
          <a:prstGeom prst="rect">
            <a:avLst/>
          </a:prstGeom>
        </p:spPr>
      </p:pic>
      <p:sp>
        <p:nvSpPr>
          <p:cNvPr id="79" name="TextBox 78"/>
          <p:cNvSpPr txBox="1"/>
          <p:nvPr/>
        </p:nvSpPr>
        <p:spPr>
          <a:xfrm>
            <a:off x="731224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07556" y="2925544"/>
            <a:ext cx="449463" cy="512387"/>
          </a:xfrm>
          <a:prstGeom prst="rect">
            <a:avLst/>
          </a:prstGeom>
        </p:spPr>
      </p:pic>
      <p:sp>
        <p:nvSpPr>
          <p:cNvPr id="77" name="TextBox 76"/>
          <p:cNvSpPr txBox="1"/>
          <p:nvPr/>
        </p:nvSpPr>
        <p:spPr>
          <a:xfrm>
            <a:off x="218174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62600" y="3997531"/>
            <a:ext cx="494088" cy="512388"/>
          </a:xfrm>
          <a:prstGeom prst="rect">
            <a:avLst/>
          </a:prstGeom>
        </p:spPr>
      </p:pic>
      <p:sp>
        <p:nvSpPr>
          <p:cNvPr id="94" name="TextBox 93"/>
          <p:cNvSpPr txBox="1"/>
          <p:nvPr/>
        </p:nvSpPr>
        <p:spPr>
          <a:xfrm>
            <a:off x="41378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96582" y="1879770"/>
            <a:ext cx="495298" cy="530677"/>
          </a:xfrm>
          <a:prstGeom prst="rect">
            <a:avLst/>
          </a:prstGeom>
        </p:spPr>
      </p:pic>
      <p:sp>
        <p:nvSpPr>
          <p:cNvPr id="92" name="TextBox 91"/>
          <p:cNvSpPr txBox="1"/>
          <p:nvPr/>
        </p:nvSpPr>
        <p:spPr>
          <a:xfrm>
            <a:off x="119999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64094" y="1879770"/>
            <a:ext cx="503072" cy="529549"/>
          </a:xfrm>
          <a:prstGeom prst="rect">
            <a:avLst/>
          </a:prstGeom>
        </p:spPr>
      </p:pic>
      <p:sp>
        <p:nvSpPr>
          <p:cNvPr id="93" name="TextBox 92"/>
          <p:cNvSpPr txBox="1"/>
          <p:nvPr/>
        </p:nvSpPr>
        <p:spPr>
          <a:xfrm>
            <a:off x="35800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90121" y="2937920"/>
            <a:ext cx="503072" cy="494824"/>
          </a:xfrm>
          <a:prstGeom prst="rect">
            <a:avLst/>
          </a:prstGeom>
        </p:spPr>
      </p:pic>
      <p:sp>
        <p:nvSpPr>
          <p:cNvPr id="100" name="TextBox 99"/>
          <p:cNvSpPr txBox="1"/>
          <p:nvPr/>
        </p:nvSpPr>
        <p:spPr>
          <a:xfrm>
            <a:off x="119820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5696" y="4016449"/>
            <a:ext cx="487309" cy="479321"/>
          </a:xfrm>
          <a:prstGeom prst="rect">
            <a:avLst/>
          </a:prstGeom>
        </p:spPr>
      </p:pic>
      <p:sp>
        <p:nvSpPr>
          <p:cNvPr id="255" name="TextBox 254"/>
          <p:cNvSpPr txBox="1"/>
          <p:nvPr/>
        </p:nvSpPr>
        <p:spPr>
          <a:xfrm>
            <a:off x="28704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32986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0986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0350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1963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06335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14897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1741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1" y="701631"/>
            <a:ext cx="561421" cy="631598"/>
          </a:xfrm>
          <a:prstGeom prst="rect">
            <a:avLst/>
          </a:prstGeom>
        </p:spPr>
      </p:pic>
      <p:sp>
        <p:nvSpPr>
          <p:cNvPr id="82" name="TextBox 81"/>
          <p:cNvSpPr txBox="1"/>
          <p:nvPr/>
        </p:nvSpPr>
        <p:spPr>
          <a:xfrm>
            <a:off x="362548" y="1360220"/>
            <a:ext cx="1097280" cy="155632"/>
          </a:xfrm>
          <a:prstGeom prst="rect">
            <a:avLst/>
          </a:prstGeom>
          <a:noFill/>
        </p:spPr>
        <p:txBody>
          <a:bodyPr wrap="square" lIns="0" tIns="0" rIns="0" bIns="0" rtlCol="0" anchor="t">
            <a:noAutofit/>
          </a:bodyPr>
          <a:lstStyle/>
          <a:p>
            <a:pPr algn="ctr"/>
            <a:r>
              <a:rPr lang="en-US" sz="1000" b="1" dirty="0"/>
              <a:t>AWS Database </a:t>
            </a:r>
            <a:br>
              <a:rPr lang="en-US" sz="1000" b="1" dirty="0"/>
            </a:br>
            <a:r>
              <a:rPr lang="en-US" sz="1000" b="1" dirty="0"/>
              <a:t>Migration Service</a:t>
            </a:r>
          </a:p>
        </p:txBody>
      </p:sp>
      <p:cxnSp>
        <p:nvCxnSpPr>
          <p:cNvPr id="83" name="Straight Connector 82"/>
          <p:cNvCxnSpPr/>
          <p:nvPr/>
        </p:nvCxnSpPr>
        <p:spPr>
          <a:xfrm>
            <a:off x="32986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86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23685"/>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5539</TotalTime>
  <Words>849</Words>
  <Application>Microsoft Office PowerPoint</Application>
  <PresentationFormat>On-screen Show (16:9)</PresentationFormat>
  <Paragraphs>392</Paragraphs>
  <Slides>37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Helvetica Neue</vt:lpstr>
      <vt:lpstr>Lucida Console</vt:lpstr>
      <vt:lpstr>Times New Roman</vt:lpstr>
      <vt:lpstr>Verdana</vt:lpstr>
      <vt:lpstr>DeckTemplate-AWS</vt:lpstr>
      <vt:lpstr>AWS Simple Icons </vt:lpstr>
      <vt:lpstr>Table of Contents</vt:lpstr>
      <vt:lpstr>Compute</vt:lpstr>
      <vt:lpstr>Compute</vt:lpstr>
      <vt:lpstr>Storage &amp; Content Delivery</vt:lpstr>
      <vt:lpstr>Storage &amp; Content Delivery</vt:lpstr>
      <vt:lpstr>Database</vt:lpstr>
      <vt:lpstr>Database</vt:lpstr>
      <vt:lpstr>Database (Continued)</vt:lpstr>
      <vt:lpstr>Networking</vt:lpstr>
      <vt:lpstr>Networking</vt:lpstr>
      <vt:lpstr>Developer Tools</vt:lpstr>
      <vt:lpstr>Developer Tools</vt:lpstr>
      <vt:lpstr>Management Tools</vt:lpstr>
      <vt:lpstr>Management Tools</vt:lpstr>
      <vt:lpstr>Security &amp; Identity</vt:lpstr>
      <vt:lpstr>Security &amp; Identity</vt:lpstr>
      <vt:lpstr>Security &amp; Identity</vt:lpstr>
      <vt:lpstr>Analytics</vt:lpstr>
      <vt:lpstr>Analytics</vt:lpstr>
      <vt:lpstr>Internet of Things (IoT)</vt:lpstr>
      <vt:lpstr>Internet of Things (IoT)</vt:lpstr>
      <vt:lpstr>Internet of Things (IoT) (Continued) </vt:lpstr>
      <vt:lpstr>Game Development</vt:lpstr>
      <vt:lpstr>Game Development</vt:lpstr>
      <vt:lpstr>Mobile Services</vt:lpstr>
      <vt:lpstr>Mobile Services</vt:lpstr>
      <vt:lpstr>Application Services</vt:lpstr>
      <vt:lpstr>Application Services</vt:lpstr>
      <vt:lpstr>Enterprise Applications</vt:lpstr>
      <vt:lpstr>Enterprise Applications</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Christopher Olsen</cp:lastModifiedBy>
  <cp:revision>294</cp:revision>
  <cp:lastPrinted>2015-12-08T20:42:53Z</cp:lastPrinted>
  <dcterms:created xsi:type="dcterms:W3CDTF">2015-09-11T19:32:07Z</dcterms:created>
  <dcterms:modified xsi:type="dcterms:W3CDTF">2016-02-22T19:40:35Z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