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7"/>
  </p:notesMasterIdLst>
  <p:sldIdLst>
    <p:sldId id="319" r:id="rId2"/>
    <p:sldId id="330" r:id="rId3"/>
    <p:sldId id="360" r:id="rId4"/>
    <p:sldId id="349" r:id="rId5"/>
    <p:sldId id="361" r:id="rId6"/>
    <p:sldId id="363" r:id="rId7"/>
    <p:sldId id="333" r:id="rId8"/>
    <p:sldId id="362" r:id="rId9"/>
    <p:sldId id="365" r:id="rId10"/>
    <p:sldId id="337" r:id="rId11"/>
    <p:sldId id="336" r:id="rId12"/>
    <p:sldId id="364" r:id="rId13"/>
    <p:sldId id="340" r:id="rId14"/>
    <p:sldId id="339" r:id="rId15"/>
    <p:sldId id="359" r:id="rId16"/>
    <p:sldId id="352" r:id="rId17"/>
    <p:sldId id="356" r:id="rId18"/>
    <p:sldId id="357" r:id="rId19"/>
    <p:sldId id="358" r:id="rId20"/>
    <p:sldId id="355" r:id="rId21"/>
    <p:sldId id="366" r:id="rId22"/>
    <p:sldId id="342" r:id="rId23"/>
    <p:sldId id="353" r:id="rId24"/>
    <p:sldId id="354" r:id="rId25"/>
    <p:sldId id="329" r:id="rId26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72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656"/>
    <a:srgbClr val="C74630"/>
    <a:srgbClr val="B6402C"/>
    <a:srgbClr val="9F9378"/>
    <a:srgbClr val="464042"/>
    <a:srgbClr val="0D0D0D"/>
    <a:srgbClr val="DCDCDC"/>
    <a:srgbClr val="F9BFBF"/>
    <a:srgbClr val="EEE2E3"/>
    <a:srgbClr val="F16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1182D-EB4B-4207-98F1-2CCCCBEC3A23}" v="38" dt="2018-07-31T04:17:40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44" y="96"/>
      </p:cViewPr>
      <p:guideLst>
        <p:guide pos="172"/>
        <p:guide orient="horz" pos="2160"/>
        <p:guide pos="6068"/>
        <p:guide pos="3120"/>
        <p:guide orient="horz" pos="3884"/>
        <p:guide orient="horz" pos="640"/>
        <p:guide pos="217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4a4a2e407b59c8e" providerId="LiveId" clId="{75B1182D-EB4B-4207-98F1-2CCCCBEC3A23}"/>
    <pc:docChg chg="custSel addSld delSld modSld">
      <pc:chgData name="" userId="14a4a2e407b59c8e" providerId="LiveId" clId="{75B1182D-EB4B-4207-98F1-2CCCCBEC3A23}" dt="2018-07-31T04:17:40.040" v="37" actId="2696"/>
      <pc:docMkLst>
        <pc:docMk/>
      </pc:docMkLst>
      <pc:sldChg chg="modSp add del">
        <pc:chgData name="" userId="14a4a2e407b59c8e" providerId="LiveId" clId="{75B1182D-EB4B-4207-98F1-2CCCCBEC3A23}" dt="2018-07-31T04:17:40.040" v="37" actId="2696"/>
        <pc:sldMkLst>
          <pc:docMk/>
          <pc:sldMk cId="3884789149" sldId="367"/>
        </pc:sldMkLst>
        <pc:spChg chg="mod">
          <ac:chgData name="" userId="14a4a2e407b59c8e" providerId="LiveId" clId="{75B1182D-EB4B-4207-98F1-2CCCCBEC3A23}" dt="2018-07-31T04:17:02.009" v="1" actId="20577"/>
          <ac:spMkLst>
            <pc:docMk/>
            <pc:sldMk cId="3884789149" sldId="367"/>
            <ac:spMk id="6" creationId="{00000000-0000-0000-0000-000000000000}"/>
          </ac:spMkLst>
        </pc:spChg>
        <pc:spChg chg="mod">
          <ac:chgData name="" userId="14a4a2e407b59c8e" providerId="LiveId" clId="{75B1182D-EB4B-4207-98F1-2CCCCBEC3A23}" dt="2018-07-31T04:17:13.917" v="36" actId="20577"/>
          <ac:spMkLst>
            <pc:docMk/>
            <pc:sldMk cId="3884789149" sldId="367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9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4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4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7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6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7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1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71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7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5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9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07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19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742E-9E8E-4922-8A9E-A443D39573F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9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9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5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3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1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1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100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4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903660" y="589350"/>
            <a:ext cx="1396814" cy="200480"/>
            <a:chOff x="7912286" y="793750"/>
            <a:chExt cx="1396814" cy="20048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7912286" y="793750"/>
              <a:ext cx="1396814" cy="200480"/>
              <a:chOff x="7912286" y="793750"/>
              <a:chExt cx="1396814" cy="200480"/>
            </a:xfrm>
          </p:grpSpPr>
          <p:sp>
            <p:nvSpPr>
              <p:cNvPr id="12" name="모서리가 둥근 직사각형 11"/>
              <p:cNvSpPr/>
              <p:nvPr userDrawn="1"/>
            </p:nvSpPr>
            <p:spPr>
              <a:xfrm rot="2700000">
                <a:off x="7912286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 rot="2700000">
                <a:off x="821137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 rot="2700000">
                <a:off x="8510454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 rot="2700000">
                <a:off x="8809538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 rot="2700000">
                <a:off x="910862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941" y="819809"/>
              <a:ext cx="91543" cy="1493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610" y="840581"/>
              <a:ext cx="105878" cy="11668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046" y="829667"/>
              <a:ext cx="129463" cy="12723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141" y="826491"/>
              <a:ext cx="123292" cy="14029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945" y="815182"/>
              <a:ext cx="87647" cy="151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81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7344267" y="800100"/>
            <a:ext cx="256173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 flipH="1">
            <a:off x="794" y="6450807"/>
            <a:ext cx="99044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73050" y="241829"/>
            <a:ext cx="6978383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0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81676" y="775493"/>
            <a:ext cx="9624324" cy="49213"/>
            <a:chOff x="381000" y="775493"/>
            <a:chExt cx="9624324" cy="49213"/>
          </a:xfrm>
        </p:grpSpPr>
        <p:cxnSp>
          <p:nvCxnSpPr>
            <p:cNvPr id="16" name="직선 연결선 15"/>
            <p:cNvCxnSpPr/>
            <p:nvPr userDrawn="1"/>
          </p:nvCxnSpPr>
          <p:spPr>
            <a:xfrm flipH="1">
              <a:off x="416496" y="800099"/>
              <a:ext cx="95888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 userDrawn="1"/>
          </p:nvSpPr>
          <p:spPr>
            <a:xfrm>
              <a:off x="381000" y="775493"/>
              <a:ext cx="219075" cy="49213"/>
            </a:xfrm>
            <a:prstGeom prst="rect">
              <a:avLst/>
            </a:prstGeom>
            <a:solidFill>
              <a:srgbClr val="C7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07" y="6556378"/>
            <a:ext cx="757788" cy="1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6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415925" y="19050"/>
            <a:ext cx="9145588" cy="6838950"/>
            <a:chOff x="415925" y="19050"/>
            <a:chExt cx="9145588" cy="6838950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25" y="19050"/>
              <a:ext cx="9145588" cy="683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888" y="5047084"/>
              <a:ext cx="1674375" cy="5355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3" y="5996682"/>
            <a:ext cx="999125" cy="2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58121" y="2136173"/>
            <a:ext cx="3261470" cy="1195380"/>
            <a:chOff x="568572" y="1919554"/>
            <a:chExt cx="3261470" cy="1195380"/>
          </a:xfrm>
        </p:grpSpPr>
        <p:sp>
          <p:nvSpPr>
            <p:cNvPr id="10" name="TextBox 9"/>
            <p:cNvSpPr txBox="1"/>
            <p:nvPr/>
          </p:nvSpPr>
          <p:spPr>
            <a:xfrm>
              <a:off x="568572" y="1919554"/>
              <a:ext cx="3261470" cy="70788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4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6402C"/>
                  </a:solidFill>
                  <a:latin typeface="+mj-ea"/>
                  <a:ea typeface="+mj-ea"/>
                </a:rPr>
                <a:t>시스템 설계서</a:t>
              </a:r>
              <a:endPara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042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72" y="2745602"/>
              <a:ext cx="2131609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STT  /</a:t>
              </a:r>
              <a:r>
                <a: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TA </a:t>
              </a:r>
              <a:r>
                <a: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솔루션 구축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6696" y="4148255"/>
            <a:ext cx="5075126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문서 번호 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문서 버전 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VER 0.5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 일자 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2018.07.03 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  성  자 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김상인 부장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다이퀘스트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), </a:t>
            </a:r>
            <a:r>
              <a:rPr lang="ko-KR" altLang="en-US" sz="14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최영모</a:t>
            </a:r>
            <a:r>
              <a:rPr lang="ko-KR" altLang="en-US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매니져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마인즈랩</a:t>
            </a:r>
            <a:r>
              <a:rPr lang="en-US" altLang="ko-KR" sz="14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4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224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815199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S</a:t>
            </a:r>
            <a:r>
              <a:rPr lang="en-US" altLang="ko-KR" sz="3200" b="1" dirty="0">
                <a:latin typeface="+mj-ea"/>
                <a:ea typeface="+mj-ea"/>
              </a:rPr>
              <a:t>oftware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A</a:t>
            </a:r>
            <a:r>
              <a:rPr lang="en-US" altLang="ko-KR" sz="3200" b="1" dirty="0">
                <a:latin typeface="+mj-ea"/>
                <a:ea typeface="+mj-ea"/>
              </a:rPr>
              <a:t>rchitect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3298" y="5610225"/>
            <a:ext cx="3409128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DB Watcher</a:t>
            </a: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준 실시간 배치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667625" y="5610225"/>
            <a:ext cx="1366488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수집 및 연계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667625" y="4812030"/>
            <a:ext cx="1366488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Storage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67625" y="3215640"/>
            <a:ext cx="1366488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 프레임워크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667625" y="1619250"/>
            <a:ext cx="1366488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시각화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3298" y="4812030"/>
            <a:ext cx="6909153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MS SQL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DBMS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3298" y="2417445"/>
            <a:ext cx="2232000" cy="14821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Mariner</a:t>
            </a: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색인 및 검색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30451" y="3215640"/>
            <a:ext cx="2232000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DQ-CAT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자동분류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민원감지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3297" y="1619250"/>
            <a:ext cx="6909154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AU-UI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Bootstrap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프레임워크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UI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67625" y="4013835"/>
            <a:ext cx="1366488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Text Mining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3298" y="4013835"/>
            <a:ext cx="2232000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형태소 분석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S/W</a:t>
            </a: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키워드 추출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콜 긍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부정 분석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30451" y="4013835"/>
            <a:ext cx="2232000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DISA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개체명 분석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개체명 사전 관리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53323" y="5610225"/>
            <a:ext cx="3409128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HTTP API</a:t>
            </a: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녹취시스템 연계한 음성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PLAY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86306" y="3215640"/>
            <a:ext cx="2232000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TOPICKER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상담 콜 요약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86306" y="4013835"/>
            <a:ext cx="2232000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연관도 분석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S/W</a:t>
            </a: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개체간 연관 관계 분석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271463" y="1016000"/>
            <a:ext cx="3140453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TA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시스템 소프트웨어 아키텍처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67625" y="2417445"/>
            <a:ext cx="1366488" cy="68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처리 프레임워크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86305" y="2417445"/>
            <a:ext cx="4576145" cy="6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 Spring Framework</a:t>
            </a: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 프레임워크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35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955430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D</a:t>
            </a:r>
            <a:r>
              <a:rPr lang="en-US" altLang="ko-KR" sz="3200" b="1" dirty="0">
                <a:latin typeface="+mj-ea"/>
                <a:ea typeface="+mj-ea"/>
              </a:rPr>
              <a:t>ata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F</a:t>
            </a:r>
            <a:r>
              <a:rPr lang="en-US" altLang="ko-KR" sz="3200" b="1" dirty="0">
                <a:latin typeface="+mj-ea"/>
                <a:ea typeface="+mj-ea"/>
              </a:rPr>
              <a:t>low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D</a:t>
            </a:r>
            <a:r>
              <a:rPr lang="en-US" altLang="ko-KR" sz="3200" b="1" dirty="0">
                <a:latin typeface="+mj-ea"/>
                <a:ea typeface="+mj-ea"/>
              </a:rPr>
              <a:t>iagram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1506224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STT/TA DFD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99182" y="1348680"/>
            <a:ext cx="153332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99182" y="1937893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처리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40505" y="1939229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+mn-ea"/>
              </a:rPr>
              <a:t>녹취시스템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99182" y="2527106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 수집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340" y="3211569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ML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71966" y="3211569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Text Mining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00441" y="3896032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시스템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99182" y="3896032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기술적 통계분석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99182" y="5169708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분석 시각화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07384" y="4532870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전문가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99182" y="5858006"/>
            <a:ext cx="153332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END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00441" y="5169708"/>
            <a:ext cx="153332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통계 리포트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꺾인 연결선 24"/>
          <p:cNvCxnSpPr>
            <a:stCxn id="17" idx="2"/>
            <a:endCxn id="18" idx="0"/>
          </p:cNvCxnSpPr>
          <p:nvPr/>
        </p:nvCxnSpPr>
        <p:spPr>
          <a:xfrm rot="5400000">
            <a:off x="3702085" y="3359491"/>
            <a:ext cx="301558" cy="771525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5400000">
            <a:off x="4651455" y="2497182"/>
            <a:ext cx="301558" cy="1127216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5" idx="2"/>
            <a:endCxn id="16" idx="0"/>
          </p:cNvCxnSpPr>
          <p:nvPr/>
        </p:nvCxnSpPr>
        <p:spPr>
          <a:xfrm rot="16200000" flipH="1">
            <a:off x="5801142" y="2474711"/>
            <a:ext cx="301558" cy="1172158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2"/>
            <a:endCxn id="15" idx="0"/>
          </p:cNvCxnSpPr>
          <p:nvPr/>
        </p:nvCxnSpPr>
        <p:spPr>
          <a:xfrm>
            <a:off x="5365842" y="2320798"/>
            <a:ext cx="0" cy="20630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2" idx="0"/>
          </p:cNvCxnSpPr>
          <p:nvPr/>
        </p:nvCxnSpPr>
        <p:spPr>
          <a:xfrm>
            <a:off x="5365842" y="1731585"/>
            <a:ext cx="0" cy="20630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2"/>
            <a:endCxn id="20" idx="0"/>
          </p:cNvCxnSpPr>
          <p:nvPr/>
        </p:nvCxnSpPr>
        <p:spPr>
          <a:xfrm>
            <a:off x="5365842" y="4278937"/>
            <a:ext cx="0" cy="89077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2"/>
            <a:endCxn id="21" idx="0"/>
          </p:cNvCxnSpPr>
          <p:nvPr/>
        </p:nvCxnSpPr>
        <p:spPr>
          <a:xfrm>
            <a:off x="3467101" y="4278937"/>
            <a:ext cx="6943" cy="25393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2"/>
            <a:endCxn id="23" idx="0"/>
          </p:cNvCxnSpPr>
          <p:nvPr/>
        </p:nvCxnSpPr>
        <p:spPr>
          <a:xfrm flipH="1">
            <a:off x="3467101" y="4915775"/>
            <a:ext cx="6943" cy="25393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7453182" y="3211569"/>
            <a:ext cx="1335878" cy="3829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학습 데이터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자동분류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민원감지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50" name="꺾인 연결선 49"/>
          <p:cNvCxnSpPr>
            <a:stCxn id="17" idx="2"/>
            <a:endCxn id="19" idx="0"/>
          </p:cNvCxnSpPr>
          <p:nvPr/>
        </p:nvCxnSpPr>
        <p:spPr>
          <a:xfrm rot="16200000" flipH="1">
            <a:off x="4651455" y="3181645"/>
            <a:ext cx="301558" cy="1127216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12" idx="1"/>
          </p:cNvCxnSpPr>
          <p:nvPr/>
        </p:nvCxnSpPr>
        <p:spPr>
          <a:xfrm flipV="1">
            <a:off x="2773825" y="2129346"/>
            <a:ext cx="1825357" cy="133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783101" y="5169708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통계 리포트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90044" y="4532870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전문가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83101" y="3896031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시스템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81842" y="3896030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기술적 통계분석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54000" y="3211569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Machine Learning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1" name="왼쪽 화살표 60"/>
          <p:cNvSpPr/>
          <p:nvPr/>
        </p:nvSpPr>
        <p:spPr>
          <a:xfrm>
            <a:off x="7348119" y="3211568"/>
            <a:ext cx="92267" cy="382905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6" name="꺾인 연결선 65"/>
          <p:cNvCxnSpPr>
            <a:stCxn id="54" idx="2"/>
            <a:endCxn id="22" idx="0"/>
          </p:cNvCxnSpPr>
          <p:nvPr/>
        </p:nvCxnSpPr>
        <p:spPr>
          <a:xfrm rot="16200000" flipH="1">
            <a:off x="4263775" y="4755938"/>
            <a:ext cx="305393" cy="1898741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204993" y="3896030"/>
            <a:ext cx="1335878" cy="3829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평가기준정보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스크립트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금지어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등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1" name="왼쪽 화살표 70"/>
          <p:cNvSpPr/>
          <p:nvPr/>
        </p:nvSpPr>
        <p:spPr>
          <a:xfrm rot="10800000">
            <a:off x="2555272" y="3896030"/>
            <a:ext cx="92267" cy="382905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56704" y="3211567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Text Mining</a:t>
            </a:r>
          </a:p>
        </p:txBody>
      </p:sp>
      <p:cxnSp>
        <p:nvCxnSpPr>
          <p:cNvPr id="74" name="꺾인 연결선 73"/>
          <p:cNvCxnSpPr>
            <a:stCxn id="13" idx="1"/>
            <a:endCxn id="21" idx="1"/>
          </p:cNvCxnSpPr>
          <p:nvPr/>
        </p:nvCxnSpPr>
        <p:spPr>
          <a:xfrm rot="10800000" flipH="1" flipV="1">
            <a:off x="1240504" y="2130681"/>
            <a:ext cx="1466879" cy="2593641"/>
          </a:xfrm>
          <a:prstGeom prst="bentConnector3">
            <a:avLst>
              <a:gd name="adj1" fmla="val -1558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0" idx="2"/>
            <a:endCxn id="22" idx="0"/>
          </p:cNvCxnSpPr>
          <p:nvPr/>
        </p:nvCxnSpPr>
        <p:spPr>
          <a:xfrm rot="5400000">
            <a:off x="4820155" y="4140161"/>
            <a:ext cx="2263532" cy="1172158"/>
          </a:xfrm>
          <a:prstGeom prst="bentConnector3">
            <a:avLst>
              <a:gd name="adj1" fmla="val 9314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0" idx="2"/>
            <a:endCxn id="22" idx="0"/>
          </p:cNvCxnSpPr>
          <p:nvPr/>
        </p:nvCxnSpPr>
        <p:spPr>
          <a:xfrm>
            <a:off x="5365842" y="5552613"/>
            <a:ext cx="0" cy="30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32502" y="1927514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고유 콜</a:t>
            </a:r>
            <a:r>
              <a:rPr lang="en-US" altLang="ko-KR" sz="1000" dirty="0">
                <a:latin typeface="+mn-ea"/>
              </a:rPr>
              <a:t> ID </a:t>
            </a:r>
            <a:r>
              <a:rPr lang="ko-KR" altLang="en-US" sz="1000" dirty="0">
                <a:latin typeface="+mn-ea"/>
              </a:rPr>
              <a:t>생성</a:t>
            </a:r>
            <a:r>
              <a:rPr lang="en-US" altLang="ko-KR" sz="1000" dirty="0">
                <a:latin typeface="+mn-ea"/>
              </a:rPr>
              <a:t>(KEY </a:t>
            </a:r>
            <a:r>
              <a:rPr lang="ko-KR" altLang="en-US" sz="1000" dirty="0">
                <a:latin typeface="+mn-ea"/>
              </a:rPr>
              <a:t>생성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63246" y="1767342"/>
            <a:ext cx="1489758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음성파일 및 메타정보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상담 이력 정보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79739" y="1931680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처리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15342" y="2352282"/>
            <a:ext cx="1489758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분석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기준 정보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콜</a:t>
            </a:r>
            <a:r>
              <a:rPr lang="en-US" altLang="ko-KR" sz="1000" dirty="0">
                <a:latin typeface="+mn-ea"/>
              </a:rPr>
              <a:t> ID(</a:t>
            </a:r>
            <a:r>
              <a:rPr lang="ko-KR" altLang="en-US" sz="1000" dirty="0">
                <a:latin typeface="+mn-ea"/>
              </a:rPr>
              <a:t>고유</a:t>
            </a:r>
            <a:r>
              <a:rPr lang="en-US" altLang="ko-KR" sz="1000" dirty="0">
                <a:latin typeface="+mn-ea"/>
              </a:rPr>
              <a:t>KEY)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음성파일 및 메타정보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상담 이력 정보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녹취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상담원 정보</a:t>
            </a:r>
            <a:r>
              <a:rPr lang="en-US" altLang="ko-KR" sz="1000" dirty="0">
                <a:latin typeface="+mn-ea"/>
              </a:rPr>
              <a:t>(CTI)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15183" y="2429870"/>
            <a:ext cx="131823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콜</a:t>
            </a:r>
            <a:r>
              <a:rPr lang="en-US" altLang="ko-KR" sz="1000" dirty="0">
                <a:latin typeface="+mn-ea"/>
              </a:rPr>
              <a:t> ID(</a:t>
            </a:r>
            <a:r>
              <a:rPr lang="ko-KR" altLang="en-US" sz="1000" dirty="0">
                <a:latin typeface="+mn-ea"/>
              </a:rPr>
              <a:t>고유</a:t>
            </a:r>
            <a:r>
              <a:rPr lang="en-US" altLang="ko-KR" sz="1000" dirty="0">
                <a:latin typeface="+mn-ea"/>
              </a:rPr>
              <a:t>KEY)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n-ea"/>
              </a:rPr>
              <a:t> MP3</a:t>
            </a:r>
            <a:r>
              <a:rPr lang="ko-KR" altLang="en-US" sz="1000" dirty="0">
                <a:latin typeface="+mn-ea"/>
              </a:rPr>
              <a:t>변환 및 </a:t>
            </a:r>
            <a:r>
              <a:rPr lang="en-US" altLang="ko-KR" sz="1000" dirty="0">
                <a:latin typeface="+mn-ea"/>
              </a:rPr>
              <a:t>PLAY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2490995" y="1684909"/>
            <a:ext cx="313088" cy="195929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1" idx="1"/>
            <a:endCxn id="4" idx="0"/>
          </p:cNvCxnSpPr>
          <p:nvPr/>
        </p:nvCxnSpPr>
        <p:spPr>
          <a:xfrm rot="10800000" flipV="1">
            <a:off x="2647540" y="1540133"/>
            <a:ext cx="1951643" cy="144776"/>
          </a:xfrm>
          <a:prstGeom prst="bentConnector2">
            <a:avLst/>
          </a:prstGeom>
          <a:ln w="635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2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539978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STT Process	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85" name="Rectangle 3"/>
          <p:cNvSpPr>
            <a:spLocks noChangeArrowheads="1"/>
          </p:cNvSpPr>
          <p:nvPr/>
        </p:nvSpPr>
        <p:spPr bwMode="gray">
          <a:xfrm>
            <a:off x="271463" y="1016000"/>
            <a:ext cx="1639401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프로세스 </a:t>
            </a:r>
          </a:p>
        </p:txBody>
      </p:sp>
      <p:sp>
        <p:nvSpPr>
          <p:cNvPr id="9" name="갈매기형 수장 257">
            <a:extLst>
              <a:ext uri="{FF2B5EF4-FFF2-40B4-BE49-F238E27FC236}">
                <a16:creationId xmlns:a16="http://schemas.microsoft.com/office/drawing/2014/main" id="{C0E5B8E4-EEBB-4DA5-B639-998AF32C6FA4}"/>
              </a:ext>
            </a:extLst>
          </p:cNvPr>
          <p:cNvSpPr/>
          <p:nvPr/>
        </p:nvSpPr>
        <p:spPr bwMode="gray">
          <a:xfrm>
            <a:off x="671660" y="2216111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lvl="0"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학습용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녹취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추출</a:t>
            </a:r>
          </a:p>
        </p:txBody>
      </p:sp>
      <p:sp>
        <p:nvSpPr>
          <p:cNvPr id="10" name="갈매기형 수장 258">
            <a:extLst>
              <a:ext uri="{FF2B5EF4-FFF2-40B4-BE49-F238E27FC236}">
                <a16:creationId xmlns:a16="http://schemas.microsoft.com/office/drawing/2014/main" id="{E4E883D4-DB94-4A11-B3C4-59DEFE8E0441}"/>
              </a:ext>
            </a:extLst>
          </p:cNvPr>
          <p:cNvSpPr/>
          <p:nvPr/>
        </p:nvSpPr>
        <p:spPr bwMode="gray">
          <a:xfrm>
            <a:off x="2374162" y="2216111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lvl="0"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녹취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속기 및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갈매기형 수장 259">
            <a:extLst>
              <a:ext uri="{FF2B5EF4-FFF2-40B4-BE49-F238E27FC236}">
                <a16:creationId xmlns:a16="http://schemas.microsoft.com/office/drawing/2014/main" id="{3A84A2FB-2BEC-4DCA-B6CC-985471362E89}"/>
              </a:ext>
            </a:extLst>
          </p:cNvPr>
          <p:cNvSpPr/>
          <p:nvPr/>
        </p:nvSpPr>
        <p:spPr bwMode="gray">
          <a:xfrm>
            <a:off x="4076664" y="2216111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lvl="0"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데이터 검증</a:t>
            </a:r>
          </a:p>
        </p:txBody>
      </p:sp>
      <p:sp>
        <p:nvSpPr>
          <p:cNvPr id="12" name="갈매기형 수장 260">
            <a:extLst>
              <a:ext uri="{FF2B5EF4-FFF2-40B4-BE49-F238E27FC236}">
                <a16:creationId xmlns:a16="http://schemas.microsoft.com/office/drawing/2014/main" id="{9F2929AC-618F-4463-862E-83AB42984573}"/>
              </a:ext>
            </a:extLst>
          </p:cNvPr>
          <p:cNvSpPr/>
          <p:nvPr/>
        </p:nvSpPr>
        <p:spPr bwMode="gray">
          <a:xfrm>
            <a:off x="5779166" y="2216111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lvl="0"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음향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</a:t>
            </a:r>
          </a:p>
        </p:txBody>
      </p:sp>
      <p:sp>
        <p:nvSpPr>
          <p:cNvPr id="13" name="갈매기형 수장 261">
            <a:extLst>
              <a:ext uri="{FF2B5EF4-FFF2-40B4-BE49-F238E27FC236}">
                <a16:creationId xmlns:a16="http://schemas.microsoft.com/office/drawing/2014/main" id="{3E8C2E00-F142-4B48-8CB5-44B8D6DCA0BC}"/>
              </a:ext>
            </a:extLst>
          </p:cNvPr>
          <p:cNvSpPr/>
          <p:nvPr/>
        </p:nvSpPr>
        <p:spPr bwMode="gray">
          <a:xfrm>
            <a:off x="7481669" y="2216111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인식률 최적화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평균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85%)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208" y="1691714"/>
            <a:ext cx="24807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u="sng" dirty="0"/>
              <a:t>STT </a:t>
            </a:r>
            <a:r>
              <a:rPr lang="ko-KR" altLang="en-US" sz="1400" b="1" u="sng" dirty="0"/>
              <a:t>인식률 최적화 프로세스</a:t>
            </a:r>
          </a:p>
        </p:txBody>
      </p:sp>
      <p:sp>
        <p:nvSpPr>
          <p:cNvPr id="32" name="갈매기형 수장 257">
            <a:extLst>
              <a:ext uri="{FF2B5EF4-FFF2-40B4-BE49-F238E27FC236}">
                <a16:creationId xmlns:a16="http://schemas.microsoft.com/office/drawing/2014/main" id="{C0E5B8E4-EEBB-4DA5-B639-998AF32C6FA4}"/>
              </a:ext>
            </a:extLst>
          </p:cNvPr>
          <p:cNvSpPr/>
          <p:nvPr/>
        </p:nvSpPr>
        <p:spPr bwMode="gray">
          <a:xfrm>
            <a:off x="671660" y="4333240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화자분리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녹취파일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메타정보 수신</a:t>
            </a:r>
          </a:p>
        </p:txBody>
      </p:sp>
      <p:sp>
        <p:nvSpPr>
          <p:cNvPr id="33" name="갈매기형 수장 258">
            <a:extLst>
              <a:ext uri="{FF2B5EF4-FFF2-40B4-BE49-F238E27FC236}">
                <a16:creationId xmlns:a16="http://schemas.microsoft.com/office/drawing/2014/main" id="{E4E883D4-DB94-4A11-B3C4-59DEFE8E0441}"/>
              </a:ext>
            </a:extLst>
          </p:cNvPr>
          <p:cNvSpPr/>
          <p:nvPr/>
        </p:nvSpPr>
        <p:spPr bwMode="gray">
          <a:xfrm>
            <a:off x="4042276" y="4333240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lvl="0" algn="ctr"/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녹취파일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변환</a:t>
            </a:r>
          </a:p>
        </p:txBody>
      </p:sp>
      <p:sp>
        <p:nvSpPr>
          <p:cNvPr id="34" name="갈매기형 수장 259">
            <a:extLst>
              <a:ext uri="{FF2B5EF4-FFF2-40B4-BE49-F238E27FC236}">
                <a16:creationId xmlns:a16="http://schemas.microsoft.com/office/drawing/2014/main" id="{3A84A2FB-2BEC-4DCA-B6CC-985471362E89}"/>
              </a:ext>
            </a:extLst>
          </p:cNvPr>
          <p:cNvSpPr/>
          <p:nvPr/>
        </p:nvSpPr>
        <p:spPr bwMode="gray">
          <a:xfrm>
            <a:off x="5744778" y="3997485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lvl="0" algn="ctr"/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개인정보 </a:t>
            </a:r>
            <a:r>
              <a:rPr kumimoji="1" lang="ko-KR" altLang="en-US" sz="1200" b="1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마스킹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갈매기형 수장 260">
            <a:extLst>
              <a:ext uri="{FF2B5EF4-FFF2-40B4-BE49-F238E27FC236}">
                <a16:creationId xmlns:a16="http://schemas.microsoft.com/office/drawing/2014/main" id="{9F2929AC-618F-4463-862E-83AB42984573}"/>
              </a:ext>
            </a:extLst>
          </p:cNvPr>
          <p:cNvSpPr/>
          <p:nvPr/>
        </p:nvSpPr>
        <p:spPr bwMode="gray">
          <a:xfrm>
            <a:off x="5740359" y="4658271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algn="ctr" latinLnBrk="0"/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묵음</a:t>
            </a:r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/</a:t>
            </a:r>
            <a:r>
              <a:rPr kumimoji="1" lang="ko-KR" altLang="en-US" sz="1200" b="1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발화속도</a:t>
            </a:r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/</a:t>
            </a:r>
          </a:p>
          <a:p>
            <a:pPr algn="ctr" latinLnBrk="0"/>
            <a:r>
              <a:rPr kumimoji="1" lang="ko-KR" altLang="en-US" sz="1200" b="1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말겹침</a:t>
            </a:r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식별</a:t>
            </a:r>
          </a:p>
        </p:txBody>
      </p:sp>
      <p:sp>
        <p:nvSpPr>
          <p:cNvPr id="36" name="갈매기형 수장 261">
            <a:extLst>
              <a:ext uri="{FF2B5EF4-FFF2-40B4-BE49-F238E27FC236}">
                <a16:creationId xmlns:a16="http://schemas.microsoft.com/office/drawing/2014/main" id="{3E8C2E00-F142-4B48-8CB5-44B8D6DCA0BC}"/>
              </a:ext>
            </a:extLst>
          </p:cNvPr>
          <p:cNvSpPr/>
          <p:nvPr/>
        </p:nvSpPr>
        <p:spPr bwMode="gray">
          <a:xfrm>
            <a:off x="2356968" y="4333240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algn="ctr"/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DB</a:t>
            </a:r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적재</a:t>
            </a:r>
            <a:endParaRPr kumimoji="1" lang="en-US" altLang="ko-KR" sz="12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메타정보</a:t>
            </a:r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kumimoji="1" lang="ko-KR" altLang="en-US" sz="12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4208" y="3629397"/>
            <a:ext cx="17000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u="sng" dirty="0"/>
              <a:t>STT </a:t>
            </a:r>
            <a:r>
              <a:rPr lang="ko-KR" altLang="en-US" sz="1400" b="1" u="sng" dirty="0"/>
              <a:t>처리 프로세스</a:t>
            </a:r>
          </a:p>
        </p:txBody>
      </p:sp>
      <p:sp>
        <p:nvSpPr>
          <p:cNvPr id="21" name="갈매기형 수장 261">
            <a:extLst>
              <a:ext uri="{FF2B5EF4-FFF2-40B4-BE49-F238E27FC236}">
                <a16:creationId xmlns:a16="http://schemas.microsoft.com/office/drawing/2014/main" id="{3E8C2E00-F142-4B48-8CB5-44B8D6DCA0BC}"/>
              </a:ext>
            </a:extLst>
          </p:cNvPr>
          <p:cNvSpPr/>
          <p:nvPr/>
        </p:nvSpPr>
        <p:spPr bwMode="gray">
          <a:xfrm>
            <a:off x="7508466" y="4372934"/>
            <a:ext cx="1668115" cy="540688"/>
          </a:xfrm>
          <a:prstGeom prst="chevron">
            <a:avLst>
              <a:gd name="adj" fmla="val 38680"/>
            </a:avLst>
          </a:prstGeom>
          <a:solidFill>
            <a:srgbClr val="C74630"/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4200000" algn="tl" rotWithShape="0">
              <a:prstClr val="black">
                <a:alpha val="28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algn="ctr"/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DB</a:t>
            </a:r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적재</a:t>
            </a:r>
            <a:endParaRPr kumimoji="1" lang="en-US" altLang="ko-KR" sz="12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(STT </a:t>
            </a:r>
            <a:r>
              <a:rPr kumimoji="1" lang="ko-KR" altLang="en-US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결과 정보</a:t>
            </a:r>
            <a:r>
              <a:rPr kumimoji="1" lang="en-US" altLang="ko-KR" sz="12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kumimoji="1" lang="ko-KR" altLang="en-US" sz="12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4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 163"/>
          <p:cNvSpPr/>
          <p:nvPr/>
        </p:nvSpPr>
        <p:spPr>
          <a:xfrm>
            <a:off x="7842391" y="5274675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시스템 관리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7386638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Text Analysis Process	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7813835" y="1376038"/>
            <a:ext cx="1584000" cy="399495"/>
          </a:xfrm>
          <a:prstGeom prst="rightArrow">
            <a:avLst>
              <a:gd name="adj1" fmla="val 100000"/>
              <a:gd name="adj2" fmla="val 3666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시각화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리포트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오른쪽 화살표 89"/>
          <p:cNvSpPr/>
          <p:nvPr/>
        </p:nvSpPr>
        <p:spPr>
          <a:xfrm>
            <a:off x="6338071" y="1376038"/>
            <a:ext cx="1584000" cy="399495"/>
          </a:xfrm>
          <a:prstGeom prst="rightArrow">
            <a:avLst>
              <a:gd name="adj1" fmla="val 100000"/>
              <a:gd name="adj2" fmla="val 3666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  기술적 통계 분석</a:t>
            </a:r>
          </a:p>
        </p:txBody>
      </p:sp>
      <p:sp>
        <p:nvSpPr>
          <p:cNvPr id="89" name="오른쪽 화살표 88"/>
          <p:cNvSpPr/>
          <p:nvPr/>
        </p:nvSpPr>
        <p:spPr>
          <a:xfrm>
            <a:off x="4862305" y="1376038"/>
            <a:ext cx="1584000" cy="399495"/>
          </a:xfrm>
          <a:prstGeom prst="rightArrow">
            <a:avLst>
              <a:gd name="adj1" fmla="val 100000"/>
              <a:gd name="adj2" fmla="val 3666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QA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평가</a:t>
            </a:r>
          </a:p>
        </p:txBody>
      </p:sp>
      <p:sp>
        <p:nvSpPr>
          <p:cNvPr id="88" name="오른쪽 화살표 87"/>
          <p:cNvSpPr/>
          <p:nvPr/>
        </p:nvSpPr>
        <p:spPr>
          <a:xfrm>
            <a:off x="3386539" y="1376038"/>
            <a:ext cx="1584000" cy="399495"/>
          </a:xfrm>
          <a:prstGeom prst="rightArrow">
            <a:avLst>
              <a:gd name="adj1" fmla="val 100000"/>
              <a:gd name="adj2" fmla="val 3666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Text Mining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오른쪽 화살표 86"/>
          <p:cNvSpPr/>
          <p:nvPr/>
        </p:nvSpPr>
        <p:spPr>
          <a:xfrm>
            <a:off x="1910773" y="1376038"/>
            <a:ext cx="1584000" cy="399495"/>
          </a:xfrm>
          <a:prstGeom prst="rightArrow">
            <a:avLst>
              <a:gd name="adj1" fmla="val 100000"/>
              <a:gd name="adj2" fmla="val 3666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지식 사전</a:t>
            </a:r>
          </a:p>
        </p:txBody>
      </p:sp>
      <p:sp>
        <p:nvSpPr>
          <p:cNvPr id="85" name="오른쪽 화살표 84"/>
          <p:cNvSpPr/>
          <p:nvPr/>
        </p:nvSpPr>
        <p:spPr>
          <a:xfrm>
            <a:off x="435007" y="1376038"/>
            <a:ext cx="1584000" cy="399495"/>
          </a:xfrm>
          <a:prstGeom prst="rightArrow">
            <a:avLst>
              <a:gd name="adj1" fmla="val 100000"/>
              <a:gd name="adj2" fmla="val 36667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수집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연계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33913" y="2201677"/>
            <a:ext cx="1440000" cy="82082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TEXT+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메타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33913" y="3081301"/>
            <a:ext cx="1440000" cy="82082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CTI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상담원 정보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33913" y="4835374"/>
            <a:ext cx="1440000" cy="82082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녹취시스템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음성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PLAY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정보 연계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910773" y="2201676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사용자 사전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910773" y="2641489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불용어 사전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910773" y="3081302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금지어 사전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910773" y="3521115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유의어 사전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910773" y="3960928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습관어 사전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910773" y="4400741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공감 호응어 사전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910773" y="4840554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부정어 사전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910773" y="5280367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시스템 사전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386539" y="2201676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형태소 분석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386539" y="2641489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개체명 추출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386539" y="3081302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연관 관계 분석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386539" y="3521115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긍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부정 분석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385443" y="3960928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Machine Learning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385443" y="4400741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유형 분류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385443" y="4840554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민원 감지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85443" y="5280367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스크립트 검출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862305" y="2201676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평가 수행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62305" y="2641489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스크립트 항목 평가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862305" y="3081302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묵음분석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862305" y="3521115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금지어 분석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862305" y="3960928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말겹침 분석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4862305" y="4400741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고성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저성과자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비교분석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336975" y="2201676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사용자 통계분석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36975" y="2641489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센터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상담원 별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통계분석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336975" y="3081302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고객불만지수 산출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336975" y="3521115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 콜 스코어링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6336975" y="3960928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핵심어 발생 빈도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333308" y="4395049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TA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분석</a:t>
            </a: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333308" y="4834862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트렌드 분석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813835" y="2201676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상담사 별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센터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 결과 리포트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826314" y="2641489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전문가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(QA)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평가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826314" y="3081302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대시보드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826314" y="3521115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스크립트 생성 관리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826314" y="3960928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이슈키워드 분석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7826314" y="4400741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연관도 분석 리포트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826314" y="4840554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지식 사전 관리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10773" y="178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도메인 사전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386539" y="178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의미 정보 추출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4862305" y="178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품질평가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시스템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336975" y="178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통계 분석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813835" y="178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결과 리포트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33913" y="178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수집</a:t>
            </a: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433913" y="4400741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연계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333308" y="5274675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키워드 분석</a:t>
            </a: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433913" y="5788832"/>
            <a:ext cx="8848478" cy="592918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51670" y="1335367"/>
            <a:ext cx="1865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05706" y="1335367"/>
            <a:ext cx="1865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466489" y="1335367"/>
            <a:ext cx="1865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957236" y="1335367"/>
            <a:ext cx="1865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418019" y="1335367"/>
            <a:ext cx="1865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908766" y="1335367"/>
            <a:ext cx="18650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181526" y="5894784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Text </a:t>
            </a:r>
            <a:r>
              <a:rPr lang="en-US" altLang="ko-KR" sz="1100">
                <a:solidFill>
                  <a:schemeClr val="tx1"/>
                </a:solidFill>
                <a:latin typeface="+mn-ea"/>
              </a:rPr>
              <a:t>Mining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833596" y="5884683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품질평가 데이터</a:t>
            </a: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6485666" y="5891325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기술적 통계분석 결과</a:t>
            </a:r>
          </a:p>
        </p:txBody>
      </p:sp>
      <p:sp>
        <p:nvSpPr>
          <p:cNvPr id="185" name="Rectangle 3"/>
          <p:cNvSpPr>
            <a:spLocks noChangeArrowheads="1"/>
          </p:cNvSpPr>
          <p:nvPr/>
        </p:nvSpPr>
        <p:spPr bwMode="gray">
          <a:xfrm>
            <a:off x="271463" y="1016000"/>
            <a:ext cx="2142744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QA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및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TA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프로세스 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529456" y="5891325"/>
            <a:ext cx="1440000" cy="3810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TEXT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원본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980396" y="5897530"/>
            <a:ext cx="79720" cy="374809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2" name="오른쪽 화살표 71"/>
          <p:cNvSpPr/>
          <p:nvPr/>
        </p:nvSpPr>
        <p:spPr>
          <a:xfrm>
            <a:off x="4636661" y="5897530"/>
            <a:ext cx="79720" cy="374809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3" name="오른쪽 화살표 72"/>
          <p:cNvSpPr/>
          <p:nvPr/>
        </p:nvSpPr>
        <p:spPr>
          <a:xfrm>
            <a:off x="6287550" y="5884683"/>
            <a:ext cx="79720" cy="374809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862305" y="4840554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필수멘트 누락 감지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62305" y="5280367"/>
            <a:ext cx="1440000" cy="3810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기준 점수 설정</a:t>
            </a:r>
          </a:p>
        </p:txBody>
      </p:sp>
    </p:spTree>
    <p:extLst>
      <p:ext uri="{BB962C8B-B14F-4D97-AF65-F5344CB8AC3E}">
        <p14:creationId xmlns:p14="http://schemas.microsoft.com/office/powerpoint/2010/main" val="157976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397585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QA</a:t>
            </a:r>
            <a:r>
              <a:rPr lang="ko-KR" altLang="en-US" sz="3200" b="1" dirty="0">
                <a:latin typeface="+mj-ea"/>
                <a:ea typeface="+mj-ea"/>
              </a:rPr>
              <a:t>평가 </a:t>
            </a:r>
            <a:r>
              <a:rPr lang="en-US" altLang="ko-KR" sz="3200" b="1" dirty="0">
                <a:latin typeface="+mj-ea"/>
              </a:rPr>
              <a:t>Process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2298" y="3314700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별도 정리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75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8157298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QA</a:t>
            </a:r>
            <a:r>
              <a:rPr lang="ko-KR" altLang="en-US" sz="3200" b="1" dirty="0">
                <a:latin typeface="+mj-ea"/>
                <a:ea typeface="+mj-ea"/>
              </a:rPr>
              <a:t>평가 항목 관리 </a:t>
            </a:r>
            <a:r>
              <a:rPr lang="en-US" altLang="ko-KR" sz="3200" b="1" dirty="0">
                <a:latin typeface="+mj-ea"/>
              </a:rPr>
              <a:t>Process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2298" y="3314700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별도 정리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8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974119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ko-KR" altLang="en-US" sz="3200" b="1" dirty="0">
                <a:latin typeface="+mj-ea"/>
                <a:ea typeface="+mj-ea"/>
              </a:rPr>
              <a:t>지식 작업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0384" y="3605543"/>
            <a:ext cx="3701989" cy="2839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endParaRPr lang="ko-KR" altLang="en-US" sz="11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310050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롯데정보통신 면세점 지식 작업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1700" y="2091601"/>
            <a:ext cx="1800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롯데정보통신 상품 목록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90875" y="2091601"/>
            <a:ext cx="1800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 데이터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덧셈 기호 23"/>
          <p:cNvSpPr/>
          <p:nvPr/>
        </p:nvSpPr>
        <p:spPr bwMode="auto">
          <a:xfrm>
            <a:off x="2822575" y="2131288"/>
            <a:ext cx="285750" cy="285750"/>
          </a:xfrm>
          <a:prstGeom prst="mathPlus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8200" y="3369538"/>
            <a:ext cx="1800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의미 사전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개체명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0875" y="3369538"/>
            <a:ext cx="1800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추출</a:t>
            </a:r>
            <a:b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개체명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긍정어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부정어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8200" y="4622076"/>
            <a:ext cx="1800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 분석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24325" y="4622076"/>
            <a:ext cx="864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</a:t>
            </a:r>
            <a:b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0875" y="5569813"/>
            <a:ext cx="864000" cy="533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유의어 목록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38200" y="5569813"/>
            <a:ext cx="1800000" cy="533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형태소분석결과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24325" y="5569813"/>
            <a:ext cx="864000" cy="533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형태소분석결과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>
            <a:stCxn id="25" idx="2"/>
            <a:endCxn id="27" idx="0"/>
          </p:cNvCxnSpPr>
          <p:nvPr/>
        </p:nvCxnSpPr>
        <p:spPr bwMode="auto">
          <a:xfrm>
            <a:off x="1738200" y="3801538"/>
            <a:ext cx="0" cy="8205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3" name="직선 화살표 연결선 32"/>
          <p:cNvCxnSpPr>
            <a:stCxn id="27" idx="2"/>
            <a:endCxn id="30" idx="0"/>
          </p:cNvCxnSpPr>
          <p:nvPr/>
        </p:nvCxnSpPr>
        <p:spPr bwMode="auto">
          <a:xfrm>
            <a:off x="1738200" y="5054076"/>
            <a:ext cx="0" cy="5157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4" name="직선 화살표 연결선 33"/>
          <p:cNvCxnSpPr>
            <a:endCxn id="25" idx="0"/>
          </p:cNvCxnSpPr>
          <p:nvPr/>
        </p:nvCxnSpPr>
        <p:spPr bwMode="auto">
          <a:xfrm>
            <a:off x="1738200" y="3112363"/>
            <a:ext cx="0" cy="25717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5" name="직선 화살표 연결선 34"/>
          <p:cNvCxnSpPr>
            <a:endCxn id="26" idx="0"/>
          </p:cNvCxnSpPr>
          <p:nvPr/>
        </p:nvCxnSpPr>
        <p:spPr bwMode="auto">
          <a:xfrm>
            <a:off x="4090875" y="3112363"/>
            <a:ext cx="0" cy="25717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36" name="왼쪽 중괄호 35"/>
          <p:cNvSpPr/>
          <p:nvPr/>
        </p:nvSpPr>
        <p:spPr bwMode="auto">
          <a:xfrm rot="16200000">
            <a:off x="2588419" y="1451044"/>
            <a:ext cx="228600" cy="2319338"/>
          </a:xfrm>
          <a:prstGeom prst="leftBrace">
            <a:avLst>
              <a:gd name="adj1" fmla="val 74999"/>
              <a:gd name="adj2" fmla="val 50000"/>
            </a:avLst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699" y="2804388"/>
            <a:ext cx="4089175" cy="307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지식사전 작업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전문인력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90875" y="3971201"/>
            <a:ext cx="1800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검증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39" name="직선 화살표 연결선 38"/>
          <p:cNvCxnSpPr>
            <a:stCxn id="26" idx="2"/>
            <a:endCxn id="38" idx="0"/>
          </p:cNvCxnSpPr>
          <p:nvPr/>
        </p:nvCxnSpPr>
        <p:spPr bwMode="auto">
          <a:xfrm>
            <a:off x="4090875" y="3801538"/>
            <a:ext cx="0" cy="16966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0" name="직선 화살표 연결선 39"/>
          <p:cNvCxnSpPr>
            <a:stCxn id="28" idx="2"/>
            <a:endCxn id="31" idx="0"/>
          </p:cNvCxnSpPr>
          <p:nvPr/>
        </p:nvCxnSpPr>
        <p:spPr bwMode="auto">
          <a:xfrm>
            <a:off x="4556325" y="5054076"/>
            <a:ext cx="0" cy="5157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41" name="모서리가 둥근 직사각형 40"/>
          <p:cNvSpPr/>
          <p:nvPr/>
        </p:nvSpPr>
        <p:spPr>
          <a:xfrm>
            <a:off x="3190875" y="4622076"/>
            <a:ext cx="864000" cy="43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유의어 작업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꺾인 연결선 41"/>
          <p:cNvCxnSpPr>
            <a:stCxn id="38" idx="2"/>
            <a:endCxn id="41" idx="0"/>
          </p:cNvCxnSpPr>
          <p:nvPr/>
        </p:nvCxnSpPr>
        <p:spPr bwMode="auto">
          <a:xfrm rot="5400000">
            <a:off x="3747438" y="4278638"/>
            <a:ext cx="218875" cy="4680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3" name="꺾인 연결선 42"/>
          <p:cNvCxnSpPr>
            <a:stCxn id="38" idx="2"/>
            <a:endCxn id="28" idx="0"/>
          </p:cNvCxnSpPr>
          <p:nvPr/>
        </p:nvCxnSpPr>
        <p:spPr bwMode="auto">
          <a:xfrm rot="16200000" flipH="1">
            <a:off x="4214163" y="4279913"/>
            <a:ext cx="218875" cy="465450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직선 화살표 연결선 43"/>
          <p:cNvCxnSpPr>
            <a:stCxn id="41" idx="2"/>
            <a:endCxn id="29" idx="0"/>
          </p:cNvCxnSpPr>
          <p:nvPr/>
        </p:nvCxnSpPr>
        <p:spPr bwMode="auto">
          <a:xfrm>
            <a:off x="3622875" y="5054076"/>
            <a:ext cx="0" cy="5157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82906"/>
              </p:ext>
            </p:extLst>
          </p:nvPr>
        </p:nvGraphicFramePr>
        <p:xfrm>
          <a:off x="5850384" y="1443348"/>
          <a:ext cx="3701989" cy="2162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65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61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준비사항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지식 작업할 상품 목록 데이터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지식 작업할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STT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추출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  <a:tr h="59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진행계획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08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월 중순에 지식 작업 인력 투입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고객과 전반적인 협의 후 진행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01172"/>
                  </a:ext>
                </a:extLst>
              </a:tr>
              <a:tr h="646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이외에 별도 관리되는 사전이 있다면 추가 적용 예정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20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2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822380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ko-KR" altLang="en-US" sz="3200" b="1" dirty="0">
                <a:latin typeface="+mj-ea"/>
                <a:ea typeface="+mj-ea"/>
              </a:rPr>
              <a:t>자동분류</a:t>
            </a:r>
            <a:r>
              <a:rPr lang="en-US" altLang="ko-KR" sz="3200" b="1" dirty="0">
                <a:latin typeface="+mj-ea"/>
                <a:ea typeface="+mj-ea"/>
              </a:rPr>
              <a:t>&amp;</a:t>
            </a:r>
            <a:r>
              <a:rPr lang="ko-KR" altLang="en-US" sz="3200" b="1" dirty="0">
                <a:latin typeface="+mj-ea"/>
                <a:ea typeface="+mj-ea"/>
              </a:rPr>
              <a:t>민원감지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0384" y="4955476"/>
            <a:ext cx="3701989" cy="148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>
                <a:latin typeface="+mn-ea"/>
              </a:rPr>
              <a:t>참고사항</a:t>
            </a:r>
            <a:endParaRPr lang="en-US" altLang="ko-KR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+mn-ea"/>
              </a:rPr>
              <a:t>DQCAT</a:t>
            </a:r>
            <a:r>
              <a:rPr lang="ko-KR" altLang="en-US" sz="1100" dirty="0">
                <a:latin typeface="+mn-ea"/>
              </a:rPr>
              <a:t>는  </a:t>
            </a:r>
            <a:r>
              <a:rPr lang="ko-KR" altLang="en-US" sz="1100" dirty="0" err="1">
                <a:latin typeface="+mn-ea"/>
              </a:rPr>
              <a:t>머신러닝</a:t>
            </a:r>
            <a:r>
              <a:rPr lang="ko-KR" altLang="en-US" sz="1100" dirty="0">
                <a:latin typeface="+mn-ea"/>
              </a:rPr>
              <a:t> 알고리즘을 적용된 자동분류 엔진으로  학습데이터에 따라 다양하게 활용이 가능 합니다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ko-KR" altLang="en-US" sz="1100" b="1" dirty="0">
                <a:latin typeface="+mn-ea"/>
              </a:rPr>
              <a:t>학습 알고리즘을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통한 분류 통계 학습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맑은고딕"/>
              <a:ea typeface="나눔고딕" panose="020D0604000000000000" pitchFamily="50" charset="-127"/>
            </a:endParaRPr>
          </a:p>
          <a:p>
            <a:endParaRPr lang="en-US" altLang="ko-KR" sz="11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ko-KR" altLang="en-US" sz="11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3066843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ML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활용한 자동분류 프로세스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10562"/>
              </p:ext>
            </p:extLst>
          </p:nvPr>
        </p:nvGraphicFramePr>
        <p:xfrm>
          <a:off x="5850384" y="1443348"/>
          <a:ext cx="3701989" cy="309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65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준비사항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85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개의 상담유형 분류 학습 데이터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100" baseline="0" dirty="0">
                          <a:latin typeface="+mn-ea"/>
                          <a:ea typeface="+mn-ea"/>
                        </a:rPr>
                      </a:b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추출 데이터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상담유형정보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민원감지 학습 데이터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100" baseline="0" dirty="0">
                          <a:latin typeface="+mn-ea"/>
                          <a:ea typeface="+mn-ea"/>
                        </a:rPr>
                      </a:b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추출 데이터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민원감지유형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구축 방향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기반은 분류 알고리즘을 활용하여 적용 예정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적용 대상 알고리즘은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cs typeface="+mn-cs"/>
                        </a:rPr>
                        <a:t>(Naive Bayes),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cs typeface="+mn-cs"/>
                        </a:rPr>
                        <a:t>(Support Vector Machine) </a:t>
                      </a:r>
                      <a:r>
                        <a:rPr lang="ko-KR" altLang="en-US" sz="1100" dirty="0">
                          <a:latin typeface="+mn-ea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cs typeface="+mn-cs"/>
                        </a:rPr>
                        <a:t> 검증을 통해 진행</a:t>
                      </a:r>
                      <a:endParaRPr lang="en-US" altLang="ko-KR" sz="1100" baseline="0" dirty="0"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aseline="0" dirty="0">
                          <a:latin typeface="+mn-ea"/>
                          <a:ea typeface="+mn-ea"/>
                          <a:cs typeface="+mn-cs"/>
                        </a:rPr>
                        <a:t>학습데이터는 과거 데이터 중 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cs typeface="+mn-cs"/>
                        </a:rPr>
                        <a:t>STT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cs typeface="+mn-cs"/>
                        </a:rPr>
                        <a:t>완료된 데이터 와 </a:t>
                      </a:r>
                      <a:r>
                        <a:rPr lang="ko-KR" altLang="en-US" sz="1100" baseline="0" dirty="0" err="1">
                          <a:latin typeface="+mn-ea"/>
                          <a:ea typeface="+mn-ea"/>
                          <a:cs typeface="+mn-cs"/>
                        </a:rPr>
                        <a:t>고객사에서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cs typeface="+mn-cs"/>
                        </a:rPr>
                        <a:t> 매칭된 유형 정보를 가지고 진행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01172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머선러닝에서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신뢰성 있는 데이터를 얻기 위해서는 카테고리 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만 건의 데이터가 필요함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203222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4195079" y="1747357"/>
            <a:ext cx="1368425" cy="360362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START</a:t>
            </a:r>
            <a:endParaRPr lang="ko-KR" altLang="en-US" sz="1000" b="1" dirty="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195079" y="5862157"/>
            <a:ext cx="1368425" cy="360362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END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4825" y="3212619"/>
            <a:ext cx="936625" cy="358775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민원감지 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정답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SET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25588" y="3212619"/>
            <a:ext cx="720725" cy="358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자질추출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79663" y="3212619"/>
            <a:ext cx="720725" cy="358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자질선택</a:t>
            </a:r>
            <a:endParaRPr lang="en-US" altLang="ko-KR" sz="1000" dirty="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14688" y="3212619"/>
            <a:ext cx="720725" cy="358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머신러닝</a:t>
            </a:r>
            <a:endParaRPr lang="en-US" altLang="ko-KR" sz="1000" dirty="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1449388" y="3212619"/>
            <a:ext cx="71437" cy="350838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2255838" y="3212619"/>
            <a:ext cx="71437" cy="350838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3109913" y="3212619"/>
            <a:ext cx="71437" cy="350838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3944938" y="3217382"/>
            <a:ext cx="71437" cy="35242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7" name="직사각형 39"/>
          <p:cNvSpPr>
            <a:spLocks noChangeArrowheads="1"/>
          </p:cNvSpPr>
          <p:nvPr/>
        </p:nvSpPr>
        <p:spPr bwMode="auto">
          <a:xfrm>
            <a:off x="504825" y="2306157"/>
            <a:ext cx="4011282" cy="24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100" b="1" dirty="0">
                <a:latin typeface="+mn-ea"/>
                <a:ea typeface="+mn-ea"/>
              </a:rPr>
              <a:t>상담 유형 자동분류 </a:t>
            </a:r>
            <a:r>
              <a:rPr lang="en-US" altLang="ko-KR" sz="1100" b="1" dirty="0">
                <a:latin typeface="+mn-ea"/>
                <a:ea typeface="+mn-ea"/>
              </a:rPr>
              <a:t>( 85</a:t>
            </a:r>
            <a:r>
              <a:rPr lang="ko-KR" altLang="en-US" sz="1100" b="1" dirty="0">
                <a:latin typeface="+mn-ea"/>
                <a:ea typeface="+mn-ea"/>
              </a:rPr>
              <a:t>개 카테고리 </a:t>
            </a:r>
            <a:r>
              <a:rPr lang="en-US" altLang="ko-KR" sz="1100" b="1" dirty="0">
                <a:latin typeface="+mn-ea"/>
                <a:ea typeface="+mn-ea"/>
              </a:rPr>
              <a:t>/STT</a:t>
            </a:r>
            <a:r>
              <a:rPr lang="ko-KR" altLang="en-US" sz="1100" b="1" dirty="0">
                <a:latin typeface="+mn-ea"/>
                <a:ea typeface="+mn-ea"/>
              </a:rPr>
              <a:t>데이터 </a:t>
            </a:r>
            <a:r>
              <a:rPr lang="en-US" altLang="ko-KR" sz="1100" b="1" dirty="0">
                <a:latin typeface="+mn-ea"/>
                <a:ea typeface="+mn-ea"/>
              </a:rPr>
              <a:t>+ </a:t>
            </a:r>
            <a:r>
              <a:rPr lang="ko-KR" altLang="en-US" sz="1100" b="1" dirty="0">
                <a:latin typeface="+mn-ea"/>
                <a:ea typeface="+mn-ea"/>
              </a:rPr>
              <a:t>유형 정보</a:t>
            </a:r>
            <a:r>
              <a:rPr lang="en-US" altLang="ko-KR" sz="11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04825" y="2563332"/>
            <a:ext cx="936625" cy="360362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상담유형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분류 정답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SET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25588" y="2563332"/>
            <a:ext cx="720725" cy="3603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자질추출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79663" y="2563332"/>
            <a:ext cx="720725" cy="3603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자질선택</a:t>
            </a:r>
            <a:endParaRPr lang="en-US" altLang="ko-KR" sz="1000" dirty="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214688" y="2563332"/>
            <a:ext cx="720725" cy="3603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머신러닝</a:t>
            </a:r>
            <a:endParaRPr lang="en-US" altLang="ko-KR" sz="1000" dirty="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1449388" y="2563332"/>
            <a:ext cx="71437" cy="35242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2255838" y="2563332"/>
            <a:ext cx="71437" cy="35242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4" name="오른쪽 화살표 63"/>
          <p:cNvSpPr/>
          <p:nvPr/>
        </p:nvSpPr>
        <p:spPr>
          <a:xfrm>
            <a:off x="3109913" y="2563332"/>
            <a:ext cx="71437" cy="35242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3944938" y="2569682"/>
            <a:ext cx="71437" cy="35242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825" y="2533169"/>
            <a:ext cx="34051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5" idx="2"/>
            <a:endCxn id="69" idx="0"/>
          </p:cNvCxnSpPr>
          <p:nvPr/>
        </p:nvCxnSpPr>
        <p:spPr>
          <a:xfrm>
            <a:off x="4879292" y="2107719"/>
            <a:ext cx="0" cy="45561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4195079" y="2563332"/>
            <a:ext cx="1368425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상담 유형 </a:t>
            </a:r>
            <a:br>
              <a:rPr lang="en-US" altLang="ko-KR" sz="11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분류 학습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95079" y="3061807"/>
            <a:ext cx="1368425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민원 감지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학습</a:t>
            </a:r>
          </a:p>
        </p:txBody>
      </p:sp>
      <p:cxnSp>
        <p:nvCxnSpPr>
          <p:cNvPr id="71" name="직선 화살표 연결선 70"/>
          <p:cNvCxnSpPr>
            <a:stCxn id="70" idx="2"/>
            <a:endCxn id="94" idx="0"/>
          </p:cNvCxnSpPr>
          <p:nvPr/>
        </p:nvCxnSpPr>
        <p:spPr>
          <a:xfrm>
            <a:off x="4879292" y="3565807"/>
            <a:ext cx="0" cy="38719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95" idx="2"/>
            <a:endCxn id="91" idx="1"/>
          </p:cNvCxnSpPr>
          <p:nvPr/>
        </p:nvCxnSpPr>
        <p:spPr>
          <a:xfrm>
            <a:off x="4879292" y="4955476"/>
            <a:ext cx="0" cy="17070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91"/>
          <p:cNvSpPr txBox="1">
            <a:spLocks noChangeArrowheads="1"/>
          </p:cNvSpPr>
          <p:nvPr/>
        </p:nvSpPr>
        <p:spPr bwMode="auto">
          <a:xfrm>
            <a:off x="1925472" y="2944332"/>
            <a:ext cx="1289383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000" dirty="0">
                <a:latin typeface="+mj-lt"/>
                <a:ea typeface="나눔고딕" panose="020D0604000000000000" pitchFamily="50" charset="-127"/>
              </a:rPr>
              <a:t>고객 전처리 필요 ▲▼</a:t>
            </a:r>
          </a:p>
        </p:txBody>
      </p:sp>
      <p:cxnSp>
        <p:nvCxnSpPr>
          <p:cNvPr id="88" name="직선 연결선 87"/>
          <p:cNvCxnSpPr/>
          <p:nvPr/>
        </p:nvCxnSpPr>
        <p:spPr>
          <a:xfrm>
            <a:off x="3181350" y="2822094"/>
            <a:ext cx="0" cy="533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511175" y="3611082"/>
            <a:ext cx="342423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94"/>
          <p:cNvSpPr>
            <a:spLocks noChangeArrowheads="1"/>
          </p:cNvSpPr>
          <p:nvPr/>
        </p:nvSpPr>
        <p:spPr bwMode="auto">
          <a:xfrm>
            <a:off x="515938" y="3680932"/>
            <a:ext cx="1872876" cy="24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100" b="1" dirty="0">
                <a:latin typeface="+mn-ea"/>
                <a:ea typeface="+mn-ea"/>
              </a:rPr>
              <a:t>민원감지 </a:t>
            </a: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학습 데이타 </a:t>
            </a:r>
            <a:r>
              <a:rPr lang="ko-KR" altLang="en-US" sz="1100" b="1" dirty="0">
                <a:latin typeface="+mn-ea"/>
                <a:ea typeface="+mn-ea"/>
              </a:rPr>
              <a:t>적용</a:t>
            </a:r>
            <a:r>
              <a:rPr lang="en-US" altLang="ko-KR" sz="11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91" name="순서도: 자기 디스크 90"/>
          <p:cNvSpPr/>
          <p:nvPr/>
        </p:nvSpPr>
        <p:spPr>
          <a:xfrm>
            <a:off x="4195079" y="5126181"/>
            <a:ext cx="1368425" cy="55656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결과 저장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388814" y="4261958"/>
            <a:ext cx="1556124" cy="3587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상담 콜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TEXT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04825" y="4261958"/>
            <a:ext cx="1556124" cy="35877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STT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195079" y="3953001"/>
            <a:ext cx="1368425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상담 유형 </a:t>
            </a:r>
            <a:br>
              <a:rPr lang="en-US" altLang="ko-KR" sz="11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분류 모델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195079" y="4451476"/>
            <a:ext cx="1368425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민원  감지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모델</a:t>
            </a:r>
          </a:p>
        </p:txBody>
      </p:sp>
      <p:cxnSp>
        <p:nvCxnSpPr>
          <p:cNvPr id="14" name="꺾인 연결선 13"/>
          <p:cNvCxnSpPr>
            <a:stCxn id="92" idx="3"/>
            <a:endCxn id="94" idx="1"/>
          </p:cNvCxnSpPr>
          <p:nvPr/>
        </p:nvCxnSpPr>
        <p:spPr>
          <a:xfrm flipV="1">
            <a:off x="3944938" y="4205001"/>
            <a:ext cx="250141" cy="236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2" idx="3"/>
            <a:endCxn id="95" idx="1"/>
          </p:cNvCxnSpPr>
          <p:nvPr/>
        </p:nvCxnSpPr>
        <p:spPr>
          <a:xfrm>
            <a:off x="3944938" y="4441346"/>
            <a:ext cx="250141" cy="26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3" idx="3"/>
            <a:endCxn id="92" idx="1"/>
          </p:cNvCxnSpPr>
          <p:nvPr/>
        </p:nvCxnSpPr>
        <p:spPr>
          <a:xfrm>
            <a:off x="2060949" y="4441346"/>
            <a:ext cx="327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1" idx="3"/>
            <a:endCxn id="46" idx="0"/>
          </p:cNvCxnSpPr>
          <p:nvPr/>
        </p:nvCxnSpPr>
        <p:spPr>
          <a:xfrm>
            <a:off x="4879292" y="5682744"/>
            <a:ext cx="0" cy="17941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822380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ko-KR" altLang="en-US" sz="3200" b="1" dirty="0">
                <a:latin typeface="+mj-ea"/>
                <a:ea typeface="+mj-ea"/>
              </a:rPr>
              <a:t>자동분류</a:t>
            </a:r>
            <a:r>
              <a:rPr lang="en-US" altLang="ko-KR" sz="3200" b="1" dirty="0">
                <a:latin typeface="+mj-ea"/>
                <a:ea typeface="+mj-ea"/>
              </a:rPr>
              <a:t>&amp;</a:t>
            </a:r>
            <a:r>
              <a:rPr lang="ko-KR" altLang="en-US" sz="3200" b="1" dirty="0">
                <a:latin typeface="+mj-ea"/>
                <a:ea typeface="+mj-ea"/>
              </a:rPr>
              <a:t>민원감지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2933666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DQ-CAT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제품 제공 화면 예시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01687"/>
              </p:ext>
            </p:extLst>
          </p:nvPr>
        </p:nvGraphicFramePr>
        <p:xfrm>
          <a:off x="5850384" y="1443348"/>
          <a:ext cx="3701989" cy="89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989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</a:tblGrid>
              <a:tr h="1446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595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별도 학습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TOOL 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제공으로 향후 재 학습 기능 제공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30110" y="1588388"/>
            <a:ext cx="5384890" cy="4647186"/>
            <a:chOff x="330110" y="1588388"/>
            <a:chExt cx="4367212" cy="3972148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10" y="1588388"/>
              <a:ext cx="4367212" cy="3367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452347" y="4955476"/>
              <a:ext cx="4191000" cy="6050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000" b="1" dirty="0">
                  <a:latin typeface="맑은고딕"/>
                  <a:ea typeface="나눔고딕" panose="020D0604000000000000" pitchFamily="50" charset="-127"/>
                  <a:cs typeface="+mn-cs"/>
                </a:rPr>
                <a:t>[</a:t>
              </a:r>
              <a:r>
                <a:rPr lang="ko-KR" altLang="en-US" sz="1000" b="1" dirty="0">
                  <a:latin typeface="맑은고딕"/>
                  <a:ea typeface="나눔고딕" panose="020D0604000000000000" pitchFamily="50" charset="-127"/>
                  <a:cs typeface="+mn-cs"/>
                </a:rPr>
                <a:t>적용 사례</a:t>
              </a:r>
              <a:r>
                <a:rPr lang="en-US" altLang="ko-KR" sz="1000" b="1" dirty="0">
                  <a:latin typeface="맑은고딕"/>
                  <a:ea typeface="나눔고딕" panose="020D0604000000000000" pitchFamily="50" charset="-127"/>
                  <a:cs typeface="+mn-cs"/>
                </a:rPr>
                <a:t>]</a:t>
              </a:r>
            </a:p>
            <a:p>
              <a:pPr marL="171450" indent="-171450">
                <a:spcBef>
                  <a:spcPct val="50000"/>
                </a:spcBef>
                <a:buFont typeface="Wingdings" panose="05000000000000000000" pitchFamily="2" charset="2"/>
                <a:buChar char="§"/>
                <a:defRPr/>
              </a:pPr>
              <a:r>
                <a:rPr lang="ko-KR" altLang="en-US" sz="1000" dirty="0">
                  <a:latin typeface="맑은고딕"/>
                  <a:ea typeface="나눔고딕" panose="020D0604000000000000" pitchFamily="50" charset="-127"/>
                  <a:cs typeface="+mn-cs"/>
                </a:rPr>
                <a:t>카테고리별 데이터가 충분하지 않고  학습량이 고르지 못하여 고품질 도출에 어려움</a:t>
              </a:r>
              <a:endParaRPr lang="en-US" altLang="ko-KR" sz="1000" dirty="0">
                <a:latin typeface="맑은고딕"/>
                <a:ea typeface="나눔고딕" panose="020D0604000000000000" pitchFamily="50" charset="-127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ko-KR" sz="1000" dirty="0">
                  <a:latin typeface="맑은고딕"/>
                  <a:ea typeface="나눔고딕" panose="020D0604000000000000" pitchFamily="50" charset="-127"/>
                  <a:cs typeface="+mn-cs"/>
                </a:rPr>
                <a:t>※ </a:t>
              </a:r>
              <a:r>
                <a:rPr lang="ko-KR" altLang="en-US" sz="1000" dirty="0">
                  <a:latin typeface="맑은고딕"/>
                  <a:ea typeface="나눔고딕" panose="020D0604000000000000" pitchFamily="50" charset="-127"/>
                  <a:cs typeface="+mn-cs"/>
                </a:rPr>
                <a:t>머신러닝  알고리즘 적용을 위해서는 각 카테고리별 </a:t>
              </a:r>
              <a:r>
                <a:rPr lang="en-US" altLang="ko-KR" sz="1000" dirty="0">
                  <a:latin typeface="맑은고딕"/>
                  <a:ea typeface="나눔고딕" panose="020D0604000000000000" pitchFamily="50" charset="-127"/>
                  <a:cs typeface="+mn-cs"/>
                </a:rPr>
                <a:t>1</a:t>
              </a:r>
              <a:r>
                <a:rPr lang="ko-KR" altLang="en-US" sz="1000" dirty="0">
                  <a:latin typeface="맑은고딕"/>
                  <a:ea typeface="나눔고딕" panose="020D0604000000000000" pitchFamily="50" charset="-127"/>
                  <a:cs typeface="+mn-cs"/>
                </a:rPr>
                <a:t>만건에 데이터 필요</a:t>
              </a:r>
              <a:endParaRPr lang="en-US" altLang="ko-KR" sz="1000" dirty="0">
                <a:latin typeface="맑은고딕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3" name="TextBox 4"/>
            <p:cNvSpPr txBox="1">
              <a:spLocks noChangeArrowheads="1"/>
            </p:cNvSpPr>
            <p:nvPr/>
          </p:nvSpPr>
          <p:spPr bwMode="auto">
            <a:xfrm>
              <a:off x="588872" y="3774376"/>
              <a:ext cx="698389" cy="210456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고딕"/>
                  <a:ea typeface="나눔고딕" panose="020D0604000000000000" pitchFamily="50" charset="-127"/>
                </a:rPr>
                <a:t>▼ 추천 랭킹</a:t>
              </a:r>
            </a:p>
          </p:txBody>
        </p:sp>
        <p:sp>
          <p:nvSpPr>
            <p:cNvPr id="74" name="직사각형 5"/>
            <p:cNvSpPr>
              <a:spLocks noChangeArrowheads="1"/>
            </p:cNvSpPr>
            <p:nvPr/>
          </p:nvSpPr>
          <p:spPr bwMode="auto">
            <a:xfrm>
              <a:off x="3881347" y="4012501"/>
              <a:ext cx="533400" cy="82708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ko-KR" altLang="en-US" sz="1000">
                <a:latin typeface="맑은고딕"/>
              </a:endParaRPr>
            </a:p>
          </p:txBody>
        </p:sp>
        <p:sp>
          <p:nvSpPr>
            <p:cNvPr id="75" name="직사각형 67"/>
            <p:cNvSpPr>
              <a:spLocks noChangeArrowheads="1"/>
            </p:cNvSpPr>
            <p:nvPr/>
          </p:nvSpPr>
          <p:spPr bwMode="auto">
            <a:xfrm>
              <a:off x="596810" y="4012501"/>
              <a:ext cx="381000" cy="82708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ko-KR" altLang="en-US" sz="1000">
                <a:latin typeface="맑은고딕"/>
              </a:endParaRPr>
            </a:p>
          </p:txBody>
        </p:sp>
        <p:sp>
          <p:nvSpPr>
            <p:cNvPr id="76" name="직사각형 68"/>
            <p:cNvSpPr>
              <a:spLocks noChangeArrowheads="1"/>
            </p:cNvSpPr>
            <p:nvPr/>
          </p:nvSpPr>
          <p:spPr bwMode="auto">
            <a:xfrm>
              <a:off x="1061947" y="4026788"/>
              <a:ext cx="685800" cy="82708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ko-KR" altLang="en-US" sz="1000">
                <a:latin typeface="맑은고딕"/>
              </a:endParaRPr>
            </a:p>
          </p:txBody>
        </p:sp>
        <p:sp>
          <p:nvSpPr>
            <p:cNvPr id="77" name="TextBox 71"/>
            <p:cNvSpPr txBox="1">
              <a:spLocks noChangeArrowheads="1"/>
            </p:cNvSpPr>
            <p:nvPr/>
          </p:nvSpPr>
          <p:spPr bwMode="auto">
            <a:xfrm>
              <a:off x="1739810" y="4026788"/>
              <a:ext cx="1989137" cy="210456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고딕"/>
                  <a:ea typeface="나눔고딕" panose="020D0604000000000000" pitchFamily="50" charset="-127"/>
                </a:rPr>
                <a:t>◀ 추천 카테고리 코드</a:t>
              </a:r>
            </a:p>
          </p:txBody>
        </p:sp>
        <p:sp>
          <p:nvSpPr>
            <p:cNvPr id="78" name="TextBox 72"/>
            <p:cNvSpPr txBox="1">
              <a:spLocks noChangeArrowheads="1"/>
            </p:cNvSpPr>
            <p:nvPr/>
          </p:nvSpPr>
          <p:spPr bwMode="auto">
            <a:xfrm>
              <a:off x="1900147" y="4295076"/>
              <a:ext cx="1968500" cy="539293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헤움네모고딕152"/>
                  <a:ea typeface="헤움네모고딕152"/>
                  <a:cs typeface="헤움네모고딕15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고딕"/>
                  <a:ea typeface="나눔고딕" panose="020D0604000000000000" pitchFamily="50" charset="-127"/>
                </a:rPr>
                <a:t>확률</a:t>
              </a:r>
              <a:r>
                <a:rPr lang="en-US" altLang="ko-KR" sz="1000" b="1">
                  <a:solidFill>
                    <a:srgbClr val="FF0000"/>
                  </a:solidFill>
                  <a:latin typeface="맑은고딕"/>
                  <a:ea typeface="나눔고딕" panose="020D0604000000000000" pitchFamily="50" charset="-127"/>
                </a:rPr>
                <a:t>% </a:t>
              </a:r>
              <a:r>
                <a:rPr lang="ko-KR" altLang="en-US" sz="1000" b="1">
                  <a:solidFill>
                    <a:srgbClr val="FF0000"/>
                  </a:solidFill>
                  <a:latin typeface="맑은고딕"/>
                  <a:ea typeface="나눔고딕" panose="020D0604000000000000" pitchFamily="50" charset="-127"/>
                </a:rPr>
                <a:t>▶</a:t>
              </a:r>
              <a:endParaRPr lang="en-US" altLang="ko-KR" sz="1000" b="1">
                <a:solidFill>
                  <a:srgbClr val="FF0000"/>
                </a:solidFill>
                <a:latin typeface="맑은고딕"/>
                <a:ea typeface="나눔고딕" panose="020D0604000000000000" pitchFamily="50" charset="-127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ko-KR" sz="1000" b="1">
                  <a:latin typeface="맑은고딕"/>
                  <a:ea typeface="나눔고딕" panose="020D0604000000000000" pitchFamily="50" charset="-127"/>
                </a:rPr>
                <a:t>(</a:t>
              </a:r>
              <a:r>
                <a:rPr lang="ko-KR" altLang="en-US" sz="1000" b="1">
                  <a:latin typeface="맑은고딕"/>
                  <a:ea typeface="나눔고딕" panose="020D0604000000000000" pitchFamily="50" charset="-127"/>
                </a:rPr>
                <a:t>일반적으로 </a:t>
              </a:r>
              <a:r>
                <a:rPr lang="en-US" altLang="ko-KR" sz="1000" b="1">
                  <a:latin typeface="맑은고딕"/>
                  <a:ea typeface="나눔고딕" panose="020D0604000000000000" pitchFamily="50" charset="-127"/>
                </a:rPr>
                <a:t>80%</a:t>
              </a:r>
              <a:r>
                <a:rPr lang="ko-KR" altLang="en-US" sz="1000" b="1">
                  <a:latin typeface="맑은고딕"/>
                  <a:ea typeface="나눔고딕" panose="020D0604000000000000" pitchFamily="50" charset="-127"/>
                </a:rPr>
                <a:t>이상시 신뢰하며</a:t>
              </a:r>
              <a:r>
                <a:rPr lang="en-US" altLang="ko-KR" sz="1000" b="1">
                  <a:latin typeface="맑은고딕"/>
                  <a:ea typeface="나눔고딕" panose="020D0604000000000000" pitchFamily="50" charset="-127"/>
                </a:rPr>
                <a:t>,</a:t>
              </a:r>
              <a:br>
                <a:rPr lang="en-US" altLang="ko-KR" sz="1000" b="1">
                  <a:latin typeface="맑은고딕"/>
                  <a:ea typeface="나눔고딕" panose="020D0604000000000000" pitchFamily="50" charset="-127"/>
                </a:rPr>
              </a:br>
              <a:r>
                <a:rPr lang="en-US" altLang="ko-KR" sz="1000" b="1">
                  <a:latin typeface="맑은고딕"/>
                  <a:ea typeface="나눔고딕" panose="020D0604000000000000" pitchFamily="50" charset="-127"/>
                </a:rPr>
                <a:t>70</a:t>
              </a:r>
              <a:r>
                <a:rPr lang="ko-KR" altLang="en-US" sz="1000" b="1">
                  <a:latin typeface="맑은고딕"/>
                  <a:ea typeface="나눔고딕" panose="020D0604000000000000" pitchFamily="50" charset="-127"/>
                </a:rPr>
                <a:t>이상도 의미가 있다고 판단함</a:t>
              </a:r>
              <a:r>
                <a:rPr lang="en-US" altLang="ko-KR" sz="1000" b="1">
                  <a:latin typeface="맑은고딕"/>
                  <a:ea typeface="나눔고딕" panose="020D0604000000000000" pitchFamily="50" charset="-127"/>
                </a:rPr>
                <a:t>)</a:t>
              </a:r>
              <a:endParaRPr lang="ko-KR" altLang="en-US" sz="1000" b="1">
                <a:latin typeface="맑은고딕"/>
                <a:ea typeface="나눔고딕" panose="020D0604000000000000" pitchFamily="50" charset="-127"/>
              </a:endParaRPr>
            </a:p>
          </p:txBody>
        </p:sp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41" y="2803803"/>
            <a:ext cx="3708335" cy="152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3"/>
          <p:cNvSpPr>
            <a:spLocks noChangeArrowheads="1"/>
          </p:cNvSpPr>
          <p:nvPr/>
        </p:nvSpPr>
        <p:spPr bwMode="gray">
          <a:xfrm>
            <a:off x="5831889" y="2501900"/>
            <a:ext cx="3720484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※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학습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TOOL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샘플 화면</a:t>
            </a:r>
          </a:p>
        </p:txBody>
      </p:sp>
    </p:spTree>
    <p:extLst>
      <p:ext uri="{BB962C8B-B14F-4D97-AF65-F5344CB8AC3E}">
        <p14:creationId xmlns:p14="http://schemas.microsoft.com/office/powerpoint/2010/main" val="65124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528758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ko-KR" altLang="en-US" sz="3200" b="1" dirty="0">
                <a:latin typeface="+mj-ea"/>
                <a:ea typeface="+mj-ea"/>
              </a:rPr>
              <a:t>상담 </a:t>
            </a:r>
            <a:r>
              <a:rPr lang="ko-KR" altLang="en-US" sz="3200" b="1" dirty="0" err="1">
                <a:latin typeface="+mj-ea"/>
                <a:ea typeface="+mj-ea"/>
              </a:rPr>
              <a:t>콜요약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3363656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Text Rank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을 적용한 상담 콜 요약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3481" y="1864170"/>
            <a:ext cx="1080000" cy="501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분석할 문서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(String)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3481" y="2926207"/>
            <a:ext cx="1080000" cy="501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문장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추출기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개체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3481" y="3988245"/>
            <a:ext cx="1080000" cy="501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Term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추출 게체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3481" y="5050282"/>
            <a:ext cx="1080000" cy="501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ROW DOC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80763" y="4202153"/>
            <a:ext cx="158761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000" b="1" i="1" dirty="0">
                <a:latin typeface="+mn-ea"/>
                <a:cs typeface="+mn-cs"/>
              </a:rPr>
              <a:t>Sentence Rank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000" i="1" dirty="0">
                <a:latin typeface="+mn-ea"/>
                <a:cs typeface="+mn-cs"/>
              </a:rPr>
              <a:t>(</a:t>
            </a:r>
            <a:r>
              <a:rPr lang="ko-KR" altLang="en-US" sz="1000" i="1" dirty="0">
                <a:latin typeface="+mn-ea"/>
                <a:cs typeface="+mn-cs"/>
              </a:rPr>
              <a:t>문장</a:t>
            </a:r>
            <a:r>
              <a:rPr lang="en-US" altLang="ko-KR" sz="1000" i="1" dirty="0">
                <a:latin typeface="+mn-ea"/>
                <a:cs typeface="+mn-cs"/>
              </a:rPr>
              <a:t>-</a:t>
            </a:r>
            <a:r>
              <a:rPr lang="ko-KR" altLang="en-US" sz="1000" i="1" dirty="0">
                <a:latin typeface="+mn-ea"/>
                <a:cs typeface="+mn-cs"/>
              </a:rPr>
              <a:t>중오도점수</a:t>
            </a:r>
            <a:r>
              <a:rPr lang="en-US" altLang="ko-KR" sz="1000" i="1" dirty="0">
                <a:latin typeface="+mn-ea"/>
                <a:cs typeface="+mn-cs"/>
              </a:rPr>
              <a:t>)</a:t>
            </a:r>
            <a:r>
              <a:rPr lang="ko-KR" altLang="en-US" sz="1000" i="1" dirty="0">
                <a:latin typeface="+mn-ea"/>
                <a:cs typeface="+mn-cs"/>
              </a:rPr>
              <a:t>를 요소하는 </a:t>
            </a:r>
            <a:r>
              <a:rPr lang="en-US" altLang="ko-KR" sz="1000" i="1" dirty="0">
                <a:latin typeface="+mn-ea"/>
                <a:cs typeface="+mn-cs"/>
              </a:rPr>
              <a:t>MAP</a:t>
            </a:r>
            <a:endParaRPr lang="ko-KR" altLang="en-US" sz="1000" i="1" dirty="0">
              <a:latin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16206" y="4110482"/>
            <a:ext cx="1377950" cy="6309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000" b="1" i="1" dirty="0">
                <a:latin typeface="+mn-ea"/>
                <a:cs typeface="+mn-cs"/>
              </a:rPr>
              <a:t>Word Rank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000" i="1" dirty="0">
                <a:latin typeface="+mn-ea"/>
                <a:cs typeface="+mn-cs"/>
              </a:rPr>
              <a:t>(</a:t>
            </a:r>
            <a:r>
              <a:rPr lang="ko-KR" altLang="en-US" sz="1000" i="1" dirty="0">
                <a:latin typeface="+mn-ea"/>
                <a:cs typeface="+mn-cs"/>
              </a:rPr>
              <a:t>단어</a:t>
            </a:r>
            <a:r>
              <a:rPr lang="en-US" altLang="ko-KR" sz="1000" i="1" dirty="0">
                <a:latin typeface="+mn-ea"/>
                <a:cs typeface="+mn-cs"/>
              </a:rPr>
              <a:t>-</a:t>
            </a:r>
            <a:r>
              <a:rPr lang="ko-KR" altLang="en-US" sz="1000" i="1" dirty="0">
                <a:latin typeface="+mn-ea"/>
                <a:cs typeface="+mn-cs"/>
              </a:rPr>
              <a:t>중오도점수</a:t>
            </a:r>
            <a:r>
              <a:rPr lang="en-US" altLang="ko-KR" sz="1000" i="1" dirty="0">
                <a:latin typeface="+mn-ea"/>
                <a:cs typeface="+mn-cs"/>
              </a:rPr>
              <a:t>)</a:t>
            </a:r>
            <a:r>
              <a:rPr lang="ko-KR" altLang="en-US" sz="1000" i="1" dirty="0">
                <a:latin typeface="+mn-ea"/>
                <a:cs typeface="+mn-cs"/>
              </a:rPr>
              <a:t>를 요소하는 </a:t>
            </a:r>
            <a:r>
              <a:rPr lang="en-US" altLang="ko-KR" sz="1000" i="1" dirty="0">
                <a:latin typeface="+mn-ea"/>
                <a:cs typeface="+mn-cs"/>
              </a:rPr>
              <a:t>MAP</a:t>
            </a:r>
            <a:endParaRPr lang="ko-KR" altLang="en-US" sz="1000" i="1" dirty="0">
              <a:latin typeface="+mn-ea"/>
              <a:cs typeface="+mn-cs"/>
            </a:endParaRPr>
          </a:p>
        </p:txBody>
      </p:sp>
      <p:sp>
        <p:nvSpPr>
          <p:cNvPr id="77" name="오른쪽 화살표 76"/>
          <p:cNvSpPr/>
          <p:nvPr/>
        </p:nvSpPr>
        <p:spPr bwMode="auto">
          <a:xfrm>
            <a:off x="1388856" y="1870520"/>
            <a:ext cx="53975" cy="495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latin typeface="+mn-ea"/>
              <a:cs typeface="+mn-cs"/>
            </a:endParaRPr>
          </a:p>
        </p:txBody>
      </p:sp>
      <p:sp>
        <p:nvSpPr>
          <p:cNvPr id="78" name="오른쪽 화살표 77"/>
          <p:cNvSpPr/>
          <p:nvPr/>
        </p:nvSpPr>
        <p:spPr bwMode="auto">
          <a:xfrm>
            <a:off x="1388856" y="2926207"/>
            <a:ext cx="53975" cy="495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latin typeface="+mn-ea"/>
              <a:cs typeface="+mn-cs"/>
            </a:endParaRPr>
          </a:p>
        </p:txBody>
      </p:sp>
      <p:sp>
        <p:nvSpPr>
          <p:cNvPr id="79" name="오른쪽 화살표 78"/>
          <p:cNvSpPr/>
          <p:nvPr/>
        </p:nvSpPr>
        <p:spPr bwMode="auto">
          <a:xfrm>
            <a:off x="1388856" y="3989832"/>
            <a:ext cx="53975" cy="495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latin typeface="+mn-ea"/>
              <a:cs typeface="+mn-cs"/>
            </a:endParaRPr>
          </a:p>
        </p:txBody>
      </p:sp>
      <p:sp>
        <p:nvSpPr>
          <p:cNvPr id="80" name="오른쪽 화살표 79"/>
          <p:cNvSpPr/>
          <p:nvPr/>
        </p:nvSpPr>
        <p:spPr bwMode="auto">
          <a:xfrm>
            <a:off x="1388856" y="5050282"/>
            <a:ext cx="53975" cy="495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sz="1000">
              <a:latin typeface="+mn-ea"/>
              <a:cs typeface="+mn-cs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22206" y="1859407"/>
            <a:ext cx="2727325" cy="36925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94" y="2365820"/>
            <a:ext cx="137318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"/>
          <p:cNvSpPr txBox="1">
            <a:spLocks noChangeArrowheads="1"/>
          </p:cNvSpPr>
          <p:nvPr/>
        </p:nvSpPr>
        <p:spPr bwMode="auto">
          <a:xfrm>
            <a:off x="2200435" y="1872107"/>
            <a:ext cx="1532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000" i="1">
                <a:latin typeface="+mn-ea"/>
                <a:ea typeface="+mn-ea"/>
              </a:rPr>
              <a:t>&lt;</a:t>
            </a:r>
            <a:r>
              <a:rPr lang="ko-KR" altLang="en-US" sz="1000" i="1">
                <a:latin typeface="+mn-ea"/>
                <a:ea typeface="+mn-ea"/>
              </a:rPr>
              <a:t>요약모듈</a:t>
            </a:r>
            <a:r>
              <a:rPr lang="en-US" altLang="ko-KR" sz="1000" i="1">
                <a:latin typeface="+mn-ea"/>
                <a:ea typeface="+mn-ea"/>
              </a:rPr>
              <a:t>(TOPICKER)&gt;</a:t>
            </a:r>
            <a:endParaRPr lang="ko-KR" altLang="en-US" sz="1000" i="1">
              <a:latin typeface="+mn-ea"/>
              <a:ea typeface="+mn-ea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81" y="2427732"/>
            <a:ext cx="121285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직사각형 45"/>
          <p:cNvSpPr>
            <a:spLocks noChangeArrowheads="1"/>
          </p:cNvSpPr>
          <p:nvPr/>
        </p:nvSpPr>
        <p:spPr bwMode="auto">
          <a:xfrm>
            <a:off x="293481" y="5718620"/>
            <a:ext cx="5011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000" b="1" i="1" dirty="0">
                <a:latin typeface="+mn-ea"/>
                <a:ea typeface="+mn-ea"/>
              </a:rPr>
              <a:t>※ </a:t>
            </a:r>
            <a:r>
              <a:rPr lang="en-US" altLang="ko-KR" sz="1000" b="1" i="1" dirty="0" err="1">
                <a:latin typeface="+mn-ea"/>
                <a:ea typeface="+mn-ea"/>
              </a:rPr>
              <a:t>TextRank</a:t>
            </a:r>
            <a:r>
              <a:rPr lang="en-US" altLang="ko-KR" sz="1000" i="1" dirty="0">
                <a:latin typeface="+mn-ea"/>
                <a:ea typeface="+mn-ea"/>
              </a:rPr>
              <a:t> </a:t>
            </a:r>
            <a:br>
              <a:rPr lang="en-US" altLang="ko-KR" sz="1000" i="1" dirty="0">
                <a:latin typeface="+mn-ea"/>
                <a:ea typeface="+mn-ea"/>
              </a:rPr>
            </a:br>
            <a:r>
              <a:rPr lang="en-US" altLang="ko-KR" sz="1000" i="1" dirty="0">
                <a:latin typeface="+mn-ea"/>
                <a:ea typeface="+mn-ea"/>
              </a:rPr>
              <a:t>- graph-based ranking model</a:t>
            </a:r>
            <a:r>
              <a:rPr lang="ko-KR" altLang="en-US" sz="1000" i="1" dirty="0">
                <a:latin typeface="+mn-ea"/>
                <a:ea typeface="+mn-ea"/>
              </a:rPr>
              <a:t>로써</a:t>
            </a:r>
            <a:r>
              <a:rPr lang="en-US" altLang="ko-KR" sz="1000" i="1" dirty="0">
                <a:latin typeface="+mn-ea"/>
                <a:ea typeface="+mn-ea"/>
              </a:rPr>
              <a:t>, Google</a:t>
            </a:r>
            <a:r>
              <a:rPr lang="ko-KR" altLang="en-US" sz="1000" i="1" dirty="0">
                <a:latin typeface="+mn-ea"/>
                <a:ea typeface="+mn-ea"/>
              </a:rPr>
              <a:t>의 </a:t>
            </a:r>
            <a:r>
              <a:rPr lang="en-US" altLang="ko-KR" sz="1000" i="1" dirty="0">
                <a:latin typeface="+mn-ea"/>
                <a:ea typeface="+mn-ea"/>
              </a:rPr>
              <a:t>PageRank</a:t>
            </a:r>
            <a:r>
              <a:rPr lang="ko-KR" altLang="en-US" sz="1000" i="1" dirty="0">
                <a:latin typeface="+mn-ea"/>
                <a:ea typeface="+mn-ea"/>
              </a:rPr>
              <a:t>를 활용한 알고리즘</a:t>
            </a:r>
            <a:endParaRPr lang="en-US" altLang="ko-KR" sz="1000" i="1" dirty="0">
              <a:latin typeface="+mn-ea"/>
              <a:ea typeface="+mn-ea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63" y="3921610"/>
            <a:ext cx="3732537" cy="252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60"/>
          <p:cNvSpPr txBox="1">
            <a:spLocks noChangeArrowheads="1"/>
          </p:cNvSpPr>
          <p:nvPr/>
        </p:nvSpPr>
        <p:spPr bwMode="auto">
          <a:xfrm>
            <a:off x="399416" y="1542750"/>
            <a:ext cx="34239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헤움네모고딕152"/>
                <a:ea typeface="헤움네모고딕152"/>
                <a:cs typeface="헤움네모고딕152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100" b="1" dirty="0">
                <a:solidFill>
                  <a:srgbClr val="C00000"/>
                </a:solidFill>
                <a:latin typeface="+mn-ea"/>
                <a:ea typeface="+mn-ea"/>
              </a:rPr>
              <a:t>▶ 요약 모듈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: TOPICKER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39" y="2802422"/>
            <a:ext cx="3688269" cy="79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Rectangle 3"/>
          <p:cNvSpPr>
            <a:spLocks noChangeArrowheads="1"/>
          </p:cNvSpPr>
          <p:nvPr/>
        </p:nvSpPr>
        <p:spPr bwMode="gray">
          <a:xfrm>
            <a:off x="5831889" y="2559050"/>
            <a:ext cx="3720484" cy="26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100" b="1" dirty="0">
                <a:latin typeface="+mn-ea"/>
                <a:ea typeface="+mn-ea"/>
              </a:rPr>
              <a:t>※ </a:t>
            </a:r>
            <a:r>
              <a:rPr lang="ko-KR" altLang="en-US" sz="1100" b="1" dirty="0">
                <a:latin typeface="+mn-ea"/>
                <a:ea typeface="+mn-ea"/>
              </a:rPr>
              <a:t>타사 </a:t>
            </a:r>
            <a:r>
              <a:rPr lang="ko-KR" altLang="en-US" sz="1100" b="1" dirty="0" err="1">
                <a:latin typeface="+mn-ea"/>
                <a:ea typeface="+mn-ea"/>
              </a:rPr>
              <a:t>상담콜</a:t>
            </a:r>
            <a:r>
              <a:rPr lang="ko-KR" altLang="en-US" sz="1100" b="1" dirty="0">
                <a:latin typeface="+mn-ea"/>
                <a:ea typeface="+mn-ea"/>
              </a:rPr>
              <a:t> 샘플 예시</a:t>
            </a: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58320"/>
              </p:ext>
            </p:extLst>
          </p:nvPr>
        </p:nvGraphicFramePr>
        <p:xfrm>
          <a:off x="5850384" y="1443348"/>
          <a:ext cx="3701989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741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837248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구축 방향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Bef>
                          <a:spcPct val="50000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TOPICKER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주어진 문서에서 주요 문장 및 주요 단어를 분석 하여 정보를 제공 하는 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SW</a:t>
                      </a:r>
                      <a:r>
                        <a:rPr lang="ko-KR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입니다</a:t>
                      </a:r>
                      <a:r>
                        <a:rPr lang="en-US" altLang="ko-KR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01172"/>
                  </a:ext>
                </a:extLst>
              </a:tr>
            </a:tbl>
          </a:graphicData>
        </a:graphic>
      </p:graphicFrame>
      <p:sp>
        <p:nvSpPr>
          <p:cNvPr id="105" name="Rectangle 3"/>
          <p:cNvSpPr>
            <a:spLocks noChangeArrowheads="1"/>
          </p:cNvSpPr>
          <p:nvPr/>
        </p:nvSpPr>
        <p:spPr bwMode="gray">
          <a:xfrm>
            <a:off x="5841136" y="3653283"/>
            <a:ext cx="3720484" cy="26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100" b="1" dirty="0">
                <a:latin typeface="+mn-ea"/>
                <a:ea typeface="+mn-ea"/>
              </a:rPr>
              <a:t>※ </a:t>
            </a:r>
            <a:r>
              <a:rPr lang="ko-KR" altLang="en-US" sz="1100" b="1" dirty="0">
                <a:latin typeface="+mn-ea"/>
                <a:ea typeface="+mn-ea"/>
              </a:rPr>
              <a:t>네이버 기사 샘플 예시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16206" y="2709866"/>
            <a:ext cx="1377950" cy="608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100" b="1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Sentence Rank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lang="ko-KR" altLang="en-US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문장</a:t>
            </a:r>
            <a:r>
              <a:rPr lang="en-US" altLang="ko-KR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</a:t>
            </a:r>
            <a:r>
              <a:rPr lang="ko-KR" altLang="en-US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중오도점수</a:t>
            </a:r>
            <a:r>
              <a:rPr lang="en-US" altLang="ko-KR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lang="ko-KR" altLang="en-US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요소하는 </a:t>
            </a:r>
            <a:r>
              <a:rPr lang="en-US" altLang="ko-KR" sz="900" i="1" dirty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MAP</a:t>
            </a:r>
            <a:endParaRPr lang="ko-KR" altLang="en-US" sz="900" i="1" dirty="0"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41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3305392" cy="443198"/>
          </a:xfrm>
        </p:spPr>
        <p:txBody>
          <a:bodyPr wrap="none" anchor="ctr" anchorCtr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승인 및 개정 이력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78591"/>
              </p:ext>
            </p:extLst>
          </p:nvPr>
        </p:nvGraphicFramePr>
        <p:xfrm>
          <a:off x="443992" y="3879426"/>
          <a:ext cx="900175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293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4500879">
                  <a:extLst>
                    <a:ext uri="{9D8B030D-6E8A-4147-A177-3AD203B41FA5}">
                      <a16:colId xmlns:a16="http://schemas.microsoft.com/office/drawing/2014/main" val="1036217241"/>
                    </a:ext>
                  </a:extLst>
                </a:gridCol>
                <a:gridCol w="1500293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  <a:gridCol w="1500293">
                  <a:extLst>
                    <a:ext uri="{9D8B030D-6E8A-4147-A177-3AD203B41FA5}">
                      <a16:colId xmlns:a16="http://schemas.microsoft.com/office/drawing/2014/main" val="4218985180"/>
                    </a:ext>
                  </a:extLst>
                </a:gridCol>
              </a:tblGrid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개정 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개정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2018.06.26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8925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84469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1641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72797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1273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6691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222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1968"/>
              </p:ext>
            </p:extLst>
          </p:nvPr>
        </p:nvGraphicFramePr>
        <p:xfrm>
          <a:off x="443992" y="1720735"/>
          <a:ext cx="90017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1036217241"/>
                    </a:ext>
                  </a:extLst>
                </a:gridCol>
                <a:gridCol w="1419352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329086568"/>
                    </a:ext>
                  </a:extLst>
                </a:gridCol>
              </a:tblGrid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직책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다이퀘스트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마인즈랩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225920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40055"/>
                  </a:ext>
                </a:extLst>
              </a:tr>
              <a:tr h="25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69157"/>
                  </a:ext>
                </a:extLst>
              </a:tr>
            </a:tbl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271463" y="1016000"/>
            <a:ext cx="917428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승인 내역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271463" y="3373331"/>
            <a:ext cx="9174287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제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개정 이력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92" y="1430766"/>
            <a:ext cx="900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※</a:t>
            </a:r>
            <a:r>
              <a:rPr lang="ko-KR" altLang="en-US" sz="1200" dirty="0">
                <a:latin typeface="+mn-ea"/>
              </a:rPr>
              <a:t>본인은 서명으로써 본 문서가 본 프로젝트의 업무활동 범위 내에서 사용될 것을 인가함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8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50384" y="3343456"/>
            <a:ext cx="3701989" cy="3101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>
                <a:latin typeface="+mn-ea"/>
              </a:rPr>
              <a:t>협의사항</a:t>
            </a:r>
            <a:endParaRPr lang="en-US" altLang="ko-KR" sz="1100" b="1" dirty="0">
              <a:latin typeface="+mn-ea"/>
            </a:endParaRP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 </a:t>
            </a:r>
            <a:r>
              <a:rPr lang="ko-KR" altLang="en-US" sz="1100" dirty="0"/>
              <a:t>각 시스템간 </a:t>
            </a:r>
            <a:r>
              <a:rPr lang="en-US" altLang="ko-KR" sz="1100" dirty="0"/>
              <a:t>I/F</a:t>
            </a:r>
            <a:r>
              <a:rPr lang="ko-KR" altLang="en-US" sz="1100" dirty="0"/>
              <a:t>는 설계 자료 참고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639364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b="1" dirty="0">
                <a:latin typeface="+mj-ea"/>
                <a:ea typeface="+mj-ea"/>
              </a:rPr>
              <a:t>I/F </a:t>
            </a:r>
            <a:r>
              <a:rPr lang="ko-KR" altLang="en-US" sz="3200" b="1" dirty="0">
                <a:latin typeface="+mj-ea"/>
                <a:ea typeface="+mj-ea"/>
              </a:rPr>
              <a:t>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ko-KR" altLang="en-US" sz="3200" b="1" dirty="0">
                <a:latin typeface="+mj-ea"/>
                <a:ea typeface="+mj-ea"/>
              </a:rPr>
              <a:t>시스템 연계 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86828"/>
              </p:ext>
            </p:extLst>
          </p:nvPr>
        </p:nvGraphicFramePr>
        <p:xfrm>
          <a:off x="5850384" y="1443348"/>
          <a:ext cx="3701989" cy="1900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441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  <a:gridCol w="1227523">
                  <a:extLst>
                    <a:ext uri="{9D8B030D-6E8A-4147-A177-3AD203B41FA5}">
                      <a16:colId xmlns:a16="http://schemas.microsoft.com/office/drawing/2014/main" val="241286813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16464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 err="1">
                          <a:latin typeface="+mn-ea"/>
                          <a:ea typeface="+mn-ea"/>
                        </a:rPr>
                        <a:t>녹취</a:t>
                      </a:r>
                      <a:r>
                        <a:rPr lang="ko-KR" altLang="en-US" sz="11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STT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준 실시간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4547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STT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TA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준 실시간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7333"/>
                  </a:ext>
                </a:extLst>
              </a:tr>
              <a:tr h="26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CTI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일 배치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896238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 </a:t>
                      </a:r>
                      <a:r>
                        <a:rPr lang="ko-KR" altLang="en-US" sz="1100" b="0" baseline="0" dirty="0" err="1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녹취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HTTP API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실시간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07189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52555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2004053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연계시스템 구성도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713440" y="4239769"/>
            <a:ext cx="144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TA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시스템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(QA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평가 시스템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13440" y="2001448"/>
            <a:ext cx="144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시스템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6223" y="2001448"/>
            <a:ext cx="144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녹취시스템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3489" y="5380993"/>
            <a:ext cx="144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CTI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9" idx="3"/>
            <a:endCxn id="35" idx="1"/>
          </p:cNvCxnSpPr>
          <p:nvPr/>
        </p:nvCxnSpPr>
        <p:spPr>
          <a:xfrm>
            <a:off x="1836223" y="2361448"/>
            <a:ext cx="187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4" idx="0"/>
          </p:cNvCxnSpPr>
          <p:nvPr/>
        </p:nvCxnSpPr>
        <p:spPr>
          <a:xfrm>
            <a:off x="4433440" y="2721448"/>
            <a:ext cx="0" cy="151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9" idx="2"/>
            <a:endCxn id="34" idx="1"/>
          </p:cNvCxnSpPr>
          <p:nvPr/>
        </p:nvCxnSpPr>
        <p:spPr>
          <a:xfrm rot="16200000" flipH="1">
            <a:off x="1475671" y="2361999"/>
            <a:ext cx="1878321" cy="2597217"/>
          </a:xfrm>
          <a:prstGeom prst="bentConnector2">
            <a:avLst/>
          </a:prstGeom>
          <a:ln w="31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5773" y="1925613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음성파일</a:t>
            </a:r>
            <a:endParaRPr lang="en-US" altLang="ko-KR" sz="11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메타데이터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0" name="꺾인 연결선 9"/>
          <p:cNvCxnSpPr>
            <a:stCxn id="40" idx="3"/>
            <a:endCxn id="34" idx="2"/>
          </p:cNvCxnSpPr>
          <p:nvPr/>
        </p:nvCxnSpPr>
        <p:spPr>
          <a:xfrm flipV="1">
            <a:off x="1993489" y="4959769"/>
            <a:ext cx="2439951" cy="781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14805" y="2791003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+mn-ea"/>
              </a:rPr>
              <a:t>STT</a:t>
            </a:r>
            <a:r>
              <a:rPr lang="ko-KR" altLang="en-US" sz="1100" dirty="0">
                <a:latin typeface="+mn-ea"/>
              </a:rPr>
              <a:t>된 파일</a:t>
            </a:r>
            <a:endParaRPr lang="en-US" altLang="ko-KR" sz="11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메타데이터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6223" y="4155685"/>
            <a:ext cx="2145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음성 </a:t>
            </a:r>
            <a:r>
              <a:rPr lang="en-US" altLang="ko-KR" sz="1100" dirty="0">
                <a:latin typeface="+mn-ea"/>
              </a:rPr>
              <a:t>PLAY </a:t>
            </a:r>
            <a:r>
              <a:rPr lang="ko-KR" altLang="en-US" sz="1100" dirty="0">
                <a:latin typeface="+mn-ea"/>
              </a:rPr>
              <a:t>변환 요청 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및 음성</a:t>
            </a:r>
            <a:r>
              <a:rPr lang="en-US" altLang="ko-KR" sz="1100" dirty="0">
                <a:latin typeface="+mn-ea"/>
              </a:rPr>
              <a:t>PLAY </a:t>
            </a:r>
            <a:r>
              <a:rPr lang="ko-KR" altLang="en-US" sz="1100" dirty="0">
                <a:latin typeface="+mn-ea"/>
              </a:rPr>
              <a:t>정보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3489" y="5493617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상담원 정보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98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50384" y="6118709"/>
            <a:ext cx="3701989" cy="437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>
                <a:latin typeface="+mn-ea"/>
              </a:rPr>
              <a:t>협의사항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 </a:t>
            </a:r>
            <a:r>
              <a:rPr lang="ko-KR" altLang="en-US" sz="1100" dirty="0"/>
              <a:t>세부 항목은 추가 협의 필요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795433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b="1" dirty="0">
                <a:latin typeface="+mj-ea"/>
                <a:ea typeface="+mj-ea"/>
              </a:rPr>
              <a:t>I/F </a:t>
            </a:r>
            <a:r>
              <a:rPr lang="ko-KR" altLang="en-US" sz="3200" b="1" dirty="0">
                <a:latin typeface="+mj-ea"/>
                <a:ea typeface="+mj-ea"/>
              </a:rPr>
              <a:t>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ko-KR" altLang="en-US" sz="3200" b="1" dirty="0" err="1">
                <a:latin typeface="+mj-ea"/>
                <a:ea typeface="+mj-ea"/>
              </a:rPr>
              <a:t>녹취시스템</a:t>
            </a:r>
            <a:r>
              <a:rPr lang="en-US" altLang="ko-KR" sz="3200" b="1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3200" b="1" dirty="0">
                <a:latin typeface="+mj-ea"/>
              </a:rPr>
              <a:t>STT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850384" y="1443348"/>
          <a:ext cx="3741672" cy="4672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65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614207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인터페이스 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녹취시스템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STT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연동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(I/F)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4547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연동 방법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sFTP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DB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연계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7333"/>
                  </a:ext>
                </a:extLst>
              </a:tr>
              <a:tr h="26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준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실시간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896238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Send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녹취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시스템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07189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Receive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52555"/>
                  </a:ext>
                </a:extLst>
              </a:tr>
              <a:tr h="181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상세설명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녹취시스템에서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시스템으로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화자분리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(Rx/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녹취파일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메타 정보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(JSON)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전송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전송방식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sFTP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시스템에서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수신받은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메타 정보 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적재</a:t>
                      </a:r>
                      <a:endParaRPr lang="en-US" altLang="ko-KR" sz="11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적재된 </a:t>
                      </a:r>
                      <a:r>
                        <a:rPr lang="ko-KR" altLang="en-US" sz="11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녹취메타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기반으로 </a:t>
                      </a:r>
                      <a:r>
                        <a:rPr lang="ko-KR" altLang="en-US" sz="11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화자분리된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녹취파일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STT 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b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STT 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분석결과를 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적재</a:t>
                      </a:r>
                      <a:b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11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 연계 정보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</a:rPr>
                        <a:t>Rx/</a:t>
                      </a:r>
                      <a:r>
                        <a:rPr lang="en-US" altLang="ko-KR" sz="1100" dirty="0" err="1">
                          <a:latin typeface="+mn-ea"/>
                        </a:rPr>
                        <a:t>Tx</a:t>
                      </a:r>
                      <a:r>
                        <a:rPr lang="en-US" altLang="ko-KR" sz="1100" dirty="0">
                          <a:latin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</a:rPr>
                        <a:t>화자분리</a:t>
                      </a:r>
                      <a:r>
                        <a:rPr lang="ko-KR" altLang="en-US" sz="1100" dirty="0">
                          <a:latin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</a:rPr>
                        <a:t>녹취파일</a:t>
                      </a:r>
                      <a:endParaRPr lang="en-US" altLang="ko-KR" sz="1100" dirty="0">
                        <a:latin typeface="+mn-ea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100" dirty="0" err="1">
                          <a:latin typeface="+mn-ea"/>
                        </a:rPr>
                        <a:t>녹취</a:t>
                      </a:r>
                      <a:r>
                        <a:rPr lang="ko-KR" altLang="en-US" sz="1100" dirty="0">
                          <a:latin typeface="+mn-ea"/>
                        </a:rPr>
                        <a:t> 메타 정보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lvl="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수집된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녹취파일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즉시 삭제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023087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 자료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LDCC-STT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시스템구축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인터페이스정의서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2925009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err="1">
                <a:solidFill>
                  <a:srgbClr val="000000"/>
                </a:solidFill>
                <a:latin typeface="+mn-ea"/>
                <a:ea typeface="+mn-ea"/>
              </a:rPr>
              <a:t>녹취시스템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STT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연동 방안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301042" y="2623358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시스템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7148" y="2623358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녹취시스템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화살표 연결선 38"/>
          <p:cNvCxnSpPr>
            <a:stCxn id="52" idx="2"/>
            <a:endCxn id="35" idx="0"/>
          </p:cNvCxnSpPr>
          <p:nvPr/>
        </p:nvCxnSpPr>
        <p:spPr>
          <a:xfrm>
            <a:off x="1111148" y="2290770"/>
            <a:ext cx="0" cy="33258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3"/>
            <a:endCxn id="34" idx="1"/>
          </p:cNvCxnSpPr>
          <p:nvPr/>
        </p:nvCxnSpPr>
        <p:spPr>
          <a:xfrm>
            <a:off x="1795148" y="2814811"/>
            <a:ext cx="150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54732" y="2306356"/>
            <a:ext cx="167837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n-ea"/>
              </a:rPr>
              <a:t>Rx/</a:t>
            </a:r>
            <a:r>
              <a:rPr lang="en-US" altLang="ko-KR" sz="1000" dirty="0" err="1">
                <a:latin typeface="+mn-ea"/>
              </a:rPr>
              <a:t>Tx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화자분리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녹취파일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err="1">
                <a:latin typeface="+mn-ea"/>
              </a:rPr>
              <a:t>녹취</a:t>
            </a:r>
            <a:r>
              <a:rPr lang="ko-KR" altLang="en-US" sz="1000" dirty="0">
                <a:latin typeface="+mn-ea"/>
              </a:rPr>
              <a:t> 메타 정보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4488" y="1907865"/>
            <a:ext cx="153332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836520" y="3376358"/>
            <a:ext cx="839615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처리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순서도: 자기 디스크 79"/>
          <p:cNvSpPr/>
          <p:nvPr/>
        </p:nvSpPr>
        <p:spPr>
          <a:xfrm>
            <a:off x="2953551" y="4332255"/>
            <a:ext cx="1533320" cy="576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적재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결과 저장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99800" y="3934343"/>
            <a:ext cx="108627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n-ea"/>
              </a:rPr>
              <a:t>STT </a:t>
            </a:r>
            <a:r>
              <a:rPr lang="ko-KR" altLang="en-US" sz="1000" dirty="0">
                <a:latin typeface="+mn-ea"/>
              </a:rPr>
              <a:t>분석결과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2" name="눈물 방울 81"/>
          <p:cNvSpPr/>
          <p:nvPr/>
        </p:nvSpPr>
        <p:spPr>
          <a:xfrm>
            <a:off x="1841031" y="2850316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83" name="눈물 방울 82"/>
          <p:cNvSpPr/>
          <p:nvPr/>
        </p:nvSpPr>
        <p:spPr>
          <a:xfrm>
            <a:off x="3377872" y="3095878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84" name="꺾인 연결선 83"/>
          <p:cNvCxnSpPr/>
          <p:nvPr/>
        </p:nvCxnSpPr>
        <p:spPr>
          <a:xfrm rot="5400000">
            <a:off x="2744142" y="3460328"/>
            <a:ext cx="1303010" cy="440846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58796" y="3926584"/>
            <a:ext cx="167837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 err="1">
                <a:latin typeface="+mn-ea"/>
              </a:rPr>
              <a:t>녹취</a:t>
            </a:r>
            <a:r>
              <a:rPr lang="ko-KR" altLang="en-US" sz="1000" dirty="0">
                <a:latin typeface="+mn-ea"/>
              </a:rPr>
              <a:t> 메타 정보</a:t>
            </a:r>
          </a:p>
        </p:txBody>
      </p:sp>
      <p:cxnSp>
        <p:nvCxnSpPr>
          <p:cNvPr id="88" name="직선 화살표 연결선 87"/>
          <p:cNvCxnSpPr>
            <a:stCxn id="78" idx="2"/>
          </p:cNvCxnSpPr>
          <p:nvPr/>
        </p:nvCxnSpPr>
        <p:spPr>
          <a:xfrm flipH="1">
            <a:off x="4255500" y="3759263"/>
            <a:ext cx="828" cy="5821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endCxn id="78" idx="0"/>
          </p:cNvCxnSpPr>
          <p:nvPr/>
        </p:nvCxnSpPr>
        <p:spPr>
          <a:xfrm>
            <a:off x="4255500" y="3006263"/>
            <a:ext cx="828" cy="37009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눈물 방울 97"/>
          <p:cNvSpPr/>
          <p:nvPr/>
        </p:nvSpPr>
        <p:spPr>
          <a:xfrm>
            <a:off x="4044640" y="3095878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5191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50384" y="5780381"/>
            <a:ext cx="3701989" cy="664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>
                <a:latin typeface="+mn-ea"/>
              </a:rPr>
              <a:t>협의사항</a:t>
            </a:r>
            <a:endParaRPr lang="en-US" altLang="ko-KR" sz="1100" b="1" dirty="0">
              <a:latin typeface="+mn-ea"/>
            </a:endParaRP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 </a:t>
            </a:r>
            <a:r>
              <a:rPr lang="ko-KR" altLang="en-US" sz="1100" dirty="0"/>
              <a:t>세부 항목은 추가 협의 필요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384214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b="1" dirty="0">
                <a:latin typeface="+mj-ea"/>
                <a:ea typeface="+mj-ea"/>
              </a:rPr>
              <a:t>I/F </a:t>
            </a:r>
            <a:r>
              <a:rPr lang="ko-KR" altLang="en-US" sz="3200" b="1" dirty="0">
                <a:latin typeface="+mj-ea"/>
                <a:ea typeface="+mj-ea"/>
              </a:rPr>
              <a:t>설계 </a:t>
            </a:r>
            <a:r>
              <a:rPr lang="en-US" altLang="ko-KR" sz="3200" b="1" dirty="0">
                <a:latin typeface="+mj-ea"/>
                <a:ea typeface="+mj-ea"/>
              </a:rPr>
              <a:t>| STT</a:t>
            </a:r>
            <a:r>
              <a:rPr lang="en-US" altLang="ko-KR" sz="3200" b="1" dirty="0">
                <a:latin typeface="+mj-ea"/>
                <a:ea typeface="+mj-ea"/>
                <a:sym typeface="Wingdings" panose="05000000000000000000" pitchFamily="2" charset="2"/>
              </a:rPr>
              <a:t> TA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2366"/>
              </p:ext>
            </p:extLst>
          </p:nvPr>
        </p:nvGraphicFramePr>
        <p:xfrm>
          <a:off x="5850384" y="1443348"/>
          <a:ext cx="3701989" cy="4337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65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인터페이스 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STT 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TA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연동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(I/F)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4547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연동 방법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연계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7333"/>
                  </a:ext>
                </a:extLst>
              </a:tr>
              <a:tr h="26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준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실시간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896238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Send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07189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Receive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52555"/>
                  </a:ext>
                </a:extLst>
              </a:tr>
              <a:tr h="181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상세설명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STT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시스템에서 콜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DB(MS SQL)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로 원본을 저장</a:t>
                      </a:r>
                      <a:endParaRPr lang="en-US" altLang="ko-KR" sz="1100" baseline="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주 연계 정보</a:t>
                      </a:r>
                      <a:endParaRPr lang="en-US" altLang="ko-KR" sz="1100" baseline="0" dirty="0">
                        <a:latin typeface="+mn-ea"/>
                        <a:ea typeface="+mn-ea"/>
                      </a:endParaRPr>
                    </a:p>
                    <a:p>
                      <a:pPr marL="628650" lvl="1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콜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추출 메타 정보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628650" lvl="1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콜 상담 이력 정보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저장된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기존 정보를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에서 수집</a:t>
                      </a:r>
                      <a:br>
                        <a:rPr lang="en-US" altLang="ko-KR" sz="1100" baseline="0" dirty="0">
                          <a:latin typeface="+mn-ea"/>
                          <a:ea typeface="+mn-ea"/>
                        </a:rPr>
                      </a:b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수집 시 시스템간 처리를 위해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STT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에서 작업 종료 시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flag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를 기록하고 이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flag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정보 기점으로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에서 수집 처리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수집 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Text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Mining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단계와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ML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단계를 통해 결과값을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 적재 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023087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 자료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LDCC-STTTA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시스템구축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인터페이스정의서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2195515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 TA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연동 방안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7811" y="1730314"/>
            <a:ext cx="153332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27811" y="5868786"/>
            <a:ext cx="153332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END</a:t>
            </a:r>
          </a:p>
        </p:txBody>
      </p:sp>
      <p:sp>
        <p:nvSpPr>
          <p:cNvPr id="15" name="순서도: 자기 디스크 14"/>
          <p:cNvSpPr/>
          <p:nvPr/>
        </p:nvSpPr>
        <p:spPr>
          <a:xfrm>
            <a:off x="2227811" y="3043128"/>
            <a:ext cx="1533320" cy="576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DB(STT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원본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10471" y="2420059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처리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9093" y="2420059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녹취시스템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10471" y="3799549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STT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 수집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2227811" y="5112363"/>
            <a:ext cx="1533320" cy="576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적재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(TA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결과 저장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500" y="4489294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Text Mining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66851" y="4489294"/>
            <a:ext cx="136800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ML</a:t>
            </a:r>
          </a:p>
        </p:txBody>
      </p:sp>
      <p:cxnSp>
        <p:nvCxnSpPr>
          <p:cNvPr id="22" name="직선 화살표 연결선 21"/>
          <p:cNvCxnSpPr>
            <a:stCxn id="13" idx="2"/>
            <a:endCxn id="16" idx="0"/>
          </p:cNvCxnSpPr>
          <p:nvPr/>
        </p:nvCxnSpPr>
        <p:spPr>
          <a:xfrm>
            <a:off x="2994471" y="2113219"/>
            <a:ext cx="0" cy="30684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2"/>
            <a:endCxn id="15" idx="1"/>
          </p:cNvCxnSpPr>
          <p:nvPr/>
        </p:nvCxnSpPr>
        <p:spPr>
          <a:xfrm>
            <a:off x="2994471" y="2802964"/>
            <a:ext cx="0" cy="24016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3"/>
            <a:endCxn id="18" idx="0"/>
          </p:cNvCxnSpPr>
          <p:nvPr/>
        </p:nvCxnSpPr>
        <p:spPr>
          <a:xfrm>
            <a:off x="2994471" y="3619128"/>
            <a:ext cx="0" cy="1804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2"/>
            <a:endCxn id="21" idx="0"/>
          </p:cNvCxnSpPr>
          <p:nvPr/>
        </p:nvCxnSpPr>
        <p:spPr>
          <a:xfrm rot="16200000" flipH="1">
            <a:off x="3419241" y="3757684"/>
            <a:ext cx="306840" cy="1156380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2"/>
            <a:endCxn id="20" idx="0"/>
          </p:cNvCxnSpPr>
          <p:nvPr/>
        </p:nvCxnSpPr>
        <p:spPr>
          <a:xfrm rot="5400000">
            <a:off x="2229566" y="3724389"/>
            <a:ext cx="306840" cy="122297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0" idx="2"/>
            <a:endCxn id="19" idx="1"/>
          </p:cNvCxnSpPr>
          <p:nvPr/>
        </p:nvCxnSpPr>
        <p:spPr>
          <a:xfrm rot="16200000" flipH="1">
            <a:off x="2262903" y="4380795"/>
            <a:ext cx="240164" cy="122297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1" idx="2"/>
            <a:endCxn id="19" idx="1"/>
          </p:cNvCxnSpPr>
          <p:nvPr/>
        </p:nvCxnSpPr>
        <p:spPr>
          <a:xfrm rot="5400000">
            <a:off x="3452579" y="4414091"/>
            <a:ext cx="240164" cy="1156380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14" idx="0"/>
          </p:cNvCxnSpPr>
          <p:nvPr/>
        </p:nvCxnSpPr>
        <p:spPr>
          <a:xfrm>
            <a:off x="2994471" y="5688363"/>
            <a:ext cx="0" cy="1804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500" y="3135589"/>
            <a:ext cx="165751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n-ea"/>
              </a:rPr>
              <a:t>STT </a:t>
            </a:r>
            <a:r>
              <a:rPr lang="ko-KR" altLang="en-US" sz="1000" dirty="0">
                <a:latin typeface="+mn-ea"/>
              </a:rPr>
              <a:t>작업 종료 </a:t>
            </a:r>
            <a:r>
              <a:rPr lang="en-US" altLang="ko-KR" sz="1000" dirty="0">
                <a:latin typeface="+mn-ea"/>
              </a:rPr>
              <a:t>flag </a:t>
            </a:r>
            <a:r>
              <a:rPr lang="ko-KR" altLang="en-US" sz="1000" dirty="0">
                <a:latin typeface="+mn-ea"/>
              </a:rPr>
              <a:t>식별하여 </a:t>
            </a:r>
            <a:r>
              <a:rPr lang="en-US" altLang="ko-KR" sz="1000" dirty="0">
                <a:latin typeface="+mn-ea"/>
              </a:rPr>
              <a:t>TA</a:t>
            </a:r>
            <a:r>
              <a:rPr lang="ko-KR" altLang="en-US" sz="1000" dirty="0">
                <a:latin typeface="+mn-ea"/>
              </a:rPr>
              <a:t>수집 처리 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1" name="직선 화살표 연결선 30"/>
          <p:cNvCxnSpPr>
            <a:stCxn id="17" idx="3"/>
            <a:endCxn id="16" idx="1"/>
          </p:cNvCxnSpPr>
          <p:nvPr/>
        </p:nvCxnSpPr>
        <p:spPr>
          <a:xfrm>
            <a:off x="2077093" y="2611512"/>
            <a:ext cx="23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81139" y="2425572"/>
            <a:ext cx="167837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고유 </a:t>
            </a:r>
            <a:r>
              <a:rPr lang="en-US" altLang="ko-KR" sz="1000" dirty="0">
                <a:latin typeface="+mn-ea"/>
              </a:rPr>
              <a:t>KEY </a:t>
            </a:r>
            <a:r>
              <a:rPr lang="ko-KR" altLang="en-US" sz="1000" dirty="0">
                <a:latin typeface="+mn-ea"/>
              </a:rPr>
              <a:t>생성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분석 메타 정보 수집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0784" y="4888771"/>
            <a:ext cx="1241714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형태소 분석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개체명 분석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콜 </a:t>
            </a:r>
            <a:r>
              <a:rPr lang="ko-KR" altLang="en-US" sz="1000" dirty="0" err="1">
                <a:latin typeface="+mn-ea"/>
              </a:rPr>
              <a:t>긍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부정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2214" y="4872198"/>
            <a:ext cx="124171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상담 유형 분류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상담 콜 요약</a:t>
            </a:r>
          </a:p>
        </p:txBody>
      </p:sp>
    </p:spTree>
    <p:extLst>
      <p:ext uri="{BB962C8B-B14F-4D97-AF65-F5344CB8AC3E}">
        <p14:creationId xmlns:p14="http://schemas.microsoft.com/office/powerpoint/2010/main" val="259331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258876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b="1" dirty="0">
                <a:latin typeface="+mj-ea"/>
                <a:ea typeface="+mj-ea"/>
              </a:rPr>
              <a:t>I/F </a:t>
            </a:r>
            <a:r>
              <a:rPr lang="ko-KR" altLang="en-US" sz="3200" b="1" dirty="0">
                <a:latin typeface="+mj-ea"/>
                <a:ea typeface="+mj-ea"/>
              </a:rPr>
              <a:t>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latin typeface="+mj-ea"/>
              </a:rPr>
              <a:t>CTI </a:t>
            </a:r>
            <a:r>
              <a:rPr lang="en-US" altLang="ko-KR" sz="3200" b="1" dirty="0">
                <a:latin typeface="+mj-ea"/>
                <a:sym typeface="Wingdings" panose="05000000000000000000" pitchFamily="2" charset="2"/>
              </a:rPr>
              <a:t> TA </a:t>
            </a:r>
            <a:r>
              <a:rPr lang="ko-KR" altLang="en-US" sz="3200" b="1" dirty="0">
                <a:latin typeface="+mj-ea"/>
                <a:sym typeface="Wingdings" panose="05000000000000000000" pitchFamily="2" charset="2"/>
              </a:rPr>
              <a:t>연계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55145"/>
              </p:ext>
            </p:extLst>
          </p:nvPr>
        </p:nvGraphicFramePr>
        <p:xfrm>
          <a:off x="5850384" y="1443348"/>
          <a:ext cx="3701989" cy="3498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65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인터페이스 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CTI 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TA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연동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(I/F)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4547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연동 방법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연계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(Pull)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7333"/>
                  </a:ext>
                </a:extLst>
              </a:tr>
              <a:tr h="26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Day(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특정시간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896238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Send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CTI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07189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Receive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52555"/>
                  </a:ext>
                </a:extLst>
              </a:tr>
              <a:tr h="1374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상세설명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CTI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에서 주기적으로 상담원정보를 특정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VIEW Table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 적재</a:t>
                      </a:r>
                      <a:endParaRPr lang="en-US" altLang="ko-KR" sz="1100" baseline="0" dirty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VIEW TABLE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정보를 주기적인 배치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(Day)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를 통해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TA DB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 저장</a:t>
                      </a:r>
                      <a:endParaRPr lang="en-US" altLang="ko-KR" sz="1100" baseline="0" dirty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저장된 상담원 정보와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STT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에서 전달된 상담원 정보를 매칭하여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QA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품질평가 수행</a:t>
                      </a:r>
                      <a:endParaRPr lang="en-US" altLang="ko-KR" sz="1100" baseline="0" dirty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023087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 자료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LDCC-STTTA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시스템구축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인터페이스정의서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2153003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CTI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 TA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연동 방안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45416" y="1730314"/>
            <a:ext cx="158400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45416" y="5868786"/>
            <a:ext cx="158400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END</a:t>
            </a:r>
          </a:p>
        </p:txBody>
      </p:sp>
      <p:sp>
        <p:nvSpPr>
          <p:cNvPr id="15" name="순서도: 자기 디스크 14"/>
          <p:cNvSpPr/>
          <p:nvPr/>
        </p:nvSpPr>
        <p:spPr>
          <a:xfrm>
            <a:off x="2945416" y="2417932"/>
            <a:ext cx="1584000" cy="576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상담원 정보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(VIEW Table)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45416" y="3298645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상담원 데이터 수집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(Day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배치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9" name="순서도: 자기 디스크 18"/>
          <p:cNvSpPr/>
          <p:nvPr/>
        </p:nvSpPr>
        <p:spPr>
          <a:xfrm>
            <a:off x="2945416" y="4143358"/>
            <a:ext cx="1584000" cy="576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수집 데이터 저장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상담사 정보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5416" y="5024071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상담사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조직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센터 별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2" name="직선 화살표 연결선 21"/>
          <p:cNvCxnSpPr>
            <a:stCxn id="13" idx="2"/>
            <a:endCxn id="15" idx="1"/>
          </p:cNvCxnSpPr>
          <p:nvPr/>
        </p:nvCxnSpPr>
        <p:spPr>
          <a:xfrm>
            <a:off x="3737416" y="2113219"/>
            <a:ext cx="0" cy="3047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  <a:endCxn id="14" idx="0"/>
          </p:cNvCxnSpPr>
          <p:nvPr/>
        </p:nvCxnSpPr>
        <p:spPr>
          <a:xfrm>
            <a:off x="3737416" y="5564071"/>
            <a:ext cx="0" cy="30471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5" idx="3"/>
            <a:endCxn id="18" idx="0"/>
          </p:cNvCxnSpPr>
          <p:nvPr/>
        </p:nvCxnSpPr>
        <p:spPr>
          <a:xfrm>
            <a:off x="3737416" y="2993932"/>
            <a:ext cx="0" cy="3047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8" idx="2"/>
            <a:endCxn id="19" idx="1"/>
          </p:cNvCxnSpPr>
          <p:nvPr/>
        </p:nvCxnSpPr>
        <p:spPr>
          <a:xfrm>
            <a:off x="3737416" y="3838645"/>
            <a:ext cx="0" cy="3047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9" idx="3"/>
            <a:endCxn id="20" idx="0"/>
          </p:cNvCxnSpPr>
          <p:nvPr/>
        </p:nvCxnSpPr>
        <p:spPr>
          <a:xfrm>
            <a:off x="3737416" y="4719358"/>
            <a:ext cx="0" cy="3047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50384" y="4942181"/>
            <a:ext cx="3701989" cy="1503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>
                <a:latin typeface="+mn-ea"/>
              </a:rPr>
              <a:t>협의사항</a:t>
            </a:r>
            <a:endParaRPr lang="en-US" altLang="ko-KR" sz="1100" b="1" dirty="0">
              <a:latin typeface="+mn-ea"/>
            </a:endParaRP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 CTI</a:t>
            </a:r>
            <a:r>
              <a:rPr lang="ko-KR" altLang="en-US" sz="1100" dirty="0"/>
              <a:t>에서 가져올 데이터 항목 협의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 </a:t>
            </a:r>
            <a:r>
              <a:rPr lang="ko-KR" altLang="en-US" sz="1100" dirty="0"/>
              <a:t>수집할 서버 정보 및 계정정보 필요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800151" y="3577033"/>
            <a:ext cx="21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anose="05000000000000000000" pitchFamily="2" charset="2"/>
              <a:buChar char="ü"/>
            </a:pPr>
            <a:r>
              <a:rPr lang="ko-KR" altLang="en-US" sz="1000" dirty="0"/>
              <a:t>많이 사용 하지 않을 때 진행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1592" y="2435098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CTI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상담원 정보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43" name="직선 화살표 연결선 42"/>
          <p:cNvCxnSpPr>
            <a:stCxn id="41" idx="3"/>
            <a:endCxn id="15" idx="2"/>
          </p:cNvCxnSpPr>
          <p:nvPr/>
        </p:nvCxnSpPr>
        <p:spPr>
          <a:xfrm>
            <a:off x="2195592" y="2705098"/>
            <a:ext cx="749824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9225" y="2999611"/>
            <a:ext cx="1526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/>
              <a:t>주기적인 업데이트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90600" y="5021343"/>
            <a:ext cx="198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n-ea"/>
              </a:rPr>
              <a:t>QA</a:t>
            </a:r>
            <a:r>
              <a:rPr lang="ko-KR" altLang="en-US" sz="1000" dirty="0">
                <a:latin typeface="+mn-ea"/>
              </a:rPr>
              <a:t>평가 및 통계 시 활용</a:t>
            </a:r>
          </a:p>
        </p:txBody>
      </p:sp>
    </p:spTree>
    <p:extLst>
      <p:ext uri="{BB962C8B-B14F-4D97-AF65-F5344CB8AC3E}">
        <p14:creationId xmlns:p14="http://schemas.microsoft.com/office/powerpoint/2010/main" val="137335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7261027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b="1" dirty="0">
                <a:latin typeface="+mj-ea"/>
                <a:ea typeface="+mj-ea"/>
              </a:rPr>
              <a:t>I/F </a:t>
            </a:r>
            <a:r>
              <a:rPr lang="ko-KR" altLang="en-US" sz="3200" b="1" dirty="0">
                <a:latin typeface="+mj-ea"/>
                <a:ea typeface="+mj-ea"/>
              </a:rPr>
              <a:t>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latin typeface="+mj-ea"/>
              </a:rPr>
              <a:t>TA </a:t>
            </a:r>
            <a:r>
              <a:rPr lang="en-US" altLang="ko-KR" sz="3200" b="1" dirty="0">
                <a:latin typeface="+mj-ea"/>
                <a:sym typeface="Wingdings" panose="05000000000000000000" pitchFamily="2" charset="2"/>
              </a:rPr>
              <a:t> </a:t>
            </a:r>
            <a:r>
              <a:rPr lang="ko-KR" altLang="en-US" sz="3200" b="1" dirty="0">
                <a:latin typeface="+mj-ea"/>
                <a:sym typeface="Wingdings" panose="05000000000000000000" pitchFamily="2" charset="2"/>
              </a:rPr>
              <a:t>녹취시스템</a:t>
            </a:r>
            <a:r>
              <a:rPr lang="en-US" altLang="ko-KR" sz="3200" b="1" dirty="0"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sz="3200" b="1" dirty="0">
                <a:latin typeface="+mj-ea"/>
                <a:sym typeface="Wingdings" panose="05000000000000000000" pitchFamily="2" charset="2"/>
              </a:rPr>
              <a:t>연계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831889" y="1464817"/>
            <a:ext cx="0" cy="4980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08757"/>
              </p:ext>
            </p:extLst>
          </p:nvPr>
        </p:nvGraphicFramePr>
        <p:xfrm>
          <a:off x="5850384" y="1443348"/>
          <a:ext cx="3701989" cy="3498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65">
                  <a:extLst>
                    <a:ext uri="{9D8B030D-6E8A-4147-A177-3AD203B41FA5}">
                      <a16:colId xmlns:a16="http://schemas.microsoft.com/office/drawing/2014/main" val="355998702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85406909"/>
                    </a:ext>
                  </a:extLst>
                </a:gridCol>
              </a:tblGrid>
              <a:tr h="14463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인터페이스 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녹취시스템 연동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(I/F)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45477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연동 방법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HTTP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API(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응답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7333"/>
                  </a:ext>
                </a:extLst>
              </a:tr>
              <a:tr h="26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896238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Send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07189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Receive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녹취시스템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52555"/>
                  </a:ext>
                </a:extLst>
              </a:tr>
              <a:tr h="1374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상세설명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음성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PLAY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제공되는 화면에서 상담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콜의 고유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MP3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변환 요청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(URL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요청한 파일을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MP3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변환 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PLAY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되는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 리턴 처리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리턴 받은 데이터 기준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PLAY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“2”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번에서 처리된 이후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시간 경과 후 해당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MP3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파일 자동 삭제 처리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023087"/>
                  </a:ext>
                </a:extLst>
              </a:tr>
              <a:tr h="237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 자료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LDCC-STTTA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시스템구축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인터페이스정의서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98596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300900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TA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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녹취시스템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연동 방안</a:t>
            </a:r>
            <a:endParaRPr lang="ko-KR" altLang="en-US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71463" y="1440998"/>
            <a:ext cx="928091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50384" y="4942181"/>
            <a:ext cx="3701989" cy="1503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>
                <a:latin typeface="+mn-ea"/>
              </a:rPr>
              <a:t>참고사항</a:t>
            </a:r>
            <a:endParaRPr lang="en-US" altLang="ko-KR" sz="1100" b="1" dirty="0">
              <a:latin typeface="+mn-ea"/>
            </a:endParaRP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 </a:t>
            </a:r>
            <a:r>
              <a:rPr lang="ko-KR" altLang="en-US" sz="1100" dirty="0"/>
              <a:t>설계된 </a:t>
            </a:r>
            <a:r>
              <a:rPr lang="en-US" altLang="ko-KR" sz="1100" dirty="0"/>
              <a:t>I/F </a:t>
            </a:r>
            <a:r>
              <a:rPr lang="ko-KR" altLang="en-US" sz="1100" dirty="0"/>
              <a:t>검토 및 협의</a:t>
            </a:r>
            <a:r>
              <a:rPr lang="en-US" altLang="ko-KR" sz="1100" dirty="0"/>
              <a:t>(</a:t>
            </a:r>
            <a:r>
              <a:rPr lang="ko-KR" altLang="en-US" sz="1100" dirty="0"/>
              <a:t>녹취분석시스템과 협의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07441" y="1730314"/>
            <a:ext cx="158400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07441" y="3165413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 상세 화면</a:t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음성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PLAY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제공된 화면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07441" y="2391349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QA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평가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7441" y="5835300"/>
            <a:ext cx="1584000" cy="382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END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4260" y="3136838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녹취시스템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순서도: 문서 2"/>
          <p:cNvSpPr/>
          <p:nvPr/>
        </p:nvSpPr>
        <p:spPr>
          <a:xfrm>
            <a:off x="3907441" y="3909751"/>
            <a:ext cx="1584000" cy="124327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168259" y="3406838"/>
            <a:ext cx="167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168258" y="4197413"/>
            <a:ext cx="167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84259" y="4089338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MP3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변환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및 음성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PLAY URL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생성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/>
          <p:cNvCxnSpPr>
            <a:stCxn id="23" idx="2"/>
            <a:endCxn id="25" idx="0"/>
          </p:cNvCxnSpPr>
          <p:nvPr/>
        </p:nvCxnSpPr>
        <p:spPr>
          <a:xfrm>
            <a:off x="4699441" y="2113219"/>
            <a:ext cx="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78197" y="4035488"/>
            <a:ext cx="126532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실행 단추: 소리 41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4047203" y="4153608"/>
            <a:ext cx="144000" cy="144000"/>
          </a:xfrm>
          <a:prstGeom prst="actionButtonSound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실행 단추: 앞으로 또는 다음 43">
            <a:hlinkClick r:id="" action="ppaction://hlinkshowjump?jump=nextslide" highlightClick="1"/>
          </p:cNvPr>
          <p:cNvSpPr/>
          <p:nvPr/>
        </p:nvSpPr>
        <p:spPr>
          <a:xfrm>
            <a:off x="4490873" y="4142726"/>
            <a:ext cx="144000" cy="144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실행 단추: 시작 44">
            <a:hlinkClick r:id="" action="ppaction://hlinkshowjump?jump=firstslide" highlightClick="1"/>
          </p:cNvPr>
          <p:cNvSpPr/>
          <p:nvPr/>
        </p:nvSpPr>
        <p:spPr>
          <a:xfrm>
            <a:off x="4265626" y="4142676"/>
            <a:ext cx="144000" cy="144000"/>
          </a:xfrm>
          <a:prstGeom prst="actionButtonBeginning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실행 단추: 끝 45">
            <a:hlinkClick r:id="" action="ppaction://hlinkshowjump?jump=lastslide" highlightClick="1"/>
          </p:cNvPr>
          <p:cNvSpPr/>
          <p:nvPr/>
        </p:nvSpPr>
        <p:spPr>
          <a:xfrm>
            <a:off x="4697322" y="4142676"/>
            <a:ext cx="144000" cy="144000"/>
          </a:xfrm>
          <a:prstGeom prst="actionButtonEnd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943350" y="4407957"/>
            <a:ext cx="150495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안녕하세요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en-US" sz="1000" dirty="0">
                <a:latin typeface="+mn-ea"/>
              </a:rPr>
              <a:t>홍길동 고객님</a:t>
            </a:r>
            <a:r>
              <a:rPr lang="en-US" altLang="ko-KR" sz="1000" dirty="0">
                <a:latin typeface="+mn-ea"/>
              </a:rPr>
              <a:t>..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01626" y="3968114"/>
            <a:ext cx="72000" cy="134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4259" y="5309077"/>
            <a:ext cx="1584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생성된 음성파일 삭제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>
            <a:stCxn id="38" idx="2"/>
            <a:endCxn id="49" idx="0"/>
          </p:cNvCxnSpPr>
          <p:nvPr/>
        </p:nvCxnSpPr>
        <p:spPr>
          <a:xfrm>
            <a:off x="1376259" y="4629338"/>
            <a:ext cx="0" cy="6797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90324" y="4214585"/>
            <a:ext cx="1708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센터</a:t>
            </a:r>
            <a:r>
              <a:rPr lang="en-US" altLang="ko-KR" sz="1000" dirty="0">
                <a:latin typeface="+mn-ea"/>
              </a:rPr>
              <a:t>+</a:t>
            </a:r>
            <a:r>
              <a:rPr lang="ko-KR" altLang="en-US" sz="1000" dirty="0">
                <a:latin typeface="+mn-ea"/>
              </a:rPr>
              <a:t>파일명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고유</a:t>
            </a:r>
            <a:r>
              <a:rPr lang="en-US" altLang="ko-KR" sz="1000" dirty="0">
                <a:latin typeface="+mn-ea"/>
              </a:rPr>
              <a:t>KEY)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변환 성공여부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음성</a:t>
            </a:r>
            <a:r>
              <a:rPr lang="en-US" altLang="ko-KR" sz="1000" dirty="0">
                <a:latin typeface="+mn-ea"/>
              </a:rPr>
              <a:t>PLAY URL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68258" y="3428064"/>
            <a:ext cx="170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센터</a:t>
            </a:r>
            <a:r>
              <a:rPr lang="en-US" altLang="ko-KR" sz="1000" dirty="0">
                <a:latin typeface="+mn-ea"/>
              </a:rPr>
              <a:t>+</a:t>
            </a:r>
            <a:r>
              <a:rPr lang="ko-KR" altLang="en-US" sz="1000" dirty="0">
                <a:latin typeface="+mn-ea"/>
              </a:rPr>
              <a:t>파일명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고유</a:t>
            </a:r>
            <a:r>
              <a:rPr lang="en-US" altLang="ko-KR" sz="1000" dirty="0">
                <a:latin typeface="+mn-ea"/>
              </a:rPr>
              <a:t>KEY)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n-ea"/>
              </a:rPr>
              <a:t>MP3 </a:t>
            </a:r>
            <a:r>
              <a:rPr lang="ko-KR" altLang="en-US" sz="1000" dirty="0">
                <a:latin typeface="+mn-ea"/>
              </a:rPr>
              <a:t>변환 요청</a:t>
            </a:r>
          </a:p>
        </p:txBody>
      </p:sp>
      <p:cxnSp>
        <p:nvCxnSpPr>
          <p:cNvPr id="55" name="직선 화살표 연결선 54"/>
          <p:cNvCxnSpPr>
            <a:stCxn id="25" idx="2"/>
            <a:endCxn id="24" idx="0"/>
          </p:cNvCxnSpPr>
          <p:nvPr/>
        </p:nvCxnSpPr>
        <p:spPr>
          <a:xfrm>
            <a:off x="4699441" y="2931349"/>
            <a:ext cx="0" cy="2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2"/>
            <a:endCxn id="3" idx="0"/>
          </p:cNvCxnSpPr>
          <p:nvPr/>
        </p:nvCxnSpPr>
        <p:spPr>
          <a:xfrm>
            <a:off x="4699441" y="3705413"/>
            <a:ext cx="0" cy="20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80283" y="4891603"/>
            <a:ext cx="170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n-ea"/>
              </a:rPr>
              <a:t>생성 시간 기준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시간 경과 후</a:t>
            </a:r>
          </a:p>
        </p:txBody>
      </p:sp>
      <p:cxnSp>
        <p:nvCxnSpPr>
          <p:cNvPr id="60" name="직선 화살표 연결선 59"/>
          <p:cNvCxnSpPr>
            <a:stCxn id="3" idx="2"/>
            <a:endCxn id="26" idx="0"/>
          </p:cNvCxnSpPr>
          <p:nvPr/>
        </p:nvCxnSpPr>
        <p:spPr>
          <a:xfrm>
            <a:off x="4699441" y="5070831"/>
            <a:ext cx="0" cy="76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9" idx="3"/>
            <a:endCxn id="26" idx="0"/>
          </p:cNvCxnSpPr>
          <p:nvPr/>
        </p:nvCxnSpPr>
        <p:spPr>
          <a:xfrm>
            <a:off x="2168259" y="5579077"/>
            <a:ext cx="2531182" cy="25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7" idx="2"/>
            <a:endCxn id="38" idx="0"/>
          </p:cNvCxnSpPr>
          <p:nvPr/>
        </p:nvCxnSpPr>
        <p:spPr>
          <a:xfrm flipH="1">
            <a:off x="1376259" y="3676838"/>
            <a:ext cx="1" cy="41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눈물 방울 64"/>
          <p:cNvSpPr/>
          <p:nvPr/>
        </p:nvSpPr>
        <p:spPr>
          <a:xfrm>
            <a:off x="3667087" y="3165413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눈물 방울 67"/>
          <p:cNvSpPr/>
          <p:nvPr/>
        </p:nvSpPr>
        <p:spPr>
          <a:xfrm>
            <a:off x="476300" y="4129392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2" name="눈물 방울 71"/>
          <p:cNvSpPr/>
          <p:nvPr/>
        </p:nvSpPr>
        <p:spPr>
          <a:xfrm>
            <a:off x="3808168" y="3949288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73" name="눈물 방울 72"/>
          <p:cNvSpPr/>
          <p:nvPr/>
        </p:nvSpPr>
        <p:spPr>
          <a:xfrm>
            <a:off x="476300" y="5309503"/>
            <a:ext cx="178930" cy="1789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0351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22725" y="1512333"/>
            <a:ext cx="5555235" cy="167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22725" y="3318909"/>
            <a:ext cx="5555235" cy="2930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006179" cy="443198"/>
          </a:xfrm>
        </p:spPr>
        <p:txBody>
          <a:bodyPr wrap="none" anchor="ctr" anchorCtr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200" b="1" dirty="0">
                <a:latin typeface="+mj-ea"/>
                <a:ea typeface="+mj-ea"/>
              </a:rPr>
              <a:t>인프라 구성 </a:t>
            </a:r>
            <a:r>
              <a:rPr lang="en-US" altLang="ko-KR" sz="3200" b="1" dirty="0">
                <a:latin typeface="+mj-ea"/>
                <a:ea typeface="+mj-ea"/>
              </a:rPr>
              <a:t>| H/W </a:t>
            </a:r>
            <a:r>
              <a:rPr lang="ko-KR" altLang="en-US" sz="3200" b="1" dirty="0">
                <a:latin typeface="+mj-ea"/>
                <a:ea typeface="+mj-ea"/>
              </a:rPr>
              <a:t>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6884" y="2001471"/>
            <a:ext cx="2267712" cy="40873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45632" y="4962643"/>
            <a:ext cx="2267712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TA S/W</a:t>
            </a:r>
            <a:b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단독 환경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45632" y="3750730"/>
            <a:ext cx="2267712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DBMS</a:t>
            </a:r>
            <a:b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(MS SQL)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905727" y="3750730"/>
            <a:ext cx="2267712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DBMS</a:t>
            </a:r>
            <a:b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(MS SQL)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1167285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개발환경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940857" y="1016000"/>
            <a:ext cx="1234611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운영 환경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400148" y="1882066"/>
            <a:ext cx="0" cy="43056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36884" y="2278797"/>
            <a:ext cx="2267712" cy="123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STT S/W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6884" y="4657402"/>
            <a:ext cx="2267712" cy="123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 S/W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6884" y="3669232"/>
            <a:ext cx="2267712" cy="8051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DBMS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(MS SQL)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609907" y="1522207"/>
            <a:ext cx="2124790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※ STT/TA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통합 개발 서버</a:t>
            </a:r>
          </a:p>
        </p:txBody>
      </p:sp>
      <p:sp>
        <p:nvSpPr>
          <p:cNvPr id="18" name="오른쪽으로 구부러진 화살표 17"/>
          <p:cNvSpPr/>
          <p:nvPr/>
        </p:nvSpPr>
        <p:spPr>
          <a:xfrm>
            <a:off x="6188386" y="4067337"/>
            <a:ext cx="239198" cy="397667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3994366" y="3390904"/>
            <a:ext cx="912600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※ TA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서버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3994366" y="1501833"/>
            <a:ext cx="1063410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※ STT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05124" y="3896838"/>
            <a:ext cx="5195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</a:t>
            </a:r>
            <a:endParaRPr lang="en-US" altLang="ko-KR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</a:t>
            </a:r>
            <a:endParaRPr lang="en-US" altLang="ko-KR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588159" y="5840576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Cloud</a:t>
            </a:r>
            <a:endParaRPr lang="ko-KR" altLang="en-US" sz="14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오른쪽으로 구부러진 화살표 26"/>
          <p:cNvSpPr/>
          <p:nvPr/>
        </p:nvSpPr>
        <p:spPr>
          <a:xfrm rot="10800000">
            <a:off x="6763321" y="4067337"/>
            <a:ext cx="239198" cy="397667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45632" y="1906718"/>
            <a:ext cx="2267712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STT S/W</a:t>
            </a:r>
            <a:b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단독 환경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1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646802" cy="443198"/>
          </a:xfrm>
        </p:spPr>
        <p:txBody>
          <a:bodyPr wrap="none" anchor="ctr" anchorCtr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200" b="1" dirty="0">
                <a:latin typeface="+mj-ea"/>
                <a:ea typeface="+mj-ea"/>
              </a:rPr>
              <a:t>인프라 구성 </a:t>
            </a:r>
            <a:r>
              <a:rPr lang="en-US" altLang="ko-KR" sz="3200" b="1" dirty="0">
                <a:latin typeface="+mj-ea"/>
                <a:ea typeface="+mj-ea"/>
              </a:rPr>
              <a:t>| TA H/W </a:t>
            </a:r>
            <a:r>
              <a:rPr lang="ko-KR" altLang="en-US" sz="3200" b="1" dirty="0">
                <a:latin typeface="+mj-ea"/>
                <a:ea typeface="+mj-ea"/>
              </a:rPr>
              <a:t>스펙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2113057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개발환경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H/W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스펙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5226682" y="1016000"/>
            <a:ext cx="2180383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운영 환경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H/W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스펙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953001" y="1177577"/>
            <a:ext cx="0" cy="5098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7714E5B-4B69-4634-AA5A-83E945FE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15131" r="4680" b="19165"/>
          <a:stretch/>
        </p:blipFill>
        <p:spPr>
          <a:xfrm>
            <a:off x="663380" y="1803439"/>
            <a:ext cx="3442280" cy="8837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714E5B-4B69-4634-AA5A-83E945FE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15131" r="4680" b="19165"/>
          <a:stretch/>
        </p:blipFill>
        <p:spPr>
          <a:xfrm>
            <a:off x="5503190" y="1837549"/>
            <a:ext cx="3442280" cy="883727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14694"/>
              </p:ext>
            </p:extLst>
          </p:nvPr>
        </p:nvGraphicFramePr>
        <p:xfrm>
          <a:off x="346335" y="3256421"/>
          <a:ext cx="449199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39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3595455">
                  <a:extLst>
                    <a:ext uri="{9D8B030D-6E8A-4147-A177-3AD203B41FA5}">
                      <a16:colId xmlns:a16="http://schemas.microsoft.com/office/drawing/2014/main" val="4218985180"/>
                    </a:ext>
                  </a:extLst>
                </a:gridCol>
              </a:tblGrid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STT/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TA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개발 서버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ThinkSystem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SR650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8925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16411"/>
                  </a:ext>
                </a:extLst>
              </a:tr>
              <a:tr h="1494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 스펙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CPU : 8C/16T 3.20 GHz  * 1ea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Memory : 64GB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HDD : 1.2TB SAS 10K HDD * 2ea, 300GB SAS 15K HDD * 2ea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P4000 GPU * 1ea, 1G 4Port NIC * 2ea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OS : Linux(RHEL) 7,0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이상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 : MS SQL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RAID Controller 2GB BBU Cache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Redundant  Power Supply / DVD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72797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IP</a:t>
                      </a:r>
                      <a:r>
                        <a:rPr lang="ko-KR" altLang="en-US" sz="1200" dirty="0"/>
                        <a:t>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1273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Lenovo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88044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6995"/>
              </p:ext>
            </p:extLst>
          </p:nvPr>
        </p:nvGraphicFramePr>
        <p:xfrm>
          <a:off x="5067674" y="3256421"/>
          <a:ext cx="449199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39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3595455">
                  <a:extLst>
                    <a:ext uri="{9D8B030D-6E8A-4147-A177-3AD203B41FA5}">
                      <a16:colId xmlns:a16="http://schemas.microsoft.com/office/drawing/2014/main" val="4218985180"/>
                    </a:ext>
                  </a:extLst>
                </a:gridCol>
              </a:tblGrid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TA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운영 서버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8925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16411"/>
                  </a:ext>
                </a:extLst>
              </a:tr>
              <a:tr h="1503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 스펙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CPU : 3.0 GHz, 4 core(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Quard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))  *  2ea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Memory : 64GB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HDD : (1.2TB SAS 10K HDD * 4ea, 300GB SAS 15K HDD * 2ea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1G 4Port NIC * 2ea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RAID Controller 2GB BBU Cache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OS : Linux(RHEL) 7,0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이상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MS SQL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Redundant  Power Supply / DVD</a:t>
                      </a:r>
                      <a:endParaRPr lang="en-US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72797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IP</a:t>
                      </a:r>
                      <a:r>
                        <a:rPr lang="ko-KR" altLang="en-US" sz="1200" dirty="0"/>
                        <a:t>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1273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49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10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869171" cy="443198"/>
          </a:xfrm>
        </p:spPr>
        <p:txBody>
          <a:bodyPr wrap="none" anchor="ctr" anchorCtr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200" b="1" dirty="0">
                <a:latin typeface="+mj-ea"/>
                <a:ea typeface="+mj-ea"/>
              </a:rPr>
              <a:t>인프라 구성 </a:t>
            </a:r>
            <a:r>
              <a:rPr lang="en-US" altLang="ko-KR" sz="3200" b="1" dirty="0">
                <a:latin typeface="+mj-ea"/>
                <a:ea typeface="+mj-ea"/>
              </a:rPr>
              <a:t>| STT H/W </a:t>
            </a:r>
            <a:r>
              <a:rPr lang="ko-KR" altLang="en-US" sz="3200" b="1" dirty="0">
                <a:latin typeface="+mj-ea"/>
                <a:ea typeface="+mj-ea"/>
              </a:rPr>
              <a:t>스펙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463" y="1016000"/>
            <a:ext cx="2585173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운영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환경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H/W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스펙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953001" y="1177577"/>
            <a:ext cx="0" cy="5098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7714E5B-4B69-4634-AA5A-83E945FE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15131" r="4680" b="19165"/>
          <a:stretch/>
        </p:blipFill>
        <p:spPr>
          <a:xfrm>
            <a:off x="663380" y="1803439"/>
            <a:ext cx="3442280" cy="883727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37110"/>
              </p:ext>
            </p:extLst>
          </p:nvPr>
        </p:nvGraphicFramePr>
        <p:xfrm>
          <a:off x="346335" y="3256421"/>
          <a:ext cx="449199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39">
                  <a:extLst>
                    <a:ext uri="{9D8B030D-6E8A-4147-A177-3AD203B41FA5}">
                      <a16:colId xmlns:a16="http://schemas.microsoft.com/office/drawing/2014/main" val="4128034240"/>
                    </a:ext>
                  </a:extLst>
                </a:gridCol>
                <a:gridCol w="3595455">
                  <a:extLst>
                    <a:ext uri="{9D8B030D-6E8A-4147-A177-3AD203B41FA5}">
                      <a16:colId xmlns:a16="http://schemas.microsoft.com/office/drawing/2014/main" val="4218985180"/>
                    </a:ext>
                  </a:extLst>
                </a:gridCol>
              </a:tblGrid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STT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운영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43071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ThinkSystem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SR650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89259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16411"/>
                  </a:ext>
                </a:extLst>
              </a:tr>
              <a:tr h="1494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 스펙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/>
                        <a:t>CPU 16C/32T 2.60 </a:t>
                      </a:r>
                      <a:r>
                        <a:rPr lang="ko-KR" altLang="en-US" sz="1200" dirty="0" err="1"/>
                        <a:t>GHz</a:t>
                      </a:r>
                      <a:r>
                        <a:rPr lang="ko-KR" altLang="en-US" sz="1200" dirty="0"/>
                        <a:t>  * 2ea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Memory : 128GB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HDD : 1.2TB SAS 10K HDD * 2ea, 300GB SAS 15K HDD * 2ea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P4000 GPU * 2ea, 1G 4Port NIC * 2ea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OS : Linux(RHEL) 7,0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이상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RAID Controller 2GB BBU Cache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Redundant  Power Supply / DVD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72797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IP</a:t>
                      </a:r>
                      <a:r>
                        <a:rPr lang="ko-KR" altLang="en-US" sz="1200" dirty="0"/>
                        <a:t>정보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12732"/>
                  </a:ext>
                </a:extLst>
              </a:tr>
              <a:tr h="25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Lenovo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88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7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413150" y="1817517"/>
            <a:ext cx="2520925" cy="4004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922823" cy="443198"/>
          </a:xfrm>
        </p:spPr>
        <p:txBody>
          <a:bodyPr wrap="none" anchor="ctr" anchorCtr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200" b="1" dirty="0">
                <a:latin typeface="+mj-ea"/>
                <a:ea typeface="+mj-ea"/>
              </a:rPr>
              <a:t>인프라 구성 </a:t>
            </a:r>
            <a:r>
              <a:rPr lang="en-US" altLang="ko-KR" sz="3200" b="1" dirty="0">
                <a:latin typeface="+mj-ea"/>
                <a:ea typeface="+mj-ea"/>
              </a:rPr>
              <a:t>| S/W</a:t>
            </a:r>
            <a:r>
              <a:rPr lang="ko-KR" altLang="en-US" sz="3200" b="1" dirty="0">
                <a:latin typeface="+mj-ea"/>
                <a:ea typeface="+mj-ea"/>
              </a:rPr>
              <a:t> 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6884" y="1925271"/>
            <a:ext cx="2267712" cy="20975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32484" y="1925271"/>
            <a:ext cx="2267712" cy="37715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5106411" y="1581039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Cloud</a:t>
            </a:r>
            <a:endParaRPr lang="ko-KR" altLang="en-US" sz="14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71463" y="1016000"/>
            <a:ext cx="1811692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소프트웨어 구성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609907" y="1541257"/>
            <a:ext cx="1456146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※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운영 </a:t>
            </a: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STT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334607" y="1541257"/>
            <a:ext cx="1364647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※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운영 </a:t>
            </a: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TA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6884" y="2757558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Minds-TA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6884" y="2340283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Node.js/loopback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6884" y="1923008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GRPC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6884" y="3592108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32484" y="4009382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수집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색인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(Mariner)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32484" y="2761474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자동분류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(DQ-CAT)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2484" y="2342241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요약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(TOPICKER)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32484" y="1923008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AV UI(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부트스트랩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32484" y="3177918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의미정보추출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(DISA)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32484" y="3596016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연관도 분석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(Drama)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32484" y="5278721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RedHot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Linux(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Rhel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7,3)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32484" y="4859103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WAS : Tomcat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32484" y="4439870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 JDK 1.8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CCAB8BA-14B7-42EB-A882-A8D73E6D97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0034" y="1924212"/>
          <a:ext cx="2225121" cy="1323813"/>
        </p:xfrm>
        <a:graphic>
          <a:graphicData uri="http://schemas.openxmlformats.org/drawingml/2006/table">
            <a:tbl>
              <a:tblPr firstRow="1" bandRow="1"/>
              <a:tblGrid>
                <a:gridCol w="222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HTML5</a:t>
                      </a:r>
                      <a:r>
                        <a:rPr lang="en-US" altLang="ko-KR" sz="1200" b="1" spc="-50" baseline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spc="-50" baseline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200" b="1" spc="-50" baseline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Web Browser</a:t>
                      </a:r>
                      <a:endParaRPr lang="ko-KR" altLang="en-US" sz="1200" b="1" spc="-50" dirty="0">
                        <a:ln w="3175">
                          <a:solidFill>
                            <a:schemeClr val="bg1">
                              <a:lumMod val="95000"/>
                              <a:alpha val="2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5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IE</a:t>
                      </a:r>
                      <a:r>
                        <a:rPr lang="en-US" altLang="ko-KR" sz="1400" spc="-50" baseline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10, IE 11</a:t>
                      </a:r>
                      <a:endParaRPr lang="ko-KR" altLang="en-US" sz="1400" spc="-50" dirty="0">
                        <a:ln w="3175">
                          <a:solidFill>
                            <a:schemeClr val="bg1">
                              <a:lumMod val="95000"/>
                              <a:alpha val="2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spc="-50" baseline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OS</a:t>
                      </a:r>
                      <a:endParaRPr lang="ko-KR" altLang="en-US" sz="1200" spc="-50" dirty="0">
                        <a:ln w="3175">
                          <a:solidFill>
                            <a:schemeClr val="bg1">
                              <a:lumMod val="95000"/>
                              <a:alpha val="2000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3180"/>
                  </a:ext>
                </a:extLst>
              </a:tr>
            </a:tbl>
          </a:graphicData>
        </a:graphic>
      </p:graphicFrame>
      <p:sp>
        <p:nvSpPr>
          <p:cNvPr id="41" name="Rectangle 3"/>
          <p:cNvSpPr>
            <a:spLocks noChangeArrowheads="1"/>
          </p:cNvSpPr>
          <p:nvPr/>
        </p:nvSpPr>
        <p:spPr bwMode="gray">
          <a:xfrm>
            <a:off x="6600117" y="1541257"/>
            <a:ext cx="1569638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※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사용자 </a:t>
            </a:r>
            <a:r>
              <a:rPr lang="en-US" altLang="ko-KR" sz="1300" b="1" dirty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300" b="1" dirty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</a:p>
        </p:txBody>
      </p:sp>
      <p:sp>
        <p:nvSpPr>
          <p:cNvPr id="8" name="줄무늬가 있는 오른쪽 화살표 7"/>
          <p:cNvSpPr/>
          <p:nvPr/>
        </p:nvSpPr>
        <p:spPr>
          <a:xfrm>
            <a:off x="2904596" y="2140709"/>
            <a:ext cx="563884" cy="696735"/>
          </a:xfrm>
          <a:prstGeom prst="stripedRightArrow">
            <a:avLst>
              <a:gd name="adj1" fmla="val 50000"/>
              <a:gd name="adj2" fmla="val 3310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줄무늬가 있는 오른쪽 화살표 42"/>
          <p:cNvSpPr/>
          <p:nvPr/>
        </p:nvSpPr>
        <p:spPr>
          <a:xfrm>
            <a:off x="5945498" y="2140709"/>
            <a:ext cx="563884" cy="696735"/>
          </a:xfrm>
          <a:prstGeom prst="stripedRightArrow">
            <a:avLst>
              <a:gd name="adj1" fmla="val 50000"/>
              <a:gd name="adj2" fmla="val 3310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291688" y="4635099"/>
            <a:ext cx="2520925" cy="16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18294" y="4963421"/>
            <a:ext cx="2267712" cy="12362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DBMS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31016" y="4635099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Cloud</a:t>
            </a:r>
            <a:endParaRPr lang="ko-KR" altLang="en-US" sz="14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왼쪽/오른쪽 화살표 47"/>
          <p:cNvSpPr/>
          <p:nvPr/>
        </p:nvSpPr>
        <p:spPr>
          <a:xfrm>
            <a:off x="5822891" y="5018759"/>
            <a:ext cx="563884" cy="500391"/>
          </a:xfrm>
          <a:prstGeom prst="leftRightArrow">
            <a:avLst>
              <a:gd name="adj1" fmla="val 50000"/>
              <a:gd name="adj2" fmla="val 3286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6884" y="3596130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Linux(RHEL 7.3)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6884" y="3173331"/>
            <a:ext cx="2267712" cy="418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Minds-STT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" name="왼쪽/위쪽 화살표 2"/>
          <p:cNvSpPr/>
          <p:nvPr/>
        </p:nvSpPr>
        <p:spPr>
          <a:xfrm rot="5400000">
            <a:off x="2600834" y="2818975"/>
            <a:ext cx="2403242" cy="4978465"/>
          </a:xfrm>
          <a:prstGeom prst="leftUpArrow">
            <a:avLst>
              <a:gd name="adj1" fmla="val 12573"/>
              <a:gd name="adj2" fmla="val 12946"/>
              <a:gd name="adj3" fmla="val 100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gray">
          <a:xfrm>
            <a:off x="409085" y="5902134"/>
            <a:ext cx="1114915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*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ea typeface="+mn-ea"/>
              </a:rPr>
              <a:t>개발서버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동일 환경 구성</a:t>
            </a:r>
          </a:p>
        </p:txBody>
      </p:sp>
    </p:spTree>
    <p:extLst>
      <p:ext uri="{BB962C8B-B14F-4D97-AF65-F5344CB8AC3E}">
        <p14:creationId xmlns:p14="http://schemas.microsoft.com/office/powerpoint/2010/main" val="22910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944961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T</a:t>
            </a:r>
            <a:r>
              <a:rPr lang="en-US" altLang="ko-KR" sz="3200" b="1" dirty="0">
                <a:latin typeface="+mj-ea"/>
                <a:ea typeface="+mj-ea"/>
              </a:rPr>
              <a:t>arget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S</a:t>
            </a:r>
            <a:r>
              <a:rPr lang="en-US" altLang="ko-KR" sz="3200" b="1" dirty="0">
                <a:latin typeface="+mj-ea"/>
                <a:ea typeface="+mj-ea"/>
              </a:rPr>
              <a:t>ystem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71463" y="1016000"/>
            <a:ext cx="3437842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STT/TA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솔루션 목표 시스템 구성도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15924" y="1465118"/>
            <a:ext cx="9217025" cy="4772170"/>
            <a:chOff x="344488" y="1465118"/>
            <a:chExt cx="9288462" cy="477217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F548C91-39B2-4DC2-91DE-50C6DAD9DAAD}"/>
                </a:ext>
              </a:extLst>
            </p:cNvPr>
            <p:cNvCxnSpPr/>
            <p:nvPr/>
          </p:nvCxnSpPr>
          <p:spPr>
            <a:xfrm>
              <a:off x="7225860" y="3437788"/>
              <a:ext cx="0" cy="2026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구름 91"/>
            <p:cNvSpPr/>
            <p:nvPr/>
          </p:nvSpPr>
          <p:spPr>
            <a:xfrm>
              <a:off x="5083689" y="3576950"/>
              <a:ext cx="4377255" cy="2429906"/>
            </a:xfrm>
            <a:prstGeom prst="cloud">
              <a:avLst/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63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</a:pPr>
              <a:endParaRPr lang="ko-KR" altLang="en-US" sz="1000" b="1" kern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93" name="자유형: 도형 13">
              <a:extLst>
                <a:ext uri="{FF2B5EF4-FFF2-40B4-BE49-F238E27FC236}">
                  <a16:creationId xmlns:a16="http://schemas.microsoft.com/office/drawing/2014/main" id="{BBD3985A-03FB-4DC2-9E58-B213F4BA3A13}"/>
                </a:ext>
              </a:extLst>
            </p:cNvPr>
            <p:cNvSpPr/>
            <p:nvPr/>
          </p:nvSpPr>
          <p:spPr>
            <a:xfrm>
              <a:off x="423175" y="3443490"/>
              <a:ext cx="2090928" cy="198545"/>
            </a:xfrm>
            <a:custGeom>
              <a:avLst/>
              <a:gdLst>
                <a:gd name="connsiteX0" fmla="*/ 0 w 3086100"/>
                <a:gd name="connsiteY0" fmla="*/ 0 h 154782"/>
                <a:gd name="connsiteX1" fmla="*/ 3086100 w 3086100"/>
                <a:gd name="connsiteY1" fmla="*/ 0 h 154782"/>
                <a:gd name="connsiteX2" fmla="*/ 3086100 w 3086100"/>
                <a:gd name="connsiteY2" fmla="*/ 154782 h 15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154782">
                  <a:moveTo>
                    <a:pt x="0" y="0"/>
                  </a:moveTo>
                  <a:lnTo>
                    <a:pt x="3086100" y="0"/>
                  </a:lnTo>
                  <a:lnTo>
                    <a:pt x="3086100" y="154782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4" name="모서리가 둥근 직사각형 99">
              <a:extLst>
                <a:ext uri="{FF2B5EF4-FFF2-40B4-BE49-F238E27FC236}">
                  <a16:creationId xmlns:a16="http://schemas.microsoft.com/office/drawing/2014/main" id="{EDEE485D-6A4E-4E77-A00B-80903F5648F1}"/>
                </a:ext>
              </a:extLst>
            </p:cNvPr>
            <p:cNvSpPr/>
            <p:nvPr/>
          </p:nvSpPr>
          <p:spPr bwMode="auto">
            <a:xfrm>
              <a:off x="344488" y="1645714"/>
              <a:ext cx="2682320" cy="4591574"/>
            </a:xfrm>
            <a:prstGeom prst="roundRect">
              <a:avLst>
                <a:gd name="adj" fmla="val 1582"/>
              </a:avLst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  <a:defRPr/>
              </a:pPr>
              <a:endParaRPr lang="ko-KR" altLang="en-US" sz="1000" b="1" kern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95" name="모서리가 둥근 직사각형 100">
              <a:extLst>
                <a:ext uri="{FF2B5EF4-FFF2-40B4-BE49-F238E27FC236}">
                  <a16:creationId xmlns:a16="http://schemas.microsoft.com/office/drawing/2014/main" id="{92B473C8-1D57-4251-825A-5D537EF04E0D}"/>
                </a:ext>
              </a:extLst>
            </p:cNvPr>
            <p:cNvSpPr/>
            <p:nvPr/>
          </p:nvSpPr>
          <p:spPr bwMode="auto">
            <a:xfrm>
              <a:off x="1032566" y="1465118"/>
              <a:ext cx="1267558" cy="322403"/>
            </a:xfrm>
            <a:prstGeom prst="roundRect">
              <a:avLst>
                <a:gd name="adj" fmla="val 50000"/>
              </a:avLst>
            </a:prstGeom>
            <a:solidFill>
              <a:srgbClr val="0082C9"/>
            </a:solidFill>
            <a:ln w="1587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lvl="1" indent="-180975" algn="ctr" defTabSz="1043056" latinLnBrk="0">
                <a:spcAft>
                  <a:spcPts val="24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defRPr/>
              </a:pPr>
              <a:r>
                <a:rPr lang="ko-KR" altLang="en-US" sz="1200" b="1">
                  <a:ln w="3175">
                    <a:solidFill>
                      <a:schemeClr val="bg1">
                        <a:lumMod val="85000"/>
                        <a:alpha val="20000"/>
                      </a:schemeClr>
                    </a:solidFill>
                  </a:ln>
                  <a:solidFill>
                    <a:schemeClr val="bg1"/>
                  </a:solidFill>
                </a:rPr>
                <a:t>콜 인프라</a:t>
              </a:r>
              <a:endParaRPr lang="ko-KR" altLang="en-US" sz="1200" b="1" dirty="0">
                <a:ln w="3175"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6" name="모서리가 둥근 직사각형 110">
              <a:extLst>
                <a:ext uri="{FF2B5EF4-FFF2-40B4-BE49-F238E27FC236}">
                  <a16:creationId xmlns:a16="http://schemas.microsoft.com/office/drawing/2014/main" id="{7ABE1DDF-AA88-4AD5-B1F9-DE339BC654B3}"/>
                </a:ext>
              </a:extLst>
            </p:cNvPr>
            <p:cNvSpPr/>
            <p:nvPr/>
          </p:nvSpPr>
          <p:spPr bwMode="auto">
            <a:xfrm>
              <a:off x="1093841" y="2327287"/>
              <a:ext cx="683182" cy="911767"/>
            </a:xfrm>
            <a:prstGeom prst="roundRect">
              <a:avLst>
                <a:gd name="adj" fmla="val 0"/>
              </a:avLst>
            </a:prstGeom>
            <a:pattFill prst="ltUpDiag">
              <a:fgClr>
                <a:schemeClr val="bg1">
                  <a:lumMod val="85000"/>
                </a:schemeClr>
              </a:fgClr>
              <a:bgClr>
                <a:srgbClr val="FFFFFF"/>
              </a:bgClr>
            </a:pattFill>
            <a:ln w="6350" cap="flat" cmpd="sng" algn="ctr">
              <a:noFill/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  <a:defRPr/>
              </a:pPr>
              <a:endParaRPr lang="ko-KR" altLang="en-US" sz="1000" b="1" kern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97" name="Picture 12" descr="C:\Users\wslee\Desktop\29.png">
              <a:extLst>
                <a:ext uri="{FF2B5EF4-FFF2-40B4-BE49-F238E27FC236}">
                  <a16:creationId xmlns:a16="http://schemas.microsoft.com/office/drawing/2014/main" id="{800075E0-9CFE-4C33-AD20-2CCC9BCC3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2024" y="2452246"/>
              <a:ext cx="325894" cy="46111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5342561-627F-49FC-99A5-6247300E82D5}"/>
                </a:ext>
              </a:extLst>
            </p:cNvPr>
            <p:cNvCxnSpPr/>
            <p:nvPr/>
          </p:nvCxnSpPr>
          <p:spPr>
            <a:xfrm>
              <a:off x="1425054" y="3239996"/>
              <a:ext cx="0" cy="2026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C053E0E-37EB-4F24-9075-D4B1466FA7B2}"/>
                </a:ext>
              </a:extLst>
            </p:cNvPr>
            <p:cNvSpPr txBox="1"/>
            <p:nvPr/>
          </p:nvSpPr>
          <p:spPr>
            <a:xfrm>
              <a:off x="1322839" y="2984420"/>
              <a:ext cx="232621" cy="15388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ko-KR" altLang="en-US" sz="1000" b="1" kern="0" spc="-100" dirty="0" err="1">
                  <a:solidFill>
                    <a:prstClr val="black"/>
                  </a:solidFill>
                </a:rPr>
                <a:t>녹취</a:t>
              </a:r>
              <a:endParaRPr lang="en-US" altLang="ko-KR" sz="1000" b="1" kern="0" spc="-100" dirty="0">
                <a:solidFill>
                  <a:prstClr val="black"/>
                </a:solidFill>
              </a:endParaRPr>
            </a:p>
          </p:txBody>
        </p:sp>
        <p:sp>
          <p:nvSpPr>
            <p:cNvPr id="100" name="모서리가 둥근 직사각형 127">
              <a:extLst>
                <a:ext uri="{FF2B5EF4-FFF2-40B4-BE49-F238E27FC236}">
                  <a16:creationId xmlns:a16="http://schemas.microsoft.com/office/drawing/2014/main" id="{60D5971D-B52F-49CC-844F-DAF096578143}"/>
                </a:ext>
              </a:extLst>
            </p:cNvPr>
            <p:cNvSpPr/>
            <p:nvPr/>
          </p:nvSpPr>
          <p:spPr bwMode="auto">
            <a:xfrm>
              <a:off x="3236966" y="1645714"/>
              <a:ext cx="6395984" cy="4591574"/>
            </a:xfrm>
            <a:prstGeom prst="roundRect">
              <a:avLst>
                <a:gd name="adj" fmla="val 1582"/>
              </a:avLst>
            </a:prstGeom>
            <a:noFill/>
            <a:ln w="6350" cap="flat" cmpd="sng" algn="ctr">
              <a:solidFill>
                <a:srgbClr val="366092"/>
              </a:solidFill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  <a:defRPr/>
              </a:pPr>
              <a:endParaRPr lang="ko-KR" altLang="en-US" sz="1000" b="1" kern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01" name="모서리가 둥근 직사각형 128">
              <a:extLst>
                <a:ext uri="{FF2B5EF4-FFF2-40B4-BE49-F238E27FC236}">
                  <a16:creationId xmlns:a16="http://schemas.microsoft.com/office/drawing/2014/main" id="{133093C2-B836-4BA9-BD26-5E7ECB3859AA}"/>
                </a:ext>
              </a:extLst>
            </p:cNvPr>
            <p:cNvSpPr/>
            <p:nvPr/>
          </p:nvSpPr>
          <p:spPr bwMode="auto">
            <a:xfrm>
              <a:off x="5938657" y="1465118"/>
              <a:ext cx="1267558" cy="322403"/>
            </a:xfrm>
            <a:prstGeom prst="roundRect">
              <a:avLst>
                <a:gd name="adj" fmla="val 50000"/>
              </a:avLst>
            </a:prstGeom>
            <a:solidFill>
              <a:srgbClr val="34518D"/>
            </a:solidFill>
            <a:ln w="15875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lvl="1" indent="-180975" algn="ctr" defTabSz="1043056" latinLnBrk="0">
                <a:spcAft>
                  <a:spcPts val="24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defRPr/>
              </a:pPr>
              <a:r>
                <a:rPr lang="en-US" altLang="ko-KR" sz="1200" b="1" dirty="0">
                  <a:ln w="3175">
                    <a:solidFill>
                      <a:schemeClr val="bg1">
                        <a:lumMod val="85000"/>
                        <a:alpha val="20000"/>
                      </a:schemeClr>
                    </a:solidFill>
                  </a:ln>
                  <a:solidFill>
                    <a:schemeClr val="bg1"/>
                  </a:solidFill>
                </a:rPr>
                <a:t>STT/ TA</a:t>
              </a:r>
              <a:endParaRPr lang="ko-KR" altLang="en-US" sz="1200" b="1" dirty="0">
                <a:ln w="3175"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2" name="직선 연결선 566">
              <a:extLst>
                <a:ext uri="{FF2B5EF4-FFF2-40B4-BE49-F238E27FC236}">
                  <a16:creationId xmlns:a16="http://schemas.microsoft.com/office/drawing/2014/main" id="{4DBABE58-2B7D-46E3-B7AA-4E062345C631}"/>
                </a:ext>
              </a:extLst>
            </p:cNvPr>
            <p:cNvCxnSpPr>
              <a:endCxn id="105" idx="0"/>
            </p:cNvCxnSpPr>
            <p:nvPr/>
          </p:nvCxnSpPr>
          <p:spPr>
            <a:xfrm rot="10800000" flipV="1">
              <a:off x="3729055" y="3442633"/>
              <a:ext cx="5154948" cy="101599"/>
            </a:xfrm>
            <a:prstGeom prst="bentConnector2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diamond"/>
              <a:tailEnd type="none"/>
            </a:ln>
            <a:effectLst/>
          </p:spPr>
        </p:cxnSp>
        <p:sp>
          <p:nvSpPr>
            <p:cNvPr id="103" name="모서리가 둥근 직사각형 144">
              <a:extLst>
                <a:ext uri="{FF2B5EF4-FFF2-40B4-BE49-F238E27FC236}">
                  <a16:creationId xmlns:a16="http://schemas.microsoft.com/office/drawing/2014/main" id="{65AFBDF1-2886-4756-AD14-A4162CB7649C}"/>
                </a:ext>
              </a:extLst>
            </p:cNvPr>
            <p:cNvSpPr/>
            <p:nvPr/>
          </p:nvSpPr>
          <p:spPr bwMode="auto">
            <a:xfrm>
              <a:off x="4739544" y="2336126"/>
              <a:ext cx="698174" cy="911767"/>
            </a:xfrm>
            <a:prstGeom prst="roundRect">
              <a:avLst>
                <a:gd name="adj" fmla="val 0"/>
              </a:avLst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63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</a:pPr>
              <a:endParaRPr lang="ko-KR" altLang="en-US" sz="1000" b="1" kern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104" name="Picture 12" descr="C:\Users\wslee\Desktop\29.png">
              <a:extLst>
                <a:ext uri="{FF2B5EF4-FFF2-40B4-BE49-F238E27FC236}">
                  <a16:creationId xmlns:a16="http://schemas.microsoft.com/office/drawing/2014/main" id="{E5A4438F-092E-4E90-8889-7647F818B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7725" y="2461085"/>
              <a:ext cx="325894" cy="461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Picture 2" descr="C:\Users\wslee\Desktop\20.png">
              <a:extLst>
                <a:ext uri="{FF2B5EF4-FFF2-40B4-BE49-F238E27FC236}">
                  <a16:creationId xmlns:a16="http://schemas.microsoft.com/office/drawing/2014/main" id="{1E630890-1AAE-4892-AB74-1CAC5AD6E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76639" y="3544231"/>
              <a:ext cx="304831" cy="4651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Picture 2" descr="C:\Users\wslee\Desktop\20.png">
              <a:extLst>
                <a:ext uri="{FF2B5EF4-FFF2-40B4-BE49-F238E27FC236}">
                  <a16:creationId xmlns:a16="http://schemas.microsoft.com/office/drawing/2014/main" id="{07CDD78D-DC93-4D2F-9603-E67CC2D20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37956" y="3620899"/>
              <a:ext cx="304831" cy="465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모서리가 둥근 직사각형 144">
              <a:extLst>
                <a:ext uri="{FF2B5EF4-FFF2-40B4-BE49-F238E27FC236}">
                  <a16:creationId xmlns:a16="http://schemas.microsoft.com/office/drawing/2014/main" id="{5F40B91E-F1F4-419E-B9D9-4154372C93C9}"/>
                </a:ext>
              </a:extLst>
            </p:cNvPr>
            <p:cNvSpPr/>
            <p:nvPr/>
          </p:nvSpPr>
          <p:spPr bwMode="auto">
            <a:xfrm>
              <a:off x="6459848" y="2336126"/>
              <a:ext cx="698174" cy="911767"/>
            </a:xfrm>
            <a:prstGeom prst="roundRect">
              <a:avLst>
                <a:gd name="adj" fmla="val 0"/>
              </a:avLst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63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</a:pPr>
              <a:endParaRPr lang="ko-KR" altLang="en-US" sz="1000" b="1" kern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108" name="Picture 12" descr="C:\Users\wslee\Desktop\29.png">
              <a:extLst>
                <a:ext uri="{FF2B5EF4-FFF2-40B4-BE49-F238E27FC236}">
                  <a16:creationId xmlns:a16="http://schemas.microsoft.com/office/drawing/2014/main" id="{A9264542-1906-4775-97A6-EF1F9B191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38030" y="2461085"/>
              <a:ext cx="325894" cy="4611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2567DA5-27E5-41DA-B2A2-94BFFED48815}"/>
                </a:ext>
              </a:extLst>
            </p:cNvPr>
            <p:cNvGrpSpPr/>
            <p:nvPr/>
          </p:nvGrpSpPr>
          <p:grpSpPr>
            <a:xfrm>
              <a:off x="5498316" y="4513710"/>
              <a:ext cx="445398" cy="408394"/>
              <a:chOff x="8327980" y="5201670"/>
              <a:chExt cx="432000" cy="383935"/>
            </a:xfrm>
          </p:grpSpPr>
          <p:pic>
            <p:nvPicPr>
              <p:cNvPr id="163" name="Picture 23" descr="DB_3">
                <a:extLst>
                  <a:ext uri="{FF2B5EF4-FFF2-40B4-BE49-F238E27FC236}">
                    <a16:creationId xmlns:a16="http://schemas.microsoft.com/office/drawing/2014/main" id="{C67D1841-E91E-470C-BFD0-46D809E00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7980" y="5201670"/>
                <a:ext cx="432000" cy="383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2B2E80F-BA65-46FF-8361-B558A5FA8175}"/>
                  </a:ext>
                </a:extLst>
              </p:cNvPr>
              <p:cNvSpPr txBox="1"/>
              <p:nvPr/>
            </p:nvSpPr>
            <p:spPr>
              <a:xfrm>
                <a:off x="8396815" y="5372209"/>
                <a:ext cx="296556" cy="196977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wrap="none" lIns="0" tIns="0" rIns="0" bIns="0" rtlCol="0">
                <a:spAutoFit/>
                <a:sp3d>
                  <a:bevelT w="1270"/>
                </a:sp3d>
              </a:bodyPr>
              <a:lstStyle/>
              <a:p>
                <a:pPr algn="ctr" latinLnBrk="0">
                  <a:lnSpc>
                    <a:spcPct val="80000"/>
                  </a:lnSpc>
                  <a:defRPr/>
                </a:pPr>
                <a:r>
                  <a:rPr lang="ko-KR" altLang="en-US" sz="800" b="1" kern="0" spc="-100" dirty="0">
                    <a:solidFill>
                      <a:prstClr val="black"/>
                    </a:solidFill>
                  </a:rPr>
                  <a:t>통합</a:t>
                </a:r>
                <a:r>
                  <a:rPr lang="en-US" altLang="ko-KR" sz="800" b="1" kern="0" spc="-100" dirty="0">
                    <a:solidFill>
                      <a:prstClr val="black"/>
                    </a:solidFill>
                  </a:rPr>
                  <a:t>DB</a:t>
                </a:r>
              </a:p>
              <a:p>
                <a:pPr algn="ctr" latinLnBrk="0">
                  <a:lnSpc>
                    <a:spcPct val="80000"/>
                  </a:lnSpc>
                  <a:defRPr/>
                </a:pPr>
                <a:r>
                  <a:rPr lang="en-US" altLang="ko-KR" sz="800" b="1" kern="0" spc="-100" dirty="0">
                    <a:solidFill>
                      <a:prstClr val="black"/>
                    </a:solidFill>
                  </a:rPr>
                  <a:t>Primary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28832C0-B0B3-4B62-83B9-663C6C988DA6}"/>
                </a:ext>
              </a:extLst>
            </p:cNvPr>
            <p:cNvGrpSpPr/>
            <p:nvPr/>
          </p:nvGrpSpPr>
          <p:grpSpPr>
            <a:xfrm>
              <a:off x="6760539" y="4513710"/>
              <a:ext cx="445398" cy="408394"/>
              <a:chOff x="8327980" y="5201670"/>
              <a:chExt cx="432000" cy="383935"/>
            </a:xfrm>
          </p:grpSpPr>
          <p:pic>
            <p:nvPicPr>
              <p:cNvPr id="161" name="Picture 23" descr="DB_3">
                <a:extLst>
                  <a:ext uri="{FF2B5EF4-FFF2-40B4-BE49-F238E27FC236}">
                    <a16:creationId xmlns:a16="http://schemas.microsoft.com/office/drawing/2014/main" id="{C721386F-AFF5-4796-804B-A43250B15A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7980" y="5201670"/>
                <a:ext cx="432000" cy="383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366C6A3-DA8F-457C-B647-15B8E1F45752}"/>
                  </a:ext>
                </a:extLst>
              </p:cNvPr>
              <p:cNvSpPr txBox="1"/>
              <p:nvPr/>
            </p:nvSpPr>
            <p:spPr>
              <a:xfrm>
                <a:off x="8350329" y="5372209"/>
                <a:ext cx="389530" cy="196977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wrap="none" lIns="0" tIns="0" rIns="0" bIns="0" rtlCol="0">
                <a:spAutoFit/>
                <a:sp3d>
                  <a:bevelT w="1270"/>
                </a:sp3d>
              </a:bodyPr>
              <a:lstStyle/>
              <a:p>
                <a:pPr algn="ctr" latinLnBrk="0">
                  <a:lnSpc>
                    <a:spcPct val="80000"/>
                  </a:lnSpc>
                  <a:defRPr/>
                </a:pPr>
                <a:r>
                  <a:rPr lang="ko-KR" altLang="en-US" sz="800" b="1" kern="0" spc="-100" dirty="0">
                    <a:solidFill>
                      <a:prstClr val="black"/>
                    </a:solidFill>
                  </a:rPr>
                  <a:t>통합</a:t>
                </a:r>
                <a:r>
                  <a:rPr lang="en-US" altLang="ko-KR" sz="800" b="1" kern="0" spc="-100" dirty="0">
                    <a:solidFill>
                      <a:prstClr val="black"/>
                    </a:solidFill>
                  </a:rPr>
                  <a:t>DB</a:t>
                </a:r>
              </a:p>
              <a:p>
                <a:pPr algn="ctr" latinLnBrk="0">
                  <a:lnSpc>
                    <a:spcPct val="80000"/>
                  </a:lnSpc>
                  <a:defRPr/>
                </a:pPr>
                <a:r>
                  <a:rPr lang="en-US" altLang="ko-KR" sz="800" b="1" kern="0" spc="-100" dirty="0">
                    <a:solidFill>
                      <a:prstClr val="black"/>
                    </a:solidFill>
                  </a:rPr>
                  <a:t>Secondary</a:t>
                </a:r>
              </a:p>
            </p:txBody>
          </p:sp>
        </p:grpSp>
        <p:pic>
          <p:nvPicPr>
            <p:cNvPr id="111" name="Picture 12" descr="C:\Users\wslee\Desktop\29.png">
              <a:extLst>
                <a:ext uri="{FF2B5EF4-FFF2-40B4-BE49-F238E27FC236}">
                  <a16:creationId xmlns:a16="http://schemas.microsoft.com/office/drawing/2014/main" id="{FF67C899-6E42-45A1-88CC-6BD341D84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28821" y="4486499"/>
              <a:ext cx="325894" cy="4611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F13230-EE7C-4F8E-96E2-379949268206}"/>
                </a:ext>
              </a:extLst>
            </p:cNvPr>
            <p:cNvGrpSpPr/>
            <p:nvPr/>
          </p:nvGrpSpPr>
          <p:grpSpPr>
            <a:xfrm>
              <a:off x="3641183" y="5410097"/>
              <a:ext cx="1181808" cy="596759"/>
              <a:chOff x="6248691" y="1986740"/>
              <a:chExt cx="1146258" cy="561018"/>
            </a:xfrm>
          </p:grpSpPr>
          <p:sp>
            <p:nvSpPr>
              <p:cNvPr id="157" name="모서리가 둥근 직사각형 81">
                <a:extLst>
                  <a:ext uri="{FF2B5EF4-FFF2-40B4-BE49-F238E27FC236}">
                    <a16:creationId xmlns:a16="http://schemas.microsoft.com/office/drawing/2014/main" id="{63FFC328-A6F0-4514-BC40-79862FC73582}"/>
                  </a:ext>
                </a:extLst>
              </p:cNvPr>
              <p:cNvSpPr/>
              <p:nvPr/>
            </p:nvSpPr>
            <p:spPr bwMode="auto">
              <a:xfrm>
                <a:off x="6248691" y="1989845"/>
                <a:ext cx="440324" cy="212769"/>
              </a:xfrm>
              <a:prstGeom prst="roundRect">
                <a:avLst>
                  <a:gd name="adj" fmla="val 0"/>
                </a:avLst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rgbClr val="FFFFFF"/>
                </a:bgClr>
              </a:pattFill>
              <a:ln w="6350" cap="flat" cmpd="sng" algn="ctr">
                <a:noFill/>
                <a:prstDash val="solid"/>
              </a:ln>
              <a:effectLst/>
            </p:spPr>
            <p:txBody>
              <a:bodyPr lIns="90000" tIns="72000" rIns="90000" bIns="0" rtlCol="0" anchor="t"/>
              <a:lstStyle/>
              <a:p>
                <a:pPr defTabSz="1043056" latinLnBrk="0">
                  <a:spcAft>
                    <a:spcPts val="240"/>
                  </a:spcAft>
                  <a:defRPr/>
                </a:pPr>
                <a:endParaRPr lang="ko-KR" altLang="en-US" sz="1000" b="1" kern="0" dirty="0">
                  <a:ln>
                    <a:solidFill>
                      <a:schemeClr val="bg1">
                        <a:lumMod val="85000"/>
                        <a:alpha val="20000"/>
                      </a:schemeClr>
                    </a:solidFill>
                  </a:ln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5A82F024-8306-4451-AC13-7069FC9777F0}"/>
                  </a:ext>
                </a:extLst>
              </p:cNvPr>
              <p:cNvSpPr/>
              <p:nvPr/>
            </p:nvSpPr>
            <p:spPr>
              <a:xfrm>
                <a:off x="6585095" y="1986740"/>
                <a:ext cx="809854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latinLnBrk="0">
                  <a:defRPr/>
                </a:pPr>
                <a:r>
                  <a:rPr lang="ko-KR" altLang="en-US" sz="1000" b="1" kern="0" spc="-100">
                    <a:ln w="3175">
                      <a:solidFill>
                        <a:schemeClr val="bg1">
                          <a:lumMod val="95000"/>
                          <a:alpha val="20000"/>
                        </a:schemeClr>
                      </a:solidFill>
                    </a:ln>
                    <a:solidFill>
                      <a:prstClr val="black"/>
                    </a:solidFill>
                  </a:rPr>
                  <a:t>기존 장비</a:t>
                </a:r>
                <a:endParaRPr lang="en-US" altLang="ko-KR" sz="1000" b="1" kern="0" spc="-100" dirty="0">
                  <a:ln w="3175">
                    <a:solidFill>
                      <a:schemeClr val="bg1">
                        <a:lumMod val="95000"/>
                        <a:alpha val="20000"/>
                      </a:schemeClr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모서리가 둥근 직사각형 83">
                <a:extLst>
                  <a:ext uri="{FF2B5EF4-FFF2-40B4-BE49-F238E27FC236}">
                    <a16:creationId xmlns:a16="http://schemas.microsoft.com/office/drawing/2014/main" id="{F211C5A6-0055-44EC-9551-D7F039D23410}"/>
                  </a:ext>
                </a:extLst>
              </p:cNvPr>
              <p:cNvSpPr/>
              <p:nvPr/>
            </p:nvSpPr>
            <p:spPr bwMode="auto">
              <a:xfrm>
                <a:off x="6248691" y="2304642"/>
                <a:ext cx="440324" cy="212769"/>
              </a:xfrm>
              <a:prstGeom prst="roundRect">
                <a:avLst>
                  <a:gd name="adj" fmla="val 0"/>
                </a:avLst>
              </a:prstGeom>
              <a:pattFill prst="ltUpDiag">
                <a:fgClr>
                  <a:schemeClr val="tx2"/>
                </a:fgClr>
                <a:bgClr>
                  <a:srgbClr val="FFFFFF"/>
                </a:bgClr>
              </a:pattFill>
              <a:ln w="635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lIns="90000" tIns="72000" rIns="90000" bIns="0" rtlCol="0" anchor="t"/>
              <a:lstStyle/>
              <a:p>
                <a:pPr defTabSz="1043056" latinLnBrk="0">
                  <a:spcAft>
                    <a:spcPts val="240"/>
                  </a:spcAft>
                </a:pPr>
                <a:endParaRPr lang="ko-KR" altLang="en-US" sz="1000" b="1" kern="0" dirty="0">
                  <a:ln>
                    <a:solidFill>
                      <a:schemeClr val="bg1">
                        <a:lumMod val="85000"/>
                        <a:alpha val="20000"/>
                      </a:schemeClr>
                    </a:solidFill>
                  </a:ln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A454319D-37E3-4CF1-BFA0-F1F9235C29C7}"/>
                  </a:ext>
                </a:extLst>
              </p:cNvPr>
              <p:cNvSpPr/>
              <p:nvPr/>
            </p:nvSpPr>
            <p:spPr>
              <a:xfrm>
                <a:off x="6585095" y="2301537"/>
                <a:ext cx="809854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latinLnBrk="0">
                  <a:defRPr/>
                </a:pPr>
                <a:r>
                  <a:rPr lang="ko-KR" altLang="en-US" sz="1000" b="1" kern="0" spc="-100">
                    <a:ln w="3175">
                      <a:solidFill>
                        <a:schemeClr val="bg1">
                          <a:lumMod val="95000"/>
                          <a:alpha val="2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신규장비</a:t>
                </a:r>
                <a:endParaRPr lang="en-US" altLang="ko-KR" sz="1000" b="1" kern="0" spc="-100" dirty="0">
                  <a:ln w="3175">
                    <a:solidFill>
                      <a:schemeClr val="bg1">
                        <a:lumMod val="95000"/>
                        <a:alpha val="20000"/>
                      </a:schemeClr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F6D88E8-F818-4EB9-BEEF-0553E8C1E08A}"/>
                </a:ext>
              </a:extLst>
            </p:cNvPr>
            <p:cNvCxnSpPr/>
            <p:nvPr/>
          </p:nvCxnSpPr>
          <p:spPr>
            <a:xfrm>
              <a:off x="5097394" y="3239996"/>
              <a:ext cx="0" cy="2026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F548C91-39B2-4DC2-91DE-50C6DAD9DAAD}"/>
                </a:ext>
              </a:extLst>
            </p:cNvPr>
            <p:cNvCxnSpPr/>
            <p:nvPr/>
          </p:nvCxnSpPr>
          <p:spPr>
            <a:xfrm>
              <a:off x="6823224" y="3239996"/>
              <a:ext cx="0" cy="2026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28E90EA-90E6-4EFB-A078-2ABD3E70F530}"/>
                </a:ext>
              </a:extLst>
            </p:cNvPr>
            <p:cNvCxnSpPr/>
            <p:nvPr/>
          </p:nvCxnSpPr>
          <p:spPr>
            <a:xfrm>
              <a:off x="5706518" y="3453503"/>
              <a:ext cx="0" cy="2026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566">
              <a:extLst>
                <a:ext uri="{FF2B5EF4-FFF2-40B4-BE49-F238E27FC236}">
                  <a16:creationId xmlns:a16="http://schemas.microsoft.com/office/drawing/2014/main" id="{4104A28B-B856-4D75-B25C-9CC780426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31875" y="3893486"/>
              <a:ext cx="40182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F422973-3003-446A-82CB-C431BC2FC334}"/>
                </a:ext>
              </a:extLst>
            </p:cNvPr>
            <p:cNvSpPr txBox="1"/>
            <p:nvPr/>
          </p:nvSpPr>
          <p:spPr>
            <a:xfrm>
              <a:off x="3603670" y="3005986"/>
              <a:ext cx="923870" cy="32738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>
              <a:defPPr>
                <a:defRPr lang="ko-KR"/>
              </a:defPPr>
              <a:lvl1pPr algn="ctr" latinLnBrk="0">
                <a:defRPr sz="1000" kern="0" spc="-10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r>
                <a:rPr lang="ko-KR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신규 </a:t>
              </a:r>
              <a:r>
                <a:rPr lang="ko-KR" altLang="en-US" b="1" dirty="0" err="1">
                  <a:solidFill>
                    <a:schemeClr val="tx1"/>
                  </a:solidFill>
                  <a:latin typeface="+mn-lt"/>
                  <a:ea typeface="+mn-ea"/>
                </a:rPr>
                <a:t>녹취</a:t>
              </a:r>
              <a:r>
                <a:rPr lang="ko-KR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 </a:t>
              </a:r>
              <a:endParaRPr lang="en-US" altLang="ko-KR" b="1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  <a:latin typeface="+mn-lt"/>
                  <a:ea typeface="+mn-ea"/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준 실시간 </a:t>
              </a:r>
              <a:r>
                <a:rPr lang="en-US" altLang="ko-KR" b="1" dirty="0">
                  <a:solidFill>
                    <a:schemeClr val="tx1"/>
                  </a:solidFill>
                  <a:latin typeface="+mn-lt"/>
                  <a:ea typeface="+mn-ea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주간</a:t>
              </a:r>
              <a:r>
                <a:rPr lang="en-US" altLang="ko-KR" b="1" dirty="0">
                  <a:solidFill>
                    <a:schemeClr val="tx1"/>
                  </a:solidFill>
                  <a:latin typeface="+mn-lt"/>
                  <a:ea typeface="+mn-ea"/>
                </a:rPr>
                <a:t>)</a:t>
              </a:r>
              <a:endParaRPr lang="ko-KR" altLang="en-US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F87B5F5-8108-486D-B564-26E973D95D2D}"/>
                </a:ext>
              </a:extLst>
            </p:cNvPr>
            <p:cNvSpPr txBox="1"/>
            <p:nvPr/>
          </p:nvSpPr>
          <p:spPr>
            <a:xfrm>
              <a:off x="3401166" y="1996328"/>
              <a:ext cx="1394895" cy="1636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>
              <a:defPPr>
                <a:defRPr lang="ko-KR"/>
              </a:defPPr>
              <a:lvl1pPr algn="ctr" latinLnBrk="0">
                <a:defRPr sz="1000" kern="0" spc="-10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r>
                <a:rPr lang="ko-KR" altLang="en-US" b="1" dirty="0">
                  <a:solidFill>
                    <a:schemeClr val="accent1"/>
                  </a:solidFill>
                  <a:latin typeface="+mn-lt"/>
                  <a:ea typeface="+mn-ea"/>
                </a:rPr>
                <a:t>과거 </a:t>
              </a:r>
              <a:r>
                <a:rPr lang="ko-KR" altLang="en-US" b="1" dirty="0" err="1">
                  <a:solidFill>
                    <a:schemeClr val="accent1"/>
                  </a:solidFill>
                  <a:latin typeface="+mn-lt"/>
                  <a:ea typeface="+mn-ea"/>
                </a:rPr>
                <a:t>녹취</a:t>
              </a:r>
              <a:r>
                <a:rPr lang="ko-KR" altLang="en-US" b="1" dirty="0">
                  <a:solidFill>
                    <a:schemeClr val="accent1"/>
                  </a:solidFill>
                  <a:latin typeface="+mn-lt"/>
                  <a:ea typeface="+mn-ea"/>
                </a:rPr>
                <a:t> </a:t>
              </a:r>
              <a:r>
                <a:rPr lang="en-US" altLang="ko-KR" b="1" dirty="0">
                  <a:solidFill>
                    <a:schemeClr val="accent1"/>
                  </a:solidFill>
                  <a:latin typeface="+mn-lt"/>
                  <a:ea typeface="+mn-ea"/>
                </a:rPr>
                <a:t>- </a:t>
              </a:r>
              <a:r>
                <a:rPr lang="ko-KR" altLang="en-US" b="1" dirty="0">
                  <a:solidFill>
                    <a:schemeClr val="accent1"/>
                  </a:solidFill>
                  <a:latin typeface="+mn-lt"/>
                  <a:ea typeface="+mn-ea"/>
                </a:rPr>
                <a:t>일 </a:t>
              </a:r>
              <a:r>
                <a:rPr lang="en-US" altLang="ko-KR" b="1" dirty="0">
                  <a:solidFill>
                    <a:schemeClr val="accent1"/>
                  </a:solidFill>
                  <a:latin typeface="+mn-lt"/>
                  <a:ea typeface="+mn-ea"/>
                </a:rPr>
                <a:t>Batch (</a:t>
              </a:r>
              <a:r>
                <a:rPr lang="ko-KR" altLang="en-US" b="1" dirty="0">
                  <a:solidFill>
                    <a:schemeClr val="accent1"/>
                  </a:solidFill>
                  <a:latin typeface="+mn-lt"/>
                  <a:ea typeface="+mn-ea"/>
                </a:rPr>
                <a:t>야간</a:t>
              </a:r>
              <a:r>
                <a:rPr lang="en-US" altLang="ko-KR" b="1" dirty="0">
                  <a:solidFill>
                    <a:schemeClr val="accent1"/>
                  </a:solidFill>
                  <a:latin typeface="+mn-lt"/>
                  <a:ea typeface="+mn-ea"/>
                </a:rPr>
                <a:t>)</a:t>
              </a:r>
              <a:endParaRPr lang="ko-KR" altLang="en-US" b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008E0BF-1C16-4125-8517-D808147CD71D}"/>
                </a:ext>
              </a:extLst>
            </p:cNvPr>
            <p:cNvGrpSpPr/>
            <p:nvPr/>
          </p:nvGrpSpPr>
          <p:grpSpPr>
            <a:xfrm>
              <a:off x="5957520" y="4619690"/>
              <a:ext cx="788269" cy="221623"/>
              <a:chOff x="6682290" y="4581479"/>
              <a:chExt cx="620653" cy="210434"/>
            </a:xfrm>
          </p:grpSpPr>
          <p:sp>
            <p:nvSpPr>
              <p:cNvPr id="155" name="Freeform 60">
                <a:extLst>
                  <a:ext uri="{FF2B5EF4-FFF2-40B4-BE49-F238E27FC236}">
                    <a16:creationId xmlns:a16="http://schemas.microsoft.com/office/drawing/2014/main" id="{49AA0203-C90E-4379-AD36-AC83D91610A8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6682290" y="4581479"/>
                <a:ext cx="620653" cy="70124"/>
              </a:xfrm>
              <a:custGeom>
                <a:avLst/>
                <a:gdLst>
                  <a:gd name="T0" fmla="*/ 0 w 576"/>
                  <a:gd name="T1" fmla="*/ 2147483647 h 192"/>
                  <a:gd name="T2" fmla="*/ 2147483647 w 576"/>
                  <a:gd name="T3" fmla="*/ 2147483647 h 192"/>
                  <a:gd name="T4" fmla="*/ 2147483647 w 576"/>
                  <a:gd name="T5" fmla="*/ 0 h 192"/>
                  <a:gd name="T6" fmla="*/ 2147483647 w 576"/>
                  <a:gd name="T7" fmla="*/ 2147483647 h 192"/>
                  <a:gd name="T8" fmla="*/ 2147483647 w 576"/>
                  <a:gd name="T9" fmla="*/ 2147483647 h 192"/>
                  <a:gd name="T10" fmla="*/ 2147483647 w 576"/>
                  <a:gd name="T11" fmla="*/ 2147483647 h 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92"/>
                  <a:gd name="T20" fmla="*/ 576 w 576"/>
                  <a:gd name="T21" fmla="*/ 192 h 1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92">
                    <a:moveTo>
                      <a:pt x="0" y="96"/>
                    </a:moveTo>
                    <a:lnTo>
                      <a:pt x="192" y="96"/>
                    </a:lnTo>
                    <a:lnTo>
                      <a:pt x="247" y="0"/>
                    </a:lnTo>
                    <a:lnTo>
                      <a:pt x="298" y="192"/>
                    </a:lnTo>
                    <a:lnTo>
                      <a:pt x="353" y="96"/>
                    </a:lnTo>
                    <a:lnTo>
                      <a:pt x="576" y="96"/>
                    </a:lnTo>
                  </a:path>
                </a:pathLst>
              </a:custGeom>
              <a:noFill/>
              <a:ln w="127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 latinLnBrk="1"/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Freeform 162">
                <a:extLst>
                  <a:ext uri="{FF2B5EF4-FFF2-40B4-BE49-F238E27FC236}">
                    <a16:creationId xmlns:a16="http://schemas.microsoft.com/office/drawing/2014/main" id="{7901A738-4997-4631-8D9A-1CD1E19280EF}"/>
                  </a:ext>
                </a:extLst>
              </p:cNvPr>
              <p:cNvSpPr>
                <a:spLocks/>
              </p:cNvSpPr>
              <p:nvPr/>
            </p:nvSpPr>
            <p:spPr bwMode="gray">
              <a:xfrm flipV="1">
                <a:off x="6682290" y="4713154"/>
                <a:ext cx="619688" cy="78759"/>
              </a:xfrm>
              <a:custGeom>
                <a:avLst/>
                <a:gdLst>
                  <a:gd name="T0" fmla="*/ 0 w 576"/>
                  <a:gd name="T1" fmla="*/ 2147483647 h 192"/>
                  <a:gd name="T2" fmla="*/ 2147483647 w 576"/>
                  <a:gd name="T3" fmla="*/ 2147483647 h 192"/>
                  <a:gd name="T4" fmla="*/ 2147483647 w 576"/>
                  <a:gd name="T5" fmla="*/ 0 h 192"/>
                  <a:gd name="T6" fmla="*/ 2147483647 w 576"/>
                  <a:gd name="T7" fmla="*/ 2147483647 h 192"/>
                  <a:gd name="T8" fmla="*/ 2147483647 w 576"/>
                  <a:gd name="T9" fmla="*/ 2147483647 h 192"/>
                  <a:gd name="T10" fmla="*/ 2147483647 w 576"/>
                  <a:gd name="T11" fmla="*/ 2147483647 h 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92"/>
                  <a:gd name="T20" fmla="*/ 576 w 576"/>
                  <a:gd name="T21" fmla="*/ 192 h 1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92">
                    <a:moveTo>
                      <a:pt x="0" y="96"/>
                    </a:moveTo>
                    <a:lnTo>
                      <a:pt x="192" y="96"/>
                    </a:lnTo>
                    <a:lnTo>
                      <a:pt x="247" y="0"/>
                    </a:lnTo>
                    <a:lnTo>
                      <a:pt x="298" y="192"/>
                    </a:lnTo>
                    <a:lnTo>
                      <a:pt x="353" y="96"/>
                    </a:lnTo>
                    <a:lnTo>
                      <a:pt x="576" y="96"/>
                    </a:lnTo>
                  </a:path>
                </a:pathLst>
              </a:custGeom>
              <a:noFill/>
              <a:ln w="12700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 latinLnBrk="1"/>
                <a:endParaRPr lang="ko-KR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0" name="Rectangle 165">
              <a:extLst>
                <a:ext uri="{FF2B5EF4-FFF2-40B4-BE49-F238E27FC236}">
                  <a16:creationId xmlns:a16="http://schemas.microsoft.com/office/drawing/2014/main" id="{67020690-9A60-470B-B270-E35B3FC717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38657" y="4807520"/>
              <a:ext cx="801900" cy="1964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/>
              <a:r>
                <a:rPr lang="ko-KR" altLang="en-US" sz="600" b="1" dirty="0">
                  <a:ln w="3175">
                    <a:solidFill>
                      <a:srgbClr val="006DB8">
                        <a:alpha val="20000"/>
                      </a:srgbClr>
                    </a:solidFill>
                  </a:ln>
                  <a:solidFill>
                    <a:srgbClr val="002060"/>
                  </a:solidFill>
                </a:rPr>
                <a:t>복제 </a:t>
              </a:r>
              <a:r>
                <a:rPr lang="ko-KR" altLang="en-US" sz="600" b="1" dirty="0" err="1">
                  <a:ln w="3175">
                    <a:solidFill>
                      <a:srgbClr val="006DB8">
                        <a:alpha val="20000"/>
                      </a:srgbClr>
                    </a:solidFill>
                  </a:ln>
                  <a:solidFill>
                    <a:srgbClr val="002060"/>
                  </a:solidFill>
                </a:rPr>
                <a:t>미러링</a:t>
              </a:r>
              <a:r>
                <a:rPr lang="ko-KR" altLang="en-US" sz="600" b="1" dirty="0">
                  <a:ln w="3175">
                    <a:solidFill>
                      <a:srgbClr val="006DB8">
                        <a:alpha val="20000"/>
                      </a:srgbClr>
                    </a:solidFill>
                  </a:ln>
                  <a:solidFill>
                    <a:srgbClr val="002060"/>
                  </a:solidFill>
                </a:rPr>
                <a:t> 라인</a:t>
              </a:r>
            </a:p>
          </p:txBody>
        </p:sp>
        <p:sp>
          <p:nvSpPr>
            <p:cNvPr id="121" name="Rectangle 30">
              <a:extLst>
                <a:ext uri="{FF2B5EF4-FFF2-40B4-BE49-F238E27FC236}">
                  <a16:creationId xmlns:a16="http://schemas.microsoft.com/office/drawing/2014/main" id="{B0F55374-542E-4107-8C1D-76C617E64B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040313" y="4440555"/>
              <a:ext cx="563908" cy="1964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600" b="1" dirty="0">
                  <a:ln w="3175">
                    <a:solidFill>
                      <a:srgbClr val="C00000">
                        <a:alpha val="20000"/>
                      </a:srgbClr>
                    </a:solidFill>
                  </a:ln>
                  <a:solidFill>
                    <a:srgbClr val="FF3300"/>
                  </a:solidFill>
                </a:rPr>
                <a:t>Heartbeat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6C14C5D-B7D0-4869-A76B-EE4F813CD44C}"/>
                </a:ext>
              </a:extLst>
            </p:cNvPr>
            <p:cNvSpPr txBox="1"/>
            <p:nvPr/>
          </p:nvSpPr>
          <p:spPr>
            <a:xfrm>
              <a:off x="5460971" y="2346665"/>
              <a:ext cx="509037" cy="32738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>
              <a:defPPr>
                <a:defRPr lang="ko-KR"/>
              </a:defPPr>
              <a:lvl1pPr algn="ctr" latinLnBrk="0">
                <a:defRPr sz="1000" kern="0" spc="-10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+mn-lt"/>
                  <a:ea typeface="+mn-ea"/>
                </a:rPr>
                <a:t>Text </a:t>
              </a:r>
              <a:r>
                <a:rPr lang="ko-KR" altLang="en-US" b="1">
                  <a:solidFill>
                    <a:schemeClr val="tx1"/>
                  </a:solidFill>
                  <a:latin typeface="+mn-lt"/>
                  <a:ea typeface="+mn-ea"/>
                </a:rPr>
                <a:t>변환</a:t>
              </a:r>
              <a:endParaRPr lang="en-US" altLang="ko-KR" b="1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결과 저장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21B6C67-D4AE-44EE-8F34-5799522C6668}"/>
                </a:ext>
              </a:extLst>
            </p:cNvPr>
            <p:cNvSpPr/>
            <p:nvPr/>
          </p:nvSpPr>
          <p:spPr>
            <a:xfrm>
              <a:off x="6764543" y="4479156"/>
              <a:ext cx="487882" cy="229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>
                  <a:solidFill>
                    <a:srgbClr val="FF3300"/>
                  </a:solidFill>
                </a:rPr>
                <a:t>MCCS</a:t>
              </a:r>
              <a:endParaRPr lang="ko-KR" altLang="en-US" b="1"/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9858EA8-7377-43CB-A657-FFB0351F7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16023" y="3451778"/>
              <a:ext cx="0" cy="2685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111304F7-3EEF-41A0-8FB6-4D71A0416FAF}"/>
                </a:ext>
              </a:extLst>
            </p:cNvPr>
            <p:cNvGrpSpPr/>
            <p:nvPr/>
          </p:nvGrpSpPr>
          <p:grpSpPr>
            <a:xfrm>
              <a:off x="1636688" y="3634627"/>
              <a:ext cx="558672" cy="929446"/>
              <a:chOff x="1357202" y="4722087"/>
              <a:chExt cx="589984" cy="951370"/>
            </a:xfrm>
          </p:grpSpPr>
          <p:sp>
            <p:nvSpPr>
              <p:cNvPr id="153" name="모서리가 둥근 직사각형 93">
                <a:extLst>
                  <a:ext uri="{FF2B5EF4-FFF2-40B4-BE49-F238E27FC236}">
                    <a16:creationId xmlns:a16="http://schemas.microsoft.com/office/drawing/2014/main" id="{3912FFE9-3401-4D17-914B-90343CAFAB12}"/>
                  </a:ext>
                </a:extLst>
              </p:cNvPr>
              <p:cNvSpPr/>
              <p:nvPr/>
            </p:nvSpPr>
            <p:spPr bwMode="auto">
              <a:xfrm>
                <a:off x="1357202" y="4722087"/>
                <a:ext cx="589984" cy="951370"/>
              </a:xfrm>
              <a:prstGeom prst="roundRect">
                <a:avLst>
                  <a:gd name="adj" fmla="val 0"/>
                </a:avLst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rgbClr val="FFFFFF"/>
                </a:bgClr>
              </a:pattFill>
              <a:ln w="6350" cap="flat" cmpd="sng" algn="ctr">
                <a:noFill/>
                <a:prstDash val="solid"/>
              </a:ln>
              <a:effectLst/>
            </p:spPr>
            <p:txBody>
              <a:bodyPr lIns="90000" tIns="72000" rIns="90000" bIns="0" rtlCol="0" anchor="t"/>
              <a:lstStyle/>
              <a:p>
                <a:pPr defTabSz="1043056" latinLnBrk="0">
                  <a:spcAft>
                    <a:spcPts val="240"/>
                  </a:spcAft>
                  <a:defRPr/>
                </a:pPr>
                <a:endParaRPr lang="ko-KR" altLang="en-US" sz="1000" b="1" kern="0" dirty="0">
                  <a:ln>
                    <a:solidFill>
                      <a:schemeClr val="bg1">
                        <a:lumMod val="85000"/>
                        <a:alpha val="20000"/>
                      </a:schemeClr>
                    </a:solidFill>
                  </a:ln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95B2C88-8C68-4000-8BFF-54631E1A9EC8}"/>
                  </a:ext>
                </a:extLst>
              </p:cNvPr>
              <p:cNvSpPr txBox="1"/>
              <p:nvPr/>
            </p:nvSpPr>
            <p:spPr>
              <a:xfrm>
                <a:off x="1417624" y="5432435"/>
                <a:ext cx="478226" cy="167553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wrap="none" lIns="0" tIns="0" rIns="0" bIns="0" rtlCol="0">
                <a:spAutoFit/>
                <a:sp3d>
                  <a:bevelT w="1270"/>
                </a:sp3d>
              </a:bodyPr>
              <a:lstStyle/>
              <a:p>
                <a:pPr algn="ctr" latinLnBrk="0">
                  <a:defRPr/>
                </a:pPr>
                <a:r>
                  <a:rPr lang="ko-KR" altLang="en-US" sz="1000" b="1" kern="0" spc="-100" dirty="0">
                    <a:solidFill>
                      <a:prstClr val="black"/>
                    </a:solidFill>
                  </a:rPr>
                  <a:t>상담</a:t>
                </a:r>
                <a:r>
                  <a:rPr lang="en-US" altLang="ko-KR" sz="1000" b="1" kern="0" spc="-100" dirty="0">
                    <a:solidFill>
                      <a:prstClr val="black"/>
                    </a:solidFill>
                  </a:rPr>
                  <a:t>APP</a:t>
                </a:r>
              </a:p>
            </p:txBody>
          </p:sp>
        </p:grpSp>
        <p:pic>
          <p:nvPicPr>
            <p:cNvPr id="126" name="Picture 2" descr="C:\Users\wslee\Desktop\20.png">
              <a:extLst>
                <a:ext uri="{FF2B5EF4-FFF2-40B4-BE49-F238E27FC236}">
                  <a16:creationId xmlns:a16="http://schemas.microsoft.com/office/drawing/2014/main" id="{E8A7E712-29F7-4BB6-B7E7-22F90566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4379" y="3652304"/>
              <a:ext cx="304831" cy="465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Text Box 178">
              <a:extLst>
                <a:ext uri="{FF2B5EF4-FFF2-40B4-BE49-F238E27FC236}">
                  <a16:creationId xmlns:a16="http://schemas.microsoft.com/office/drawing/2014/main" id="{7316BEB7-CF77-441D-AB10-FFCAF8397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1675" y="5081757"/>
              <a:ext cx="1522808" cy="2291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800" b="1" dirty="0">
                  <a:ln w="3175">
                    <a:solidFill>
                      <a:srgbClr val="333399">
                        <a:alpha val="20000"/>
                      </a:srgbClr>
                    </a:solidFill>
                  </a:ln>
                  <a:solidFill>
                    <a:srgbClr val="333399"/>
                  </a:solidFill>
                </a:rPr>
                <a:t>데이터 실시간 복제</a:t>
              </a:r>
            </a:p>
          </p:txBody>
        </p:sp>
        <p:sp>
          <p:nvSpPr>
            <p:cNvPr id="128" name="Line 166">
              <a:extLst>
                <a:ext uri="{FF2B5EF4-FFF2-40B4-BE49-F238E27FC236}">
                  <a16:creationId xmlns:a16="http://schemas.microsoft.com/office/drawing/2014/main" id="{407CAB9F-4B42-4F5A-A61E-E6C4FC039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79" y="5052608"/>
              <a:ext cx="1196651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B20156B-39EE-4D44-9EDA-F01A73FC53CC}"/>
                </a:ext>
              </a:extLst>
            </p:cNvPr>
            <p:cNvSpPr txBox="1"/>
            <p:nvPr/>
          </p:nvSpPr>
          <p:spPr>
            <a:xfrm>
              <a:off x="6954638" y="3833564"/>
              <a:ext cx="237992" cy="32738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>
              <a:defPPr>
                <a:defRPr lang="ko-KR"/>
              </a:defPPr>
              <a:lvl1pPr algn="ctr" latinLnBrk="0">
                <a:defRPr sz="1000" kern="0" spc="-10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+mn-lt"/>
                  <a:ea typeface="+mn-ea"/>
                </a:rPr>
                <a:t>Text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  <a:latin typeface="+mn-lt"/>
                  <a:ea typeface="+mn-ea"/>
                </a:rPr>
                <a:t>분석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AA2406-64D4-4F99-BD35-9A76C2DB93C3}"/>
                </a:ext>
              </a:extLst>
            </p:cNvPr>
            <p:cNvSpPr txBox="1"/>
            <p:nvPr/>
          </p:nvSpPr>
          <p:spPr>
            <a:xfrm>
              <a:off x="4985640" y="2984420"/>
              <a:ext cx="190063" cy="1636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en-US" altLang="ko-KR" sz="1000" b="1" kern="0" spc="-100" dirty="0">
                  <a:solidFill>
                    <a:prstClr val="black"/>
                  </a:solidFill>
                </a:rPr>
                <a:t>STT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AA2406-64D4-4F99-BD35-9A76C2DB93C3}"/>
                </a:ext>
              </a:extLst>
            </p:cNvPr>
            <p:cNvSpPr txBox="1"/>
            <p:nvPr/>
          </p:nvSpPr>
          <p:spPr>
            <a:xfrm>
              <a:off x="6341907" y="3034007"/>
              <a:ext cx="935611" cy="1636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ko-KR" altLang="en-US" sz="1000" b="1" kern="0" spc="-100" dirty="0">
                  <a:solidFill>
                    <a:prstClr val="black"/>
                  </a:solidFill>
                </a:rPr>
                <a:t>통합 </a:t>
              </a:r>
              <a:r>
                <a:rPr lang="ko-KR" altLang="en-US" sz="1000" b="1" kern="0" spc="-100" dirty="0" err="1">
                  <a:solidFill>
                    <a:prstClr val="black"/>
                  </a:solidFill>
                </a:rPr>
                <a:t>개발서버</a:t>
              </a:r>
              <a:r>
                <a:rPr lang="ko-KR" altLang="en-US" sz="1000" b="1" kern="0" spc="-100" dirty="0">
                  <a:solidFill>
                    <a:prstClr val="black"/>
                  </a:solidFill>
                </a:rPr>
                <a:t> </a:t>
              </a:r>
              <a:endParaRPr lang="en-US" altLang="ko-KR" sz="1000" b="1" kern="0" spc="-100" dirty="0">
                <a:solidFill>
                  <a:prstClr val="black"/>
                </a:solidFill>
              </a:endParaRPr>
            </a:p>
          </p:txBody>
        </p:sp>
        <p:sp>
          <p:nvSpPr>
            <p:cNvPr id="132" name="자유형: 도형 9">
              <a:extLst>
                <a:ext uri="{FF2B5EF4-FFF2-40B4-BE49-F238E27FC236}">
                  <a16:creationId xmlns:a16="http://schemas.microsoft.com/office/drawing/2014/main" id="{43228C5B-26CA-43BB-9422-213AFF201DBA}"/>
                </a:ext>
              </a:extLst>
            </p:cNvPr>
            <p:cNvSpPr/>
            <p:nvPr/>
          </p:nvSpPr>
          <p:spPr>
            <a:xfrm>
              <a:off x="1428623" y="3212560"/>
              <a:ext cx="3594141" cy="180061"/>
            </a:xfrm>
            <a:custGeom>
              <a:avLst/>
              <a:gdLst>
                <a:gd name="connsiteX0" fmla="*/ 0 w 4374292"/>
                <a:gd name="connsiteY0" fmla="*/ 0 h 189470"/>
                <a:gd name="connsiteX1" fmla="*/ 0 w 4374292"/>
                <a:gd name="connsiteY1" fmla="*/ 189470 h 189470"/>
                <a:gd name="connsiteX2" fmla="*/ 4374292 w 4374292"/>
                <a:gd name="connsiteY2" fmla="*/ 189470 h 189470"/>
                <a:gd name="connsiteX3" fmla="*/ 4374292 w 4374292"/>
                <a:gd name="connsiteY3" fmla="*/ 57665 h 18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4292" h="189470">
                  <a:moveTo>
                    <a:pt x="0" y="0"/>
                  </a:moveTo>
                  <a:lnTo>
                    <a:pt x="0" y="189470"/>
                  </a:lnTo>
                  <a:lnTo>
                    <a:pt x="4374292" y="189470"/>
                  </a:lnTo>
                  <a:lnTo>
                    <a:pt x="4374292" y="57665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33" name="자유형: 도형 25">
              <a:extLst>
                <a:ext uri="{FF2B5EF4-FFF2-40B4-BE49-F238E27FC236}">
                  <a16:creationId xmlns:a16="http://schemas.microsoft.com/office/drawing/2014/main" id="{E96FB29A-6544-46F5-86B7-7F72FC16243D}"/>
                </a:ext>
              </a:extLst>
            </p:cNvPr>
            <p:cNvSpPr/>
            <p:nvPr/>
          </p:nvSpPr>
          <p:spPr>
            <a:xfrm>
              <a:off x="2208715" y="3480646"/>
              <a:ext cx="2789792" cy="918617"/>
            </a:xfrm>
            <a:custGeom>
              <a:avLst/>
              <a:gdLst>
                <a:gd name="connsiteX0" fmla="*/ 0 w 2451100"/>
                <a:gd name="connsiteY0" fmla="*/ 863600 h 863600"/>
                <a:gd name="connsiteX1" fmla="*/ 2451100 w 2451100"/>
                <a:gd name="connsiteY1" fmla="*/ 863600 h 863600"/>
                <a:gd name="connsiteX2" fmla="*/ 2451100 w 2451100"/>
                <a:gd name="connsiteY2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100" h="863600">
                  <a:moveTo>
                    <a:pt x="0" y="863600"/>
                  </a:moveTo>
                  <a:lnTo>
                    <a:pt x="2451100" y="863600"/>
                  </a:lnTo>
                  <a:lnTo>
                    <a:pt x="2451100" y="0"/>
                  </a:lnTo>
                </a:path>
              </a:pathLst>
            </a:custGeom>
            <a:noFill/>
            <a:ln w="19050" cap="flat" cmpd="sng" algn="ctr">
              <a:solidFill>
                <a:srgbClr val="007E6F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8A61FC8-8049-4433-A773-130911DA4061}"/>
                </a:ext>
              </a:extLst>
            </p:cNvPr>
            <p:cNvSpPr txBox="1"/>
            <p:nvPr/>
          </p:nvSpPr>
          <p:spPr>
            <a:xfrm>
              <a:off x="4083568" y="4014867"/>
              <a:ext cx="798021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>
              <a:defPPr>
                <a:defRPr lang="ko-KR"/>
              </a:defPPr>
              <a:lvl1pPr algn="ctr" latinLnBrk="0">
                <a:defRPr sz="1000" kern="0" spc="-10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r>
                <a:rPr lang="ko-KR" altLang="en-US" b="1" dirty="0">
                  <a:solidFill>
                    <a:srgbClr val="007E6F"/>
                  </a:solidFill>
                  <a:latin typeface="+mn-lt"/>
                  <a:ea typeface="+mn-ea"/>
                </a:rPr>
                <a:t>상담이력</a:t>
              </a:r>
              <a:endParaRPr lang="en-US" altLang="ko-KR" b="1" dirty="0">
                <a:solidFill>
                  <a:srgbClr val="007E6F"/>
                </a:solidFill>
                <a:latin typeface="+mn-lt"/>
                <a:ea typeface="+mn-ea"/>
              </a:endParaRPr>
            </a:p>
            <a:p>
              <a:r>
                <a:rPr lang="en-US" altLang="ko-KR" b="1" dirty="0">
                  <a:solidFill>
                    <a:srgbClr val="007E6F"/>
                  </a:solidFill>
                  <a:latin typeface="+mn-lt"/>
                  <a:ea typeface="+mn-ea"/>
                </a:rPr>
                <a:t>(</a:t>
              </a:r>
              <a:r>
                <a:rPr lang="ko-KR" altLang="en-US" b="1" dirty="0">
                  <a:solidFill>
                    <a:srgbClr val="007E6F"/>
                  </a:solidFill>
                  <a:latin typeface="+mn-lt"/>
                  <a:ea typeface="+mn-ea"/>
                </a:rPr>
                <a:t>상담 </a:t>
              </a:r>
              <a:r>
                <a:rPr lang="ko-KR" altLang="en-US" b="1" dirty="0" err="1">
                  <a:solidFill>
                    <a:srgbClr val="007E6F"/>
                  </a:solidFill>
                  <a:latin typeface="+mn-lt"/>
                  <a:ea typeface="+mn-ea"/>
                </a:rPr>
                <a:t>유형정보</a:t>
              </a:r>
              <a:r>
                <a:rPr lang="en-US" altLang="ko-KR" b="1" dirty="0">
                  <a:solidFill>
                    <a:srgbClr val="007E6F"/>
                  </a:solidFill>
                  <a:latin typeface="+mn-lt"/>
                  <a:ea typeface="+mn-ea"/>
                </a:rPr>
                <a:t>)</a:t>
              </a:r>
              <a:endParaRPr lang="ko-KR" altLang="en-US" b="1" dirty="0">
                <a:solidFill>
                  <a:srgbClr val="007E6F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AA2406-64D4-4F99-BD35-9A76C2DB93C3}"/>
                </a:ext>
              </a:extLst>
            </p:cNvPr>
            <p:cNvSpPr txBox="1"/>
            <p:nvPr/>
          </p:nvSpPr>
          <p:spPr>
            <a:xfrm>
              <a:off x="5886858" y="5384801"/>
              <a:ext cx="942050" cy="1636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ko-KR" altLang="en-US" sz="1000" b="1" kern="0" spc="-100" dirty="0">
                  <a:solidFill>
                    <a:prstClr val="black"/>
                  </a:solidFill>
                </a:rPr>
                <a:t>통합 </a:t>
              </a:r>
              <a:r>
                <a:rPr lang="en-US" altLang="ko-KR" sz="1000" b="1" kern="0" spc="-100" dirty="0">
                  <a:solidFill>
                    <a:prstClr val="black"/>
                  </a:solidFill>
                </a:rPr>
                <a:t>DB (STT/ TA)</a:t>
              </a:r>
            </a:p>
          </p:txBody>
        </p:sp>
        <p:sp>
          <p:nvSpPr>
            <p:cNvPr id="136" name="모서리가 둥근 직사각형 93">
              <a:extLst>
                <a:ext uri="{FF2B5EF4-FFF2-40B4-BE49-F238E27FC236}">
                  <a16:creationId xmlns:a16="http://schemas.microsoft.com/office/drawing/2014/main" id="{D33B17FE-594B-4526-9947-C660D1B8BEA1}"/>
                </a:ext>
              </a:extLst>
            </p:cNvPr>
            <p:cNvSpPr/>
            <p:nvPr/>
          </p:nvSpPr>
          <p:spPr bwMode="auto">
            <a:xfrm>
              <a:off x="446938" y="3638768"/>
              <a:ext cx="682914" cy="939491"/>
            </a:xfrm>
            <a:prstGeom prst="roundRect">
              <a:avLst>
                <a:gd name="adj" fmla="val 0"/>
              </a:avLst>
            </a:prstGeom>
            <a:pattFill prst="ltUpDiag">
              <a:fgClr>
                <a:schemeClr val="bg1">
                  <a:lumMod val="85000"/>
                </a:schemeClr>
              </a:fgClr>
              <a:bgClr>
                <a:srgbClr val="FFFFFF"/>
              </a:bgClr>
            </a:pattFill>
            <a:ln w="6350" cap="flat" cmpd="sng" algn="ctr">
              <a:noFill/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  <a:defRPr/>
              </a:pPr>
              <a:endParaRPr lang="ko-KR" altLang="en-US" sz="1000" b="1" kern="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7A62A1-4705-45A2-A33E-FD72C5034665}"/>
                </a:ext>
              </a:extLst>
            </p:cNvPr>
            <p:cNvSpPr txBox="1"/>
            <p:nvPr/>
          </p:nvSpPr>
          <p:spPr>
            <a:xfrm>
              <a:off x="492873" y="4189817"/>
              <a:ext cx="576707" cy="15388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en-US" altLang="ko-KR" sz="1000" b="1" kern="0" spc="-100" dirty="0">
                  <a:solidFill>
                    <a:prstClr val="black"/>
                  </a:solidFill>
                </a:rPr>
                <a:t>IP-PBX/ CTI</a:t>
              </a: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460162" y="3728234"/>
              <a:ext cx="602063" cy="377825"/>
              <a:chOff x="1323211" y="4468209"/>
              <a:chExt cx="583952" cy="355196"/>
            </a:xfrm>
          </p:grpSpPr>
          <p:pic>
            <p:nvPicPr>
              <p:cNvPr id="151" name="Picture 58" descr="opt81c">
                <a:extLst>
                  <a:ext uri="{FF2B5EF4-FFF2-40B4-BE49-F238E27FC236}">
                    <a16:creationId xmlns:a16="http://schemas.microsoft.com/office/drawing/2014/main" id="{87A8CB7E-EAFC-4D8B-8133-ED55C1026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EDF6F5"/>
                  </a:clrFrom>
                  <a:clrTo>
                    <a:srgbClr val="EDF6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3211" y="4468209"/>
                <a:ext cx="345459" cy="35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2" name="Picture 12" descr="C:\Users\wslee\Desktop\29.png">
                <a:extLst>
                  <a:ext uri="{FF2B5EF4-FFF2-40B4-BE49-F238E27FC236}">
                    <a16:creationId xmlns:a16="http://schemas.microsoft.com/office/drawing/2014/main" id="{7F97F7FB-88AD-4BC7-B46B-4E1A78716E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79158" y="4491944"/>
                <a:ext cx="228005" cy="3126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B5C036-139C-49B4-9354-1A557DF3803A}"/>
                </a:ext>
              </a:extLst>
            </p:cNvPr>
            <p:cNvCxnSpPr/>
            <p:nvPr/>
          </p:nvCxnSpPr>
          <p:spPr>
            <a:xfrm>
              <a:off x="748656" y="3443158"/>
              <a:ext cx="0" cy="1861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7AA2406-64D4-4F99-BD35-9A76C2DB93C3}"/>
                </a:ext>
              </a:extLst>
            </p:cNvPr>
            <p:cNvSpPr txBox="1"/>
            <p:nvPr/>
          </p:nvSpPr>
          <p:spPr>
            <a:xfrm>
              <a:off x="7922188" y="5030806"/>
              <a:ext cx="143787" cy="1636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en-US" altLang="ko-KR" sz="1000" b="1" kern="0" spc="-100" dirty="0">
                  <a:solidFill>
                    <a:prstClr val="black"/>
                  </a:solidFill>
                </a:rPr>
                <a:t>TA</a:t>
              </a:r>
            </a:p>
          </p:txBody>
        </p:sp>
        <p:pic>
          <p:nvPicPr>
            <p:cNvPr id="141" name="Picture 12" descr="C:\Users\wslee\Desktop\29.png">
              <a:extLst>
                <a:ext uri="{FF2B5EF4-FFF2-40B4-BE49-F238E27FC236}">
                  <a16:creationId xmlns:a16="http://schemas.microsoft.com/office/drawing/2014/main" id="{0E4BA978-24B9-4946-856E-D73975860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6124" y="3780350"/>
              <a:ext cx="325894" cy="461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자유형: 도형 20">
              <a:extLst>
                <a:ext uri="{FF2B5EF4-FFF2-40B4-BE49-F238E27FC236}">
                  <a16:creationId xmlns:a16="http://schemas.microsoft.com/office/drawing/2014/main" id="{F54BBCEA-2D4E-43B5-B1EC-D51B778F102B}"/>
                </a:ext>
              </a:extLst>
            </p:cNvPr>
            <p:cNvSpPr/>
            <p:nvPr/>
          </p:nvSpPr>
          <p:spPr>
            <a:xfrm>
              <a:off x="5323589" y="2861685"/>
              <a:ext cx="289702" cy="1702389"/>
            </a:xfrm>
            <a:custGeom>
              <a:avLst/>
              <a:gdLst>
                <a:gd name="connsiteX0" fmla="*/ 0 w 280987"/>
                <a:gd name="connsiteY0" fmla="*/ 0 h 942975"/>
                <a:gd name="connsiteX1" fmla="*/ 280987 w 280987"/>
                <a:gd name="connsiteY1" fmla="*/ 0 h 942975"/>
                <a:gd name="connsiteX2" fmla="*/ 280987 w 280987"/>
                <a:gd name="connsiteY2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987" h="942975">
                  <a:moveTo>
                    <a:pt x="0" y="0"/>
                  </a:moveTo>
                  <a:lnTo>
                    <a:pt x="280987" y="0"/>
                  </a:lnTo>
                  <a:lnTo>
                    <a:pt x="280987" y="942975"/>
                  </a:ln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43" name="자유형: 도형 206">
              <a:extLst>
                <a:ext uri="{FF2B5EF4-FFF2-40B4-BE49-F238E27FC236}">
                  <a16:creationId xmlns:a16="http://schemas.microsoft.com/office/drawing/2014/main" id="{B7438080-6B1F-49B0-82A0-13FA02DFABE9}"/>
                </a:ext>
              </a:extLst>
            </p:cNvPr>
            <p:cNvSpPr/>
            <p:nvPr/>
          </p:nvSpPr>
          <p:spPr>
            <a:xfrm>
              <a:off x="5258465" y="2750055"/>
              <a:ext cx="487898" cy="1814019"/>
            </a:xfrm>
            <a:custGeom>
              <a:avLst/>
              <a:gdLst>
                <a:gd name="connsiteX0" fmla="*/ 0 w 280987"/>
                <a:gd name="connsiteY0" fmla="*/ 0 h 942975"/>
                <a:gd name="connsiteX1" fmla="*/ 280987 w 280987"/>
                <a:gd name="connsiteY1" fmla="*/ 0 h 942975"/>
                <a:gd name="connsiteX2" fmla="*/ 280987 w 280987"/>
                <a:gd name="connsiteY2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987" h="942975">
                  <a:moveTo>
                    <a:pt x="0" y="0"/>
                  </a:moveTo>
                  <a:lnTo>
                    <a:pt x="280987" y="0"/>
                  </a:lnTo>
                  <a:lnTo>
                    <a:pt x="280987" y="942975"/>
                  </a:lnTo>
                </a:path>
              </a:pathLst>
            </a:custGeom>
            <a:noFill/>
            <a:ln w="25400" cap="flat" cmpd="sng" algn="ctr">
              <a:solidFill>
                <a:srgbClr val="1F497D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44" name="자유형: 도형 147">
              <a:extLst>
                <a:ext uri="{FF2B5EF4-FFF2-40B4-BE49-F238E27FC236}">
                  <a16:creationId xmlns:a16="http://schemas.microsoft.com/office/drawing/2014/main" id="{55FF15E0-81C1-42A4-9853-A09B16D7E9FD}"/>
                </a:ext>
              </a:extLst>
            </p:cNvPr>
            <p:cNvSpPr/>
            <p:nvPr/>
          </p:nvSpPr>
          <p:spPr>
            <a:xfrm flipV="1">
              <a:off x="1417785" y="2195186"/>
              <a:ext cx="3615814" cy="260741"/>
            </a:xfrm>
            <a:custGeom>
              <a:avLst/>
              <a:gdLst>
                <a:gd name="connsiteX0" fmla="*/ 0 w 4374292"/>
                <a:gd name="connsiteY0" fmla="*/ 0 h 189470"/>
                <a:gd name="connsiteX1" fmla="*/ 0 w 4374292"/>
                <a:gd name="connsiteY1" fmla="*/ 189470 h 189470"/>
                <a:gd name="connsiteX2" fmla="*/ 4374292 w 4374292"/>
                <a:gd name="connsiteY2" fmla="*/ 189470 h 189470"/>
                <a:gd name="connsiteX3" fmla="*/ 4374292 w 4374292"/>
                <a:gd name="connsiteY3" fmla="*/ 57665 h 18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4292" h="189470">
                  <a:moveTo>
                    <a:pt x="0" y="0"/>
                  </a:moveTo>
                  <a:lnTo>
                    <a:pt x="0" y="189470"/>
                  </a:lnTo>
                  <a:lnTo>
                    <a:pt x="4374292" y="189470"/>
                  </a:lnTo>
                  <a:lnTo>
                    <a:pt x="4374292" y="57665"/>
                  </a:lnTo>
                </a:path>
              </a:pathLst>
            </a:custGeom>
            <a:noFill/>
            <a:ln w="19050" cap="flat" cmpd="sng" algn="ctr">
              <a:solidFill>
                <a:srgbClr val="1F497D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pic>
          <p:nvPicPr>
            <p:cNvPr id="145" name="Picture 2" descr="C:\Users\wslee\Desktop\20.png">
              <a:extLst>
                <a:ext uri="{FF2B5EF4-FFF2-40B4-BE49-F238E27FC236}">
                  <a16:creationId xmlns:a16="http://schemas.microsoft.com/office/drawing/2014/main" id="{4653C997-1961-4D0E-80A9-6449DFDEE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75696" y="3545710"/>
              <a:ext cx="304831" cy="465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자유형: 도형 206">
              <a:extLst>
                <a:ext uri="{FF2B5EF4-FFF2-40B4-BE49-F238E27FC236}">
                  <a16:creationId xmlns:a16="http://schemas.microsoft.com/office/drawing/2014/main" id="{B7438080-6B1F-49B0-82A0-13FA02DFABE9}"/>
                </a:ext>
              </a:extLst>
            </p:cNvPr>
            <p:cNvSpPr/>
            <p:nvPr/>
          </p:nvSpPr>
          <p:spPr>
            <a:xfrm rot="16200000">
              <a:off x="6760808" y="3275919"/>
              <a:ext cx="329705" cy="2157499"/>
            </a:xfrm>
            <a:custGeom>
              <a:avLst/>
              <a:gdLst>
                <a:gd name="connsiteX0" fmla="*/ 0 w 280987"/>
                <a:gd name="connsiteY0" fmla="*/ 0 h 942975"/>
                <a:gd name="connsiteX1" fmla="*/ 280987 w 280987"/>
                <a:gd name="connsiteY1" fmla="*/ 0 h 942975"/>
                <a:gd name="connsiteX2" fmla="*/ 280987 w 280987"/>
                <a:gd name="connsiteY2" fmla="*/ 942975 h 942975"/>
                <a:gd name="connsiteX0" fmla="*/ 0 w 280987"/>
                <a:gd name="connsiteY0" fmla="*/ 0 h 1013445"/>
                <a:gd name="connsiteX1" fmla="*/ 280987 w 280987"/>
                <a:gd name="connsiteY1" fmla="*/ 0 h 1013445"/>
                <a:gd name="connsiteX2" fmla="*/ 280987 w 280987"/>
                <a:gd name="connsiteY2" fmla="*/ 942975 h 1013445"/>
                <a:gd name="connsiteX3" fmla="*/ 280701 w 280987"/>
                <a:gd name="connsiteY3" fmla="*/ 945127 h 1013445"/>
                <a:gd name="connsiteX0" fmla="*/ 133765 w 414752"/>
                <a:gd name="connsiteY0" fmla="*/ 0 h 1023049"/>
                <a:gd name="connsiteX1" fmla="*/ 414752 w 414752"/>
                <a:gd name="connsiteY1" fmla="*/ 0 h 1023049"/>
                <a:gd name="connsiteX2" fmla="*/ 414752 w 414752"/>
                <a:gd name="connsiteY2" fmla="*/ 942975 h 1023049"/>
                <a:gd name="connsiteX3" fmla="*/ 0 w 414752"/>
                <a:gd name="connsiteY3" fmla="*/ 977392 h 1023049"/>
                <a:gd name="connsiteX0" fmla="*/ 0 w 280987"/>
                <a:gd name="connsiteY0" fmla="*/ 0 h 1023781"/>
                <a:gd name="connsiteX1" fmla="*/ 280987 w 280987"/>
                <a:gd name="connsiteY1" fmla="*/ 0 h 1023781"/>
                <a:gd name="connsiteX2" fmla="*/ 280987 w 280987"/>
                <a:gd name="connsiteY2" fmla="*/ 942975 h 1023781"/>
                <a:gd name="connsiteX3" fmla="*/ 25975 w 280987"/>
                <a:gd name="connsiteY3" fmla="*/ 979545 h 1023781"/>
                <a:gd name="connsiteX0" fmla="*/ 0 w 280987"/>
                <a:gd name="connsiteY0" fmla="*/ 0 h 1023781"/>
                <a:gd name="connsiteX1" fmla="*/ 280987 w 280987"/>
                <a:gd name="connsiteY1" fmla="*/ 0 h 1023781"/>
                <a:gd name="connsiteX2" fmla="*/ 280987 w 280987"/>
                <a:gd name="connsiteY2" fmla="*/ 942975 h 1023781"/>
                <a:gd name="connsiteX3" fmla="*/ 25975 w 280987"/>
                <a:gd name="connsiteY3" fmla="*/ 979545 h 1023781"/>
                <a:gd name="connsiteX0" fmla="*/ 0 w 280987"/>
                <a:gd name="connsiteY0" fmla="*/ 0 h 979545"/>
                <a:gd name="connsiteX1" fmla="*/ 280987 w 280987"/>
                <a:gd name="connsiteY1" fmla="*/ 0 h 979545"/>
                <a:gd name="connsiteX2" fmla="*/ 280987 w 280987"/>
                <a:gd name="connsiteY2" fmla="*/ 942975 h 979545"/>
                <a:gd name="connsiteX3" fmla="*/ 25975 w 280987"/>
                <a:gd name="connsiteY3" fmla="*/ 979545 h 979545"/>
                <a:gd name="connsiteX0" fmla="*/ 0 w 280987"/>
                <a:gd name="connsiteY0" fmla="*/ 0 h 945130"/>
                <a:gd name="connsiteX1" fmla="*/ 280987 w 280987"/>
                <a:gd name="connsiteY1" fmla="*/ 0 h 945130"/>
                <a:gd name="connsiteX2" fmla="*/ 280987 w 280987"/>
                <a:gd name="connsiteY2" fmla="*/ 942975 h 945130"/>
                <a:gd name="connsiteX3" fmla="*/ 4385 w 280987"/>
                <a:gd name="connsiteY3" fmla="*/ 945130 h 94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" h="945130">
                  <a:moveTo>
                    <a:pt x="0" y="0"/>
                  </a:moveTo>
                  <a:lnTo>
                    <a:pt x="280987" y="0"/>
                  </a:lnTo>
                  <a:cubicBezTo>
                    <a:pt x="280987" y="314325"/>
                    <a:pt x="272349" y="944848"/>
                    <a:pt x="280987" y="942975"/>
                  </a:cubicBezTo>
                  <a:lnTo>
                    <a:pt x="4385" y="945130"/>
                  </a:lnTo>
                </a:path>
              </a:pathLst>
            </a:custGeom>
            <a:noFill/>
            <a:ln w="25400" cap="flat" cmpd="sng" algn="ctr">
              <a:solidFill>
                <a:srgbClr val="1F497D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8732294" y="4145587"/>
              <a:ext cx="0" cy="30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8" name="Picture 12" descr="C:\Users\wslee\Desktop\29.png">
              <a:extLst>
                <a:ext uri="{FF2B5EF4-FFF2-40B4-BE49-F238E27FC236}">
                  <a16:creationId xmlns:a16="http://schemas.microsoft.com/office/drawing/2014/main" id="{FF67C899-6E42-45A1-88CC-6BD341D84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73941" y="4460992"/>
              <a:ext cx="325894" cy="461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AA2406-64D4-4F99-BD35-9A76C2DB93C3}"/>
                </a:ext>
              </a:extLst>
            </p:cNvPr>
            <p:cNvSpPr txBox="1"/>
            <p:nvPr/>
          </p:nvSpPr>
          <p:spPr>
            <a:xfrm>
              <a:off x="8318882" y="5026333"/>
              <a:ext cx="866025" cy="16369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none" lIns="0" tIns="0" rIns="0" bIns="0" rtlCol="0">
              <a:spAutoFit/>
              <a:sp3d>
                <a:bevelT w="1270"/>
              </a:sp3d>
            </a:bodyPr>
            <a:lstStyle/>
            <a:p>
              <a:pPr algn="ctr" latinLnBrk="0">
                <a:defRPr/>
              </a:pPr>
              <a:r>
                <a:rPr lang="ko-KR" altLang="en-US" sz="1000" b="1" kern="0" spc="-100" dirty="0">
                  <a:solidFill>
                    <a:srgbClr val="FF0000"/>
                  </a:solidFill>
                </a:rPr>
                <a:t>빅데이터 플랫폼</a:t>
              </a:r>
              <a:endParaRPr lang="en-US" altLang="ko-KR" sz="1000" b="1" kern="0" spc="-100" dirty="0">
                <a:solidFill>
                  <a:srgbClr val="FF0000"/>
                </a:solidFill>
              </a:endParaRPr>
            </a:p>
          </p:txBody>
        </p:sp>
        <p:sp>
          <p:nvSpPr>
            <p:cNvPr id="150" name="자유형: 도형 206">
              <a:extLst>
                <a:ext uri="{FF2B5EF4-FFF2-40B4-BE49-F238E27FC236}">
                  <a16:creationId xmlns:a16="http://schemas.microsoft.com/office/drawing/2014/main" id="{B7438080-6B1F-49B0-82A0-13FA02DFABE9}"/>
                </a:ext>
              </a:extLst>
            </p:cNvPr>
            <p:cNvSpPr/>
            <p:nvPr/>
          </p:nvSpPr>
          <p:spPr>
            <a:xfrm rot="16200000">
              <a:off x="7155014" y="2993884"/>
              <a:ext cx="329705" cy="2824862"/>
            </a:xfrm>
            <a:custGeom>
              <a:avLst/>
              <a:gdLst>
                <a:gd name="connsiteX0" fmla="*/ 0 w 280987"/>
                <a:gd name="connsiteY0" fmla="*/ 0 h 942975"/>
                <a:gd name="connsiteX1" fmla="*/ 280987 w 280987"/>
                <a:gd name="connsiteY1" fmla="*/ 0 h 942975"/>
                <a:gd name="connsiteX2" fmla="*/ 280987 w 280987"/>
                <a:gd name="connsiteY2" fmla="*/ 942975 h 942975"/>
                <a:gd name="connsiteX0" fmla="*/ 0 w 280987"/>
                <a:gd name="connsiteY0" fmla="*/ 0 h 1013445"/>
                <a:gd name="connsiteX1" fmla="*/ 280987 w 280987"/>
                <a:gd name="connsiteY1" fmla="*/ 0 h 1013445"/>
                <a:gd name="connsiteX2" fmla="*/ 280987 w 280987"/>
                <a:gd name="connsiteY2" fmla="*/ 942975 h 1013445"/>
                <a:gd name="connsiteX3" fmla="*/ 280701 w 280987"/>
                <a:gd name="connsiteY3" fmla="*/ 945127 h 1013445"/>
                <a:gd name="connsiteX0" fmla="*/ 133765 w 414752"/>
                <a:gd name="connsiteY0" fmla="*/ 0 h 1023049"/>
                <a:gd name="connsiteX1" fmla="*/ 414752 w 414752"/>
                <a:gd name="connsiteY1" fmla="*/ 0 h 1023049"/>
                <a:gd name="connsiteX2" fmla="*/ 414752 w 414752"/>
                <a:gd name="connsiteY2" fmla="*/ 942975 h 1023049"/>
                <a:gd name="connsiteX3" fmla="*/ 0 w 414752"/>
                <a:gd name="connsiteY3" fmla="*/ 977392 h 1023049"/>
                <a:gd name="connsiteX0" fmla="*/ 0 w 280987"/>
                <a:gd name="connsiteY0" fmla="*/ 0 h 1023781"/>
                <a:gd name="connsiteX1" fmla="*/ 280987 w 280987"/>
                <a:gd name="connsiteY1" fmla="*/ 0 h 1023781"/>
                <a:gd name="connsiteX2" fmla="*/ 280987 w 280987"/>
                <a:gd name="connsiteY2" fmla="*/ 942975 h 1023781"/>
                <a:gd name="connsiteX3" fmla="*/ 25975 w 280987"/>
                <a:gd name="connsiteY3" fmla="*/ 979545 h 1023781"/>
                <a:gd name="connsiteX0" fmla="*/ 0 w 280987"/>
                <a:gd name="connsiteY0" fmla="*/ 0 h 1023781"/>
                <a:gd name="connsiteX1" fmla="*/ 280987 w 280987"/>
                <a:gd name="connsiteY1" fmla="*/ 0 h 1023781"/>
                <a:gd name="connsiteX2" fmla="*/ 280987 w 280987"/>
                <a:gd name="connsiteY2" fmla="*/ 942975 h 1023781"/>
                <a:gd name="connsiteX3" fmla="*/ 25975 w 280987"/>
                <a:gd name="connsiteY3" fmla="*/ 979545 h 1023781"/>
                <a:gd name="connsiteX0" fmla="*/ 0 w 280987"/>
                <a:gd name="connsiteY0" fmla="*/ 0 h 979545"/>
                <a:gd name="connsiteX1" fmla="*/ 280987 w 280987"/>
                <a:gd name="connsiteY1" fmla="*/ 0 h 979545"/>
                <a:gd name="connsiteX2" fmla="*/ 280987 w 280987"/>
                <a:gd name="connsiteY2" fmla="*/ 942975 h 979545"/>
                <a:gd name="connsiteX3" fmla="*/ 25975 w 280987"/>
                <a:gd name="connsiteY3" fmla="*/ 979545 h 979545"/>
                <a:gd name="connsiteX0" fmla="*/ 0 w 280987"/>
                <a:gd name="connsiteY0" fmla="*/ 0 h 945130"/>
                <a:gd name="connsiteX1" fmla="*/ 280987 w 280987"/>
                <a:gd name="connsiteY1" fmla="*/ 0 h 945130"/>
                <a:gd name="connsiteX2" fmla="*/ 280987 w 280987"/>
                <a:gd name="connsiteY2" fmla="*/ 942975 h 945130"/>
                <a:gd name="connsiteX3" fmla="*/ 4385 w 280987"/>
                <a:gd name="connsiteY3" fmla="*/ 945130 h 94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" h="945130">
                  <a:moveTo>
                    <a:pt x="0" y="0"/>
                  </a:moveTo>
                  <a:lnTo>
                    <a:pt x="280987" y="0"/>
                  </a:lnTo>
                  <a:cubicBezTo>
                    <a:pt x="280987" y="314325"/>
                    <a:pt x="272349" y="944848"/>
                    <a:pt x="280987" y="942975"/>
                  </a:cubicBezTo>
                  <a:lnTo>
                    <a:pt x="4385" y="945130"/>
                  </a:lnTo>
                </a:path>
              </a:pathLst>
            </a:custGeom>
            <a:noFill/>
            <a:ln w="25400" cap="flat" cmpd="sng" algn="ctr">
              <a:solidFill>
                <a:srgbClr val="1F497D"/>
              </a:solidFill>
              <a:prstDash val="sysDot"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0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944961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T</a:t>
            </a:r>
            <a:r>
              <a:rPr lang="en-US" altLang="ko-KR" sz="3200" b="1" dirty="0">
                <a:latin typeface="+mj-ea"/>
                <a:ea typeface="+mj-ea"/>
              </a:rPr>
              <a:t>arget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S</a:t>
            </a:r>
            <a:r>
              <a:rPr lang="en-US" altLang="ko-KR" sz="3200" b="1" dirty="0">
                <a:latin typeface="+mj-ea"/>
                <a:ea typeface="+mj-ea"/>
              </a:rPr>
              <a:t>ystem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71463" y="1016000"/>
            <a:ext cx="2793435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STT/TA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솔루션 목표 시스템</a:t>
            </a:r>
          </a:p>
        </p:txBody>
      </p:sp>
      <p:sp>
        <p:nvSpPr>
          <p:cNvPr id="90" name="아래쪽 화살표 89"/>
          <p:cNvSpPr/>
          <p:nvPr/>
        </p:nvSpPr>
        <p:spPr>
          <a:xfrm flipV="1">
            <a:off x="8378323" y="5436995"/>
            <a:ext cx="216000" cy="188393"/>
          </a:xfrm>
          <a:prstGeom prst="downArrow">
            <a:avLst>
              <a:gd name="adj1" fmla="val 50000"/>
              <a:gd name="adj2" fmla="val 279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아래쪽 화살표 90"/>
          <p:cNvSpPr/>
          <p:nvPr/>
        </p:nvSpPr>
        <p:spPr>
          <a:xfrm>
            <a:off x="7852683" y="5429890"/>
            <a:ext cx="216000" cy="195499"/>
          </a:xfrm>
          <a:prstGeom prst="downArrow">
            <a:avLst>
              <a:gd name="adj1" fmla="val 50000"/>
              <a:gd name="adj2" fmla="val 3283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아래쪽 화살표 91"/>
          <p:cNvSpPr/>
          <p:nvPr/>
        </p:nvSpPr>
        <p:spPr>
          <a:xfrm>
            <a:off x="560801" y="2060324"/>
            <a:ext cx="252000" cy="3556189"/>
          </a:xfrm>
          <a:prstGeom prst="downArrow">
            <a:avLst>
              <a:gd name="adj1" fmla="val 50000"/>
              <a:gd name="adj2" fmla="val 2631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아래쪽 화살표 92"/>
          <p:cNvSpPr/>
          <p:nvPr/>
        </p:nvSpPr>
        <p:spPr>
          <a:xfrm>
            <a:off x="867605" y="3392528"/>
            <a:ext cx="252000" cy="2223985"/>
          </a:xfrm>
          <a:prstGeom prst="downArrow">
            <a:avLst>
              <a:gd name="adj1" fmla="val 50000"/>
              <a:gd name="adj2" fmla="val 2894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아래쪽 화살표 93"/>
          <p:cNvSpPr/>
          <p:nvPr/>
        </p:nvSpPr>
        <p:spPr>
          <a:xfrm>
            <a:off x="3540530" y="3094921"/>
            <a:ext cx="252000" cy="2523051"/>
          </a:xfrm>
          <a:prstGeom prst="downArrow">
            <a:avLst>
              <a:gd name="adj1" fmla="val 50000"/>
              <a:gd name="adj2" fmla="val 3870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488675" y="2069516"/>
            <a:ext cx="1944000" cy="836622"/>
          </a:xfrm>
          <a:prstGeom prst="roundRect">
            <a:avLst>
              <a:gd name="adj" fmla="val 1943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STT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84483" y="5621147"/>
            <a:ext cx="8821442" cy="6307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DBMS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674268" y="3381903"/>
            <a:ext cx="1944000" cy="1388769"/>
          </a:xfrm>
          <a:prstGeom prst="roundRect">
            <a:avLst>
              <a:gd name="adj" fmla="val 3292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Text Mining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4268" y="1581014"/>
            <a:ext cx="1944000" cy="1512000"/>
          </a:xfrm>
          <a:prstGeom prst="roundRect">
            <a:avLst>
              <a:gd name="adj" fmla="val 189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Machine Learning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74543" y="1601761"/>
            <a:ext cx="1944000" cy="1486169"/>
          </a:xfrm>
          <a:prstGeom prst="roundRect">
            <a:avLst>
              <a:gd name="adj" fmla="val 378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기술적 통계 분석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874543" y="3381903"/>
            <a:ext cx="1944000" cy="2017210"/>
          </a:xfrm>
          <a:prstGeom prst="roundRect">
            <a:avLst>
              <a:gd name="adj" fmla="val 196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QA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평가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145923" y="2326020"/>
            <a:ext cx="2160001" cy="3092035"/>
          </a:xfrm>
          <a:prstGeom prst="roundRect">
            <a:avLst>
              <a:gd name="adj" fmla="val 1666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시각화</a:t>
            </a:r>
          </a:p>
        </p:txBody>
      </p:sp>
      <p:sp>
        <p:nvSpPr>
          <p:cNvPr id="102" name="아래쪽 화살표 101"/>
          <p:cNvSpPr/>
          <p:nvPr/>
        </p:nvSpPr>
        <p:spPr>
          <a:xfrm flipV="1">
            <a:off x="1738116" y="4784531"/>
            <a:ext cx="216000" cy="814710"/>
          </a:xfrm>
          <a:prstGeom prst="downArrow">
            <a:avLst>
              <a:gd name="adj1" fmla="val 50000"/>
              <a:gd name="adj2" fmla="val 2792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아래쪽 화살표 102"/>
          <p:cNvSpPr/>
          <p:nvPr/>
        </p:nvSpPr>
        <p:spPr>
          <a:xfrm rot="1645963" flipV="1">
            <a:off x="2446046" y="3096397"/>
            <a:ext cx="216000" cy="469243"/>
          </a:xfrm>
          <a:prstGeom prst="downArrow">
            <a:avLst>
              <a:gd name="adj1" fmla="val 58918"/>
              <a:gd name="adj2" fmla="val 355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103"/>
          <p:cNvSpPr/>
          <p:nvPr/>
        </p:nvSpPr>
        <p:spPr>
          <a:xfrm rot="5400000" flipV="1">
            <a:off x="4643135" y="4003147"/>
            <a:ext cx="216000" cy="24682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아래쪽 화살표 104"/>
          <p:cNvSpPr/>
          <p:nvPr/>
        </p:nvSpPr>
        <p:spPr>
          <a:xfrm rot="2700000" flipV="1">
            <a:off x="4586765" y="3016036"/>
            <a:ext cx="216000" cy="338033"/>
          </a:xfrm>
          <a:prstGeom prst="downArrow">
            <a:avLst>
              <a:gd name="adj1" fmla="val 50000"/>
              <a:gd name="adj2" fmla="val 314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아래쪽 화살표 105"/>
          <p:cNvSpPr/>
          <p:nvPr/>
        </p:nvSpPr>
        <p:spPr>
          <a:xfrm flipV="1">
            <a:off x="5670260" y="3069818"/>
            <a:ext cx="216000" cy="26659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아래쪽 화살표 106"/>
          <p:cNvSpPr/>
          <p:nvPr/>
        </p:nvSpPr>
        <p:spPr>
          <a:xfrm>
            <a:off x="4263838" y="4781356"/>
            <a:ext cx="252000" cy="836616"/>
          </a:xfrm>
          <a:prstGeom prst="downArrow">
            <a:avLst>
              <a:gd name="adj1" fmla="val 50000"/>
              <a:gd name="adj2" fmla="val 3528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쪽 화살표 107"/>
          <p:cNvSpPr/>
          <p:nvPr/>
        </p:nvSpPr>
        <p:spPr>
          <a:xfrm>
            <a:off x="5685471" y="5405356"/>
            <a:ext cx="252000" cy="216448"/>
          </a:xfrm>
          <a:prstGeom prst="downArrow">
            <a:avLst>
              <a:gd name="adj1" fmla="val 50000"/>
              <a:gd name="adj2" fmla="val 3971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아래쪽 화살표 108"/>
          <p:cNvSpPr/>
          <p:nvPr/>
        </p:nvSpPr>
        <p:spPr>
          <a:xfrm rot="5400000" flipV="1">
            <a:off x="6933286" y="2489414"/>
            <a:ext cx="216000" cy="216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아래쪽 화살표 109"/>
          <p:cNvSpPr/>
          <p:nvPr/>
        </p:nvSpPr>
        <p:spPr>
          <a:xfrm rot="5400000" flipV="1">
            <a:off x="6867556" y="3827577"/>
            <a:ext cx="216000" cy="33803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88675" y="3004115"/>
            <a:ext cx="1944000" cy="388413"/>
          </a:xfrm>
          <a:prstGeom prst="roundRect">
            <a:avLst>
              <a:gd name="adj" fmla="val 1943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CTI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2" name="아래쪽 화살표 111"/>
          <p:cNvSpPr/>
          <p:nvPr/>
        </p:nvSpPr>
        <p:spPr>
          <a:xfrm rot="5400000" flipV="1">
            <a:off x="2448676" y="4008962"/>
            <a:ext cx="216000" cy="235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88675" y="3547616"/>
            <a:ext cx="1944000" cy="1217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수집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S/W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144573" y="1601762"/>
            <a:ext cx="2161350" cy="489123"/>
          </a:xfrm>
          <a:prstGeom prst="roundRect">
            <a:avLst>
              <a:gd name="adj" fmla="val 7372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녹취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시스템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674268" y="4854414"/>
            <a:ext cx="1953453" cy="5446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지식 사전</a:t>
            </a:r>
          </a:p>
        </p:txBody>
      </p:sp>
      <p:sp>
        <p:nvSpPr>
          <p:cNvPr id="117" name="아래쪽 화살표 116"/>
          <p:cNvSpPr/>
          <p:nvPr/>
        </p:nvSpPr>
        <p:spPr>
          <a:xfrm>
            <a:off x="8282119" y="2104736"/>
            <a:ext cx="216000" cy="21644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아래쪽 화살표 117"/>
          <p:cNvSpPr/>
          <p:nvPr/>
        </p:nvSpPr>
        <p:spPr>
          <a:xfrm rot="10800000">
            <a:off x="7846233" y="2097737"/>
            <a:ext cx="216000" cy="21644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237967" y="4231919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스크립트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생성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관리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7237967" y="3729010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키워드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분석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237967" y="3220297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상담사별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평가결과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237967" y="2717388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QA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평가 수행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268816" y="4231919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사전 관리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268816" y="3729010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연관관계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분석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8268816" y="3220297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부적격 상담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검출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268816" y="2717388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상담 품질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평가 결과 조회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8284176" y="4753770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8268816" y="4734827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시스템관리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256513" y="4753770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237967" y="4734828"/>
            <a:ext cx="972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평가 기준 정보 생성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관리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58336" y="2008141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트렌드 분석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4135" y="2011095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연관도 분석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976992" y="4227381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고성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저성과자 비교 분석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976992" y="3724472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스크립트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이행 검사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92791" y="4212579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Crosstalk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분석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92791" y="3709670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부적격 상담내용 검출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42091" y="3686991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형태소 분석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670288" y="3686991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개체명 분석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742091" y="4209625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콜 긍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부정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분석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670288" y="4209625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연관도 분석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757993" y="197508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요약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673792" y="197508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자동분류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757993" y="247108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VOC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민원감지</a:t>
            </a: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673792" y="247108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상담품질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평가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60259" y="3881479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수집</a:t>
            </a: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488456" y="3881479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상담원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정보 수집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7669" y="442880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준 실시간</a:t>
            </a:r>
            <a:r>
              <a:rPr lang="en-US" altLang="ko-KR" sz="1100" dirty="0">
                <a:latin typeface="+mn-ea"/>
              </a:rPr>
              <a:t> DB</a:t>
            </a:r>
            <a:r>
              <a:rPr lang="ko-KR" altLang="en-US" sz="1100" dirty="0">
                <a:latin typeface="+mn-ea"/>
              </a:rPr>
              <a:t>수집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925024" y="4754264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905189" y="473816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상담사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습관어 분석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017450" y="4753770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989390" y="4735213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묵음분석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894249" y="2532482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874135" y="2514004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이슈 키워드 분석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976992" y="2532482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4958336" y="2511050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고객불만지수 산출</a:t>
            </a:r>
          </a:p>
        </p:txBody>
      </p:sp>
      <p:sp>
        <p:nvSpPr>
          <p:cNvPr id="156" name="순서도: 자기 디스크 155"/>
          <p:cNvSpPr/>
          <p:nvPr/>
        </p:nvSpPr>
        <p:spPr>
          <a:xfrm>
            <a:off x="2689236" y="5728398"/>
            <a:ext cx="932757" cy="42862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STT </a:t>
            </a:r>
            <a:r>
              <a:rPr lang="ko-KR" altLang="en-US" sz="1000" dirty="0">
                <a:solidFill>
                  <a:schemeClr val="tx1"/>
                </a:solidFill>
              </a:rPr>
              <a:t>원본</a:t>
            </a:r>
          </a:p>
        </p:txBody>
      </p:sp>
      <p:sp>
        <p:nvSpPr>
          <p:cNvPr id="157" name="순서도: 자기 디스크 156"/>
          <p:cNvSpPr/>
          <p:nvPr/>
        </p:nvSpPr>
        <p:spPr>
          <a:xfrm>
            <a:off x="4953940" y="5728398"/>
            <a:ext cx="932757" cy="42862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 Mining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순서도: 자기 디스크 157"/>
          <p:cNvSpPr/>
          <p:nvPr/>
        </p:nvSpPr>
        <p:spPr>
          <a:xfrm>
            <a:off x="6082265" y="5728398"/>
            <a:ext cx="932757" cy="42862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QA</a:t>
            </a:r>
            <a:r>
              <a:rPr lang="ko-KR" altLang="en-US" sz="1000" dirty="0">
                <a:solidFill>
                  <a:schemeClr val="tx1"/>
                </a:solidFill>
              </a:rPr>
              <a:t>평가 정보</a:t>
            </a:r>
          </a:p>
        </p:txBody>
      </p:sp>
      <p:sp>
        <p:nvSpPr>
          <p:cNvPr id="159" name="순서도: 자기 디스크 158"/>
          <p:cNvSpPr/>
          <p:nvPr/>
        </p:nvSpPr>
        <p:spPr>
          <a:xfrm>
            <a:off x="3818378" y="5728398"/>
            <a:ext cx="932757" cy="42862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지식 사전</a:t>
            </a:r>
          </a:p>
        </p:txBody>
      </p:sp>
      <p:sp>
        <p:nvSpPr>
          <p:cNvPr id="160" name="순서도: 자기 디스크 159"/>
          <p:cNvSpPr/>
          <p:nvPr/>
        </p:nvSpPr>
        <p:spPr>
          <a:xfrm>
            <a:off x="7218645" y="5728398"/>
            <a:ext cx="932757" cy="42862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검사기준정보관리</a:t>
            </a:r>
          </a:p>
        </p:txBody>
      </p:sp>
      <p:sp>
        <p:nvSpPr>
          <p:cNvPr id="161" name="순서도: 자기 디스크 160"/>
          <p:cNvSpPr/>
          <p:nvPr/>
        </p:nvSpPr>
        <p:spPr>
          <a:xfrm>
            <a:off x="8286229" y="5728398"/>
            <a:ext cx="932757" cy="42862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시스템 관리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88675" y="1581014"/>
            <a:ext cx="1944000" cy="399876"/>
          </a:xfrm>
          <a:prstGeom prst="roundRect">
            <a:avLst>
              <a:gd name="adj" fmla="val 1943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녹취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시스템</a:t>
            </a:r>
          </a:p>
        </p:txBody>
      </p:sp>
      <p:sp>
        <p:nvSpPr>
          <p:cNvPr id="163" name="아래쪽 화살표 162"/>
          <p:cNvSpPr/>
          <p:nvPr/>
        </p:nvSpPr>
        <p:spPr>
          <a:xfrm>
            <a:off x="561599" y="1990640"/>
            <a:ext cx="252000" cy="78875"/>
          </a:xfrm>
          <a:prstGeom prst="downArrow">
            <a:avLst>
              <a:gd name="adj1" fmla="val 50000"/>
              <a:gd name="adj2" fmla="val 567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65538" y="236675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음향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모델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493735" y="2366757"/>
            <a:ext cx="864000" cy="4623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변환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315615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815199" cy="443198"/>
          </a:xfrm>
        </p:spPr>
        <p:txBody>
          <a:bodyPr wrap="none" anchor="ctr" anchorCtr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>
                <a:latin typeface="+mj-ea"/>
                <a:ea typeface="+mj-ea"/>
              </a:rPr>
              <a:t>시스템 설계 </a:t>
            </a:r>
            <a:r>
              <a:rPr lang="en-US" altLang="ko-KR" sz="3200" b="1" dirty="0">
                <a:latin typeface="+mj-ea"/>
                <a:ea typeface="+mj-ea"/>
              </a:rPr>
              <a:t>|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S</a:t>
            </a:r>
            <a:r>
              <a:rPr lang="en-US" altLang="ko-KR" sz="3200" b="1" dirty="0">
                <a:latin typeface="+mj-ea"/>
                <a:ea typeface="+mj-ea"/>
              </a:rPr>
              <a:t>oftware </a:t>
            </a:r>
            <a:r>
              <a:rPr lang="en-US" altLang="ko-KR" sz="3200" b="1" dirty="0">
                <a:solidFill>
                  <a:srgbClr val="B6402C"/>
                </a:solidFill>
                <a:latin typeface="+mj-ea"/>
                <a:ea typeface="+mj-ea"/>
              </a:rPr>
              <a:t>A</a:t>
            </a:r>
            <a:r>
              <a:rPr lang="en-US" altLang="ko-KR" sz="3200" b="1" dirty="0">
                <a:latin typeface="+mj-ea"/>
                <a:ea typeface="+mj-ea"/>
              </a:rPr>
              <a:t>rchitect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271463" y="1016000"/>
            <a:ext cx="3312936" cy="32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STT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시스템 소프트웨어 아키텍처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74734505-CBD0-471A-94D0-98803215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62" y="2104527"/>
            <a:ext cx="982582" cy="390737"/>
          </a:xfrm>
          <a:prstGeom prst="rect">
            <a:avLst/>
          </a:prstGeom>
          <a:solidFill>
            <a:srgbClr val="00B0F0">
              <a:alpha val="30000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 anchor="ctr"/>
          <a:lstStyle>
            <a:defPPr>
              <a:defRPr lang="ko-KR"/>
            </a:defPPr>
            <a:lvl1pPr algn="ctr" defTabSz="806296" latinLnBrk="0">
              <a:spcAft>
                <a:spcPts val="120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sz="1200" dirty="0"/>
              <a:t>원천 데이터</a:t>
            </a:r>
          </a:p>
        </p:txBody>
      </p:sp>
      <p:sp>
        <p:nvSpPr>
          <p:cNvPr id="7" name="Text Box 57">
            <a:extLst>
              <a:ext uri="{FF2B5EF4-FFF2-40B4-BE49-F238E27FC236}">
                <a16:creationId xmlns:a16="http://schemas.microsoft.com/office/drawing/2014/main" id="{27212C73-3C2B-4236-AF3D-B230E517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482" y="2104527"/>
            <a:ext cx="5335123" cy="390737"/>
          </a:xfrm>
          <a:prstGeom prst="rect">
            <a:avLst/>
          </a:prstGeom>
          <a:solidFill>
            <a:srgbClr val="00B0F0">
              <a:alpha val="30000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  <a:extLst/>
        </p:spPr>
        <p:txBody>
          <a:bodyPr lIns="36000" tIns="36000" rIns="36000" bIns="36000" anchor="ctr"/>
          <a:lstStyle>
            <a:defPPr>
              <a:defRPr lang="ko-KR"/>
            </a:defPPr>
            <a:lvl1pPr algn="ctr" defTabSz="806296" latinLnBrk="0">
              <a:spcAft>
                <a:spcPts val="120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STT</a:t>
            </a:r>
            <a:r>
              <a:rPr lang="ko-KR" altLang="en-US" sz="1400" dirty="0"/>
              <a:t> 변환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B379AB-7827-4475-89D7-19273CD7D630}"/>
              </a:ext>
            </a:extLst>
          </p:cNvPr>
          <p:cNvGrpSpPr/>
          <p:nvPr/>
        </p:nvGrpSpPr>
        <p:grpSpPr>
          <a:xfrm>
            <a:off x="2541128" y="2215757"/>
            <a:ext cx="252469" cy="168275"/>
            <a:chOff x="2477828" y="5226765"/>
            <a:chExt cx="170558" cy="170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9943EDE-7665-45A0-B324-06BCF8F6BA88}"/>
                </a:ext>
              </a:extLst>
            </p:cNvPr>
            <p:cNvSpPr/>
            <p:nvPr/>
          </p:nvSpPr>
          <p:spPr>
            <a:xfrm>
              <a:off x="2477828" y="5226765"/>
              <a:ext cx="170558" cy="170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7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2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9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4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80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6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72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8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9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오른쪽 화살표 136">
              <a:extLst>
                <a:ext uri="{FF2B5EF4-FFF2-40B4-BE49-F238E27FC236}">
                  <a16:creationId xmlns:a16="http://schemas.microsoft.com/office/drawing/2014/main" id="{69ABEDE0-8E52-4540-A618-D309BF256914}"/>
                </a:ext>
              </a:extLst>
            </p:cNvPr>
            <p:cNvSpPr/>
            <p:nvPr/>
          </p:nvSpPr>
          <p:spPr>
            <a:xfrm>
              <a:off x="2515156" y="5255067"/>
              <a:ext cx="106954" cy="11521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7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2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9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4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80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6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72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8" algn="l" defTabSz="914192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9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64762" y="2692847"/>
            <a:ext cx="1044381" cy="2335190"/>
            <a:chOff x="707074" y="2140028"/>
            <a:chExt cx="1061998" cy="2577637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07074" y="2140028"/>
              <a:ext cx="1061998" cy="1217080"/>
            </a:xfrm>
            <a:prstGeom prst="roundRect">
              <a:avLst>
                <a:gd name="adj" fmla="val 0"/>
              </a:avLst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6350" cap="flat" cmpd="sng" algn="ctr">
              <a:noFill/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  <a:defRPr/>
              </a:pPr>
              <a:endParaRPr lang="ko-KR" altLang="en-US" sz="700" kern="0" dirty="0">
                <a:solidFill>
                  <a:prstClr val="white">
                    <a:lumMod val="65000"/>
                  </a:prstClr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815925" y="2458893"/>
              <a:ext cx="830317" cy="752646"/>
            </a:xfrm>
            <a:prstGeom prst="roundRect">
              <a:avLst>
                <a:gd name="adj" fmla="val 2384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368" tIns="61185" rIns="122368" bIns="6118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709" eaLnBrk="1" hangingPunct="1"/>
              <a:endParaRPr lang="en-US" altLang="ko-KR" sz="700" b="1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543" y="2188112"/>
              <a:ext cx="931080" cy="2717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57709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+mn-ea"/>
                </a:rPr>
                <a:t>상담 콜 </a:t>
              </a:r>
              <a:r>
                <a:rPr lang="ko-KR" altLang="en-US" sz="1000" b="1" dirty="0" err="1">
                  <a:ln>
                    <a:solidFill>
                      <a:prstClr val="white">
                        <a:lumMod val="8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+mn-ea"/>
                </a:rPr>
                <a:t>녹취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707074" y="3500585"/>
              <a:ext cx="1061998" cy="1217080"/>
            </a:xfrm>
            <a:prstGeom prst="roundRect">
              <a:avLst>
                <a:gd name="adj" fmla="val 0"/>
              </a:avLst>
            </a:prstGeom>
            <a:pattFill prst="ltUpDiag">
              <a:fgClr>
                <a:schemeClr val="accent1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6350" cap="flat" cmpd="sng" algn="ctr">
              <a:noFill/>
              <a:prstDash val="solid"/>
            </a:ln>
            <a:effectLst/>
          </p:spPr>
          <p:txBody>
            <a:bodyPr lIns="90000" tIns="72000" rIns="90000" bIns="0" rtlCol="0" anchor="t"/>
            <a:lstStyle/>
            <a:p>
              <a:pPr defTabSz="1043056" latinLnBrk="0">
                <a:spcAft>
                  <a:spcPts val="240"/>
                </a:spcAft>
                <a:defRPr/>
              </a:pPr>
              <a:endParaRPr lang="ko-KR" altLang="en-US" sz="700" kern="0" dirty="0">
                <a:solidFill>
                  <a:prstClr val="white">
                    <a:lumMod val="65000"/>
                  </a:prstClr>
                </a:solidFill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815925" y="3819450"/>
              <a:ext cx="830317" cy="752646"/>
            </a:xfrm>
            <a:prstGeom prst="roundRect">
              <a:avLst>
                <a:gd name="adj" fmla="val 2384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2368" tIns="61185" rIns="122368" bIns="6118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709" eaLnBrk="1" hangingPunct="1"/>
              <a:endParaRPr lang="en-US" altLang="ko-KR" sz="700" b="1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9566" y="3548669"/>
              <a:ext cx="755036" cy="2717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57709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+mn-ea"/>
                </a:rPr>
                <a:t>콜 인프라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028482" y="4019022"/>
              <a:ext cx="389191" cy="396543"/>
              <a:chOff x="4060952" y="3480463"/>
              <a:chExt cx="320461" cy="326515"/>
            </a:xfrm>
          </p:grpSpPr>
          <p:pic>
            <p:nvPicPr>
              <p:cNvPr id="28" name="Picture 12" descr="C:\Users\wslee\Desktop\29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0952" y="3480463"/>
                <a:ext cx="209119" cy="3265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Picture 12" descr="C:\Users\wslee\Desktop\29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72294" y="3480463"/>
                <a:ext cx="209119" cy="3265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" name="Picture 1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788" y="2664060"/>
              <a:ext cx="366706" cy="74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그림 22" descr="18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409" y="2635761"/>
              <a:ext cx="361553" cy="501009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 bwMode="auto">
          <a:xfrm>
            <a:off x="3187957" y="2692847"/>
            <a:ext cx="1157517" cy="377548"/>
          </a:xfrm>
          <a:prstGeom prst="roundRect">
            <a:avLst>
              <a:gd name="adj" fmla="val 23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368" tIns="61185" rIns="122368" bIns="611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57709"/>
            <a:r>
              <a:rPr lang="ko-KR" altLang="en-US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음성 학습 </a:t>
            </a:r>
            <a:br>
              <a:rPr lang="en-US" altLang="ko-KR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</a:br>
            <a:r>
              <a:rPr lang="ko-KR" altLang="en-US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관리</a:t>
            </a:r>
            <a:endParaRPr lang="en-US" altLang="ko-KR" sz="1100" b="1" dirty="0">
              <a:ln>
                <a:solidFill>
                  <a:prstClr val="white">
                    <a:lumMod val="85000"/>
                    <a:alpha val="2000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4603334" y="2692847"/>
            <a:ext cx="1157517" cy="377548"/>
          </a:xfrm>
          <a:prstGeom prst="roundRect">
            <a:avLst>
              <a:gd name="adj" fmla="val 23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368" tIns="61185" rIns="122368" bIns="611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57709"/>
            <a:r>
              <a:rPr lang="ko-KR" altLang="en-US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텍스트 </a:t>
            </a:r>
            <a:br>
              <a:rPr lang="en-US" altLang="ko-KR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</a:br>
            <a:r>
              <a:rPr lang="ko-KR" altLang="en-US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변환 처리</a:t>
            </a:r>
            <a:endParaRPr lang="en-US" altLang="ko-KR" sz="1100" b="1" dirty="0">
              <a:ln>
                <a:solidFill>
                  <a:prstClr val="white">
                    <a:lumMod val="85000"/>
                    <a:alpha val="2000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91990" y="3260165"/>
            <a:ext cx="1168861" cy="374180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Batch STT </a:t>
            </a:r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변환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18712" y="3260165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화자분리 </a:t>
            </a:r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녹취파일</a:t>
            </a:r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 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87957" y="4242576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인식률 평가</a:t>
            </a:r>
            <a:endParaRPr kumimoji="1"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87957" y="3260165"/>
            <a:ext cx="1168861" cy="374180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음향모델</a:t>
            </a:r>
            <a:endParaRPr kumimoji="1"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87957" y="3773088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언어모델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22744" y="3252852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콜메타데이터</a:t>
            </a:r>
            <a:endParaRPr kumimoji="1"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03334" y="3786302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모노</a:t>
            </a:r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화자 변환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6018712" y="2692847"/>
            <a:ext cx="2572894" cy="370109"/>
          </a:xfrm>
          <a:prstGeom prst="roundRect">
            <a:avLst>
              <a:gd name="adj" fmla="val 23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368" tIns="61185" rIns="122368" bIns="611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57709"/>
            <a:r>
              <a:rPr lang="en-US" altLang="ko-KR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STT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 운영 관리</a:t>
            </a:r>
            <a:endParaRPr lang="en-US" altLang="ko-KR" sz="1100" b="1" dirty="0">
              <a:ln>
                <a:solidFill>
                  <a:prstClr val="white">
                    <a:lumMod val="85000"/>
                    <a:alpha val="2000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18711" y="3755351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</a:t>
            </a:r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 </a:t>
            </a:r>
            <a:endParaRPr kumimoji="1"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422744" y="3768565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</a:t>
            </a:r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마스킹</a:t>
            </a:r>
            <a:endParaRPr kumimoji="1"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8711" y="4242425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녹취</a:t>
            </a:r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</a:t>
            </a:r>
            <a:endParaRPr kumimoji="1" lang="en-US" altLang="ko-KR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03334" y="4241522"/>
            <a:ext cx="1168861" cy="340164"/>
          </a:xfrm>
          <a:prstGeom prst="roundRect">
            <a:avLst/>
          </a:prstGeom>
          <a:solidFill>
            <a:srgbClr val="C746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/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묵음</a:t>
            </a:r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발화속도</a:t>
            </a:r>
            <a:r>
              <a:rPr kumimoji="1"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latinLnBrk="0"/>
            <a:r>
              <a:rPr kumimoji="1"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말겹침</a:t>
            </a:r>
            <a:r>
              <a:rPr kumimoji="1"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구간</a:t>
            </a:r>
          </a:p>
        </p:txBody>
      </p:sp>
    </p:spTree>
    <p:extLst>
      <p:ext uri="{BB962C8B-B14F-4D97-AF65-F5344CB8AC3E}">
        <p14:creationId xmlns:p14="http://schemas.microsoft.com/office/powerpoint/2010/main" val="242983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7033</TotalTime>
  <Words>2362</Words>
  <Application>Microsoft Office PowerPoint</Application>
  <PresentationFormat>A4 용지(210x297mm)</PresentationFormat>
  <Paragraphs>740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HY견고딕</vt:lpstr>
      <vt:lpstr>나눔고딕</vt:lpstr>
      <vt:lpstr>맑은 고딕</vt:lpstr>
      <vt:lpstr>맑은고딕</vt:lpstr>
      <vt:lpstr>헤움네모고딕152</vt:lpstr>
      <vt:lpstr>Arial</vt:lpstr>
      <vt:lpstr>Wingdings</vt:lpstr>
      <vt:lpstr>Office 테마</vt:lpstr>
      <vt:lpstr>PowerPoint 프레젠테이션</vt:lpstr>
      <vt:lpstr>승인 및 개정 이력</vt:lpstr>
      <vt:lpstr>인프라 구성 | H/W 구성</vt:lpstr>
      <vt:lpstr>인프라 구성 | TA H/W 스펙</vt:lpstr>
      <vt:lpstr>인프라 구성 | STT H/W 스펙</vt:lpstr>
      <vt:lpstr>인프라 구성 | S/W 구성</vt:lpstr>
      <vt:lpstr>시스템 설계 | Target System</vt:lpstr>
      <vt:lpstr>시스템 설계 | Target System</vt:lpstr>
      <vt:lpstr>시스템 설계 | Software Architect</vt:lpstr>
      <vt:lpstr>시스템 설계 | Software Architect</vt:lpstr>
      <vt:lpstr>시스템 설계 | Data Flow Diagram</vt:lpstr>
      <vt:lpstr>시스템 설계 | STT Process </vt:lpstr>
      <vt:lpstr>시스템 설계 | Text Analysis Process </vt:lpstr>
      <vt:lpstr>시스템 설계 | QA평가 Process</vt:lpstr>
      <vt:lpstr>시스템 설계 | QA평가 항목 관리 Process</vt:lpstr>
      <vt:lpstr>시스템 설계 | 지식 작업</vt:lpstr>
      <vt:lpstr>시스템 설계 | 자동분류&amp;민원감지</vt:lpstr>
      <vt:lpstr>시스템 설계 | 자동분류&amp;민원감지</vt:lpstr>
      <vt:lpstr>시스템 설계 | 상담 콜요약</vt:lpstr>
      <vt:lpstr>I/F 설계 | 시스템 연계 구성</vt:lpstr>
      <vt:lpstr>I/F 설계 | 녹취시스템 STT</vt:lpstr>
      <vt:lpstr>I/F 설계 | STT TA</vt:lpstr>
      <vt:lpstr>I/F 설계 | CTI  TA 연계</vt:lpstr>
      <vt:lpstr>I/F 설계 | TA  녹취시스템 연계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HIT</dc:creator>
  <cp:lastModifiedBy>신주환</cp:lastModifiedBy>
  <cp:revision>280</cp:revision>
  <cp:lastPrinted>2017-12-14T01:41:59Z</cp:lastPrinted>
  <dcterms:created xsi:type="dcterms:W3CDTF">2016-12-21T08:08:03Z</dcterms:created>
  <dcterms:modified xsi:type="dcterms:W3CDTF">2018-07-31T04:17:41Z</dcterms:modified>
</cp:coreProperties>
</file>