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3" r:id="rId1"/>
  </p:sldMasterIdLst>
  <p:notesMasterIdLst>
    <p:notesMasterId r:id="rId5"/>
  </p:notesMasterIdLst>
  <p:sldIdLst>
    <p:sldId id="404" r:id="rId2"/>
    <p:sldId id="406" r:id="rId3"/>
    <p:sldId id="407" r:id="rId4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6" userDrawn="1">
          <p15:clr>
            <a:srgbClr val="A4A3A4"/>
          </p15:clr>
        </p15:guide>
        <p15:guide id="2" orient="horz" pos="3226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pos="4776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  <p15:guide id="9" pos="761" userDrawn="1">
          <p15:clr>
            <a:srgbClr val="A4A3A4"/>
          </p15:clr>
        </p15:guide>
        <p15:guide id="10" pos="1056" userDrawn="1">
          <p15:clr>
            <a:srgbClr val="A4A3A4"/>
          </p15:clr>
        </p15:guide>
        <p15:guide id="11" pos="1374" userDrawn="1">
          <p15:clr>
            <a:srgbClr val="A4A3A4"/>
          </p15:clr>
        </p15:guide>
        <p15:guide id="12" pos="1918" userDrawn="1">
          <p15:clr>
            <a:srgbClr val="A4A3A4"/>
          </p15:clr>
        </p15:guide>
        <p15:guide id="13" pos="466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754" userDrawn="1">
          <p15:clr>
            <a:srgbClr val="A4A3A4"/>
          </p15:clr>
        </p15:guide>
        <p15:guide id="16" pos="2417" userDrawn="1">
          <p15:clr>
            <a:srgbClr val="A4A3A4"/>
          </p15:clr>
        </p15:guide>
        <p15:guide id="17" orient="horz" pos="981" userDrawn="1">
          <p15:clr>
            <a:srgbClr val="A4A3A4"/>
          </p15:clr>
        </p15:guide>
        <p15:guide id="18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7A7A7"/>
    <a:srgbClr val="D9D9D9"/>
    <a:srgbClr val="F9BFBF"/>
    <a:srgbClr val="595959"/>
    <a:srgbClr val="C74630"/>
    <a:srgbClr val="F05656"/>
    <a:srgbClr val="B6402C"/>
    <a:srgbClr val="9F9378"/>
    <a:srgbClr val="46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6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6" y="91"/>
      </p:cViewPr>
      <p:guideLst>
        <p:guide pos="126"/>
        <p:guide orient="horz" pos="3226"/>
        <p:guide pos="3120"/>
        <p:guide orient="horz" pos="867"/>
        <p:guide pos="4776"/>
        <p:guide orient="horz" pos="3861"/>
        <p:guide pos="761"/>
        <p:guide pos="1056"/>
        <p:guide pos="1374"/>
        <p:guide pos="1918"/>
        <p:guide pos="4662"/>
        <p:guide orient="horz" pos="3884"/>
        <p:guide orient="horz" pos="754"/>
        <p:guide pos="2417"/>
        <p:guide orient="horz" pos="981"/>
        <p:guide orient="horz" pos="25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100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4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903660" y="589350"/>
            <a:ext cx="1396814" cy="200480"/>
            <a:chOff x="7912286" y="793750"/>
            <a:chExt cx="1396814" cy="20048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7912286" y="793750"/>
              <a:ext cx="1396814" cy="200480"/>
              <a:chOff x="7912286" y="793750"/>
              <a:chExt cx="1396814" cy="200480"/>
            </a:xfrm>
          </p:grpSpPr>
          <p:sp>
            <p:nvSpPr>
              <p:cNvPr id="12" name="모서리가 둥근 직사각형 11"/>
              <p:cNvSpPr/>
              <p:nvPr userDrawn="1"/>
            </p:nvSpPr>
            <p:spPr>
              <a:xfrm rot="2700000">
                <a:off x="7912286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 rot="2700000">
                <a:off x="821137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 rot="2700000">
                <a:off x="8510454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 rot="2700000">
                <a:off x="8809538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 rot="2700000">
                <a:off x="910862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941" y="819809"/>
              <a:ext cx="91543" cy="1493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610" y="840581"/>
              <a:ext cx="105878" cy="11668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046" y="829667"/>
              <a:ext cx="129463" cy="12723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141" y="826491"/>
              <a:ext cx="123292" cy="14029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945" y="815182"/>
              <a:ext cx="87647" cy="151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8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7344267" y="800100"/>
            <a:ext cx="256173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281676" y="775493"/>
            <a:ext cx="9624324" cy="49213"/>
            <a:chOff x="381000" y="775493"/>
            <a:chExt cx="9624324" cy="49213"/>
          </a:xfrm>
        </p:grpSpPr>
        <p:cxnSp>
          <p:nvCxnSpPr>
            <p:cNvPr id="23" name="직선 연결선 22"/>
            <p:cNvCxnSpPr/>
            <p:nvPr userDrawn="1"/>
          </p:nvCxnSpPr>
          <p:spPr>
            <a:xfrm flipH="1">
              <a:off x="416496" y="800099"/>
              <a:ext cx="95888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 userDrawn="1"/>
          </p:nvSpPr>
          <p:spPr>
            <a:xfrm>
              <a:off x="381000" y="775493"/>
              <a:ext cx="219075" cy="49213"/>
            </a:xfrm>
            <a:prstGeom prst="rect">
              <a:avLst/>
            </a:prstGeom>
            <a:solidFill>
              <a:srgbClr val="C7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6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 flipH="1">
            <a:off x="794" y="6450807"/>
            <a:ext cx="99044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5250" y="609670"/>
            <a:ext cx="7600949" cy="591495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3640045" y="6557453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050" b="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 algn="r"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061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72">
          <p15:clr>
            <a:srgbClr val="FBAE40"/>
          </p15:clr>
        </p15:guide>
        <p15:guide id="4" pos="6068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1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72">
          <p15:clr>
            <a:srgbClr val="FBAE40"/>
          </p15:clr>
        </p15:guide>
        <p15:guide id="4" pos="6068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 flipH="1">
            <a:off x="794" y="6450807"/>
            <a:ext cx="99044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07" y="6556378"/>
            <a:ext cx="757788" cy="19427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865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72">
          <p15:clr>
            <a:srgbClr val="FBAE40"/>
          </p15:clr>
        </p15:guide>
        <p15:guide id="4" pos="6068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415925" y="19050"/>
            <a:ext cx="9145588" cy="6838950"/>
            <a:chOff x="415925" y="19050"/>
            <a:chExt cx="9145588" cy="6838950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25" y="19050"/>
              <a:ext cx="9145588" cy="683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888" y="5047084"/>
              <a:ext cx="1674375" cy="5355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3" y="5996682"/>
            <a:ext cx="999125" cy="2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10" r:id="rId4"/>
    <p:sldLayoutId id="2147483709" r:id="rId5"/>
    <p:sldLayoutId id="2147483708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81302" y="675796"/>
          <a:ext cx="4800295" cy="4950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158">
                  <a:extLst>
                    <a:ext uri="{9D8B030D-6E8A-4147-A177-3AD203B41FA5}">
                      <a16:colId xmlns:a16="http://schemas.microsoft.com/office/drawing/2014/main" val="3556766984"/>
                    </a:ext>
                  </a:extLst>
                </a:gridCol>
                <a:gridCol w="473755">
                  <a:extLst>
                    <a:ext uri="{9D8B030D-6E8A-4147-A177-3AD203B41FA5}">
                      <a16:colId xmlns:a16="http://schemas.microsoft.com/office/drawing/2014/main" val="738556806"/>
                    </a:ext>
                  </a:extLst>
                </a:gridCol>
                <a:gridCol w="318804">
                  <a:extLst>
                    <a:ext uri="{9D8B030D-6E8A-4147-A177-3AD203B41FA5}">
                      <a16:colId xmlns:a16="http://schemas.microsoft.com/office/drawing/2014/main" val="615554695"/>
                    </a:ext>
                  </a:extLst>
                </a:gridCol>
                <a:gridCol w="283381">
                  <a:extLst>
                    <a:ext uri="{9D8B030D-6E8A-4147-A177-3AD203B41FA5}">
                      <a16:colId xmlns:a16="http://schemas.microsoft.com/office/drawing/2014/main" val="3981415380"/>
                    </a:ext>
                  </a:extLst>
                </a:gridCol>
                <a:gridCol w="283381">
                  <a:extLst>
                    <a:ext uri="{9D8B030D-6E8A-4147-A177-3AD203B41FA5}">
                      <a16:colId xmlns:a16="http://schemas.microsoft.com/office/drawing/2014/main" val="3008827845"/>
                    </a:ext>
                  </a:extLst>
                </a:gridCol>
                <a:gridCol w="262125">
                  <a:extLst>
                    <a:ext uri="{9D8B030D-6E8A-4147-A177-3AD203B41FA5}">
                      <a16:colId xmlns:a16="http://schemas.microsoft.com/office/drawing/2014/main" val="2148383164"/>
                    </a:ext>
                  </a:extLst>
                </a:gridCol>
                <a:gridCol w="2064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4265">
                  <a:extLst>
                    <a:ext uri="{9D8B030D-6E8A-4147-A177-3AD203B41FA5}">
                      <a16:colId xmlns:a16="http://schemas.microsoft.com/office/drawing/2014/main" val="2845596049"/>
                    </a:ext>
                  </a:extLst>
                </a:gridCol>
              </a:tblGrid>
              <a:tr h="190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대분류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중분류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TA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QA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평가 항목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76873"/>
                  </a:ext>
                </a:extLst>
              </a:tr>
              <a:tr h="1402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첫인사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묵음 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 이전 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인사말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을 명확한 발음으로 구사</a:t>
                      </a:r>
                      <a:endParaRPr lang="ko-KR" altLang="en-US" sz="600" b="0" i="0" u="none" strike="noStrike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13459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의도파악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문의내용을 파악하여</a:t>
                      </a:r>
                      <a:r>
                        <a:rPr lang="en-US" altLang="ko-KR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스크립트의 </a:t>
                      </a:r>
                      <a:r>
                        <a:rPr lang="en-US" altLang="ko-KR" sz="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keyword</a:t>
                      </a:r>
                      <a:r>
                        <a:rPr lang="ko-KR" altLang="en-US" sz="600" b="0" i="0" u="none" strike="noStrike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활용한 상담을 진행</a:t>
                      </a:r>
                      <a:endParaRPr lang="ko-KR" altLang="en-US" sz="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78264"/>
                  </a:ext>
                </a:extLst>
              </a:tr>
              <a:tr h="1402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응대스킬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고객의 발언권을 배려하며 상담 진행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75813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 </a:t>
                      </a:r>
                      <a:r>
                        <a:rPr lang="ko-KR" altLang="en-US" sz="8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상황별</a:t>
                      </a:r>
                      <a:r>
                        <a:rPr lang="ko-KR" altLang="en-US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필수멘트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화답인사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메모요청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양해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사과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재요청 시 양해표현</a:t>
                      </a:r>
                      <a:r>
                        <a:rPr lang="en-US" altLang="ko-KR" sz="60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1</a:t>
                      </a:r>
                      <a:r>
                        <a:rPr lang="ko-KR" altLang="en-US" sz="60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 누락</a:t>
                      </a:r>
                      <a:endParaRPr lang="ko-KR" altLang="en-US" sz="600" b="0" i="0" u="none" strike="noStrike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29333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언어표현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올바른 표현을 활용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47376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대기표현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600" u="none" strike="noStrike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 이상 대기 상황 발생 시</a:t>
                      </a:r>
                      <a:r>
                        <a:rPr lang="en-US" altLang="ko-KR" sz="6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u="none" strike="noStrike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대기멘트 및 복귀 멘트 중 한가지 이상 미진행</a:t>
                      </a:r>
                      <a:endParaRPr lang="ko-KR" altLang="en-US" sz="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95000"/>
                  </a:ext>
                </a:extLst>
              </a:tr>
              <a:tr h="1402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끝인사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u="none" strike="noStrike" smtClean="0">
                          <a:effectLst/>
                        </a:rPr>
                        <a:t>▽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 인사말 중 일부가 누락되거나 명료하게 전달되지 않음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97852"/>
                  </a:ext>
                </a:extLst>
              </a:tr>
              <a:tr h="1402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43</a:t>
                      </a:r>
                      <a:endParaRPr lang="ko-KR" altLang="en-US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7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평가항목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3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응대스킬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설명하는 상황에 </a:t>
                      </a:r>
                      <a:r>
                        <a:rPr lang="ko-KR" altLang="en-US" sz="70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감정이입하여</a:t>
                      </a:r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 적절한 </a:t>
                      </a:r>
                      <a:r>
                        <a:rPr lang="ko-KR" altLang="en-US" sz="70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호응어나</a:t>
                      </a:r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답변을 구사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↑</a:t>
                      </a:r>
                      <a:br>
                        <a:rPr lang="ko-KR" altLang="en-US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↓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26261"/>
                  </a:ext>
                </a:extLst>
              </a:tr>
              <a:tr h="206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부분적으로 호응 노력이 느껴지나 전반적인 느낌이 밋밋한 호응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1~2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발생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전반적으로 기운 없고 귀찮은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듯한 호응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구간별 반복적인 호응 진행 없음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이상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음성연출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36253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82608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29146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0305"/>
                  </a:ext>
                </a:extLst>
              </a:tr>
              <a:tr h="14020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상담스킬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반론극복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자신감 있는 </a:t>
                      </a:r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응대 </a:t>
                      </a:r>
                      <a:r>
                        <a:rPr lang="en-US" altLang="ko-KR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7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클레임 고객 긍정적 변화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적극적인 안내</a:t>
                      </a:r>
                      <a:endParaRPr lang="ko-KR" altLang="en-US" sz="7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74835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자신감 없는 응대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22928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반론 극복 불가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93694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수동적인 안내 진행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76793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이해도</a:t>
                      </a:r>
                      <a:r>
                        <a:rPr lang="en-US" altLang="ko-KR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연령</a:t>
                      </a:r>
                      <a:r>
                        <a:rPr lang="en-US" altLang="ko-KR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상황에 따른 눈높이 맞춤 응대 진행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90798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눈높이 맞춤 응대 미진행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68759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장황한 설명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69414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추측헝 답변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7491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전문용어 </a:t>
                      </a:r>
                      <a:r>
                        <a:rPr lang="en-US" altLang="ko-KR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이상 사용 </a:t>
                      </a:r>
                      <a:r>
                        <a:rPr lang="en-US" altLang="ko-KR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고객 이해로 불가로 반문 제기 시</a:t>
                      </a:r>
                      <a:r>
                        <a:rPr lang="en-US" altLang="ko-KR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32224"/>
                  </a:ext>
                </a:extLst>
              </a:tr>
              <a:tr h="1402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업무스킬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업무스킬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신속성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41606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 </a:t>
                      </a:r>
                      <a:r>
                        <a:rPr lang="ko-KR" altLang="en-US" sz="7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문제해결능력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66630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고객이해도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4145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고객과의 호흡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617"/>
                  </a:ext>
                </a:extLst>
              </a:tr>
              <a:tr h="14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고객이 표현하는 깊은 감사의 인사 및 표현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14489"/>
                  </a:ext>
                </a:extLst>
              </a:tr>
              <a:tr h="1402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합계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58753"/>
                  </a:ext>
                </a:extLst>
              </a:tr>
              <a:tr h="1402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120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21" name="직사각형 27"/>
          <p:cNvSpPr/>
          <p:nvPr/>
        </p:nvSpPr>
        <p:spPr bwMode="auto">
          <a:xfrm>
            <a:off x="5570585" y="6342708"/>
            <a:ext cx="612000" cy="1494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lang="ko-KR" altLang="en-US" sz="8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이의신청</a:t>
            </a:r>
            <a:endParaRPr lang="ko-KR" altLang="en-US" sz="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7"/>
          <p:cNvSpPr/>
          <p:nvPr/>
        </p:nvSpPr>
        <p:spPr bwMode="auto">
          <a:xfrm>
            <a:off x="6987614" y="6342708"/>
            <a:ext cx="612000" cy="1494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lang="ko-KR" altLang="en-US" sz="8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재평가</a:t>
            </a:r>
            <a:endParaRPr lang="ko-KR" altLang="en-US" sz="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81299" y="5641586"/>
          <a:ext cx="4824755" cy="620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친절하고자 하는 마음으로 상담을 시작하였으나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점차 빠른 속도로 상담이 진행되어 아쉽습니다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끝까지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고객과의 호흡을 맞춘다는 </a:t>
                      </a:r>
                      <a:r>
                        <a:rPr lang="ko-KR" altLang="en-US" sz="8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생각으로 여유를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갖고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상황별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필수멘트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대기멘트를 구사할 뿐만 아니라 종료인사까지 성의있게 구사 바랍니다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7"/>
          <p:cNvSpPr/>
          <p:nvPr/>
        </p:nvSpPr>
        <p:spPr bwMode="auto">
          <a:xfrm>
            <a:off x="6279100" y="6342708"/>
            <a:ext cx="612000" cy="1494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lang="ko-KR" altLang="en-US" sz="8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  <a:endParaRPr lang="ko-KR" altLang="en-US" sz="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10566"/>
              </p:ext>
            </p:extLst>
          </p:nvPr>
        </p:nvGraphicFramePr>
        <p:xfrm>
          <a:off x="0" y="-12700"/>
          <a:ext cx="9906001" cy="455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7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6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3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최영모</a:t>
                      </a:r>
                      <a:endParaRPr lang="ko-KR" altLang="en-US" sz="8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셀프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보정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경로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검수확인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155967" y="675796"/>
          <a:ext cx="2573022" cy="83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근속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/>
                        <a:t>온라인면세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smtClean="0"/>
                        <a:t>팀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12345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김미소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/>
                        <a:t>통화일자</a:t>
                      </a:r>
                      <a:endParaRPr lang="ko-KR" alt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/>
                        <a:t>통화시작</a:t>
                      </a:r>
                      <a:endParaRPr lang="ko-KR" alt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/>
                        <a:t>통화시간</a:t>
                      </a:r>
                      <a:endParaRPr lang="ko-KR" alt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/>
                        <a:t>문의유형</a:t>
                      </a:r>
                      <a:endParaRPr lang="ko-KR" alt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8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07-12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10:00:01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0:02:50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지불관련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</a:t>
                      </a: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6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161390" y="5732746"/>
          <a:ext cx="2518309" cy="41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373">
                  <a:extLst>
                    <a:ext uri="{9D8B030D-6E8A-4147-A177-3AD203B41FA5}">
                      <a16:colId xmlns:a16="http://schemas.microsoft.com/office/drawing/2014/main" val="3297092372"/>
                    </a:ext>
                  </a:extLst>
                </a:gridCol>
                <a:gridCol w="1804936">
                  <a:extLst>
                    <a:ext uri="{9D8B030D-6E8A-4147-A177-3AD203B41FA5}">
                      <a16:colId xmlns:a16="http://schemas.microsoft.com/office/drawing/2014/main" val="1678311825"/>
                    </a:ext>
                  </a:extLst>
                </a:gridCol>
              </a:tblGrid>
              <a:tr h="206570">
                <a:tc>
                  <a:txBody>
                    <a:bodyPr/>
                    <a:lstStyle/>
                    <a:p>
                      <a:pPr marL="92075" indent="0" algn="l" defTabSz="1223924" rtl="0" eaLnBrk="1" fontAlgn="t" latinLnBrk="1" hangingPunct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TA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분류추천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출국 미인도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70194"/>
                  </a:ext>
                </a:extLst>
              </a:tr>
              <a:tr h="206570">
                <a:tc>
                  <a:txBody>
                    <a:bodyPr/>
                    <a:lstStyle/>
                    <a:p>
                      <a:pPr marL="92075" indent="0" algn="l" defTabSz="1223924" rtl="0" eaLnBrk="1" fontAlgn="t" latinLnBrk="1" hangingPunct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TA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요약정보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출국 미인도로 취소 안내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86058"/>
                  </a:ext>
                </a:extLst>
              </a:tr>
            </a:tbl>
          </a:graphicData>
        </a:graphic>
      </p:graphicFrame>
      <p:sp>
        <p:nvSpPr>
          <p:cNvPr id="50" name="직사각형 27"/>
          <p:cNvSpPr/>
          <p:nvPr/>
        </p:nvSpPr>
        <p:spPr bwMode="auto">
          <a:xfrm>
            <a:off x="4153556" y="6342708"/>
            <a:ext cx="612000" cy="1494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lang="ko-KR" altLang="en-US" sz="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평가완료</a:t>
            </a:r>
          </a:p>
        </p:txBody>
      </p:sp>
      <p:sp>
        <p:nvSpPr>
          <p:cNvPr id="51" name="직사각형 27"/>
          <p:cNvSpPr/>
          <p:nvPr/>
        </p:nvSpPr>
        <p:spPr bwMode="auto">
          <a:xfrm>
            <a:off x="4862070" y="6342708"/>
            <a:ext cx="612000" cy="14941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lang="ko-KR" altLang="en-US" sz="8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평가제외</a:t>
            </a:r>
            <a:endParaRPr lang="ko-KR" altLang="en-US" sz="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601" y="553377"/>
            <a:ext cx="9906000" cy="6170507"/>
          </a:xfrm>
          <a:prstGeom prst="rect">
            <a:avLst/>
          </a:prstGeom>
          <a:solidFill>
            <a:srgbClr val="F2F2F2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5016" y="1566077"/>
            <a:ext cx="2517383" cy="32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47700" y="1640130"/>
            <a:ext cx="1945133" cy="245353"/>
            <a:chOff x="1730875" y="1905204"/>
            <a:chExt cx="5174900" cy="223048"/>
          </a:xfrm>
        </p:grpSpPr>
        <p:sp>
          <p:nvSpPr>
            <p:cNvPr id="39" name="직사각형 38"/>
            <p:cNvSpPr/>
            <p:nvPr/>
          </p:nvSpPr>
          <p:spPr>
            <a:xfrm>
              <a:off x="1813931" y="1905204"/>
              <a:ext cx="5091844" cy="85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30875" y="1960374"/>
              <a:ext cx="310513" cy="167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00:00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87129" y="1960374"/>
              <a:ext cx="310513" cy="167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02:50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54305" y="1981199"/>
            <a:ext cx="2546985" cy="3705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46820" y="3305689"/>
            <a:ext cx="0" cy="22914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82083"/>
              </p:ext>
            </p:extLst>
          </p:nvPr>
        </p:nvGraphicFramePr>
        <p:xfrm>
          <a:off x="311944" y="2013584"/>
          <a:ext cx="2336006" cy="3607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828">
                  <a:extLst>
                    <a:ext uri="{9D8B030D-6E8A-4147-A177-3AD203B41FA5}">
                      <a16:colId xmlns:a16="http://schemas.microsoft.com/office/drawing/2014/main" val="421525542"/>
                    </a:ext>
                  </a:extLst>
                </a:gridCol>
              </a:tblGrid>
              <a:tr h="266701">
                <a:tc gridSpan="2">
                  <a:txBody>
                    <a:bodyPr/>
                    <a:lstStyle/>
                    <a:p>
                      <a:pPr marL="0" indent="92075" algn="l" defTabSz="1223924" rtl="0" eaLnBrk="1" fontAlgn="ctr" latinLnBrk="1" hangingPunct="1"/>
                      <a:r>
                        <a:rPr lang="ko-KR" altLang="en-US" sz="7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통화내역</a:t>
                      </a:r>
                      <a:endParaRPr lang="ko-KR" altLang="en-US" sz="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1223924" rtl="0" eaLnBrk="1" fontAlgn="ctr" latinLnBrk="1" hangingPunct="1"/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86599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(00:00)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행복한 여행의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시작</a:t>
                      </a:r>
                      <a:r>
                        <a:rPr lang="en-US" altLang="ko-KR" sz="5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롯데인터넷면세점 </a:t>
                      </a:r>
                      <a:r>
                        <a:rPr lang="ko-KR" altLang="en-US" sz="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김미소입니다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99927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(00:20)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안녕하세요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62954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(00:40)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네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2965"/>
                  </a:ext>
                </a:extLst>
              </a:tr>
              <a:tr h="225732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제가 지난주에 면세점에 들렀는데 비행기 탑승시간까지 너무 촉박해서 상품을 받지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못했거든요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결제는 다 해둔건데 어떻게 해야하나요</a:t>
                      </a:r>
                      <a:endParaRPr lang="en-US" altLang="ko-KR" sz="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38420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아 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만약 출국일정이 있으시다면 직접 재출국 시에 받을 수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있습니다만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없으시다면 제가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취소 접수 도와드리겠습니다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66090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t" latinLnBrk="0" hangingPunct="1"/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그럼 취소하게 되면 할인쿠폰이 모두 </a:t>
                      </a:r>
                      <a:r>
                        <a:rPr lang="ko-KR" altLang="en-US" sz="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복구되는거죠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11480"/>
                  </a:ext>
                </a:extLst>
              </a:tr>
              <a:tr h="225732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t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5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사용하신 쿠폰은 모두 복원되는 것이 맞습니다 다만 복원된 할인쿠폰이 이미 유효기간이 지났을 경우에는 자동 소멸됩니다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63115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그럼 제가 산 것 중에도 사라지는 쿠폰이 있는지 확인해주실 수 있으신가요</a:t>
                      </a:r>
                      <a:endParaRPr lang="en-US" altLang="ko-KR" sz="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94391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잠시만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기다려주시겠습니까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72559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네</a:t>
                      </a:r>
                      <a:endParaRPr lang="ko-KR" altLang="en-US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77649"/>
                  </a:ext>
                </a:extLst>
              </a:tr>
              <a:tr h="225732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아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고객님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월말까지 사용 가능한 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쿠폰으로 구매하신게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있으시네요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구매하신 것을 취소할 경우에는 해당 쿠폰은 소멸되어 복구되지 않는 점 </a:t>
                      </a:r>
                      <a:r>
                        <a:rPr lang="ko-KR" altLang="en-US" sz="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양해부탁드립니다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878233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네에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방법이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없는건가요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88796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네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고객님께서 직접 재출국하실 계획이 없으시다면 취소하실 수 밖에 없으세요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01314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3924" rtl="0" eaLnBrk="1" fontAlgn="t" latinLnBrk="0" hangingPunct="1"/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네</a:t>
                      </a:r>
                      <a:r>
                        <a:rPr lang="en-US" altLang="ko-KR" sz="5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알겠습니다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26022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네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제가 취소접수하지 않아도 될까요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29425"/>
                  </a:ext>
                </a:extLst>
              </a:tr>
              <a:tr h="186675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고객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네 제가 생각해 보고 다시 </a:t>
                      </a:r>
                      <a:r>
                        <a:rPr lang="ko-KR" altLang="en-US" sz="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전화드릴께요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16489"/>
                  </a:ext>
                </a:extLst>
              </a:tr>
              <a:tr h="225732">
                <a:tc>
                  <a:txBody>
                    <a:bodyPr/>
                    <a:lstStyle/>
                    <a:p>
                      <a:pPr marL="0" algn="l" defTabSz="1223924" rtl="0" eaLnBrk="1" fontAlgn="ctr" latinLnBrk="0" hangingPunct="1"/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(01:00) </a:t>
                      </a:r>
                      <a:r>
                        <a:rPr lang="ko-KR" altLang="en-US" sz="500" kern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상담사</a:t>
                      </a:r>
                      <a:endParaRPr lang="en-US" altLang="ko-KR" sz="5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2392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개월 경과 후에는 자동취소되어 문자를 받아보실 수 있습니다</a:t>
                      </a:r>
                      <a:r>
                        <a:rPr lang="en-US" altLang="ko-KR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5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아니면 고객님께서 마이페이지 통해서 직접 취소하실 수도 있습니다 좋은 하루 되세요</a:t>
                      </a:r>
                      <a:endParaRPr lang="en-US" altLang="ko-KR" sz="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06926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212642" y="1644425"/>
            <a:ext cx="190732" cy="183531"/>
            <a:chOff x="3773646" y="1284785"/>
            <a:chExt cx="576000" cy="576000"/>
          </a:xfrm>
        </p:grpSpPr>
        <p:sp>
          <p:nvSpPr>
            <p:cNvPr id="57" name="타원 56"/>
            <p:cNvSpPr/>
            <p:nvPr/>
          </p:nvSpPr>
          <p:spPr>
            <a:xfrm>
              <a:off x="3773646" y="1284785"/>
              <a:ext cx="576000" cy="57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949214" y="1472812"/>
              <a:ext cx="270584" cy="1999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3961" y="1644425"/>
            <a:ext cx="190732" cy="183531"/>
            <a:chOff x="1502396" y="1900658"/>
            <a:chExt cx="166846" cy="166846"/>
          </a:xfrm>
        </p:grpSpPr>
        <p:sp>
          <p:nvSpPr>
            <p:cNvPr id="60" name="타원 59"/>
            <p:cNvSpPr/>
            <p:nvPr/>
          </p:nvSpPr>
          <p:spPr>
            <a:xfrm>
              <a:off x="1502396" y="1900658"/>
              <a:ext cx="166846" cy="1668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553092" y="1951354"/>
              <a:ext cx="65455" cy="65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68267" y="2034661"/>
            <a:ext cx="1011173" cy="226079"/>
            <a:chOff x="3994772" y="2954829"/>
            <a:chExt cx="1493412" cy="167995"/>
          </a:xfrm>
        </p:grpSpPr>
        <p:sp>
          <p:nvSpPr>
            <p:cNvPr id="36" name="직사각형 35"/>
            <p:cNvSpPr/>
            <p:nvPr/>
          </p:nvSpPr>
          <p:spPr>
            <a:xfrm>
              <a:off x="3994772" y="2955832"/>
              <a:ext cx="1341906" cy="1527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50" dirty="0" smtClean="0">
                  <a:solidFill>
                    <a:schemeClr val="bg1">
                      <a:lumMod val="85000"/>
                    </a:schemeClr>
                  </a:solidFill>
                </a:rPr>
                <a:t>Search...</a:t>
              </a:r>
              <a:endParaRPr lang="ko-KR" altLang="en-US" sz="6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274716" y="2954829"/>
              <a:ext cx="213468" cy="167995"/>
              <a:chOff x="7353820" y="1233218"/>
              <a:chExt cx="182638" cy="167995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7353820" y="1233218"/>
                <a:ext cx="182638" cy="16799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아래쪽 화살표 42"/>
              <p:cNvSpPr/>
              <p:nvPr/>
            </p:nvSpPr>
            <p:spPr>
              <a:xfrm>
                <a:off x="7387154" y="1254796"/>
                <a:ext cx="115970" cy="124838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직사각형 27"/>
          <p:cNvSpPr/>
          <p:nvPr/>
        </p:nvSpPr>
        <p:spPr bwMode="auto">
          <a:xfrm>
            <a:off x="1906110" y="2084355"/>
            <a:ext cx="675165" cy="144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lvl="1" indent="-563563" algn="ctr" latinLnBrk="0"/>
            <a:r>
              <a:rPr lang="ko-KR" altLang="en-US" sz="8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8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보정</a:t>
            </a:r>
            <a:endParaRPr lang="ko-KR" altLang="en-US" sz="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41980" y="1974382"/>
            <a:ext cx="801513" cy="33502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39218"/>
              </p:ext>
            </p:extLst>
          </p:nvPr>
        </p:nvGraphicFramePr>
        <p:xfrm>
          <a:off x="7789888" y="609671"/>
          <a:ext cx="2116112" cy="2626288"/>
        </p:xfrm>
        <a:graphic>
          <a:graphicData uri="http://schemas.openxmlformats.org/drawingml/2006/table">
            <a:tbl>
              <a:tblPr/>
              <a:tblGrid>
                <a:gridCol w="23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셀프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보정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통화내역중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보정이 필요한 경우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셀프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보정 화면으로 이동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* 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원문 텍스트는 수정되지 않으며 추후 학습을 위해 참고 자료로 사용하기 위해 별로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에 저장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1725410" y="1832958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1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5951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79947"/>
              </p:ext>
            </p:extLst>
          </p:nvPr>
        </p:nvGraphicFramePr>
        <p:xfrm>
          <a:off x="7789888" y="609671"/>
          <a:ext cx="2116112" cy="3336472"/>
        </p:xfrm>
        <a:graphic>
          <a:graphicData uri="http://schemas.openxmlformats.org/drawingml/2006/table">
            <a:tbl>
              <a:tblPr/>
              <a:tblGrid>
                <a:gridCol w="23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원문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변환된 원문 텍스트</a:t>
                      </a: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변환된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STT </a:t>
                      </a:r>
                      <a:r>
                        <a:rPr kumimoji="1" lang="ko-KR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원문 텍스트를 오른쪽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STT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수정문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셀프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보정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문장 박스로 복사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수정문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셀프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보정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셀프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보정으로 수정된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수정문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수정중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텍스트를 저장하지 않고 취소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저장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수정된 텍스트를 저장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* 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원문 텍스트는 수정되지 않으며 추후 학습을 위해 참고 자료로 사용하기 위해 별로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에 저장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6344"/>
              </p:ext>
            </p:extLst>
          </p:nvPr>
        </p:nvGraphicFramePr>
        <p:xfrm>
          <a:off x="0" y="-12700"/>
          <a:ext cx="9906001" cy="455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7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6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3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최영모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셀프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보정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경로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검수확인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52591"/>
              </p:ext>
            </p:extLst>
          </p:nvPr>
        </p:nvGraphicFramePr>
        <p:xfrm>
          <a:off x="273050" y="1439208"/>
          <a:ext cx="3012017" cy="3697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8965">
                  <a:extLst>
                    <a:ext uri="{9D8B030D-6E8A-4147-A177-3AD203B41FA5}">
                      <a16:colId xmlns:a16="http://schemas.microsoft.com/office/drawing/2014/main" val="2659491859"/>
                    </a:ext>
                  </a:extLst>
                </a:gridCol>
                <a:gridCol w="263052">
                  <a:extLst>
                    <a:ext uri="{9D8B030D-6E8A-4147-A177-3AD203B41FA5}">
                      <a16:colId xmlns:a16="http://schemas.microsoft.com/office/drawing/2014/main" val="2897752263"/>
                    </a:ext>
                  </a:extLst>
                </a:gridCol>
              </a:tblGrid>
              <a:tr h="193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원문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61169"/>
                  </a:ext>
                </a:extLst>
              </a:tr>
              <a:tr h="31428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행복한 여행의 시작 롯데인터넷면세점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김미소입니다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안녕하세요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제가 지난주에 면세점에 들렀는데 비행기 탑승시간까지 너무 촉박해서 상품을 받지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못했거든요결제는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다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해둔건데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어떻게 해야하나요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  만약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출국일정이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있으시다면 직접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재출국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시에 받을 수 있습니다만 없으시다면 제가 취소 접수 도와드리겠습니다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그럼 취소하게 되면 할인쿠폰이 모두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복구되는거죠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 사용하신 쿠폰은 모두 복원되는 것이 맞습니다 다만 복원된 할인쿠폰이 이미 유효기간이 지났을 경우에는 자동 소멸됩니다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그럼 제가 산 것 중에도 사라지는 쿠폰이 있는지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확인해주실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수 있으신가요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잠시만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기다려주시겠습니까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 고객님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월말까지 사용 가능한 쿠폰으로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구매하신게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있으시네요 구매하신 것을 취소할 경우에는 해당 쿠폰은 소멸되어 복구되지 않는 점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양해부탁드립니다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네에 방법이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없는건가요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 고객님께서 직접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재출국하실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계획이 없으시다면 취소하실 수 밖에 없으세요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 알겠습니다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 제가 취소접수하지 않아도 될까요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네 제가 생각해 보고 다시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전화드릴께요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개월 경과 후에는 자동취소되어 문자를 받아보실 수 있습니다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아니면 고객님께서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마이페이지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통해서 직접 취소하실 수도 있습니다 좋은 하루 되세요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2098"/>
                  </a:ext>
                </a:extLst>
              </a:tr>
              <a:tr h="280418"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2535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96439"/>
              </p:ext>
            </p:extLst>
          </p:nvPr>
        </p:nvGraphicFramePr>
        <p:xfrm>
          <a:off x="4375574" y="1439208"/>
          <a:ext cx="3025352" cy="3697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9952">
                  <a:extLst>
                    <a:ext uri="{9D8B030D-6E8A-4147-A177-3AD203B41FA5}">
                      <a16:colId xmlns:a16="http://schemas.microsoft.com/office/drawing/2014/main" val="2659491859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897752263"/>
                    </a:ext>
                  </a:extLst>
                </a:gridCol>
              </a:tblGrid>
              <a:tr h="193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셀프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보정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61169"/>
                  </a:ext>
                </a:extLst>
              </a:tr>
              <a:tr h="31428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2098"/>
                  </a:ext>
                </a:extLst>
              </a:tr>
              <a:tr h="280418"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25359"/>
                  </a:ext>
                </a:extLst>
              </a:tr>
            </a:tbl>
          </a:graphicData>
        </a:graphic>
      </p:graphicFrame>
      <p:sp>
        <p:nvSpPr>
          <p:cNvPr id="20" name="직사각형 27"/>
          <p:cNvSpPr/>
          <p:nvPr/>
        </p:nvSpPr>
        <p:spPr bwMode="auto">
          <a:xfrm>
            <a:off x="3499405" y="2924247"/>
            <a:ext cx="675165" cy="2930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lvl="1" indent="-563563" algn="ctr" latinLnBrk="0"/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 사</a:t>
            </a:r>
            <a:endParaRPr lang="ko-KR" altLang="en-US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7"/>
          <p:cNvSpPr/>
          <p:nvPr/>
        </p:nvSpPr>
        <p:spPr bwMode="auto">
          <a:xfrm>
            <a:off x="5973920" y="5450173"/>
            <a:ext cx="675165" cy="2930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lvl="1" indent="-563563" algn="ctr" latinLnBrk="0"/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 </a:t>
            </a:r>
            <a:r>
              <a:rPr lang="ko-KR" altLang="en-US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sp>
        <p:nvSpPr>
          <p:cNvPr id="22" name="직사각형 27"/>
          <p:cNvSpPr/>
          <p:nvPr/>
        </p:nvSpPr>
        <p:spPr bwMode="auto">
          <a:xfrm>
            <a:off x="5113707" y="5450173"/>
            <a:ext cx="675165" cy="2930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lvl="1" indent="-563563" algn="ctr" latinLnBrk="0"/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 소</a:t>
            </a:r>
            <a:endParaRPr lang="ko-KR" altLang="en-US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0417" y="1196975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1</a:t>
            </a:r>
            <a:endParaRPr lang="ko-KR" altLang="en-US" sz="600" b="1" dirty="0"/>
          </a:p>
        </p:txBody>
      </p:sp>
      <p:sp>
        <p:nvSpPr>
          <p:cNvPr id="10" name="타원 9"/>
          <p:cNvSpPr/>
          <p:nvPr/>
        </p:nvSpPr>
        <p:spPr>
          <a:xfrm>
            <a:off x="3426772" y="2786358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2</a:t>
            </a:r>
            <a:endParaRPr lang="ko-KR" altLang="en-US" sz="600" b="1" dirty="0"/>
          </a:p>
        </p:txBody>
      </p:sp>
      <p:sp>
        <p:nvSpPr>
          <p:cNvPr id="11" name="타원 10"/>
          <p:cNvSpPr/>
          <p:nvPr/>
        </p:nvSpPr>
        <p:spPr>
          <a:xfrm>
            <a:off x="4302941" y="1196975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3</a:t>
            </a:r>
            <a:endParaRPr lang="ko-KR" altLang="en-US" sz="600" b="1" dirty="0"/>
          </a:p>
        </p:txBody>
      </p:sp>
      <p:sp>
        <p:nvSpPr>
          <p:cNvPr id="12" name="타원 11"/>
          <p:cNvSpPr/>
          <p:nvPr/>
        </p:nvSpPr>
        <p:spPr>
          <a:xfrm>
            <a:off x="5041074" y="5312284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4</a:t>
            </a:r>
            <a:endParaRPr lang="ko-KR" altLang="en-US" sz="600" b="1" dirty="0"/>
          </a:p>
        </p:txBody>
      </p:sp>
      <p:sp>
        <p:nvSpPr>
          <p:cNvPr id="13" name="타원 12"/>
          <p:cNvSpPr/>
          <p:nvPr/>
        </p:nvSpPr>
        <p:spPr>
          <a:xfrm>
            <a:off x="5901287" y="5312284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5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7800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6808"/>
              </p:ext>
            </p:extLst>
          </p:nvPr>
        </p:nvGraphicFramePr>
        <p:xfrm>
          <a:off x="0" y="-12700"/>
          <a:ext cx="9906001" cy="455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7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6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3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 b="1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장윤희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STT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처리현황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Report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경로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검수확인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00577"/>
              </p:ext>
            </p:extLst>
          </p:nvPr>
        </p:nvGraphicFramePr>
        <p:xfrm>
          <a:off x="7789888" y="609671"/>
          <a:ext cx="2116112" cy="5052496"/>
        </p:xfrm>
        <a:graphic>
          <a:graphicData uri="http://schemas.openxmlformats.org/drawingml/2006/table">
            <a:tbl>
              <a:tblPr/>
              <a:tblGrid>
                <a:gridCol w="23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조회조건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대기            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(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녹취서버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-&gt; 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최초등록상태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처리중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(STT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처리중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	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변환오류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변환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실패시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처리완료   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(STT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변환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녹취파일미탐지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(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녹취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파일 존재하지 않은 상태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업체     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("CN" – 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씨넷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커넥트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ID     (</a:t>
                      </a:r>
                      <a:r>
                        <a:rPr kumimoji="1" lang="en-US" altLang="ko-KR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ConID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값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녹취파일명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채널번호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온오프라인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( "ON" -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"OFF" -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오프라인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요청일시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STT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완료일시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콜타입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('IB"-Inbound, "OB"-Outbound)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통화시작시간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통화종료시간</a:t>
                      </a: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통화길이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("</a:t>
                      </a: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시분초</a:t>
                      </a: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“)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상담원사번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상담원명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내선번호</a:t>
                      </a:r>
                      <a:endParaRPr kumimoji="1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고객전화번호</a:t>
                      </a: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180976" y="663918"/>
            <a:ext cx="7477124" cy="5470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2" name="Picture 2" descr="EXCEL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" y="5225070"/>
            <a:ext cx="153758" cy="15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70535"/>
              </p:ext>
            </p:extLst>
          </p:nvPr>
        </p:nvGraphicFramePr>
        <p:xfrm>
          <a:off x="266756" y="2882654"/>
          <a:ext cx="7225508" cy="222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853">
                  <a:extLst>
                    <a:ext uri="{9D8B030D-6E8A-4147-A177-3AD203B41FA5}">
                      <a16:colId xmlns:a16="http://schemas.microsoft.com/office/drawing/2014/main" val="398141538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14838316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1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</a:t>
                      </a:r>
                      <a:endParaRPr lang="en-US" altLang="ko-KR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녹취파일명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온〮오프라인</a:t>
                      </a:r>
                      <a:endParaRPr lang="ko-KR" altLang="en-US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콜타입</a:t>
                      </a:r>
                      <a:endParaRPr lang="ko-KR" altLang="en-US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통화</a:t>
                      </a:r>
                      <a:endParaRPr lang="en-US" altLang="ko-KR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시작시간</a:t>
                      </a:r>
                      <a:endParaRPr lang="ko-KR" altLang="en-US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</a:t>
                      </a:r>
                      <a:endParaRPr lang="en-US" altLang="ko-KR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종료시간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통화길이</a:t>
                      </a:r>
                      <a:endParaRPr lang="ko-KR" altLang="en-US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상담원사번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상담원명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내선번호</a:t>
                      </a:r>
                      <a:endParaRPr lang="ko-KR" altLang="en-US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CN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1234567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20180119101112_1234567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ON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20180115163701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20180115163701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IB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20180115163701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20180115163829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000128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1234567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12345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01012345678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78264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75813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29333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47376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95000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836253"/>
                  </a:ext>
                </a:extLst>
              </a:tr>
              <a:tr h="2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82608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829146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70305"/>
                  </a:ext>
                </a:extLst>
              </a:tr>
              <a:tr h="1687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74835"/>
                  </a:ext>
                </a:extLst>
              </a:tr>
            </a:tbl>
          </a:graphicData>
        </a:graphic>
      </p:graphicFrame>
      <p:sp>
        <p:nvSpPr>
          <p:cNvPr id="186" name="직사각형 185"/>
          <p:cNvSpPr/>
          <p:nvPr/>
        </p:nvSpPr>
        <p:spPr>
          <a:xfrm>
            <a:off x="7141994" y="969866"/>
            <a:ext cx="454466" cy="16799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 smtClean="0">
                <a:solidFill>
                  <a:schemeClr val="bg1"/>
                </a:solidFill>
              </a:rPr>
              <a:t>조회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6589805" y="969866"/>
            <a:ext cx="526921" cy="16799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 smtClean="0">
                <a:solidFill>
                  <a:schemeClr val="bg1"/>
                </a:solidFill>
              </a:rPr>
              <a:t>초기화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5597925" y="5233163"/>
            <a:ext cx="1980000" cy="108000"/>
            <a:chOff x="5053699" y="4329389"/>
            <a:chExt cx="2552592" cy="215445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19468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1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5862517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2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sp>
          <p:nvSpPr>
            <p:cNvPr id="200" name="모서리가 둥근 직사각형 199"/>
            <p:cNvSpPr/>
            <p:nvPr/>
          </p:nvSpPr>
          <p:spPr>
            <a:xfrm>
              <a:off x="6105566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3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sp>
          <p:nvSpPr>
            <p:cNvPr id="201" name="모서리가 둥근 직사각형 200"/>
            <p:cNvSpPr/>
            <p:nvPr/>
          </p:nvSpPr>
          <p:spPr>
            <a:xfrm>
              <a:off x="6348615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4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6591664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5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7110768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&gt;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7274149" y="4329389"/>
              <a:ext cx="332142" cy="215444"/>
              <a:chOff x="5456263" y="4329390"/>
              <a:chExt cx="332142" cy="215444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5535934" y="4349982"/>
                <a:ext cx="172800" cy="174260"/>
              </a:xfrm>
              <a:prstGeom prst="roundRect">
                <a:avLst>
                  <a:gd name="adj" fmla="val 13934"/>
                </a:avLst>
              </a:prstGeom>
              <a:solidFill>
                <a:schemeClr val="bg1"/>
              </a:solidFill>
              <a:ln w="6350">
                <a:solidFill>
                  <a:srgbClr val="CDDE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456263" y="4329390"/>
                <a:ext cx="332142" cy="21544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rgbClr val="4F81BD"/>
                    </a:solidFill>
                  </a:rPr>
                  <a:t>&gt;&gt;</a:t>
                </a:r>
                <a:endParaRPr lang="ko-KR" altLang="en-US" sz="800" b="1" dirty="0">
                  <a:solidFill>
                    <a:srgbClr val="4F81BD"/>
                  </a:solidFill>
                </a:endParaRPr>
              </a:p>
            </p:txBody>
          </p:sp>
        </p:grpSp>
        <p:sp>
          <p:nvSpPr>
            <p:cNvPr id="205" name="모서리가 둥근 직사각형 204"/>
            <p:cNvSpPr/>
            <p:nvPr/>
          </p:nvSpPr>
          <p:spPr>
            <a:xfrm>
              <a:off x="5376419" y="4349981"/>
              <a:ext cx="172800" cy="174260"/>
            </a:xfrm>
            <a:prstGeom prst="roundRect">
              <a:avLst>
                <a:gd name="adj" fmla="val 13934"/>
              </a:avLst>
            </a:prstGeom>
            <a:solidFill>
              <a:schemeClr val="bg1"/>
            </a:solidFill>
            <a:ln w="6350">
              <a:solidFill>
                <a:srgbClr val="CDDE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4F81BD"/>
                  </a:solidFill>
                </a:rPr>
                <a:t>&lt;</a:t>
              </a:r>
              <a:endParaRPr lang="ko-KR" altLang="en-US" sz="700" b="1" dirty="0">
                <a:solidFill>
                  <a:srgbClr val="4F81BD"/>
                </a:solidFill>
              </a:endParaRP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053699" y="4329390"/>
              <a:ext cx="332142" cy="215444"/>
              <a:chOff x="5233369" y="5182286"/>
              <a:chExt cx="332142" cy="215444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5313040" y="5202877"/>
                <a:ext cx="172800" cy="174260"/>
              </a:xfrm>
              <a:prstGeom prst="roundRect">
                <a:avLst>
                  <a:gd name="adj" fmla="val 13934"/>
                </a:avLst>
              </a:prstGeom>
              <a:solidFill>
                <a:schemeClr val="bg1"/>
              </a:solidFill>
              <a:ln w="6350">
                <a:solidFill>
                  <a:srgbClr val="CDDE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233369" y="5182286"/>
                <a:ext cx="332142" cy="21544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rgbClr val="4F81BD"/>
                    </a:solidFill>
                  </a:rPr>
                  <a:t>&lt;&lt;</a:t>
                </a:r>
                <a:endParaRPr lang="ko-KR" altLang="en-US" sz="800" b="1" dirty="0">
                  <a:solidFill>
                    <a:srgbClr val="4F81BD"/>
                  </a:solidFill>
                </a:endParaRPr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6834713" y="4410375"/>
              <a:ext cx="205806" cy="53472"/>
              <a:chOff x="3701082" y="6141895"/>
              <a:chExt cx="205806" cy="53472"/>
            </a:xfrm>
          </p:grpSpPr>
          <p:sp>
            <p:nvSpPr>
              <p:cNvPr id="208" name="타원 207"/>
              <p:cNvSpPr/>
              <p:nvPr/>
            </p:nvSpPr>
            <p:spPr>
              <a:xfrm>
                <a:off x="3701082" y="6141895"/>
                <a:ext cx="53406" cy="53472"/>
              </a:xfrm>
              <a:prstGeom prst="ellipse">
                <a:avLst/>
              </a:prstGeom>
              <a:solidFill>
                <a:srgbClr val="CDDE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3853482" y="6141895"/>
                <a:ext cx="53406" cy="53472"/>
              </a:xfrm>
              <a:prstGeom prst="ellipse">
                <a:avLst/>
              </a:prstGeom>
              <a:solidFill>
                <a:srgbClr val="CDDE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3777282" y="6141895"/>
                <a:ext cx="53406" cy="53472"/>
              </a:xfrm>
              <a:prstGeom prst="ellipse">
                <a:avLst/>
              </a:prstGeom>
              <a:solidFill>
                <a:srgbClr val="CDDE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</p:grpSp>
      <p:sp>
        <p:nvSpPr>
          <p:cNvPr id="125" name="직사각형 124"/>
          <p:cNvSpPr/>
          <p:nvPr/>
        </p:nvSpPr>
        <p:spPr>
          <a:xfrm>
            <a:off x="2112518" y="827131"/>
            <a:ext cx="743287" cy="1527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18-07-01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764381" y="831492"/>
            <a:ext cx="118516" cy="144000"/>
            <a:chOff x="5380596" y="328823"/>
            <a:chExt cx="160486" cy="169234"/>
          </a:xfrm>
        </p:grpSpPr>
        <p:sp>
          <p:nvSpPr>
            <p:cNvPr id="156" name="직사각형 155"/>
            <p:cNvSpPr/>
            <p:nvPr/>
          </p:nvSpPr>
          <p:spPr>
            <a:xfrm rot="16200000">
              <a:off x="5390085" y="336585"/>
              <a:ext cx="46486" cy="3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latin typeface="+mn-ea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 rot="16200000">
              <a:off x="5482168" y="336584"/>
              <a:ext cx="46486" cy="30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5380596" y="346205"/>
              <a:ext cx="160486" cy="151852"/>
              <a:chOff x="5380596" y="346205"/>
              <a:chExt cx="160486" cy="151852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380596" y="346205"/>
                <a:ext cx="160486" cy="309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380596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420632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500705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460669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380596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420632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5500705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460669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5380596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5420632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500705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5460669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380596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420632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500705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5460669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5380596" y="375309"/>
                <a:ext cx="160486" cy="12274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</p:grpSp>
      </p:grpSp>
      <p:sp>
        <p:nvSpPr>
          <p:cNvPr id="130" name="직사각형 129"/>
          <p:cNvSpPr/>
          <p:nvPr/>
        </p:nvSpPr>
        <p:spPr>
          <a:xfrm>
            <a:off x="2999863" y="827131"/>
            <a:ext cx="804801" cy="1527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18-07-15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720786" y="831492"/>
            <a:ext cx="120472" cy="144000"/>
            <a:chOff x="5380596" y="328823"/>
            <a:chExt cx="160486" cy="169234"/>
          </a:xfrm>
        </p:grpSpPr>
        <p:sp>
          <p:nvSpPr>
            <p:cNvPr id="132" name="직사각형 131"/>
            <p:cNvSpPr/>
            <p:nvPr/>
          </p:nvSpPr>
          <p:spPr>
            <a:xfrm rot="16200000">
              <a:off x="5390085" y="336585"/>
              <a:ext cx="46487" cy="30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 rot="16200000">
              <a:off x="5482168" y="336585"/>
              <a:ext cx="46487" cy="30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5380596" y="346205"/>
              <a:ext cx="160486" cy="151852"/>
              <a:chOff x="5380596" y="346205"/>
              <a:chExt cx="160486" cy="151852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5380596" y="346205"/>
                <a:ext cx="160486" cy="309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380596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420632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5500705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460669" y="376198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380596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420632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500705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460669" y="406273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380596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420632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500705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460669" y="436132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380596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420632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500705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5460669" y="467094"/>
                <a:ext cx="40377" cy="309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380596" y="375309"/>
                <a:ext cx="160486" cy="12274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b="1" dirty="0">
                  <a:latin typeface="+mn-ea"/>
                </a:endParaRPr>
              </a:p>
            </p:txBody>
          </p:sp>
        </p:grpSp>
      </p:grpSp>
      <p:sp>
        <p:nvSpPr>
          <p:cNvPr id="128" name="직사각형 127"/>
          <p:cNvSpPr/>
          <p:nvPr/>
        </p:nvSpPr>
        <p:spPr>
          <a:xfrm>
            <a:off x="2845416" y="795770"/>
            <a:ext cx="226344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-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00829" y="795770"/>
            <a:ext cx="389851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기간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826623" y="833532"/>
            <a:ext cx="900000" cy="1399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주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일▼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59821" y="795770"/>
            <a:ext cx="679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조회조건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66696"/>
              </p:ext>
            </p:extLst>
          </p:nvPr>
        </p:nvGraphicFramePr>
        <p:xfrm>
          <a:off x="321602" y="1329741"/>
          <a:ext cx="7079322" cy="598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3981415380"/>
                    </a:ext>
                  </a:extLst>
                </a:gridCol>
                <a:gridCol w="988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9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4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en-US" altLang="ko-KR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처리중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변환오류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STT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처리완료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녹취파일미탐지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1910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78264"/>
                  </a:ext>
                </a:extLst>
              </a:tr>
            </a:tbl>
          </a:graphicData>
        </a:graphic>
      </p:graphicFrame>
      <p:sp>
        <p:nvSpPr>
          <p:cNvPr id="151" name="타원 150"/>
          <p:cNvSpPr/>
          <p:nvPr/>
        </p:nvSpPr>
        <p:spPr>
          <a:xfrm>
            <a:off x="157863" y="560122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1</a:t>
            </a:r>
            <a:endParaRPr lang="ko-KR" altLang="en-US" sz="600" b="1" dirty="0"/>
          </a:p>
        </p:txBody>
      </p:sp>
      <p:sp>
        <p:nvSpPr>
          <p:cNvPr id="191" name="타원 190"/>
          <p:cNvSpPr/>
          <p:nvPr/>
        </p:nvSpPr>
        <p:spPr>
          <a:xfrm>
            <a:off x="168614" y="1328203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2</a:t>
            </a:r>
            <a:endParaRPr lang="ko-KR" altLang="en-US" sz="600" b="1" dirty="0"/>
          </a:p>
        </p:txBody>
      </p:sp>
      <p:sp>
        <p:nvSpPr>
          <p:cNvPr id="215" name="타원 214"/>
          <p:cNvSpPr/>
          <p:nvPr/>
        </p:nvSpPr>
        <p:spPr>
          <a:xfrm>
            <a:off x="176337" y="2736266"/>
            <a:ext cx="145265" cy="13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/>
              <a:t>3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1023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9530</TotalTime>
  <Words>1097</Words>
  <Application>Microsoft Office PowerPoint</Application>
  <PresentationFormat>A4 용지(210x297mm)</PresentationFormat>
  <Paragraphs>410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changyounhee</dc:creator>
  <cp:lastModifiedBy>Windows User</cp:lastModifiedBy>
  <cp:revision>537</cp:revision>
  <cp:lastPrinted>2017-12-14T01:41:59Z</cp:lastPrinted>
  <dcterms:created xsi:type="dcterms:W3CDTF">2016-12-21T08:08:03Z</dcterms:created>
  <dcterms:modified xsi:type="dcterms:W3CDTF">2018-07-30T07:16:04Z</dcterms:modified>
</cp:coreProperties>
</file>