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1"/>
  </p:notesMasterIdLst>
  <p:sldIdLst>
    <p:sldId id="319" r:id="rId2"/>
    <p:sldId id="330" r:id="rId3"/>
    <p:sldId id="343" r:id="rId4"/>
    <p:sldId id="367" r:id="rId5"/>
    <p:sldId id="350" r:id="rId6"/>
    <p:sldId id="357" r:id="rId7"/>
    <p:sldId id="344" r:id="rId8"/>
    <p:sldId id="355" r:id="rId9"/>
    <p:sldId id="329" r:id="rId10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72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6068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640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630"/>
    <a:srgbClr val="B6402C"/>
    <a:srgbClr val="EEE2E3"/>
    <a:srgbClr val="F05656"/>
    <a:srgbClr val="9F9378"/>
    <a:srgbClr val="464042"/>
    <a:srgbClr val="0D0D0D"/>
    <a:srgbClr val="DCDCDC"/>
    <a:srgbClr val="F9BFBF"/>
    <a:srgbClr val="F16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16" y="78"/>
      </p:cViewPr>
      <p:guideLst>
        <p:guide pos="172"/>
        <p:guide orient="horz" pos="2160"/>
        <p:guide pos="6068"/>
        <p:guide pos="3120"/>
        <p:guide orient="horz" pos="3884"/>
        <p:guide orient="horz" pos="640"/>
        <p:guide pos="217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025AD99-35FA-440B-8F88-3A203730E30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013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61E2742E-9E8E-4922-8A9E-A443D3957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9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6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4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7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7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7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742E-9E8E-4922-8A9E-A443D39573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1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2100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42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903660" y="589350"/>
            <a:ext cx="1396814" cy="200480"/>
            <a:chOff x="7912286" y="793750"/>
            <a:chExt cx="1396814" cy="200480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7912286" y="793750"/>
              <a:ext cx="1396814" cy="200480"/>
              <a:chOff x="7912286" y="793750"/>
              <a:chExt cx="1396814" cy="200480"/>
            </a:xfrm>
          </p:grpSpPr>
          <p:sp>
            <p:nvSpPr>
              <p:cNvPr id="12" name="모서리가 둥근 직사각형 11"/>
              <p:cNvSpPr/>
              <p:nvPr userDrawn="1"/>
            </p:nvSpPr>
            <p:spPr>
              <a:xfrm rot="2700000">
                <a:off x="7912286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 rot="2700000">
                <a:off x="8211370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 rot="2700000">
                <a:off x="8510454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 rot="2700000">
                <a:off x="8809538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 rot="2700000">
                <a:off x="9108620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941" y="819809"/>
              <a:ext cx="91543" cy="1493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610" y="840581"/>
              <a:ext cx="105878" cy="11668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046" y="829667"/>
              <a:ext cx="129463" cy="12723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141" y="826491"/>
              <a:ext cx="123292" cy="14029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945" y="815182"/>
              <a:ext cx="87647" cy="151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81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7344267" y="800100"/>
            <a:ext cx="256173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 flipH="1">
            <a:off x="794" y="6450807"/>
            <a:ext cx="99044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73050" y="241829"/>
            <a:ext cx="6978383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0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281676" y="775493"/>
            <a:ext cx="9624324" cy="49213"/>
            <a:chOff x="381000" y="775493"/>
            <a:chExt cx="9624324" cy="49213"/>
          </a:xfrm>
        </p:grpSpPr>
        <p:cxnSp>
          <p:nvCxnSpPr>
            <p:cNvPr id="16" name="직선 연결선 15"/>
            <p:cNvCxnSpPr/>
            <p:nvPr userDrawn="1"/>
          </p:nvCxnSpPr>
          <p:spPr>
            <a:xfrm flipH="1">
              <a:off x="416496" y="800099"/>
              <a:ext cx="95888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 userDrawn="1"/>
          </p:nvSpPr>
          <p:spPr>
            <a:xfrm>
              <a:off x="381000" y="775493"/>
              <a:ext cx="219075" cy="49213"/>
            </a:xfrm>
            <a:prstGeom prst="rect">
              <a:avLst/>
            </a:prstGeom>
            <a:solidFill>
              <a:srgbClr val="C7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07" y="6556378"/>
            <a:ext cx="757788" cy="1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3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172" userDrawn="1">
          <p15:clr>
            <a:srgbClr val="FBAE40"/>
          </p15:clr>
        </p15:guide>
        <p15:guide id="4" pos="6068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6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415925" y="19050"/>
            <a:ext cx="9145588" cy="6838950"/>
            <a:chOff x="415925" y="19050"/>
            <a:chExt cx="9145588" cy="6838950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25" y="19050"/>
              <a:ext cx="9145588" cy="683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888" y="5047084"/>
              <a:ext cx="1674375" cy="5355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36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3" y="5996682"/>
            <a:ext cx="999125" cy="2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58121" y="2136173"/>
            <a:ext cx="3620094" cy="1195380"/>
            <a:chOff x="568572" y="1919554"/>
            <a:chExt cx="3620094" cy="1195380"/>
          </a:xfrm>
        </p:grpSpPr>
        <p:sp>
          <p:nvSpPr>
            <p:cNvPr id="10" name="TextBox 9"/>
            <p:cNvSpPr txBox="1"/>
            <p:nvPr/>
          </p:nvSpPr>
          <p:spPr>
            <a:xfrm>
              <a:off x="568572" y="1919554"/>
              <a:ext cx="3620094" cy="707886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4000" b="1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6402C"/>
                  </a:solidFill>
                  <a:latin typeface="+mj-ea"/>
                  <a:ea typeface="+mj-ea"/>
                </a:rPr>
                <a:t>STT</a:t>
              </a:r>
              <a:r>
                <a:rPr lang="ko-KR" altLang="en-US" sz="4000" b="1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6402C"/>
                  </a:solidFill>
                  <a:latin typeface="+mj-ea"/>
                  <a:ea typeface="+mj-ea"/>
                </a:rPr>
                <a:t>분석 </a:t>
              </a:r>
              <a:r>
                <a:rPr lang="ko-KR" altLang="en-US" sz="4000" b="1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6402C"/>
                  </a:solidFill>
                  <a:latin typeface="+mj-ea"/>
                  <a:ea typeface="+mj-ea"/>
                </a:rPr>
                <a:t>설계서</a:t>
              </a:r>
              <a:endPara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042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8572" y="2745602"/>
              <a:ext cx="2131609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STT  /</a:t>
              </a:r>
              <a:r>
                <a: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TA </a:t>
              </a:r>
              <a:r>
                <a:rPr lang="ko-KR" altLang="en-US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솔루션 구축</a:t>
              </a:r>
              <a:endPara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6696" y="4148255"/>
            <a:ext cx="5075126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문서 번호 </a:t>
            </a:r>
            <a:r>
              <a:rPr lang="en-US" altLang="ko-KR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문서 버전 </a:t>
            </a:r>
            <a:r>
              <a:rPr lang="en-US" altLang="ko-KR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VER 0.1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작성 일자 </a:t>
            </a:r>
            <a:r>
              <a:rPr lang="en-US" altLang="ko-KR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2018.07. </a:t>
            </a:r>
            <a:endParaRPr lang="en-US" altLang="ko-KR" sz="1400" b="1" spc="-8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작  성  자 </a:t>
            </a:r>
            <a:r>
              <a:rPr lang="en-US" altLang="ko-KR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endParaRPr lang="ko-KR" altLang="en-US" sz="14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22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3305392" cy="443198"/>
          </a:xfrm>
        </p:spPr>
        <p:txBody>
          <a:bodyPr wrap="none" anchor="ctr" anchorCtr="0">
            <a:spAutoFit/>
          </a:bodyPr>
          <a:lstStyle/>
          <a:p>
            <a:r>
              <a:rPr lang="ko-KR" altLang="en-US" sz="3200" b="1" dirty="0" smtClean="0">
                <a:latin typeface="+mj-ea"/>
                <a:ea typeface="+mj-ea"/>
              </a:rPr>
              <a:t>승인 및 개정 이력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1159"/>
              </p:ext>
            </p:extLst>
          </p:nvPr>
        </p:nvGraphicFramePr>
        <p:xfrm>
          <a:off x="443992" y="3879426"/>
          <a:ext cx="900175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293">
                  <a:extLst>
                    <a:ext uri="{9D8B030D-6E8A-4147-A177-3AD203B41FA5}">
                      <a16:colId xmlns:a16="http://schemas.microsoft.com/office/drawing/2014/main" val="4128034240"/>
                    </a:ext>
                  </a:extLst>
                </a:gridCol>
                <a:gridCol w="4500879">
                  <a:extLst>
                    <a:ext uri="{9D8B030D-6E8A-4147-A177-3AD203B41FA5}">
                      <a16:colId xmlns:a16="http://schemas.microsoft.com/office/drawing/2014/main" val="1036217241"/>
                    </a:ext>
                  </a:extLst>
                </a:gridCol>
                <a:gridCol w="1500293">
                  <a:extLst>
                    <a:ext uri="{9D8B030D-6E8A-4147-A177-3AD203B41FA5}">
                      <a16:colId xmlns:a16="http://schemas.microsoft.com/office/drawing/2014/main" val="329086568"/>
                    </a:ext>
                  </a:extLst>
                </a:gridCol>
                <a:gridCol w="1500293">
                  <a:extLst>
                    <a:ext uri="{9D8B030D-6E8A-4147-A177-3AD203B41FA5}">
                      <a16:colId xmlns:a16="http://schemas.microsoft.com/office/drawing/2014/main" val="4218985180"/>
                    </a:ext>
                  </a:extLst>
                </a:gridCol>
              </a:tblGrid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개정 내역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최초 개정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2018.07.09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89259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844699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16411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72797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12732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66912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5222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84285"/>
              </p:ext>
            </p:extLst>
          </p:nvPr>
        </p:nvGraphicFramePr>
        <p:xfrm>
          <a:off x="443992" y="1720735"/>
          <a:ext cx="90017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4128034240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1036217241"/>
                    </a:ext>
                  </a:extLst>
                </a:gridCol>
                <a:gridCol w="1419352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329086568"/>
                    </a:ext>
                  </a:extLst>
                </a:gridCol>
              </a:tblGrid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소속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검토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마인즈랩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225920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승인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40055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승인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69157"/>
                  </a:ext>
                </a:extLst>
              </a:tr>
            </a:tbl>
          </a:graphicData>
        </a:graphic>
      </p:graphicFrame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9174287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승인 내역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gray">
          <a:xfrm>
            <a:off x="271463" y="3373331"/>
            <a:ext cx="9174287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제</a:t>
            </a:r>
            <a:r>
              <a:rPr lang="en-US" altLang="ko-KR" sz="1600" dirty="0" smtClean="0">
                <a:latin typeface="+mn-ea"/>
              </a:rPr>
              <a:t>·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개정 이력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992" y="1430766"/>
            <a:ext cx="900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※</a:t>
            </a:r>
            <a:r>
              <a:rPr lang="ko-KR" altLang="en-US" sz="1200" dirty="0">
                <a:latin typeface="+mn-ea"/>
              </a:rPr>
              <a:t>본인은 서명으로써 본 문서가 </a:t>
            </a:r>
            <a:r>
              <a:rPr lang="ko-KR" altLang="en-US" sz="1200" dirty="0" smtClean="0">
                <a:latin typeface="+mn-ea"/>
              </a:rPr>
              <a:t>본 프로젝트의 </a:t>
            </a:r>
            <a:r>
              <a:rPr lang="ko-KR" altLang="en-US" sz="1200" dirty="0">
                <a:latin typeface="+mn-ea"/>
              </a:rPr>
              <a:t>업무활동 범위 내에서 사용될 것을 인가함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4142737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b="1" dirty="0" smtClean="0">
                <a:latin typeface="+mj-ea"/>
              </a:rPr>
              <a:t>STT </a:t>
            </a:r>
            <a:r>
              <a:rPr lang="ko-KR" altLang="en-US" sz="3200" b="1" dirty="0" smtClean="0">
                <a:latin typeface="+mj-ea"/>
              </a:rPr>
              <a:t>분석 </a:t>
            </a:r>
            <a:r>
              <a:rPr lang="ko-KR" altLang="en-US" sz="3200" b="1" dirty="0">
                <a:latin typeface="+mj-ea"/>
              </a:rPr>
              <a:t>설계 </a:t>
            </a:r>
            <a:r>
              <a:rPr lang="ko-KR" altLang="en-US" sz="3200" b="1" dirty="0" smtClean="0">
                <a:latin typeface="+mj-ea"/>
              </a:rPr>
              <a:t>항목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9174287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STT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분석 설계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항목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38892"/>
              </p:ext>
            </p:extLst>
          </p:nvPr>
        </p:nvGraphicFramePr>
        <p:xfrm>
          <a:off x="410029" y="1546999"/>
          <a:ext cx="9160098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393">
                  <a:extLst>
                    <a:ext uri="{9D8B030D-6E8A-4147-A177-3AD203B41FA5}">
                      <a16:colId xmlns:a16="http://schemas.microsoft.com/office/drawing/2014/main" val="548766516"/>
                    </a:ext>
                  </a:extLst>
                </a:gridCol>
                <a:gridCol w="1442168">
                  <a:extLst>
                    <a:ext uri="{9D8B030D-6E8A-4147-A177-3AD203B41FA5}">
                      <a16:colId xmlns:a16="http://schemas.microsoft.com/office/drawing/2014/main" val="2069462490"/>
                    </a:ext>
                  </a:extLst>
                </a:gridCol>
                <a:gridCol w="787441">
                  <a:extLst>
                    <a:ext uri="{9D8B030D-6E8A-4147-A177-3AD203B41FA5}">
                      <a16:colId xmlns:a16="http://schemas.microsoft.com/office/drawing/2014/main" val="3050015736"/>
                    </a:ext>
                  </a:extLst>
                </a:gridCol>
                <a:gridCol w="1353692">
                  <a:extLst>
                    <a:ext uri="{9D8B030D-6E8A-4147-A177-3AD203B41FA5}">
                      <a16:colId xmlns:a16="http://schemas.microsoft.com/office/drawing/2014/main" val="1820216970"/>
                    </a:ext>
                  </a:extLst>
                </a:gridCol>
                <a:gridCol w="4419404">
                  <a:extLst>
                    <a:ext uri="{9D8B030D-6E8A-4147-A177-3AD203B41FA5}">
                      <a16:colId xmlns:a16="http://schemas.microsoft.com/office/drawing/2014/main" val="153416465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대 분류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배점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솔루션 적용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구축 포인트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5450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도입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첫인사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인사말 발화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문장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여부 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묵음 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이내 멘트  진행 </a:t>
                      </a:r>
                      <a:endParaRPr lang="en-US" altLang="ko-KR" sz="11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상담사명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일치 여부</a:t>
                      </a:r>
                      <a:r>
                        <a:rPr lang="en-US" altLang="ko-KR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42557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의도 파악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 유형별 스크립트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발화 여부 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 </a:t>
                      </a:r>
                      <a:endParaRPr lang="en-US" altLang="ko-KR" sz="11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스크립트 관리 기능 제공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337432"/>
                  </a:ext>
                </a:extLst>
              </a:tr>
              <a:tr h="18542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응대 스킬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호응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등록하는 화면</a:t>
                      </a:r>
                      <a:r>
                        <a:rPr lang="en-US" altLang="ko-KR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12518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경청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말겹침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판단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(STT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추출된 정보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59595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필수 멘트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필수 멘트 사전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통하 검사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특정 단어 발화 시 이후 상담원 발화된 내용에 필수 </a:t>
                      </a: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멘트를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발화 했는지 검사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41219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음성연출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음성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어투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속도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발음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등록하는 화면</a:t>
                      </a:r>
                      <a:r>
                        <a:rPr lang="en-US" altLang="ko-KR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48712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언어표현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각종 사전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습관어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사족어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금지어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 검사</a:t>
                      </a:r>
                      <a:endParaRPr lang="en-US" altLang="ko-KR" sz="11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금칙어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사전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관리기능 제공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3234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 표현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묵음이전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특정 멘트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문장단위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발화 검사 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상담사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묵음이후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특정 멘트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문장단위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발화 검사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상담사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ko-KR" altLang="en-US" sz="11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77402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상담스킬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반론 극복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등록하는 화면</a:t>
                      </a:r>
                      <a:r>
                        <a:rPr lang="en-US" altLang="ko-KR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1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4853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설명력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등록하는 화면</a:t>
                      </a:r>
                      <a:r>
                        <a:rPr lang="en-US" altLang="ko-KR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1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99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종결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끝인사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끝인사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발화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문장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여부 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묵음 </a:t>
                      </a:r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이내 멘트  진행 </a:t>
                      </a:r>
                      <a:endParaRPr lang="en-US" altLang="ko-KR" sz="110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상담사명</a:t>
                      </a:r>
                      <a:r>
                        <a:rPr lang="ko-KR" altLang="en-US" sz="11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일치 여부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2833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업무스킬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업무스킬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75803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총점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120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6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38500"/>
            <a:ext cx="9905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STT </a:t>
            </a:r>
            <a:r>
              <a:rPr lang="ko-KR" altLang="en-US" sz="5000" b="1" dirty="0" err="1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분석처리</a:t>
            </a:r>
            <a:r>
              <a:rPr lang="ko-KR" altLang="en-US" sz="5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5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프로세스</a:t>
            </a:r>
            <a:endParaRPr lang="ko-KR" altLang="en-US" sz="50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2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5534097" y="1714089"/>
            <a:ext cx="3921177" cy="47248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 err="1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616374" y="1732419"/>
            <a:ext cx="1654502" cy="47064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 err="1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46586" y="1724025"/>
            <a:ext cx="1654502" cy="47148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 err="1" smtClean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504712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b="1" dirty="0">
                <a:latin typeface="+mj-ea"/>
              </a:rPr>
              <a:t>QA</a:t>
            </a:r>
            <a:r>
              <a:rPr lang="ko-KR" altLang="en-US" sz="3200" b="1" dirty="0">
                <a:latin typeface="+mj-ea"/>
              </a:rPr>
              <a:t>평가 설계 </a:t>
            </a:r>
            <a:r>
              <a:rPr lang="en-US" altLang="ko-KR" sz="3200" b="1" dirty="0">
                <a:latin typeface="+mj-ea"/>
              </a:rPr>
              <a:t>| </a:t>
            </a:r>
            <a:r>
              <a:rPr lang="ko-KR" altLang="en-US" sz="3200" b="1" dirty="0" smtClean="0">
                <a:latin typeface="+mj-ea"/>
              </a:rPr>
              <a:t>검사 시스템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9174287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QA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평가 검사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51274"/>
              </p:ext>
            </p:extLst>
          </p:nvPr>
        </p:nvGraphicFramePr>
        <p:xfrm>
          <a:off x="293495" y="1439967"/>
          <a:ext cx="9280911" cy="4998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050">
                  <a:extLst>
                    <a:ext uri="{9D8B030D-6E8A-4147-A177-3AD203B41FA5}">
                      <a16:colId xmlns:a16="http://schemas.microsoft.com/office/drawing/2014/main" val="1220218054"/>
                    </a:ext>
                  </a:extLst>
                </a:gridCol>
                <a:gridCol w="3719743">
                  <a:extLst>
                    <a:ext uri="{9D8B030D-6E8A-4147-A177-3AD203B41FA5}">
                      <a16:colId xmlns:a16="http://schemas.microsoft.com/office/drawing/2014/main" val="1438700046"/>
                    </a:ext>
                  </a:extLst>
                </a:gridCol>
                <a:gridCol w="4128118">
                  <a:extLst>
                    <a:ext uri="{9D8B030D-6E8A-4147-A177-3AD203B41FA5}">
                      <a16:colId xmlns:a16="http://schemas.microsoft.com/office/drawing/2014/main" val="1353379753"/>
                    </a:ext>
                  </a:extLst>
                </a:gridCol>
              </a:tblGrid>
              <a:tr h="282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시스템 평가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차 평가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QA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담당자 평가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차 평가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10736"/>
                  </a:ext>
                </a:extLst>
              </a:tr>
              <a:tr h="638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도입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407337"/>
                  </a:ext>
                </a:extLst>
              </a:tr>
              <a:tr h="2242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응대 스킬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549742"/>
                  </a:ext>
                </a:extLst>
              </a:tr>
              <a:tr h="618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상담스킬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24066"/>
                  </a:ext>
                </a:extLst>
              </a:tr>
              <a:tr h="608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종료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800680"/>
                  </a:ext>
                </a:extLst>
              </a:tr>
              <a:tr h="608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 스킬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870117"/>
                  </a:ext>
                </a:extLst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1909913" y="1794290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909913" y="2427956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09913" y="2951752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09913" y="3477055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909913" y="4003795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909913" y="5280904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15302" y="1794290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첫인사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13068" y="2427956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경청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발언권 배려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15302" y="2951752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상황별</a:t>
            </a:r>
            <a:r>
              <a:rPr lang="ko-KR" altLang="en-US" sz="1100" dirty="0" smtClean="0">
                <a:solidFill>
                  <a:schemeClr val="tx1"/>
                </a:solidFill>
              </a:rPr>
              <a:t> 필수 멘트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013068" y="3477055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언어표현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015302" y="4003795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대기표현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015302" y="5280904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끝인사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685536" y="1794290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788691" y="1794290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의도파악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상담유형 분류 평가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776175" y="2427956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776175" y="2951752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776175" y="4679554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7404708" y="4679554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776175" y="5888173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879330" y="2427956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호응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879330" y="2951752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음성 연출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881564" y="4679554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반론 극복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10097" y="4679554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설명력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눈높이 상담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81564" y="5888173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업무스킬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설명선 1 24"/>
          <p:cNvSpPr/>
          <p:nvPr/>
        </p:nvSpPr>
        <p:spPr>
          <a:xfrm>
            <a:off x="2466920" y="1136107"/>
            <a:ext cx="1000125" cy="264883"/>
          </a:xfrm>
          <a:prstGeom prst="borderCallout1">
            <a:avLst>
              <a:gd name="adj1" fmla="val 18750"/>
              <a:gd name="adj2" fmla="val -8333"/>
              <a:gd name="adj3" fmla="val 228058"/>
              <a:gd name="adj4" fmla="val -60090"/>
            </a:avLst>
          </a:prstGeom>
          <a:solidFill>
            <a:schemeClr val="accent2">
              <a:lumMod val="75000"/>
            </a:schemeClr>
          </a:solidFill>
          <a:ln w="3175">
            <a:solidFill>
              <a:srgbClr val="B6402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r>
              <a:rPr lang="en-US" altLang="ko-KR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설명선 1 97"/>
          <p:cNvSpPr/>
          <p:nvPr/>
        </p:nvSpPr>
        <p:spPr>
          <a:xfrm>
            <a:off x="3944649" y="1143906"/>
            <a:ext cx="1505346" cy="264883"/>
          </a:xfrm>
          <a:prstGeom prst="borderCallout1">
            <a:avLst>
              <a:gd name="adj1" fmla="val 15154"/>
              <a:gd name="adj2" fmla="val -3904"/>
              <a:gd name="adj3" fmla="val 228302"/>
              <a:gd name="adj4" fmla="val -19639"/>
            </a:avLst>
          </a:prstGeom>
          <a:solidFill>
            <a:schemeClr val="accent2">
              <a:lumMod val="75000"/>
            </a:schemeClr>
          </a:solidFill>
          <a:ln w="3175">
            <a:solidFill>
              <a:srgbClr val="B6402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r>
              <a:rPr lang="en-US" altLang="ko-KR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 유형별</a:t>
            </a:r>
            <a:r>
              <a:rPr lang="en-US" altLang="ko-KR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설명선 1 98"/>
          <p:cNvSpPr/>
          <p:nvPr/>
        </p:nvSpPr>
        <p:spPr>
          <a:xfrm>
            <a:off x="6270512" y="1143906"/>
            <a:ext cx="3184762" cy="264883"/>
          </a:xfrm>
          <a:prstGeom prst="borderCallout1">
            <a:avLst>
              <a:gd name="adj1" fmla="val 11558"/>
              <a:gd name="adj2" fmla="val -2950"/>
              <a:gd name="adj3" fmla="val 132330"/>
              <a:gd name="adj4" fmla="val -13834"/>
            </a:avLst>
          </a:prstGeom>
          <a:solidFill>
            <a:schemeClr val="accent1">
              <a:lumMod val="75000"/>
            </a:schemeClr>
          </a:solidFill>
          <a:ln w="3175">
            <a:solidFill>
              <a:schemeClr val="tx2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r>
              <a:rPr lang="en-US" altLang="ko-KR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QA </a:t>
            </a: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 평가 </a:t>
            </a:r>
            <a:r>
              <a:rPr lang="en-US" altLang="ko-KR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1</a:t>
            </a: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대상 재평가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776175" y="1819022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879330" y="1819022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첫인사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457516" y="1819022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560671" y="1819022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의도파악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상담유형 분류 평가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466526" y="2427956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466526" y="2951752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466526" y="3477055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466526" y="4003795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569681" y="2427956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경청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발언권 배려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571915" y="2951752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상황별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필수 멘트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569681" y="3477055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언어표현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571915" y="4003795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대기표현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776175" y="5280904"/>
            <a:ext cx="1523144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881564" y="5280904"/>
            <a:ext cx="1323975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끝인사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501088" y="1794290"/>
            <a:ext cx="88434" cy="46799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 err="1" smtClean="0">
              <a:solidFill>
                <a:schemeClr val="tx1"/>
              </a:solidFill>
            </a:endParaRPr>
          </a:p>
        </p:txBody>
      </p:sp>
      <p:sp>
        <p:nvSpPr>
          <p:cNvPr id="114" name="오른쪽 화살표 113"/>
          <p:cNvSpPr/>
          <p:nvPr/>
        </p:nvSpPr>
        <p:spPr>
          <a:xfrm>
            <a:off x="5266310" y="1794290"/>
            <a:ext cx="88434" cy="46799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907066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b="1" dirty="0">
                <a:latin typeface="+mj-ea"/>
              </a:rPr>
              <a:t>QA</a:t>
            </a:r>
            <a:r>
              <a:rPr lang="ko-KR" altLang="en-US" sz="3200" b="1" dirty="0">
                <a:latin typeface="+mj-ea"/>
              </a:rPr>
              <a:t>평가 설계 </a:t>
            </a:r>
            <a:r>
              <a:rPr lang="en-US" altLang="ko-KR" sz="3200" b="1" dirty="0">
                <a:latin typeface="+mj-ea"/>
              </a:rPr>
              <a:t>| </a:t>
            </a:r>
            <a:r>
              <a:rPr lang="ko-KR" altLang="en-US" sz="3200" b="1" dirty="0" smtClean="0">
                <a:latin typeface="+mj-ea"/>
              </a:rPr>
              <a:t>관리 프로세스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4708909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시스템 평가 관리 프로세스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02021" y="1738533"/>
            <a:ext cx="1323975" cy="3048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02021" y="2328757"/>
            <a:ext cx="1323975" cy="4497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중분류 관리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기본정보 수정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02621" y="3201467"/>
            <a:ext cx="1323975" cy="4497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중분류 점수 산정 기준 정보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99321" y="3201466"/>
            <a:ext cx="1323975" cy="4497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검사 기준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 수정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02021" y="5968130"/>
            <a:ext cx="1323975" cy="3048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980373" y="1606858"/>
            <a:ext cx="0" cy="47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53" idx="2"/>
            <a:endCxn id="54" idx="0"/>
          </p:cNvCxnSpPr>
          <p:nvPr/>
        </p:nvCxnSpPr>
        <p:spPr>
          <a:xfrm>
            <a:off x="2564009" y="2043333"/>
            <a:ext cx="0" cy="28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4" idx="2"/>
            <a:endCxn id="56" idx="0"/>
          </p:cNvCxnSpPr>
          <p:nvPr/>
        </p:nvCxnSpPr>
        <p:spPr>
          <a:xfrm rot="16200000" flipH="1">
            <a:off x="2951194" y="2391351"/>
            <a:ext cx="422930" cy="1197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5" idx="3"/>
            <a:endCxn id="56" idx="1"/>
          </p:cNvCxnSpPr>
          <p:nvPr/>
        </p:nvCxnSpPr>
        <p:spPr>
          <a:xfrm flipV="1">
            <a:off x="2126596" y="3426356"/>
            <a:ext cx="972725" cy="1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874387" y="1786158"/>
            <a:ext cx="1323975" cy="3048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75121" y="2601561"/>
            <a:ext cx="1323975" cy="4497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중분류 생성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기본정보관리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875121" y="3411765"/>
            <a:ext cx="1323975" cy="4497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중분류 점수 기준 설정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75121" y="5653250"/>
            <a:ext cx="1323975" cy="3048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88" idx="2"/>
            <a:endCxn id="91" idx="0"/>
          </p:cNvCxnSpPr>
          <p:nvPr/>
        </p:nvCxnSpPr>
        <p:spPr>
          <a:xfrm>
            <a:off x="6536375" y="2090958"/>
            <a:ext cx="734" cy="51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91" idx="2"/>
            <a:endCxn id="92" idx="0"/>
          </p:cNvCxnSpPr>
          <p:nvPr/>
        </p:nvCxnSpPr>
        <p:spPr>
          <a:xfrm>
            <a:off x="6537109" y="3051340"/>
            <a:ext cx="0" cy="36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2" idx="2"/>
            <a:endCxn id="130" idx="0"/>
          </p:cNvCxnSpPr>
          <p:nvPr/>
        </p:nvCxnSpPr>
        <p:spPr>
          <a:xfrm>
            <a:off x="6537109" y="3861544"/>
            <a:ext cx="0" cy="65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3"/>
          <p:cNvSpPr>
            <a:spLocks noChangeArrowheads="1"/>
          </p:cNvSpPr>
          <p:nvPr/>
        </p:nvSpPr>
        <p:spPr bwMode="gray">
          <a:xfrm>
            <a:off x="4980372" y="1016000"/>
            <a:ext cx="4708909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QA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평가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관리 프로세스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475330" y="3685235"/>
            <a:ext cx="196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latin typeface="+mn-ea"/>
              </a:rPr>
              <a:t>사전 정의된 기준 항목을 수정 할 수 있는 기능 제공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476940" y="3185683"/>
            <a:ext cx="176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latin typeface="+mn-ea"/>
              </a:rPr>
              <a:t>신규 생성 및 관리 포인트 기능 제공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2" name="오른쪽 중괄호 31"/>
          <p:cNvSpPr/>
          <p:nvPr/>
        </p:nvSpPr>
        <p:spPr>
          <a:xfrm>
            <a:off x="7281631" y="2683923"/>
            <a:ext cx="195309" cy="1177621"/>
          </a:xfrm>
          <a:prstGeom prst="rightBrace">
            <a:avLst>
              <a:gd name="adj1" fmla="val 58727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9321" y="4061653"/>
            <a:ext cx="1323975" cy="4497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시스템 검사 실행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검사결과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적재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902021" y="5232355"/>
            <a:ext cx="1323975" cy="4497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점수 산정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56" idx="2"/>
            <a:endCxn id="126" idx="0"/>
          </p:cNvCxnSpPr>
          <p:nvPr/>
        </p:nvCxnSpPr>
        <p:spPr>
          <a:xfrm>
            <a:off x="3761309" y="3651245"/>
            <a:ext cx="0" cy="41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5" idx="2"/>
            <a:endCxn id="127" idx="0"/>
          </p:cNvCxnSpPr>
          <p:nvPr/>
        </p:nvCxnSpPr>
        <p:spPr>
          <a:xfrm rot="16200000" flipH="1">
            <a:off x="1223755" y="3892100"/>
            <a:ext cx="1581109" cy="1099400"/>
          </a:xfrm>
          <a:prstGeom prst="bentConnector3">
            <a:avLst>
              <a:gd name="adj1" fmla="val 704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26" idx="2"/>
            <a:endCxn id="127" idx="0"/>
          </p:cNvCxnSpPr>
          <p:nvPr/>
        </p:nvCxnSpPr>
        <p:spPr>
          <a:xfrm rot="5400000">
            <a:off x="2802198" y="4273243"/>
            <a:ext cx="720923" cy="1197300"/>
          </a:xfrm>
          <a:prstGeom prst="bentConnector3">
            <a:avLst>
              <a:gd name="adj1" fmla="val 34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285467" y="4801745"/>
            <a:ext cx="1233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latin typeface="+mn-ea"/>
              </a:rPr>
              <a:t>점수 산정 정보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44" name="직선 화살표 연결선 43"/>
          <p:cNvCxnSpPr>
            <a:stCxn id="127" idx="2"/>
            <a:endCxn id="60" idx="0"/>
          </p:cNvCxnSpPr>
          <p:nvPr/>
        </p:nvCxnSpPr>
        <p:spPr>
          <a:xfrm>
            <a:off x="2564009" y="5682134"/>
            <a:ext cx="0" cy="28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692440" y="4777105"/>
            <a:ext cx="1065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smtClean="0">
                <a:latin typeface="+mn-ea"/>
              </a:rPr>
              <a:t>검사결과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48" name="꺾인 연결선 47"/>
          <p:cNvCxnSpPr>
            <a:stCxn id="54" idx="2"/>
            <a:endCxn id="55" idx="0"/>
          </p:cNvCxnSpPr>
          <p:nvPr/>
        </p:nvCxnSpPr>
        <p:spPr>
          <a:xfrm rot="5400000">
            <a:off x="1802844" y="2440301"/>
            <a:ext cx="422931" cy="1099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5875121" y="4512686"/>
            <a:ext cx="1323975" cy="4497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QA</a:t>
            </a:r>
            <a:r>
              <a:rPr lang="ko-KR" altLang="en-US" sz="1100" dirty="0" smtClean="0">
                <a:solidFill>
                  <a:schemeClr val="tx1"/>
                </a:solidFill>
              </a:rPr>
              <a:t>평가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전문가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130" idx="2"/>
            <a:endCxn id="115" idx="0"/>
          </p:cNvCxnSpPr>
          <p:nvPr/>
        </p:nvCxnSpPr>
        <p:spPr>
          <a:xfrm>
            <a:off x="6537109" y="4962465"/>
            <a:ext cx="0" cy="69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363401" y="4519408"/>
            <a:ext cx="176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latin typeface="+mn-ea"/>
              </a:rPr>
              <a:t>중분류 기준 정보에 설정된 정보로 평가 진행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94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4153381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b="1" dirty="0">
                <a:latin typeface="+mj-ea"/>
              </a:rPr>
              <a:t>QA</a:t>
            </a:r>
            <a:r>
              <a:rPr lang="ko-KR" altLang="en-US" sz="3200" b="1" dirty="0">
                <a:latin typeface="+mj-ea"/>
              </a:rPr>
              <a:t>평가 설계 </a:t>
            </a:r>
            <a:r>
              <a:rPr lang="en-US" altLang="ko-KR" sz="3200" b="1" dirty="0">
                <a:latin typeface="+mj-ea"/>
              </a:rPr>
              <a:t>| </a:t>
            </a:r>
            <a:r>
              <a:rPr lang="ko-KR" altLang="en-US" sz="3200" b="1" dirty="0" smtClean="0">
                <a:latin typeface="+mj-ea"/>
              </a:rPr>
              <a:t>도입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9174287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도입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|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첫인사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961878" y="1440998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463" y="1613866"/>
            <a:ext cx="1673834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첫인사 요건 분석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97297"/>
              </p:ext>
            </p:extLst>
          </p:nvPr>
        </p:nvGraphicFramePr>
        <p:xfrm>
          <a:off x="357726" y="1923679"/>
          <a:ext cx="4604151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328">
                  <a:extLst>
                    <a:ext uri="{9D8B030D-6E8A-4147-A177-3AD203B41FA5}">
                      <a16:colId xmlns:a16="http://schemas.microsoft.com/office/drawing/2014/main" val="4128034240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497150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329086568"/>
                    </a:ext>
                  </a:extLst>
                </a:gridCol>
                <a:gridCol w="691718">
                  <a:extLst>
                    <a:ext uri="{9D8B030D-6E8A-4147-A177-3AD203B41FA5}">
                      <a16:colId xmlns:a16="http://schemas.microsoft.com/office/drawing/2014/main" val="4108238711"/>
                    </a:ext>
                  </a:extLst>
                </a:gridCol>
              </a:tblGrid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배점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차감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기준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5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첫인사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인사말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키워드 조합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이름 구사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상담원 명 일치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묵음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초 이전 멘트 진행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225920"/>
                  </a:ext>
                </a:extLst>
              </a:tr>
              <a:tr h="2535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초 초과 멘트 진행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40055"/>
                  </a:ext>
                </a:extLst>
              </a:tr>
              <a:tr h="2535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-5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인사말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이름 한가지 누락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89558"/>
                  </a:ext>
                </a:extLst>
              </a:tr>
              <a:tr h="2535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묵음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초 초과 후 뒤늦게 첫인사 멘트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진행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06782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4961878" y="1613866"/>
            <a:ext cx="1410941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다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검사 프로세스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58675"/>
              </p:ext>
            </p:extLst>
          </p:nvPr>
        </p:nvGraphicFramePr>
        <p:xfrm>
          <a:off x="357726" y="4087345"/>
          <a:ext cx="460415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8111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  <a:gridCol w="2388093">
                  <a:extLst>
                    <a:ext uri="{9D8B030D-6E8A-4147-A177-3AD203B41FA5}">
                      <a16:colId xmlns:a16="http://schemas.microsoft.com/office/drawing/2014/main" val="329086568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4108238711"/>
                    </a:ext>
                  </a:extLst>
                </a:gridCol>
              </a:tblGrid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기준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적용 기술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인사말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키워드 거리 정보를 활용하여 문장을 추출 기술 적용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225920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이름 구사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STT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로 부터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I/F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항목 중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상담사 명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” TEXT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키워드가 있는지 판단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40055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묵음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초 멘트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START TIME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기준으로 판단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별도 관리 기능 제공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89558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인사말 구간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인사말 구간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식별은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Start Time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부터 부터 특정 시간까지 산정할 수 있도록 제공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06782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271463" y="3806896"/>
            <a:ext cx="1048663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기술검토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65011" y="1992269"/>
            <a:ext cx="1323975" cy="3048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65011" y="2470975"/>
            <a:ext cx="1323975" cy="3853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첫인사 구간 판단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65011" y="3008748"/>
            <a:ext cx="1323975" cy="113120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인사말 검사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65009" y="3321463"/>
            <a:ext cx="1323975" cy="2765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인사말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65008" y="3598061"/>
            <a:ext cx="1323975" cy="2765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인사말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65005" y="3869008"/>
            <a:ext cx="1323975" cy="2765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인사말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65004" y="4853632"/>
            <a:ext cx="1323975" cy="37887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이름 구사 검사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65003" y="5901254"/>
            <a:ext cx="1323975" cy="3048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65003" y="5386249"/>
            <a:ext cx="1323975" cy="37887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점수 산정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19" idx="2"/>
            <a:endCxn id="26" idx="0"/>
          </p:cNvCxnSpPr>
          <p:nvPr/>
        </p:nvCxnSpPr>
        <p:spPr>
          <a:xfrm>
            <a:off x="6226999" y="2297069"/>
            <a:ext cx="0" cy="17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2"/>
            <a:endCxn id="28" idx="0"/>
          </p:cNvCxnSpPr>
          <p:nvPr/>
        </p:nvCxnSpPr>
        <p:spPr>
          <a:xfrm>
            <a:off x="6226999" y="2856321"/>
            <a:ext cx="0" cy="15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8" idx="2"/>
            <a:endCxn id="45" idx="0"/>
          </p:cNvCxnSpPr>
          <p:nvPr/>
        </p:nvCxnSpPr>
        <p:spPr>
          <a:xfrm flipH="1">
            <a:off x="6226990" y="4139955"/>
            <a:ext cx="9" cy="19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2"/>
            <a:endCxn id="36" idx="0"/>
          </p:cNvCxnSpPr>
          <p:nvPr/>
        </p:nvCxnSpPr>
        <p:spPr>
          <a:xfrm flipH="1">
            <a:off x="6226991" y="5232508"/>
            <a:ext cx="1" cy="15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6" idx="2"/>
            <a:endCxn id="35" idx="0"/>
          </p:cNvCxnSpPr>
          <p:nvPr/>
        </p:nvCxnSpPr>
        <p:spPr>
          <a:xfrm>
            <a:off x="6226991" y="5765125"/>
            <a:ext cx="0" cy="1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자기 디스크 49"/>
          <p:cNvSpPr/>
          <p:nvPr/>
        </p:nvSpPr>
        <p:spPr>
          <a:xfrm>
            <a:off x="7492104" y="4861033"/>
            <a:ext cx="1756659" cy="371475"/>
          </a:xfrm>
          <a:prstGeom prst="flowChartMagneticDisk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상담원 명  </a:t>
            </a:r>
            <a:r>
              <a:rPr lang="ko-KR" altLang="en-US" sz="1100" dirty="0" smtClean="0">
                <a:solidFill>
                  <a:schemeClr val="tx1"/>
                </a:solidFill>
              </a:rPr>
              <a:t>메타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순서도: 자기 디스크 50"/>
          <p:cNvSpPr/>
          <p:nvPr/>
        </p:nvSpPr>
        <p:spPr>
          <a:xfrm>
            <a:off x="7492102" y="5386249"/>
            <a:ext cx="1756659" cy="378876"/>
          </a:xfrm>
          <a:prstGeom prst="flowChartMagneticDisk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검사결과 저장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3" name="꺾인 연결선 52"/>
          <p:cNvCxnSpPr>
            <a:stCxn id="26" idx="3"/>
            <a:endCxn id="51" idx="2"/>
          </p:cNvCxnSpPr>
          <p:nvPr/>
        </p:nvCxnSpPr>
        <p:spPr>
          <a:xfrm>
            <a:off x="6888986" y="2663648"/>
            <a:ext cx="603116" cy="2912039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왼쪽 화살표 59"/>
          <p:cNvSpPr/>
          <p:nvPr/>
        </p:nvSpPr>
        <p:spPr>
          <a:xfrm>
            <a:off x="7327451" y="3620005"/>
            <a:ext cx="138802" cy="295275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화살표 60"/>
          <p:cNvSpPr/>
          <p:nvPr/>
        </p:nvSpPr>
        <p:spPr>
          <a:xfrm>
            <a:off x="7327451" y="2579710"/>
            <a:ext cx="138802" cy="295275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왼쪽 화살표 61"/>
          <p:cNvSpPr/>
          <p:nvPr/>
        </p:nvSpPr>
        <p:spPr>
          <a:xfrm>
            <a:off x="7327451" y="4895432"/>
            <a:ext cx="138802" cy="295275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6" idx="3"/>
            <a:endCxn id="51" idx="2"/>
          </p:cNvCxnSpPr>
          <p:nvPr/>
        </p:nvCxnSpPr>
        <p:spPr>
          <a:xfrm>
            <a:off x="6888978" y="5575687"/>
            <a:ext cx="60312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3" idx="3"/>
          </p:cNvCxnSpPr>
          <p:nvPr/>
        </p:nvCxnSpPr>
        <p:spPr>
          <a:xfrm flipV="1">
            <a:off x="6888979" y="5043069"/>
            <a:ext cx="30156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6888978" y="3322099"/>
            <a:ext cx="30156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문서 67"/>
          <p:cNvSpPr/>
          <p:nvPr/>
        </p:nvSpPr>
        <p:spPr>
          <a:xfrm>
            <a:off x="7489335" y="2470974"/>
            <a:ext cx="1759426" cy="481353"/>
          </a:xfrm>
          <a:prstGeom prst="flowChartDocumen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첫인사 구간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TIME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묵음 판단</a:t>
            </a:r>
            <a:r>
              <a:rPr lang="en-US" altLang="ko-KR" sz="1100" dirty="0" smtClean="0">
                <a:solidFill>
                  <a:schemeClr val="tx1"/>
                </a:solidFill>
              </a:rPr>
              <a:t> Time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순서도: 문서 68"/>
          <p:cNvSpPr/>
          <p:nvPr/>
        </p:nvSpPr>
        <p:spPr>
          <a:xfrm>
            <a:off x="7489335" y="3164568"/>
            <a:ext cx="1759426" cy="1131207"/>
          </a:xfrm>
          <a:prstGeom prst="flowChartDocumen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검사할 인사말을 문장 단위로 </a:t>
            </a:r>
            <a:r>
              <a:rPr lang="en-US" altLang="ko-KR" sz="1100" dirty="0">
                <a:solidFill>
                  <a:schemeClr val="tx1"/>
                </a:solidFill>
              </a:rPr>
              <a:t>MAX 3</a:t>
            </a:r>
            <a:r>
              <a:rPr lang="ko-KR" altLang="en-US" sz="1100" dirty="0">
                <a:solidFill>
                  <a:schemeClr val="tx1"/>
                </a:solidFill>
              </a:rPr>
              <a:t>개까지 등록 기능</a:t>
            </a:r>
          </a:p>
        </p:txBody>
      </p:sp>
      <p:sp>
        <p:nvSpPr>
          <p:cNvPr id="71" name="TextBox 70"/>
          <p:cNvSpPr txBox="1"/>
          <p:nvPr/>
        </p:nvSpPr>
        <p:spPr>
          <a:xfrm rot="5400000">
            <a:off x="8957274" y="3112608"/>
            <a:ext cx="939681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 페이지</a:t>
            </a:r>
            <a:endParaRPr lang="ko-KR" altLang="en-US" sz="1100" dirty="0"/>
          </a:p>
        </p:txBody>
      </p:sp>
      <p:cxnSp>
        <p:nvCxnSpPr>
          <p:cNvPr id="73" name="꺾인 연결선 72"/>
          <p:cNvCxnSpPr>
            <a:stCxn id="71" idx="1"/>
            <a:endCxn id="68" idx="3"/>
          </p:cNvCxnSpPr>
          <p:nvPr/>
        </p:nvCxnSpPr>
        <p:spPr>
          <a:xfrm rot="16200000" flipV="1">
            <a:off x="9306977" y="2653435"/>
            <a:ext cx="61922" cy="178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71" idx="3"/>
            <a:endCxn id="69" idx="3"/>
          </p:cNvCxnSpPr>
          <p:nvPr/>
        </p:nvCxnSpPr>
        <p:spPr>
          <a:xfrm rot="5400000">
            <a:off x="9329479" y="3632536"/>
            <a:ext cx="16918" cy="178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096125" y="826432"/>
            <a:ext cx="2757809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 b="1" u="sng" dirty="0" smtClean="0">
                <a:solidFill>
                  <a:srgbClr val="FF0000"/>
                </a:solidFill>
              </a:rPr>
              <a:t>인사말 예시</a:t>
            </a:r>
            <a:endParaRPr lang="en-US" altLang="ko-KR" sz="1100" b="1" u="sng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안녕하십니까</a:t>
            </a:r>
            <a:endParaRPr lang="en-US" altLang="ko-KR" sz="1100" dirty="0" smtClean="0"/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행복한 </a:t>
            </a:r>
            <a:r>
              <a:rPr lang="ko-KR" altLang="en-US" sz="1100" dirty="0"/>
              <a:t>여행의 시작! 롯데 인터넷면세점 000입니다</a:t>
            </a:r>
            <a:r>
              <a:rPr lang="ko-KR" altLang="en-US" sz="1100" dirty="0" smtClean="0"/>
              <a:t>.</a:t>
            </a:r>
            <a:endParaRPr lang="en-US" altLang="ko-KR" sz="1100" dirty="0" smtClean="0"/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무엇을 도와 드릴까요</a:t>
            </a:r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565002" y="4336686"/>
            <a:ext cx="1323975" cy="378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묵음 구간 검사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5" idx="2"/>
            <a:endCxn id="33" idx="0"/>
          </p:cNvCxnSpPr>
          <p:nvPr/>
        </p:nvCxnSpPr>
        <p:spPr>
          <a:xfrm>
            <a:off x="6226990" y="4715562"/>
            <a:ext cx="2" cy="13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4153381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b="1" dirty="0">
                <a:latin typeface="+mj-ea"/>
              </a:rPr>
              <a:t>QA</a:t>
            </a:r>
            <a:r>
              <a:rPr lang="ko-KR" altLang="en-US" sz="3200" b="1" dirty="0">
                <a:latin typeface="+mj-ea"/>
              </a:rPr>
              <a:t>평가 설계 </a:t>
            </a:r>
            <a:r>
              <a:rPr lang="en-US" altLang="ko-KR" sz="3200" b="1" dirty="0">
                <a:latin typeface="+mj-ea"/>
              </a:rPr>
              <a:t>| </a:t>
            </a:r>
            <a:r>
              <a:rPr lang="ko-KR" altLang="en-US" sz="3200" b="1" dirty="0" smtClean="0">
                <a:latin typeface="+mj-ea"/>
              </a:rPr>
              <a:t>도입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9174287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도입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|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첫인사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–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평가점수산정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961878" y="1440998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463" y="1613866"/>
            <a:ext cx="1619332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라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시스템 검사 결과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4961878" y="1613866"/>
            <a:ext cx="276067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기본 정보 관리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관리 페이지 제공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9819"/>
              </p:ext>
            </p:extLst>
          </p:nvPr>
        </p:nvGraphicFramePr>
        <p:xfrm>
          <a:off x="371385" y="1949242"/>
          <a:ext cx="448169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463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  <a:gridCol w="2031000">
                  <a:extLst>
                    <a:ext uri="{9D8B030D-6E8A-4147-A177-3AD203B41FA5}">
                      <a16:colId xmlns:a16="http://schemas.microsoft.com/office/drawing/2014/main" val="329086568"/>
                    </a:ext>
                  </a:extLst>
                </a:gridCol>
                <a:gridCol w="1137233">
                  <a:extLst>
                    <a:ext uri="{9D8B030D-6E8A-4147-A177-3AD203B41FA5}">
                      <a16:colId xmlns:a16="http://schemas.microsoft.com/office/drawing/2014/main" val="4108238711"/>
                    </a:ext>
                  </a:extLst>
                </a:gridCol>
              </a:tblGrid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상담콜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650410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첫인사 구간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인사말 구간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TIME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225920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멘트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추출 문장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or Null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가지 라도 누락 시 감점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40055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멘트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2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추출 문장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or Null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89558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멘트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추출 문장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or Null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06782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상담사명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홍길동 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r Null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상담사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50029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묵음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TIME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정보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0251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묵음 검사 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821135"/>
                  </a:ext>
                </a:extLst>
              </a:tr>
            </a:tbl>
          </a:graphicData>
        </a:graphic>
      </p:graphicFrame>
      <p:sp>
        <p:nvSpPr>
          <p:cNvPr id="42" name="Rectangle 3"/>
          <p:cNvSpPr>
            <a:spLocks noChangeArrowheads="1"/>
          </p:cNvSpPr>
          <p:nvPr/>
        </p:nvSpPr>
        <p:spPr bwMode="gray">
          <a:xfrm>
            <a:off x="271463" y="4637946"/>
            <a:ext cx="1519946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마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배점 평가 기준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384" y="4926850"/>
            <a:ext cx="458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기본은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점으로 시작하고 각 항목에 미완료 시 감점 처리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감</a:t>
            </a:r>
            <a:r>
              <a:rPr lang="ko-KR" altLang="en-US" sz="1200" dirty="0" smtClean="0"/>
              <a:t>점 항목</a:t>
            </a:r>
            <a:endParaRPr lang="en-US" altLang="ko-KR" sz="12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멘트 </a:t>
            </a:r>
            <a:r>
              <a:rPr lang="en-US" altLang="ko-KR" sz="1200" dirty="0" smtClean="0"/>
              <a:t>1 ~ 3</a:t>
            </a:r>
            <a:r>
              <a:rPr lang="ko-KR" altLang="en-US" sz="1200" dirty="0" smtClean="0"/>
              <a:t>번 검사결과로 감점 처리</a:t>
            </a:r>
            <a:endParaRPr lang="en-US" altLang="ko-KR" sz="12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상담사명</a:t>
            </a:r>
            <a:r>
              <a:rPr lang="ko-KR" altLang="en-US" sz="1200" dirty="0" smtClean="0"/>
              <a:t> 미 발화 시 감점 처리</a:t>
            </a:r>
            <a:endParaRPr lang="en-US" altLang="ko-KR" sz="12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묵음 </a:t>
            </a:r>
            <a:r>
              <a:rPr lang="en-US" altLang="ko-KR" sz="1200" dirty="0"/>
              <a:t>3</a:t>
            </a:r>
            <a:r>
              <a:rPr lang="ko-KR" altLang="en-US" sz="1200" dirty="0"/>
              <a:t>초 초과 후 뒤늦게 첫인사 </a:t>
            </a:r>
            <a:r>
              <a:rPr lang="ko-KR" altLang="en-US" sz="1200" dirty="0" smtClean="0"/>
              <a:t>멘트 </a:t>
            </a:r>
            <a:r>
              <a:rPr lang="ko-KR" altLang="en-US" sz="1200" dirty="0"/>
              <a:t>진행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63765"/>
              </p:ext>
            </p:extLst>
          </p:nvPr>
        </p:nvGraphicFramePr>
        <p:xfrm>
          <a:off x="5061799" y="1949242"/>
          <a:ext cx="460415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48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  <a:gridCol w="2681056">
                  <a:extLst>
                    <a:ext uri="{9D8B030D-6E8A-4147-A177-3AD203B41FA5}">
                      <a16:colId xmlns:a16="http://schemas.microsoft.com/office/drawing/2014/main" val="329086568"/>
                    </a:ext>
                  </a:extLst>
                </a:gridCol>
                <a:gridCol w="761647">
                  <a:extLst>
                    <a:ext uri="{9D8B030D-6E8A-4147-A177-3AD203B41FA5}">
                      <a16:colId xmlns:a16="http://schemas.microsoft.com/office/drawing/2014/main" val="4108238711"/>
                    </a:ext>
                  </a:extLst>
                </a:gridCol>
              </a:tblGrid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기본 배점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기본 중분류에 따른 배점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650410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중분류 제목 수정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225920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검사기준정보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평가 기준 가이드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(TEXT)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50029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첫인사 구간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검사 구간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TIME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설정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초 단위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957648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묵음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TIME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묵음 구간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시작 시간으로부터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621329"/>
                  </a:ext>
                </a:extLst>
              </a:tr>
            </a:tbl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4970756" y="3685310"/>
            <a:ext cx="4012615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아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첫인사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중분류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점수 산정 관리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관리자 페이지 제공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9046"/>
              </p:ext>
            </p:extLst>
          </p:nvPr>
        </p:nvGraphicFramePr>
        <p:xfrm>
          <a:off x="5070677" y="3982586"/>
          <a:ext cx="460415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48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  <a:gridCol w="2681056">
                  <a:extLst>
                    <a:ext uri="{9D8B030D-6E8A-4147-A177-3AD203B41FA5}">
                      <a16:colId xmlns:a16="http://schemas.microsoft.com/office/drawing/2014/main" val="329086568"/>
                    </a:ext>
                  </a:extLst>
                </a:gridCol>
                <a:gridCol w="761647">
                  <a:extLst>
                    <a:ext uri="{9D8B030D-6E8A-4147-A177-3AD203B41FA5}">
                      <a16:colId xmlns:a16="http://schemas.microsoft.com/office/drawing/2014/main" val="4108238711"/>
                    </a:ext>
                  </a:extLst>
                </a:gridCol>
              </a:tblGrid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점수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묵음 구간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묵음 구간 식별 시  감점 점수 관리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650410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안내 멘트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안내 멘트 미완료 시 감점 점수 관리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225920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상담사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상담사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미 발화시 감점 점수 관리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50029"/>
                  </a:ext>
                </a:extLst>
              </a:tr>
            </a:tbl>
          </a:graphicData>
        </a:graphic>
      </p:graphicFrame>
      <p:sp>
        <p:nvSpPr>
          <p:cNvPr id="25" name="Rectangle 3"/>
          <p:cNvSpPr>
            <a:spLocks noChangeArrowheads="1"/>
          </p:cNvSpPr>
          <p:nvPr/>
        </p:nvSpPr>
        <p:spPr bwMode="gray">
          <a:xfrm>
            <a:off x="4911918" y="5273238"/>
            <a:ext cx="3122949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자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첫인사 멘트 등록 관리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별도 화면 제공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70756" y="5563535"/>
            <a:ext cx="458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인사말 멘트</a:t>
            </a:r>
            <a:r>
              <a:rPr lang="en-US" altLang="ko-KR" sz="1200" dirty="0" smtClean="0"/>
              <a:t>1~3</a:t>
            </a:r>
            <a:r>
              <a:rPr lang="ko-KR" altLang="en-US" sz="1200" dirty="0" smtClean="0"/>
              <a:t>개까지 스크립트 문장과 검출 기준 설정 할 수 있는 관리 페이지 제공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9544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1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14933</TotalTime>
  <Words>905</Words>
  <Application>Microsoft Office PowerPoint</Application>
  <PresentationFormat>A4 용지(210x297mm)</PresentationFormat>
  <Paragraphs>271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나눔고딕</vt:lpstr>
      <vt:lpstr>맑은 고딕</vt:lpstr>
      <vt:lpstr>Arial</vt:lpstr>
      <vt:lpstr>Wingdings</vt:lpstr>
      <vt:lpstr>Office 테마</vt:lpstr>
      <vt:lpstr>PowerPoint 프레젠테이션</vt:lpstr>
      <vt:lpstr>승인 및 개정 이력</vt:lpstr>
      <vt:lpstr>STT 분석 설계 항목</vt:lpstr>
      <vt:lpstr>PowerPoint 프레젠테이션</vt:lpstr>
      <vt:lpstr>QA평가 설계 | 검사 시스템</vt:lpstr>
      <vt:lpstr>QA평가 설계 | 관리 프로세스</vt:lpstr>
      <vt:lpstr>QA평가 설계 | 도입</vt:lpstr>
      <vt:lpstr>QA평가 설계 | 도입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HIT</dc:creator>
  <cp:lastModifiedBy>Windows 사용자</cp:lastModifiedBy>
  <cp:revision>429</cp:revision>
  <cp:lastPrinted>2017-12-14T01:41:59Z</cp:lastPrinted>
  <dcterms:created xsi:type="dcterms:W3CDTF">2016-12-21T08:08:03Z</dcterms:created>
  <dcterms:modified xsi:type="dcterms:W3CDTF">2018-07-30T08:29:44Z</dcterms:modified>
</cp:coreProperties>
</file>