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6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450" y="62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Google Shape;24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Google Shape;24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Google Shape;24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6" name="Google Shape;176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8" name="Google Shape;26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3" name="Google Shape;12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6" name="Google Shape;156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7" name="Google Shape;1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6" name="Google Shape;176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6" name="Google Shape;176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5" name="Google Shape;245;p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>
                <a:solidFill>
                  <a:srgbClr val="00000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0" y="705590"/>
            <a:ext cx="9144000" cy="6043553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Relationship Id="rId4" Type="http://schemas.openxmlformats.org/officeDocument/2006/relationships/image" Target="../media/image11.png"  /><Relationship Id="rId5" Type="http://schemas.openxmlformats.org/officeDocument/2006/relationships/image" Target="../media/image2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14.png"  /><Relationship Id="rId8" Type="http://schemas.openxmlformats.org/officeDocument/2006/relationships/image" Target="../media/image23.png"  /><Relationship Id="rId9" Type="http://schemas.openxmlformats.org/officeDocument/2006/relationships/image" Target="../media/image2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7.png"  /><Relationship Id="rId4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3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874" y="1110910"/>
            <a:ext cx="4087376" cy="47152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386536" y="1257743"/>
            <a:ext cx="5081392" cy="2208855"/>
            <a:chOff x="174038" y="1111297"/>
            <a:chExt cx="5173090" cy="2208855"/>
          </a:xfrm>
        </p:grpSpPr>
        <p:sp>
          <p:nvSpPr>
            <p:cNvPr id="93" name="Google Shape;93;p1"/>
            <p:cNvSpPr txBox="1"/>
            <p:nvPr/>
          </p:nvSpPr>
          <p:spPr>
            <a:xfrm>
              <a:off x="174038" y="1111297"/>
              <a:ext cx="5173090" cy="1323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000" b="1" dirty="0" smtClean="0">
                  <a:solidFill>
                    <a:srgbClr val="FCFCFC"/>
                  </a:solidFill>
                </a:rPr>
                <a:t>연령</a:t>
              </a:r>
              <a:r>
                <a:rPr lang="en-US" altLang="ko-KR" sz="4000" b="1" dirty="0" smtClean="0">
                  <a:solidFill>
                    <a:srgbClr val="FCFCFC"/>
                  </a:solidFill>
                </a:rPr>
                <a:t>, </a:t>
              </a:r>
              <a:r>
                <a:rPr lang="ko-KR" altLang="en-US" sz="4000" b="1" dirty="0" smtClean="0">
                  <a:solidFill>
                    <a:srgbClr val="FCFCFC"/>
                  </a:solidFill>
                </a:rPr>
                <a:t>성별 인구 분포도</a:t>
              </a:r>
              <a:endParaRPr sz="4000" dirty="0"/>
            </a:p>
          </p:txBody>
        </p:sp>
        <p:sp>
          <p:nvSpPr>
            <p:cNvPr id="94" name="Google Shape;94;p1"/>
            <p:cNvSpPr txBox="1"/>
            <p:nvPr/>
          </p:nvSpPr>
          <p:spPr>
            <a:xfrm>
              <a:off x="254685" y="2581529"/>
              <a:ext cx="4271843" cy="7386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CFCFC"/>
                  </a:solidFill>
                </a:rPr>
                <a:t>-</a:t>
              </a:r>
              <a:r>
                <a:rPr lang="ko-KR" altLang="en-US" dirty="0" smtClean="0">
                  <a:solidFill>
                    <a:srgbClr val="FCFCFC"/>
                  </a:solidFill>
                </a:rPr>
                <a:t>조원</a:t>
              </a:r>
              <a:r>
                <a:rPr lang="ko-KR" altLang="en-US" dirty="0" smtClean="0">
                  <a:solidFill>
                    <a:srgbClr val="FCFCFC"/>
                  </a:solidFill>
                </a:rPr>
                <a:t> 인구 분포도</a:t>
              </a:r>
              <a:endParaRPr lang="en-US" altLang="ko-KR" dirty="0" smtClean="0">
                <a:solidFill>
                  <a:srgbClr val="FCFCFC"/>
                </a:solidFill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CFCFC"/>
                  </a:solidFill>
                  <a:sym typeface="Arial"/>
                </a:rPr>
                <a:t>-</a:t>
              </a:r>
              <a:r>
                <a:rPr lang="ko-KR" altLang="en-US" dirty="0" smtClean="0">
                  <a:solidFill>
                    <a:srgbClr val="FCFCFC"/>
                  </a:solidFill>
                  <a:sym typeface="Arial"/>
                </a:rPr>
                <a:t>세종시 출범일 인구 분포도</a:t>
              </a:r>
              <a:endParaRPr lang="en-US" altLang="ko-KR" dirty="0" smtClean="0">
                <a:solidFill>
                  <a:srgbClr val="FCFCFC"/>
                </a:solidFill>
                <a:sym typeface="Arial"/>
              </a:endParaRPr>
            </a:p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rgbClr val="FCFCFC"/>
                  </a:solidFill>
                </a:rPr>
                <a:t>-</a:t>
              </a:r>
              <a:r>
                <a:rPr lang="ko-KR" altLang="en-US" dirty="0" smtClean="0">
                  <a:solidFill>
                    <a:srgbClr val="FCFCFC"/>
                  </a:solidFill>
                </a:rPr>
                <a:t>세종시 </a:t>
              </a:r>
              <a:r>
                <a:rPr lang="ko-KR" altLang="en-US" dirty="0" smtClean="0">
                  <a:solidFill>
                    <a:srgbClr val="FCFCFC"/>
                  </a:solidFill>
                </a:rPr>
                <a:t>현재 인구 분포도</a:t>
              </a:r>
              <a:endParaRPr dirty="0">
                <a:solidFill>
                  <a:srgbClr val="FCFCFC"/>
                </a:solidFill>
                <a:sym typeface="Arial"/>
              </a:endParaRPr>
            </a:p>
          </p:txBody>
        </p:sp>
      </p:grpSp>
      <p:sp>
        <p:nvSpPr>
          <p:cNvPr id="95" name="Google Shape;95;p1"/>
          <p:cNvSpPr txBox="1"/>
          <p:nvPr/>
        </p:nvSpPr>
        <p:spPr>
          <a:xfrm>
            <a:off x="3849005" y="5641510"/>
            <a:ext cx="289354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414</a:t>
            </a:r>
            <a:r>
              <a:rPr lang="ko-KR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호 </a:t>
            </a:r>
            <a:r>
              <a:rPr lang="en-US" altLang="ko-KR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lang="en-US" altLang="ko-KR" sz="16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조장</a:t>
            </a:r>
            <a:r>
              <a:rPr lang="en-US" altLang="ko-KR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김주현</a:t>
            </a:r>
            <a:endParaRPr lang="en-US" altLang="ko-KR" sz="16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r>
              <a:rPr lang="en-US" altLang="ko-KR" sz="16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altLang="en-US" sz="1600" dirty="0" smtClean="0">
                <a:solidFill>
                  <a:schemeClr val="dk1"/>
                </a:solidFill>
              </a:rPr>
              <a:t>김병수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전찬희</a:t>
            </a:r>
            <a:r>
              <a:rPr lang="ko-KR" altLang="en-US" sz="1600" dirty="0" smtClean="0">
                <a:solidFill>
                  <a:schemeClr val="dk1"/>
                </a:solidFill>
              </a:rPr>
              <a:t> </a:t>
            </a:r>
            <a:r>
              <a:rPr lang="ko-KR" altLang="en-US" sz="1600" dirty="0" err="1" smtClean="0">
                <a:solidFill>
                  <a:schemeClr val="dk1"/>
                </a:solidFill>
              </a:rPr>
              <a:t>염충재</a:t>
            </a:r>
            <a:endParaRPr lang="en-US" altLang="ko-KR" sz="16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971" y="1829906"/>
            <a:ext cx="4735624" cy="4446728"/>
          </a:xfrm>
          <a:prstGeom prst="rect">
            <a:avLst/>
          </a:prstGeom>
        </p:spPr>
      </p:pic>
      <p:pic>
        <p:nvPicPr>
          <p:cNvPr id="2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2594731"/>
            <a:ext cx="4349347" cy="2878761"/>
          </a:xfrm>
          <a:prstGeom prst="rect">
            <a:avLst/>
          </a:prstGeom>
        </p:spPr>
      </p:pic>
      <p:pic>
        <p:nvPicPr>
          <p:cNvPr id="247" name="Google Shape;247;p11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136;p4"/>
          <p:cNvSpPr txBox="1"/>
          <p:nvPr/>
        </p:nvSpPr>
        <p:spPr>
          <a:xfrm>
            <a:off x="1874979" y="248432"/>
            <a:ext cx="5744182" cy="51164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rPr>
              <a:t>세종시 인구 증가 가설 검증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0" cap="none" spc="0" normalizeH="0" baseline="0" mc:Ignorable="hp" hp:hslEmbossed="0">
              <a:solidFill>
                <a:srgbClr val="2a4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137;p4"/>
          <p:cNvSpPr txBox="1"/>
          <p:nvPr/>
        </p:nvSpPr>
        <p:spPr>
          <a:xfrm>
            <a:off x="1293091" y="768320"/>
            <a:ext cx="6899564" cy="29655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인터넷 기사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세종시 인구 증가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1293091" y="248432"/>
            <a:ext cx="6899564" cy="816443"/>
            <a:chOff x="3301318" y="295587"/>
            <a:chExt cx="2715492" cy="816443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530334" y="295587"/>
              <a:ext cx="2260763" cy="511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ko-KR" altLang="en-US" sz="2800" b="1">
                  <a:solidFill>
                    <a:srgbClr val="2a47c2"/>
                  </a:solidFill>
                </a:rPr>
                <a:t>세종시 인구 증가 가설 검증</a:t>
              </a:r>
              <a:endParaRPr lang="ko-KR" altLang="en-US" sz="2800" b="1">
                <a:solidFill>
                  <a:srgbClr val="2a47c2"/>
                </a:solidFill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296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세종과 인접한 지역 </a:t>
              </a:r>
              <a:r>
                <a:rPr lang="en-US" altLang="ko-KR">
                  <a:solidFill>
                    <a:schemeClr val="tx1"/>
                  </a:solidFill>
                </a:rPr>
                <a:t>-</a:t>
              </a:r>
              <a:r>
                <a:rPr lang="ko-KR" altLang="en-US">
                  <a:solidFill>
                    <a:schemeClr val="tx1"/>
                  </a:solidFill>
                </a:rPr>
                <a:t> 대전 노은 2동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5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7664" y="1795251"/>
            <a:ext cx="4863456" cy="3934259"/>
          </a:xfrm>
          <a:prstGeom prst="rect">
            <a:avLst/>
          </a:prstGeom>
        </p:spPr>
      </p:pic>
      <p:pic>
        <p:nvPicPr>
          <p:cNvPr id="25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67999" y="2237358"/>
            <a:ext cx="4779954" cy="327049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6225038">
            <a:off x="4707443" y="3748125"/>
            <a:ext cx="1393547" cy="3707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3" name="직사각형 14"/>
          <p:cNvSpPr/>
          <p:nvPr/>
        </p:nvSpPr>
        <p:spPr>
          <a:xfrm rot="16225038">
            <a:off x="5598388" y="3250961"/>
            <a:ext cx="1572494" cy="435158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4" name="타원 6"/>
          <p:cNvSpPr/>
          <p:nvPr/>
        </p:nvSpPr>
        <p:spPr>
          <a:xfrm>
            <a:off x="1074304" y="1696319"/>
            <a:ext cx="1740477" cy="1627906"/>
          </a:xfrm>
          <a:prstGeom prst="ellipse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5" name="타원 6"/>
          <p:cNvSpPr/>
          <p:nvPr/>
        </p:nvSpPr>
        <p:spPr>
          <a:xfrm>
            <a:off x="2026805" y="4497538"/>
            <a:ext cx="1511877" cy="1389781"/>
          </a:xfrm>
          <a:prstGeom prst="ellipse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4914900" y="5924184"/>
            <a:ext cx="3238501" cy="2937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대전시에서 세종시와 가장 가까운 지역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4433" y="2264807"/>
            <a:ext cx="4547955" cy="3090386"/>
          </a:xfrm>
          <a:prstGeom prst="rect">
            <a:avLst/>
          </a:prstGeom>
        </p:spPr>
      </p:pic>
      <p:pic>
        <p:nvPicPr>
          <p:cNvPr id="247" name="Google Shape;247;p1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1293091" y="248432"/>
            <a:ext cx="6899564" cy="816443"/>
            <a:chOff x="3301318" y="295587"/>
            <a:chExt cx="2715492" cy="816443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530334" y="295587"/>
              <a:ext cx="2260763" cy="5116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ko-KR" altLang="en-US" sz="2800" b="1">
                  <a:solidFill>
                    <a:srgbClr val="2a47c2"/>
                  </a:solidFill>
                </a:rPr>
                <a:t>세종시 인구 증가 가설 검증</a:t>
              </a:r>
              <a:endParaRPr lang="ko-KR" altLang="en-US" sz="2800" b="1">
                <a:solidFill>
                  <a:srgbClr val="2a47c2"/>
                </a:solidFill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296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세종과 인접한 지역 </a:t>
              </a:r>
              <a:r>
                <a:rPr lang="en-US" altLang="ko-KR">
                  <a:solidFill>
                    <a:schemeClr val="tx1"/>
                  </a:solidFill>
                </a:rPr>
                <a:t>-</a:t>
              </a:r>
              <a:r>
                <a:rPr lang="ko-KR" altLang="en-US">
                  <a:solidFill>
                    <a:schemeClr val="tx1"/>
                  </a:solidFill>
                </a:rPr>
                <a:t> 청주 산남동</a:t>
              </a:r>
              <a:r>
                <a:rPr lang="en-US" altLang="ko-KR">
                  <a:solidFill>
                    <a:schemeClr val="tx1"/>
                  </a:solidFill>
                </a:rPr>
                <a:t>,</a:t>
              </a:r>
              <a:r>
                <a:rPr lang="ko-KR" altLang="en-US">
                  <a:solidFill>
                    <a:schemeClr val="tx1"/>
                  </a:solidFill>
                </a:rPr>
                <a:t> 과천시 별양동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rot="16225038">
            <a:off x="4707443" y="3748125"/>
            <a:ext cx="1393547" cy="3707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3" name="직사각형 14"/>
          <p:cNvSpPr/>
          <p:nvPr/>
        </p:nvSpPr>
        <p:spPr>
          <a:xfrm rot="16225038">
            <a:off x="5598388" y="3250961"/>
            <a:ext cx="1572494" cy="435158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pic>
        <p:nvPicPr>
          <p:cNvPr id="25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72000" y="2258960"/>
            <a:ext cx="4475455" cy="3090807"/>
          </a:xfrm>
          <a:prstGeom prst="rect">
            <a:avLst/>
          </a:prstGeom>
        </p:spPr>
      </p:pic>
      <p:sp>
        <p:nvSpPr>
          <p:cNvPr id="258" name="직사각형 14"/>
          <p:cNvSpPr/>
          <p:nvPr/>
        </p:nvSpPr>
        <p:spPr>
          <a:xfrm rot="16225038">
            <a:off x="754568" y="3548100"/>
            <a:ext cx="1393547" cy="370707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9" name="직사각형 14"/>
          <p:cNvSpPr/>
          <p:nvPr/>
        </p:nvSpPr>
        <p:spPr>
          <a:xfrm rot="16225038">
            <a:off x="6303368" y="3095213"/>
            <a:ext cx="1516397" cy="504955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0" name="직사각형 14"/>
          <p:cNvSpPr/>
          <p:nvPr/>
        </p:nvSpPr>
        <p:spPr>
          <a:xfrm rot="16225038">
            <a:off x="5221793" y="3367125"/>
            <a:ext cx="1393547" cy="370707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1" name="직사각형 14"/>
          <p:cNvSpPr/>
          <p:nvPr/>
        </p:nvSpPr>
        <p:spPr>
          <a:xfrm rot="16225038">
            <a:off x="1688018" y="3071850"/>
            <a:ext cx="1393547" cy="370707"/>
          </a:xfrm>
          <a:prstGeom prst="rect">
            <a:avLst/>
          </a:prstGeom>
          <a:noFill/>
          <a:ln w="25400" cap="flat" cmpd="sng" algn="ctr">
            <a:solidFill>
              <a:srgbClr val="00b050">
                <a:alpha val="100000"/>
              </a:srgbClr>
            </a:solidFill>
            <a:prstDash val="solid"/>
          </a:ln>
        </p:spPr>
        <p:txBody>
          <a:bodyPr anchor="ctr"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5257800" y="5638434"/>
            <a:ext cx="3238501" cy="293736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정부청사의 이동으로 인한 유입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000124" y="5628908"/>
            <a:ext cx="3238501" cy="293737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 거주민의 과거의 단체 이동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858982" y="248431"/>
            <a:ext cx="7402945" cy="816444"/>
            <a:chOff x="3301318" y="295586"/>
            <a:chExt cx="2715492" cy="816444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375184" y="295586"/>
              <a:ext cx="2518639" cy="511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800" b="1">
                  <a:solidFill>
                    <a:srgbClr val="2a47c2"/>
                  </a:solidFill>
                </a:rPr>
                <a:t>DIKW </a:t>
              </a:r>
              <a:r>
                <a:rPr lang="ko-KR" altLang="en-US" sz="2800" b="1">
                  <a:solidFill>
                    <a:srgbClr val="2a47c2"/>
                  </a:solidFill>
                </a:rPr>
                <a:t>피라미드 </a:t>
              </a:r>
              <a:endParaRPr lang="ko-KR" altLang="en-US" sz="2800" b="1">
                <a:solidFill>
                  <a:srgbClr val="2a47c2"/>
                </a:solidFill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296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pic>
        <p:nvPicPr>
          <p:cNvPr id="1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4218" y="1304605"/>
            <a:ext cx="7035562" cy="5210495"/>
          </a:xfrm>
          <a:prstGeom prst="rect">
            <a:avLst/>
          </a:prstGeom>
        </p:spPr>
      </p:pic>
      <p:sp>
        <p:nvSpPr>
          <p:cNvPr id="180" name="Google Shape;137;p4"/>
          <p:cNvSpPr txBox="1"/>
          <p:nvPr/>
        </p:nvSpPr>
        <p:spPr>
          <a:xfrm>
            <a:off x="858982" y="768320"/>
            <a:ext cx="7402945" cy="29655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앞으로 국회나 주요한 정부기관 이동시 그 해당 지역의 인구 이동 예측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96940" y="5445307"/>
            <a:ext cx="1845944" cy="612592"/>
          </a:xfrm>
          <a:prstGeom prst="rect">
            <a:avLst/>
          </a:prstGeom>
        </p:spPr>
      </p:pic>
      <p:pic>
        <p:nvPicPr>
          <p:cNvPr id="18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084570" y="4337740"/>
            <a:ext cx="1182506" cy="695269"/>
          </a:xfrm>
          <a:prstGeom prst="rect">
            <a:avLst/>
          </a:prstGeom>
        </p:spPr>
      </p:pic>
      <p:pic>
        <p:nvPicPr>
          <p:cNvPr id="184" name="그림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724435" y="3264918"/>
            <a:ext cx="1125815" cy="771085"/>
          </a:xfrm>
          <a:prstGeom prst="rect">
            <a:avLst/>
          </a:prstGeom>
        </p:spPr>
      </p:pic>
      <p:pic>
        <p:nvPicPr>
          <p:cNvPr id="185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86577" y="3266576"/>
            <a:ext cx="1113130" cy="768742"/>
          </a:xfrm>
          <a:prstGeom prst="rect">
            <a:avLst/>
          </a:prstGeom>
        </p:spPr>
      </p:pic>
      <p:pic>
        <p:nvPicPr>
          <p:cNvPr id="186" name="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128259" y="1800224"/>
            <a:ext cx="1215390" cy="1200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0" y="654"/>
            <a:ext cx="9137730" cy="6857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9781" y="1275033"/>
            <a:ext cx="4087376" cy="471526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 txBox="1"/>
          <p:nvPr/>
        </p:nvSpPr>
        <p:spPr>
          <a:xfrm>
            <a:off x="672451" y="2804984"/>
            <a:ext cx="517309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 b="1">
                <a:solidFill>
                  <a:srgbClr val="FCFCFC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6000" b="1">
              <a:solidFill>
                <a:srgbClr val="FCFCF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0"/>
            <a:ext cx="9144000" cy="219205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426709" y="1406518"/>
            <a:ext cx="208896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"/>
          <p:cNvPicPr/>
          <p:nvPr/>
        </p:nvPicPr>
        <p:blipFill rotWithShape="1">
          <a:blip r:embed="rId4">
            <a:alphaModFix/>
          </a:blip>
          <a:srcRect b="59440"/>
          <a:stretch>
            <a:fillRect/>
          </a:stretch>
        </p:blipFill>
        <p:spPr>
          <a:xfrm>
            <a:off x="5056624" y="279306"/>
            <a:ext cx="4087376" cy="1912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2"/>
          <p:cNvGrpSpPr/>
          <p:nvPr/>
        </p:nvGrpSpPr>
        <p:grpSpPr>
          <a:xfrm rot="0">
            <a:off x="757382" y="3103099"/>
            <a:ext cx="7860607" cy="2086099"/>
            <a:chOff x="511356" y="2796177"/>
            <a:chExt cx="6270753" cy="2086099"/>
          </a:xfrm>
        </p:grpSpPr>
        <p:grpSp>
          <p:nvGrpSpPr>
            <p:cNvPr id="105" name="Google Shape;105;p2"/>
            <p:cNvGrpSpPr/>
            <p:nvPr/>
          </p:nvGrpSpPr>
          <p:grpSpPr>
            <a:xfrm rot="0">
              <a:off x="511356" y="2796178"/>
              <a:ext cx="1913045" cy="1555326"/>
              <a:chOff x="704894" y="2796178"/>
              <a:chExt cx="1913045" cy="1555326"/>
            </a:xfrm>
          </p:grpSpPr>
          <p:grpSp>
            <p:nvGrpSpPr>
              <p:cNvPr id="106" name="Google Shape;106;p2"/>
              <p:cNvGrpSpPr/>
              <p:nvPr/>
            </p:nvGrpSpPr>
            <p:grpSpPr>
              <a:xfrm rot="0">
                <a:off x="704894" y="2796178"/>
                <a:ext cx="1912667" cy="1555326"/>
                <a:chOff x="704895" y="2796178"/>
                <a:chExt cx="1912667" cy="1555326"/>
              </a:xfrm>
            </p:grpSpPr>
            <p:sp>
              <p:nvSpPr>
                <p:cNvPr id="107" name="Google Shape;107;p2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sz="3200" b="1">
                      <a:solidFill>
                        <a:srgbClr val="2a47c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sz="3200" b="1">
                    <a:solidFill>
                      <a:srgbClr val="2a47c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2"/>
                <p:cNvSpPr txBox="1"/>
                <p:nvPr/>
              </p:nvSpPr>
              <p:spPr>
                <a:xfrm>
                  <a:off x="729947" y="3335882"/>
                  <a:ext cx="1887615" cy="10156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2000">
                      <a:solidFill>
                        <a:srgbClr val="595959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조원 동네 남녀 성별 인구 분포도</a:t>
                  </a:r>
                  <a:endParaRPr sz="16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09" name="Google Shape;109;p2"/>
              <p:cNvCxnSpPr/>
              <p:nvPr/>
            </p:nvCxnSpPr>
            <p:spPr>
              <a:xfrm>
                <a:off x="826718" y="3310830"/>
                <a:ext cx="17912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/>
                <a:headEnd w="sm" len="sm"/>
                <a:tailEnd w="sm" len="sm"/>
              </a:ln>
            </p:spPr>
          </p:cxnSp>
        </p:grpSp>
        <p:grpSp>
          <p:nvGrpSpPr>
            <p:cNvPr id="110" name="Google Shape;110;p2"/>
            <p:cNvGrpSpPr/>
            <p:nvPr/>
          </p:nvGrpSpPr>
          <p:grpSpPr>
            <a:xfrm rot="0">
              <a:off x="4691858" y="2796178"/>
              <a:ext cx="2090250" cy="1847975"/>
              <a:chOff x="704895" y="2796178"/>
              <a:chExt cx="2090250" cy="1847975"/>
            </a:xfrm>
          </p:grpSpPr>
          <p:grpSp>
            <p:nvGrpSpPr>
              <p:cNvPr id="111" name="Google Shape;111;p2"/>
              <p:cNvGrpSpPr/>
              <p:nvPr/>
            </p:nvGrpSpPr>
            <p:grpSpPr>
              <a:xfrm rot="0">
                <a:off x="704895" y="2796178"/>
                <a:ext cx="2090250" cy="1847975"/>
                <a:chOff x="704895" y="2796178"/>
                <a:chExt cx="2090251" cy="1847975"/>
              </a:xfrm>
            </p:grpSpPr>
            <p:sp>
              <p:nvSpPr>
                <p:cNvPr id="112" name="Google Shape;112;p2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sz="3200" b="1">
                      <a:solidFill>
                        <a:srgbClr val="2a47c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sz="3200" b="1">
                    <a:solidFill>
                      <a:srgbClr val="2a47c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2"/>
                <p:cNvSpPr txBox="1"/>
                <p:nvPr/>
              </p:nvSpPr>
              <p:spPr>
                <a:xfrm>
                  <a:off x="729947" y="3335882"/>
                  <a:ext cx="2065198" cy="130827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2000">
                      <a:solidFill>
                        <a:srgbClr val="595959"/>
                      </a:solidFill>
                    </a:rPr>
                    <a:t>세종시 인구 증가</a:t>
                  </a:r>
                  <a:endParaRPr lang="ko-KR" altLang="en-US" sz="2000">
                    <a:solidFill>
                      <a:srgbClr val="595959"/>
                    </a:solidFill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2000">
                      <a:solidFill>
                        <a:srgbClr val="595959"/>
                      </a:solidFill>
                    </a:rPr>
                    <a:t>가설 검증</a:t>
                  </a:r>
                  <a:endParaRPr lang="ko-KR" altLang="en-US" sz="2000">
                    <a:solidFill>
                      <a:srgbClr val="595959"/>
                    </a:solidFill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6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2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4" name="Google Shape;114;p2"/>
              <p:cNvCxnSpPr/>
              <p:nvPr/>
            </p:nvCxnSpPr>
            <p:spPr>
              <a:xfrm>
                <a:off x="826718" y="3310830"/>
                <a:ext cx="17912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/>
                <a:headEnd w="sm" len="sm"/>
                <a:tailEnd w="sm" len="sm"/>
              </a:ln>
            </p:spPr>
          </p:cxnSp>
        </p:grpSp>
        <p:grpSp>
          <p:nvGrpSpPr>
            <p:cNvPr id="115" name="Google Shape;115;p2"/>
            <p:cNvGrpSpPr/>
            <p:nvPr/>
          </p:nvGrpSpPr>
          <p:grpSpPr>
            <a:xfrm rot="0">
              <a:off x="2601606" y="2796177"/>
              <a:ext cx="2028603" cy="2086099"/>
              <a:chOff x="704894" y="2796177"/>
              <a:chExt cx="2028604" cy="2086099"/>
            </a:xfrm>
          </p:grpSpPr>
          <p:grpSp>
            <p:nvGrpSpPr>
              <p:cNvPr id="116" name="Google Shape;116;p2"/>
              <p:cNvGrpSpPr/>
              <p:nvPr/>
            </p:nvGrpSpPr>
            <p:grpSpPr>
              <a:xfrm rot="0">
                <a:off x="704894" y="2796177"/>
                <a:ext cx="2028604" cy="2086100"/>
                <a:chOff x="704895" y="2796178"/>
                <a:chExt cx="2028604" cy="2086100"/>
              </a:xfrm>
            </p:grpSpPr>
            <p:sp>
              <p:nvSpPr>
                <p:cNvPr id="117" name="Google Shape;117;p2"/>
                <p:cNvSpPr txBox="1"/>
                <p:nvPr/>
              </p:nvSpPr>
              <p:spPr>
                <a:xfrm>
                  <a:off x="704895" y="2796178"/>
                  <a:ext cx="42351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sz="3200" b="1">
                      <a:solidFill>
                        <a:srgbClr val="2a47c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3200" b="1">
                    <a:solidFill>
                      <a:srgbClr val="2a47c2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2"/>
                <p:cNvSpPr txBox="1"/>
                <p:nvPr/>
              </p:nvSpPr>
              <p:spPr>
                <a:xfrm>
                  <a:off x="729947" y="3335882"/>
                  <a:ext cx="2003551" cy="15463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24" tIns="45700" rIns="91424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r>
                    <a:rPr lang="ko-KR" altLang="en-US" sz="2000">
                      <a:solidFill>
                        <a:srgbClr val="595959"/>
                      </a:solidFill>
                    </a:rPr>
                    <a:t>세종시 한솔동 연령</a:t>
                  </a:r>
                  <a:r>
                    <a:rPr lang="en-US" altLang="ko-KR" sz="2000">
                      <a:solidFill>
                        <a:srgbClr val="595959"/>
                      </a:solidFill>
                    </a:rPr>
                    <a:t>,</a:t>
                  </a:r>
                  <a:r>
                    <a:rPr lang="ko-KR" altLang="en-US" sz="2000">
                      <a:solidFill>
                        <a:srgbClr val="595959"/>
                      </a:solidFill>
                    </a:rPr>
                    <a:t> 성별별 인구 분포도</a:t>
                  </a:r>
                  <a:endParaRPr lang="ko-KR" altLang="en-US" sz="2000">
                    <a:solidFill>
                      <a:srgbClr val="595959"/>
                    </a:solidFill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16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171"/>
                    </a:spcBef>
                    <a:spcAft>
                      <a:spcPts val="0"/>
                    </a:spcAft>
                    <a:buNone/>
                    <a:defRPr/>
                  </a:pPr>
                  <a:endParaRPr sz="1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 sz="2400">
                    <a:solidFill>
                      <a:srgbClr val="595959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19" name="Google Shape;119;p2"/>
              <p:cNvCxnSpPr/>
              <p:nvPr/>
            </p:nvCxnSpPr>
            <p:spPr>
              <a:xfrm>
                <a:off x="826718" y="3310830"/>
                <a:ext cx="179122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miter/>
                <a:headEnd w="sm" len="sm"/>
                <a:tailEnd w="sm" len="sm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1657331" y="3937555"/>
            <a:ext cx="2518638" cy="101562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rgbClr val="2a47c2"/>
                </a:solidFill>
              </a:rPr>
              <a:t>조원 동네 남녀 성별 인구 분포도</a:t>
            </a:r>
            <a:endParaRPr lang="ko-KR" altLang="en-US" sz="2000" b="1">
              <a:solidFill>
                <a:srgbClr val="2a47c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 b="1">
              <a:solidFill>
                <a:srgbClr val="2a47c2"/>
              </a:solidFill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9900" b="1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pic>
        <p:nvPicPr>
          <p:cNvPr id="127" name="Google Shape;127;p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 txBox="1"/>
          <p:nvPr/>
        </p:nvSpPr>
        <p:spPr>
          <a:xfrm>
            <a:off x="1307171" y="4792301"/>
            <a:ext cx="2225930" cy="26157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>
                <a:solidFill>
                  <a:schemeClr val="lt1"/>
                </a:solidFill>
              </a:rPr>
              <a:t>수평 막대 그래프 </a:t>
            </a:r>
            <a:r>
              <a:rPr lang="en-US" altLang="ko-KR" sz="1100">
                <a:solidFill>
                  <a:schemeClr val="lt1"/>
                </a:solidFill>
              </a:rPr>
              <a:t>(</a:t>
            </a:r>
            <a:r>
              <a:rPr lang="ko-KR" altLang="en-US" sz="1100">
                <a:solidFill>
                  <a:schemeClr val="lt1"/>
                </a:solidFill>
              </a:rPr>
              <a:t>항아리</a:t>
            </a:r>
            <a:r>
              <a:rPr lang="en-US" altLang="ko-KR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135;p4"/>
          <p:cNvGrpSpPr/>
          <p:nvPr/>
        </p:nvGrpSpPr>
        <p:grpSpPr>
          <a:xfrm>
            <a:off x="1256144" y="248432"/>
            <a:ext cx="6982691" cy="1384954"/>
            <a:chOff x="3301318" y="295587"/>
            <a:chExt cx="2715492" cy="1384954"/>
          </a:xfrm>
        </p:grpSpPr>
        <p:sp>
          <p:nvSpPr>
            <p:cNvPr id="10" name="Google Shape;136;p4"/>
            <p:cNvSpPr txBox="1"/>
            <p:nvPr/>
          </p:nvSpPr>
          <p:spPr>
            <a:xfrm>
              <a:off x="3375184" y="295587"/>
              <a:ext cx="2518639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2800" b="1" dirty="0" smtClean="0">
                  <a:solidFill>
                    <a:srgbClr val="2A47C2"/>
                  </a:solidFill>
                  <a:latin typeface="Arial"/>
                  <a:ea typeface="Arial"/>
                  <a:cs typeface="Arial"/>
                  <a:sym typeface="Arial"/>
                </a:rPr>
                <a:t>1. </a:t>
              </a:r>
              <a:r>
                <a:rPr lang="ko-KR" altLang="en-US" sz="2800" b="1" dirty="0" smtClean="0">
                  <a:solidFill>
                    <a:srgbClr val="2A47C2"/>
                  </a:solidFill>
                  <a:latin typeface="Arial"/>
                  <a:ea typeface="Arial"/>
                  <a:cs typeface="Arial"/>
                  <a:sym typeface="Arial"/>
                </a:rPr>
                <a:t>조원 동네 남녀 성별 인구 분포도</a:t>
              </a:r>
              <a:endParaRPr sz="2800" b="1" dirty="0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7;p4"/>
            <p:cNvSpPr txBox="1"/>
            <p:nvPr/>
          </p:nvSpPr>
          <p:spPr>
            <a:xfrm>
              <a:off x="3301318" y="815475"/>
              <a:ext cx="271549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dirty="0" smtClean="0"/>
                <a:t>수평 막대 그래프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항아리</a:t>
              </a:r>
              <a:r>
                <a:rPr lang="en-US" altLang="ko-KR" dirty="0" smtClean="0"/>
                <a:t>)</a:t>
              </a:r>
              <a:endParaRPr dirty="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91" y="4147308"/>
            <a:ext cx="4148457" cy="2710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241" y="4147308"/>
            <a:ext cx="4188158" cy="2710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93" y="1291539"/>
            <a:ext cx="4266207" cy="27511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1241" y="1315784"/>
            <a:ext cx="3969414" cy="2691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1657331" y="3937555"/>
            <a:ext cx="3764414" cy="70784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a47c2"/>
                </a:solidFill>
              </a:rPr>
              <a:t>세종시 한솔동 연령</a:t>
            </a:r>
            <a:r>
              <a:rPr lang="en-US" altLang="ko-KR" sz="2000" b="1">
                <a:solidFill>
                  <a:srgbClr val="2a47c2"/>
                </a:solidFill>
              </a:rPr>
              <a:t>,</a:t>
            </a:r>
            <a:r>
              <a:rPr lang="ko-KR" altLang="en-US" sz="2000" b="1">
                <a:solidFill>
                  <a:srgbClr val="2a47c2"/>
                </a:solidFill>
              </a:rPr>
              <a:t> 성별별 </a:t>
            </a:r>
            <a:endParaRPr lang="ko-KR" altLang="en-US" sz="2000" b="1">
              <a:solidFill>
                <a:srgbClr val="2a47c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a47c2"/>
                </a:solidFill>
              </a:rPr>
              <a:t>인구 분포도</a:t>
            </a:r>
            <a:endParaRPr sz="2000" b="1">
              <a:solidFill>
                <a:srgbClr val="2a47c2"/>
              </a:solidFill>
              <a:sym typeface="Arial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9900" b="1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171" name="Google Shape;171;p7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1307171" y="4792301"/>
            <a:ext cx="3015447" cy="43084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2012</a:t>
            </a:r>
            <a:r>
              <a:rPr lang="ko-KR" alt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en-US" altLang="ko-KR" sz="1100">
                <a:solidFill>
                  <a:schemeClr val="lt1"/>
                </a:solidFill>
              </a:rPr>
              <a:t>7</a:t>
            </a:r>
            <a:r>
              <a:rPr lang="ko-KR" altLang="en-US" sz="1100">
                <a:solidFill>
                  <a:schemeClr val="lt1"/>
                </a:solidFill>
              </a:rPr>
              <a:t>월 </a:t>
            </a:r>
            <a:r>
              <a:rPr lang="en-US" altLang="ko-KR" sz="1100">
                <a:solidFill>
                  <a:schemeClr val="lt1"/>
                </a:solidFill>
              </a:rPr>
              <a:t>(</a:t>
            </a:r>
            <a:r>
              <a:rPr lang="ko-KR" altLang="en-US" sz="1100">
                <a:solidFill>
                  <a:schemeClr val="lt1"/>
                </a:solidFill>
              </a:rPr>
              <a:t>세종시 출범일</a:t>
            </a:r>
            <a:r>
              <a:rPr lang="en-US" altLang="ko-KR" sz="1100">
                <a:solidFill>
                  <a:schemeClr val="lt1"/>
                </a:solidFill>
              </a:rPr>
              <a:t>)</a:t>
            </a:r>
            <a:endParaRPr lang="en-US" altLang="ko-KR"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solidFill>
                  <a:schemeClr val="lt1"/>
                </a:solidFill>
              </a:rPr>
              <a:t>2021</a:t>
            </a:r>
            <a:r>
              <a:rPr lang="ko-KR" altLang="en-US" sz="1100">
                <a:solidFill>
                  <a:schemeClr val="lt1"/>
                </a:solidFill>
              </a:rPr>
              <a:t>년 </a:t>
            </a:r>
            <a:r>
              <a:rPr lang="en-US" altLang="ko-KR" sz="1100">
                <a:solidFill>
                  <a:schemeClr val="lt1"/>
                </a:solidFill>
              </a:rPr>
              <a:t>5</a:t>
            </a:r>
            <a:r>
              <a:rPr lang="ko-KR" altLang="en-US" sz="1100">
                <a:solidFill>
                  <a:schemeClr val="lt1"/>
                </a:solidFill>
              </a:rPr>
              <a:t>월 </a:t>
            </a:r>
            <a:r>
              <a:rPr lang="en-US" altLang="ko-KR" sz="1100">
                <a:solidFill>
                  <a:schemeClr val="lt1"/>
                </a:solidFill>
              </a:rPr>
              <a:t>(</a:t>
            </a:r>
            <a:r>
              <a:rPr lang="ko-KR" altLang="en-US" sz="1100">
                <a:solidFill>
                  <a:schemeClr val="lt1"/>
                </a:solidFill>
              </a:rPr>
              <a:t>현재</a:t>
            </a:r>
            <a:r>
              <a:rPr lang="en-US" altLang="ko-KR" sz="1100">
                <a:solidFill>
                  <a:schemeClr val="lt1"/>
                </a:solidFill>
              </a:rPr>
              <a:t>-</a:t>
            </a:r>
            <a:r>
              <a:rPr lang="ko-KR" altLang="en-US" sz="1100">
                <a:solidFill>
                  <a:schemeClr val="lt1"/>
                </a:solidFill>
              </a:rPr>
              <a:t>최신 데이터</a:t>
            </a:r>
            <a:r>
              <a:rPr lang="en-US" altLang="ko-KR" sz="1100">
                <a:solidFill>
                  <a:schemeClr val="lt1"/>
                </a:solidFill>
              </a:rPr>
              <a:t>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8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858982" y="248431"/>
            <a:ext cx="7402945" cy="816444"/>
            <a:chOff x="3301318" y="295586"/>
            <a:chExt cx="2715492" cy="816444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375184" y="295586"/>
              <a:ext cx="2518639" cy="5116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2800" b="1">
                  <a:solidFill>
                    <a:srgbClr val="2a47c2"/>
                  </a:solidFill>
                </a:rPr>
                <a:t>DIKW </a:t>
              </a:r>
              <a:r>
                <a:rPr lang="ko-KR" altLang="en-US" sz="2800" b="1">
                  <a:solidFill>
                    <a:srgbClr val="2a47c2"/>
                  </a:solidFill>
                </a:rPr>
                <a:t>피라미드 </a:t>
              </a:r>
              <a:endParaRPr lang="ko-KR" altLang="en-US" sz="2800" b="1">
                <a:solidFill>
                  <a:srgbClr val="2a47c2"/>
                </a:solidFill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296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</p:grpSp>
      <p:pic>
        <p:nvPicPr>
          <p:cNvPr id="17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4218" y="1304605"/>
            <a:ext cx="7035562" cy="5210495"/>
          </a:xfrm>
          <a:prstGeom prst="rect">
            <a:avLst/>
          </a:prstGeom>
        </p:spPr>
      </p:pic>
      <p:sp>
        <p:nvSpPr>
          <p:cNvPr id="180" name="Google Shape;137;p4"/>
          <p:cNvSpPr txBox="1"/>
          <p:nvPr/>
        </p:nvSpPr>
        <p:spPr>
          <a:xfrm>
            <a:off x="858982" y="768320"/>
            <a:ext cx="7402945" cy="29655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041058"/>
            <a:ext cx="4423550" cy="29739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460" y="2032416"/>
            <a:ext cx="4274282" cy="2927512"/>
          </a:xfrm>
          <a:prstGeom prst="rect">
            <a:avLst/>
          </a:prstGeom>
        </p:spPr>
      </p:pic>
      <p:pic>
        <p:nvPicPr>
          <p:cNvPr id="178" name="Google Shape;178;p8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858982" y="248432"/>
            <a:ext cx="7402945" cy="1384954"/>
            <a:chOff x="3301318" y="295587"/>
            <a:chExt cx="2715492" cy="1384954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375184" y="295587"/>
              <a:ext cx="2518639" cy="13849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800" b="1">
                  <a:solidFill>
                    <a:srgbClr val="2a47c2"/>
                  </a:solidFill>
                </a:rPr>
                <a:t>세종시 한솔동 연령별 인구 분포도</a:t>
              </a:r>
              <a:endParaRPr sz="2800" b="1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307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2012</a:t>
              </a:r>
              <a:r>
                <a:rPr lang="ko-KR" altLang="en-US">
                  <a:solidFill>
                    <a:schemeClr val="tx1"/>
                  </a:solidFill>
                </a:rPr>
                <a:t>년 </a:t>
              </a:r>
              <a:r>
                <a:rPr lang="en-US" altLang="ko-KR">
                  <a:solidFill>
                    <a:schemeClr val="tx1"/>
                  </a:solidFill>
                </a:rPr>
                <a:t>7</a:t>
              </a:r>
              <a:r>
                <a:rPr lang="ko-KR" altLang="en-US">
                  <a:solidFill>
                    <a:schemeClr val="tx1"/>
                  </a:solidFill>
                </a:rPr>
                <a:t>월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세종시 출범일</a:t>
              </a:r>
              <a:r>
                <a:rPr lang="en-US" altLang="ko-KR">
                  <a:solidFill>
                    <a:schemeClr val="tx1"/>
                  </a:solidFill>
                </a:rPr>
                <a:t>) vs 2021</a:t>
              </a:r>
              <a:r>
                <a:rPr lang="ko-KR" altLang="en-US">
                  <a:solidFill>
                    <a:schemeClr val="tx1"/>
                  </a:solidFill>
                </a:rPr>
                <a:t>년 </a:t>
              </a:r>
              <a:r>
                <a:rPr lang="en-US" altLang="ko-KR">
                  <a:solidFill>
                    <a:schemeClr val="tx1"/>
                  </a:solidFill>
                </a:rPr>
                <a:t>5</a:t>
              </a:r>
              <a:r>
                <a:rPr lang="ko-KR" altLang="en-US">
                  <a:solidFill>
                    <a:schemeClr val="tx1"/>
                  </a:solidFill>
                </a:rPr>
                <a:t>월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현재</a:t>
              </a:r>
              <a:r>
                <a:rPr lang="en-US" altLang="ko-KR">
                  <a:solidFill>
                    <a:schemeClr val="tx1"/>
                  </a:solidFill>
                </a:rPr>
                <a:t>-</a:t>
              </a:r>
              <a:r>
                <a:rPr lang="ko-KR" altLang="en-US">
                  <a:solidFill>
                    <a:schemeClr val="tx1"/>
                  </a:solidFill>
                </a:rPr>
                <a:t>최신 데이터</a:t>
              </a:r>
              <a:r>
                <a:rPr lang="en-US" altLang="ko-KR">
                  <a:solidFill>
                    <a:schemeClr val="tx1"/>
                  </a:solidFill>
                </a:rPr>
                <a:t>)</a:t>
              </a: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 rot="5400000">
            <a:off x="558800" y="3163457"/>
            <a:ext cx="1311562" cy="2309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 rot="5400000">
            <a:off x="1500016" y="2830055"/>
            <a:ext cx="1422398" cy="528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7989455" y="3297386"/>
            <a:ext cx="692727" cy="63730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823200" y="4091708"/>
            <a:ext cx="438728" cy="48028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236787"/>
            <a:ext cx="4202264" cy="2821598"/>
          </a:xfrm>
          <a:prstGeom prst="rect">
            <a:avLst/>
          </a:prstGeom>
        </p:spPr>
      </p:pic>
      <p:pic>
        <p:nvPicPr>
          <p:cNvPr id="247" name="Google Shape;247;p11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35;p4"/>
          <p:cNvGrpSpPr/>
          <p:nvPr/>
        </p:nvGrpSpPr>
        <p:grpSpPr>
          <a:xfrm rot="0">
            <a:off x="1293091" y="248432"/>
            <a:ext cx="6899564" cy="827624"/>
            <a:chOff x="3301318" y="295587"/>
            <a:chExt cx="2715492" cy="827624"/>
          </a:xfrm>
        </p:grpSpPr>
        <p:sp>
          <p:nvSpPr>
            <p:cNvPr id="11" name="Google Shape;136;p4"/>
            <p:cNvSpPr txBox="1"/>
            <p:nvPr/>
          </p:nvSpPr>
          <p:spPr>
            <a:xfrm>
              <a:off x="3530335" y="295587"/>
              <a:ext cx="2260763" cy="5231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ko-KR" altLang="en-US" sz="2800" b="1">
                  <a:solidFill>
                    <a:srgbClr val="2a47c2"/>
                  </a:solidFill>
                </a:rPr>
                <a:t>세종시 한솔동 성별별 인구 분포도</a:t>
              </a:r>
              <a:endParaRPr lang="ko-KR" altLang="en-US" sz="2800" b="1">
                <a:solidFill>
                  <a:srgbClr val="2a47c2"/>
                </a:solidFill>
              </a:endParaRPr>
            </a:p>
          </p:txBody>
        </p:sp>
        <p:sp>
          <p:nvSpPr>
            <p:cNvPr id="12" name="Google Shape;137;p4"/>
            <p:cNvSpPr txBox="1"/>
            <p:nvPr/>
          </p:nvSpPr>
          <p:spPr>
            <a:xfrm>
              <a:off x="3301318" y="815475"/>
              <a:ext cx="2715492" cy="307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45700" rIns="91424" bIns="45700" anchor="t" anchorCtr="0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schemeClr val="tx1"/>
                  </a:solidFill>
                </a:rPr>
                <a:t>2012</a:t>
              </a:r>
              <a:r>
                <a:rPr lang="ko-KR" altLang="en-US">
                  <a:solidFill>
                    <a:schemeClr val="tx1"/>
                  </a:solidFill>
                </a:rPr>
                <a:t>년 </a:t>
              </a:r>
              <a:r>
                <a:rPr lang="en-US" altLang="ko-KR">
                  <a:solidFill>
                    <a:schemeClr val="tx1"/>
                  </a:solidFill>
                </a:rPr>
                <a:t>7</a:t>
              </a:r>
              <a:r>
                <a:rPr lang="ko-KR" altLang="en-US">
                  <a:solidFill>
                    <a:schemeClr val="tx1"/>
                  </a:solidFill>
                </a:rPr>
                <a:t>월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세종시 출범일</a:t>
              </a:r>
              <a:r>
                <a:rPr lang="en-US" altLang="ko-KR">
                  <a:solidFill>
                    <a:schemeClr val="tx1"/>
                  </a:solidFill>
                </a:rPr>
                <a:t>) vs 2021</a:t>
              </a:r>
              <a:r>
                <a:rPr lang="ko-KR" altLang="en-US">
                  <a:solidFill>
                    <a:schemeClr val="tx1"/>
                  </a:solidFill>
                </a:rPr>
                <a:t>년 </a:t>
              </a:r>
              <a:r>
                <a:rPr lang="en-US" altLang="ko-KR">
                  <a:solidFill>
                    <a:schemeClr val="tx1"/>
                  </a:solidFill>
                </a:rPr>
                <a:t>5</a:t>
              </a:r>
              <a:r>
                <a:rPr lang="ko-KR" altLang="en-US">
                  <a:solidFill>
                    <a:schemeClr val="tx1"/>
                  </a:solidFill>
                </a:rPr>
                <a:t>월 </a:t>
              </a:r>
              <a:r>
                <a:rPr lang="en-US" altLang="ko-KR">
                  <a:solidFill>
                    <a:schemeClr val="tx1"/>
                  </a:solidFill>
                </a:rPr>
                <a:t>(</a:t>
              </a:r>
              <a:r>
                <a:rPr lang="ko-KR" altLang="en-US">
                  <a:solidFill>
                    <a:schemeClr val="tx1"/>
                  </a:solidFill>
                </a:rPr>
                <a:t>현재</a:t>
              </a:r>
              <a:r>
                <a:rPr lang="en-US" altLang="ko-KR">
                  <a:solidFill>
                    <a:schemeClr val="tx1"/>
                  </a:solidFill>
                </a:rPr>
                <a:t>-</a:t>
              </a:r>
              <a:r>
                <a:rPr lang="ko-KR" altLang="en-US">
                  <a:solidFill>
                    <a:schemeClr val="tx1"/>
                  </a:solidFill>
                </a:rPr>
                <a:t>최신 데이터</a:t>
              </a:r>
              <a:r>
                <a:rPr lang="en-US" altLang="ko-KR">
                  <a:solidFill>
                    <a:schemeClr val="tx1"/>
                  </a:solidFill>
                </a:rPr>
                <a:t>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4349" y="2214061"/>
            <a:ext cx="4122159" cy="2844563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 rot="10800000">
            <a:off x="1481544" y="3372212"/>
            <a:ext cx="2573220" cy="528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rot="10800000">
            <a:off x="1481542" y="4106501"/>
            <a:ext cx="2139112" cy="52825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rot="10800000">
            <a:off x="5836127" y="3641792"/>
            <a:ext cx="2364509" cy="3747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 rot="10800000">
            <a:off x="5721436" y="4248363"/>
            <a:ext cx="2059709" cy="3544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9900" b="1">
                <a:solidFill>
                  <a:srgbClr val="2a47c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pic>
        <p:nvPicPr>
          <p:cNvPr id="193" name="Google Shape;193;p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69;p7"/>
          <p:cNvSpPr txBox="1"/>
          <p:nvPr/>
        </p:nvSpPr>
        <p:spPr>
          <a:xfrm>
            <a:off x="1657331" y="3937555"/>
            <a:ext cx="3764414" cy="62299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>
                <a:solidFill>
                  <a:srgbClr val="2a47c2"/>
                </a:solidFill>
              </a:rPr>
              <a:t>세종시 인구 증가 가설검증 </a:t>
            </a:r>
            <a:endParaRPr lang="ko-KR" altLang="en-US" sz="2000" b="1">
              <a:solidFill>
                <a:srgbClr val="2a47c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500" b="1">
                <a:solidFill>
                  <a:srgbClr val="2a47c2"/>
                </a:solidFill>
              </a:rPr>
              <a:t>세종시 인접 지역에서 전입 하였는가</a:t>
            </a:r>
            <a:r>
              <a:rPr lang="en-US" altLang="ko-KR" sz="1500" b="1">
                <a:solidFill>
                  <a:srgbClr val="2a47c2"/>
                </a:solidFill>
              </a:rPr>
              <a:t>?</a:t>
            </a:r>
            <a:endParaRPr lang="en-US" altLang="ko-KR" sz="1500" b="1">
              <a:solidFill>
                <a:srgbClr val="2a47c2"/>
              </a:solidFill>
            </a:endParaRPr>
          </a:p>
        </p:txBody>
      </p:sp>
      <p:sp>
        <p:nvSpPr>
          <p:cNvPr id="8" name="Google Shape;173;p7"/>
          <p:cNvSpPr txBox="1"/>
          <p:nvPr/>
        </p:nvSpPr>
        <p:spPr>
          <a:xfrm>
            <a:off x="1307171" y="4792301"/>
            <a:ext cx="3015447" cy="74932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lt1"/>
                </a:solidFill>
              </a:rPr>
              <a:t>인터넷 기사 </a:t>
            </a:r>
            <a:r>
              <a:rPr lang="en-US" altLang="ko-KR" sz="1100">
                <a:solidFill>
                  <a:schemeClr val="lt1"/>
                </a:solidFill>
              </a:rPr>
              <a:t>(</a:t>
            </a:r>
            <a:r>
              <a:rPr lang="ko-KR" altLang="en-US" sz="1100">
                <a:solidFill>
                  <a:schemeClr val="lt1"/>
                </a:solidFill>
              </a:rPr>
              <a:t>배경</a:t>
            </a:r>
            <a:r>
              <a:rPr lang="en-US" altLang="ko-KR" sz="1100">
                <a:solidFill>
                  <a:schemeClr val="lt1"/>
                </a:solidFill>
              </a:rPr>
              <a:t>)</a:t>
            </a:r>
            <a:endParaRPr lang="en-US" altLang="ko-KR"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lt1"/>
                </a:solidFill>
              </a:rPr>
              <a:t>대전 노은</a:t>
            </a:r>
            <a:r>
              <a:rPr lang="en-US" altLang="ko-KR" sz="1100">
                <a:solidFill>
                  <a:schemeClr val="lt1"/>
                </a:solidFill>
              </a:rPr>
              <a:t>2</a:t>
            </a:r>
            <a:r>
              <a:rPr lang="ko-KR" altLang="en-US" sz="1100">
                <a:solidFill>
                  <a:schemeClr val="lt1"/>
                </a:solidFill>
              </a:rPr>
              <a:t>동</a:t>
            </a:r>
            <a:endParaRPr lang="ko-KR" altLang="en-US"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lt1"/>
                </a:solidFill>
              </a:rPr>
              <a:t>청주 산남동</a:t>
            </a:r>
            <a:endParaRPr lang="ko-KR" altLang="en-US" sz="110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lt1"/>
                </a:solidFill>
              </a:rPr>
              <a:t>과천시 별양동</a:t>
            </a:r>
            <a:endParaRPr lang="ko-KR" altLang="en-US" sz="1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189</ep:Words>
  <ep:PresentationFormat>화면 슬라이드 쇼(4:3)</ep:PresentationFormat>
  <ep:Paragraphs>27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2016-06-20T00:21:39.000</dcterms:created>
  <dc:creator>AY</dc:creator>
  <cp:lastModifiedBy>RentalHub-lg34</cp:lastModifiedBy>
  <dcterms:modified xsi:type="dcterms:W3CDTF">2021-06-16T01:50:58.925</dcterms:modified>
  <cp:revision>31</cp:revision>
  <dc:title>PowerPoint 프레젠테이션</dc:title>
  <cp:version/>
</cp:coreProperties>
</file>