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74" r:id="rId4"/>
    <p:sldId id="262" r:id="rId5"/>
    <p:sldId id="263" r:id="rId6"/>
    <p:sldId id="268" r:id="rId7"/>
    <p:sldId id="265" r:id="rId8"/>
    <p:sldId id="264" r:id="rId9"/>
    <p:sldId id="269" r:id="rId10"/>
    <p:sldId id="270" r:id="rId11"/>
    <p:sldId id="267" r:id="rId12"/>
    <p:sldId id="266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2FF"/>
    <a:srgbClr val="31BCFF"/>
    <a:srgbClr val="1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41" autoAdjust="0"/>
    <p:restoredTop sz="94660"/>
  </p:normalViewPr>
  <p:slideViewPr>
    <p:cSldViewPr snapToGrid="0">
      <p:cViewPr>
        <p:scale>
          <a:sx n="124" d="100"/>
          <a:sy n="124" d="100"/>
        </p:scale>
        <p:origin x="-52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2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5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6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7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5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1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8949" y="185680"/>
            <a:ext cx="11461751" cy="6502067"/>
            <a:chOff x="488949" y="152728"/>
            <a:chExt cx="11461751" cy="6502067"/>
          </a:xfrm>
        </p:grpSpPr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953" y="2024909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크롤링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충남지역의 평생교육원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부설 평생교육원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 데이터를 저장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6159" y="2040298"/>
            <a:ext cx="1200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p. 2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69953" y="2582804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개설 빈도가 높은 프로그램 파악 및 특성 분류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26159" y="2582804"/>
            <a:ext cx="1200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p. 3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69953" y="3167259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처리된 데이터로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26159" y="3167259"/>
            <a:ext cx="1200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p. 4 ~ 10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9953" y="3792060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기관 유형별 수강료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격차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26159" y="3792060"/>
            <a:ext cx="1200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p. 11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9953" y="4347324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QGIS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26159" y="4347324"/>
            <a:ext cx="1200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p. 12 ~ 15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7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처리된 데이터로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6076" y="2944047"/>
            <a:ext cx="620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경우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자격증의 비중이 월등히 크게 나타나는 것으로 알 수 있으며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비교적 강좌가 고르게 분포되어있는 충남지역 평생교육원과 차이가 보이고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대학 부설 평생교육원과 비슷한 양상을 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2" name="Picture 4" descr="C:\Users\krivet\Downloads\직업훈련포털\충남\직업훈련포털_충남_워드클라우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796" y="1951305"/>
            <a:ext cx="2493252" cy="249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760103" y="4407171"/>
            <a:ext cx="92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2786" y="4828206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1726</a:t>
            </a:r>
          </a:p>
          <a:p>
            <a:pPr algn="ctr"/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요양보호사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직무교육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150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ITQ : 137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영어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71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용접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68</a:t>
            </a:r>
          </a:p>
        </p:txBody>
      </p:sp>
    </p:spTree>
    <p:extLst>
      <p:ext uri="{BB962C8B-B14F-4D97-AF65-F5344CB8AC3E}">
        <p14:creationId xmlns:p14="http://schemas.microsoft.com/office/powerpoint/2010/main" val="16226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기관 유형별 수강료 격차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0040" y="4006010"/>
            <a:ext cx="7127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 프로그램의 수강료 데이터를 분석한 결과 동일한 키워드의 과정 간에도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수강료의 격차가 큰 것으로 나타났으며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기관 유형에 따라서도 차이를 보였음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예를 들어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이라는 키워드의 프로그램의 경우 수강료 평균과 격차가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평생교육원보다 대학 부설 평생교육원이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대학부설 평생교육원보다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강좌가 크게 나타나는 것을 알 수 있음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C:\Users\krivet\Downloads\분석결과 보고서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40" y="2131665"/>
            <a:ext cx="8533739" cy="156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QGIS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시각화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8" name="Picture 4" descr="C:\Users\krivet\Downloads\분석결과 보고서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79" y="2086619"/>
            <a:ext cx="2771284" cy="188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krivet\Downloads\분석결과 보고서\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0" y="2101626"/>
            <a:ext cx="2879159" cy="19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krivet\Downloads\분석결과 보고서\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31" y="4094454"/>
            <a:ext cx="2773834" cy="188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195686" y="4169026"/>
            <a:ext cx="137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33061" y="4169026"/>
            <a:ext cx="1661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부설 평생교육원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83102" y="6113554"/>
            <a:ext cx="94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01267" y="1869929"/>
            <a:ext cx="7526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 프로그램 분포를 세 가지의 데이터를 바탕으로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QGIS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시각화하고 비교해봄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6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QGIS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시각화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8" name="Picture 4" descr="C:\Users\krivet\Downloads\분석결과 보고서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48" y="2337980"/>
            <a:ext cx="4070730" cy="276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347846" y="5294693"/>
            <a:ext cx="137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60157" y="3278025"/>
            <a:ext cx="582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대도시에 대한 밀집도가 낮고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태안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금산 등과 같은 인구가 적은 지역에 상대적으로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고르게 분포된 모습을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확인할 수 있음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1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QGIS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시각화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39439" y="5294693"/>
            <a:ext cx="137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부설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51750" y="3278025"/>
            <a:ext cx="582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평생교육원과 달리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천안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서산과 같은 상대적으로 인구가 많은 지역에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밀집도가 높은 편으로 나타남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1" name="Picture 5" descr="C:\Users\krivet\Downloads\분석결과 보고서\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69" y="2342261"/>
            <a:ext cx="4153097" cy="276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QGIS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시각화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96588" y="5295245"/>
            <a:ext cx="137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39758" y="3278026"/>
            <a:ext cx="582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천안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서산과 같은 상대적으로 인구가 많은 지역에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밀집도가 높은 편으로 나타나며 대학 부설 평생교육원의 분포와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유사한 양상을 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2" name="Picture 6" descr="C:\Users\krivet\Downloads\분석결과 보고서\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24" y="2345528"/>
            <a:ext cx="4075360" cy="276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8949" y="185680"/>
            <a:ext cx="11461751" cy="6502067"/>
            <a:chOff x="488949" y="152728"/>
            <a:chExt cx="11461751" cy="6502067"/>
          </a:xfrm>
        </p:grpSpPr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크롤링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충남지역의 평생교육원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부설 평생교육원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 데이터를 저장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8" name="Picture 4" descr="C:\Users\krivet\Downloads\분석결과 보고서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67" y="1962404"/>
            <a:ext cx="6392896" cy="15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rivet\Downloads\분석결과 보고서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59" y="4667923"/>
            <a:ext cx="6395249" cy="8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rivet\Downloads\분석결과 보고서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13" y="3642138"/>
            <a:ext cx="6392895" cy="8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916569" y="3411306"/>
            <a:ext cx="1334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64485" y="4437091"/>
            <a:ext cx="1617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부설 평생교육원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95510" y="5491359"/>
            <a:ext cx="92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4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개설 빈도가 높은 프로그램 파악 및 특성 분류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0" name="Picture 2" descr="C:\Users\krivet\Downloads\분석결과 보고서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03" y="2096216"/>
            <a:ext cx="4640337" cy="246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453050" y="4580418"/>
            <a:ext cx="4522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강좌명에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대해서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Python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KoNLPy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라이브러리를 사용하여 자연어 처리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1" name="Picture 3" descr="C:\Users\krivet\Downloads\분석결과 보고서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4" y="2096216"/>
            <a:ext cx="4543890" cy="246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218704" y="4580418"/>
            <a:ext cx="4522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 후 빈도 분석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처리된 데이터로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 descr="C:\Users\krivet\Downloads\final\충남지역_워드클라우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77" y="2087542"/>
            <a:ext cx="2575563" cy="257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517890" y="4618180"/>
            <a:ext cx="1334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5" name="Picture 3" descr="C:\Users\krivet\Downloads\final\대학부설_워드클라우딩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91" y="2124928"/>
            <a:ext cx="2493252" cy="249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208582" y="4580794"/>
            <a:ext cx="1617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부설 평생교육원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6" name="Picture 4" descr="C:\Users\krivet\Downloads\직업훈련포털\충남\직업훈련포털_충남_워드클라우딩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56" y="2124928"/>
            <a:ext cx="2493252" cy="249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6163" y="4580794"/>
            <a:ext cx="92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13222" y="5001829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210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미술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79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복지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65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악기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45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신임교육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76519" y="5001829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독서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182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177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수공예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170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악기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148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놀이지도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127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28846" y="5001829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1726</a:t>
            </a:r>
          </a:p>
          <a:p>
            <a:pPr algn="ctr"/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요양보호사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직무교육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150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ITQ : 137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영어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71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용접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68</a:t>
            </a:r>
          </a:p>
        </p:txBody>
      </p:sp>
    </p:spTree>
    <p:extLst>
      <p:ext uri="{BB962C8B-B14F-4D97-AF65-F5344CB8AC3E}">
        <p14:creationId xmlns:p14="http://schemas.microsoft.com/office/powerpoint/2010/main" val="32250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처리된 데이터로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 descr="C:\Users\krivet\Downloads\final\충남지역_워드클라우딩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17" y="2017823"/>
            <a:ext cx="2384696" cy="23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7797" y="4386995"/>
            <a:ext cx="1334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42779" y="2944047"/>
            <a:ext cx="620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평생교육원의 경우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독서와 수공예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악기 등과 같은 취미 및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교양 프로그램의 수가 많았으며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과정도 큰 비중을 차지하는 것을 알 수 있음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31317" y="4824570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독서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182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177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수공예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170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악기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148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놀이지도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127</a:t>
            </a:r>
          </a:p>
        </p:txBody>
      </p:sp>
    </p:spTree>
    <p:extLst>
      <p:ext uri="{BB962C8B-B14F-4D97-AF65-F5344CB8AC3E}">
        <p14:creationId xmlns:p14="http://schemas.microsoft.com/office/powerpoint/2010/main" val="3605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처리된 데이터로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5174" y="3835273"/>
            <a:ext cx="1334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부설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44116" y="1925949"/>
            <a:ext cx="620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기관 특성에 따라 평생학습 강좌의 특징이 있는지 살펴보기 위해서 충남지역의 대학부설기관과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강좌명을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중심으로한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워드클라우드를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비교해보았을 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부설 평생교육 프로그램의 경우 기타 기관에 비해 자격증 과정의 비율이 월등히 높다는 점이 눈에 띄는 차이점임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제외하고 대학 부설 기관과 그 밖의 평생교육 기관의 프로그램의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강좌명은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취미나 예술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 등과 관련된 프로그램이 많았고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기관 특성에 따른 큰 차이는 발견하기 어려움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6" name="Picture 3" descr="C:\Users\krivet\Downloads\final\대학부설_워드클라우딩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48" y="1910588"/>
            <a:ext cx="1964552" cy="19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244848" y="3357198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210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미술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79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복지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65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악기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45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신임교육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67511" y="3357198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독서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182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177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수공예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170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악기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148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놀이지도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127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6217" y="3141704"/>
            <a:ext cx="1334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부설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08880" y="3155082"/>
            <a:ext cx="1334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6" name="Picture 4" descr="C:\Users\krivet\Downloads\직업훈련포털\충남\직업훈련포털_충남_워드클라우딩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48" y="4142028"/>
            <a:ext cx="1964552" cy="19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518805" y="6106580"/>
            <a:ext cx="92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4116" y="4185986"/>
            <a:ext cx="6201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위와 마찬가지로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충남지역 평생교육원의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강좌명을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중심으로한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워드클라우드를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비교해보았을 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자격증 과정 비율이 대학 부설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평생교육원보다 더욱 큰 차이를 보여주는 것이 눈에 띄는 차이점임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제외하고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직무교육 프로그램이 많았고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기관 특성에 따른 큰 차이는 발견하기 어려움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67509" y="5437166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독서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182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177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수공예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170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악기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148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놀이지도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08878" y="5235050"/>
            <a:ext cx="1334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92163" y="5235050"/>
            <a:ext cx="92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4846" y="5465882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1726</a:t>
            </a:r>
          </a:p>
          <a:p>
            <a:pPr algn="ctr"/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요양보호사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직무교육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150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ITQ : 137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영어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71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용접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68</a:t>
            </a:r>
          </a:p>
        </p:txBody>
      </p:sp>
    </p:spTree>
    <p:extLst>
      <p:ext uri="{BB962C8B-B14F-4D97-AF65-F5344CB8AC3E}">
        <p14:creationId xmlns:p14="http://schemas.microsoft.com/office/powerpoint/2010/main" val="27465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처리된 데이터로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2" name="Picture 2" descr="C:\Users\krivet\Downloads\final\대학제외 평생학습기관_6진분류 워드클라우딩\기초문해교육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9" y="2055624"/>
            <a:ext cx="1242061" cy="124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rivet\Downloads\final\대학제외 평생학습기관_6진분류 워드클라우딩\문화예술교육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2055624"/>
            <a:ext cx="1242061" cy="124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rivet\Downloads\final\대학제외 평생학습기관_6진분류 워드클라우딩\시민참여교육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39" y="2055624"/>
            <a:ext cx="1242061" cy="124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krivet\Downloads\final\대학제외 평생학습기관_6진분류 워드클라우딩\인문교양교육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80" y="2055624"/>
            <a:ext cx="1222402" cy="12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krivet\Downloads\final\대학제외 평생학습기관_6진분류 워드클라우딩\직업능력교육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76" y="2055625"/>
            <a:ext cx="1222402" cy="12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krivet\Downloads\final\대학제외 평생학습기관_6진분류 워드클라우딩\학업보완교육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561" y="2055624"/>
            <a:ext cx="1242061" cy="124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836160" y="3333990"/>
            <a:ext cx="116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기초문해교육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12866" y="3333631"/>
            <a:ext cx="116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문화예술교육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67346" y="3333631"/>
            <a:ext cx="116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시민참여교육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48265" y="3333631"/>
            <a:ext cx="116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인문교양교육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55916" y="3335785"/>
            <a:ext cx="116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직업능력교육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8561" y="3335785"/>
            <a:ext cx="116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학업보완교육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46094" y="4077457"/>
            <a:ext cx="404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충남지역 평생교육원을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 분류에 따라 분류한 결과로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문화예술교육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인문교양교육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기초문해교육의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비중이 높은 것으로 나타남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30" name="Picture 10" descr="C:\Users\krivet\Downloads\분석결과 보고서\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34" y="3903495"/>
            <a:ext cx="5090360" cy="18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처리된 데이터로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5" name="Picture 3" descr="C:\Users\krivet\Downloads\final\대학부설_워드클라우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68" y="1966354"/>
            <a:ext cx="2435583" cy="243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389991" y="4406852"/>
            <a:ext cx="1617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부설 평생교육원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6076" y="2944047"/>
            <a:ext cx="620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부설 평생교육원의 경우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자격증의 비중이 아주 크게 나타나는 것으로 알 수 있으며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비교적 강좌가 고르게 분포되어있는 충남지역 평생교육원과 차이가 보임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73514" y="4837651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210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미술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79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복지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65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악기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45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신임교육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44</a:t>
            </a:r>
          </a:p>
        </p:txBody>
      </p:sp>
    </p:spTree>
    <p:extLst>
      <p:ext uri="{BB962C8B-B14F-4D97-AF65-F5344CB8AC3E}">
        <p14:creationId xmlns:p14="http://schemas.microsoft.com/office/powerpoint/2010/main" val="303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949" y="190828"/>
            <a:ext cx="11461751" cy="6502067"/>
            <a:chOff x="488949" y="152728"/>
            <a:chExt cx="11461751" cy="6502067"/>
          </a:xfrm>
        </p:grpSpPr>
        <p:sp>
          <p:nvSpPr>
            <p:cNvPr id="5" name="사각형: 둥근 위쪽 모서리 18">
              <a:extLst>
                <a:ext uri="{FF2B5EF4-FFF2-40B4-BE49-F238E27FC236}">
                  <a16:creationId xmlns:a16="http://schemas.microsoft.com/office/drawing/2014/main" xmlns="" id="{B3EBEA17-E53C-4AD5-9BE1-5764AD1AD0DE}"/>
                </a:ext>
              </a:extLst>
            </p:cNvPr>
            <p:cNvSpPr/>
            <p:nvPr/>
          </p:nvSpPr>
          <p:spPr>
            <a:xfrm rot="10800000" flipV="1">
              <a:off x="10585450" y="1075996"/>
              <a:ext cx="1365250" cy="5578799"/>
            </a:xfrm>
            <a:prstGeom prst="round2SameRect">
              <a:avLst>
                <a:gd name="adj1" fmla="val 0"/>
                <a:gd name="adj2" fmla="val 17674"/>
              </a:avLst>
            </a:prstGeom>
            <a:solidFill>
              <a:schemeClr val="tx1">
                <a:alpha val="3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C4229931-0AE9-4371-8078-2E1B6FC16958}"/>
                </a:ext>
              </a:extLst>
            </p:cNvPr>
            <p:cNvSpPr/>
            <p:nvPr/>
          </p:nvSpPr>
          <p:spPr>
            <a:xfrm rot="10800000" flipV="1">
              <a:off x="488950" y="914400"/>
              <a:ext cx="11214100" cy="5727696"/>
            </a:xfrm>
            <a:prstGeom prst="round2SameRect">
              <a:avLst>
                <a:gd name="adj1" fmla="val 0"/>
                <a:gd name="adj2" fmla="val 5765"/>
              </a:avLst>
            </a:prstGeom>
            <a:solidFill>
              <a:srgbClr val="31BCE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59BA0F-E6F4-45C8-B1B8-720363E2A0F5}"/>
                </a:ext>
              </a:extLst>
            </p:cNvPr>
            <p:cNvGrpSpPr/>
            <p:nvPr/>
          </p:nvGrpSpPr>
          <p:grpSpPr>
            <a:xfrm>
              <a:off x="488949" y="388877"/>
              <a:ext cx="498509" cy="6126223"/>
              <a:chOff x="501649" y="388877"/>
              <a:chExt cx="498509" cy="6126223"/>
            </a:xfrm>
          </p:grpSpPr>
          <p:sp>
            <p:nvSpPr>
              <p:cNvPr id="23" name="자유형: 도형 6">
                <a:extLst>
                  <a:ext uri="{FF2B5EF4-FFF2-40B4-BE49-F238E27FC236}">
                    <a16:creationId xmlns:a16="http://schemas.microsoft.com/office/drawing/2014/main" xmlns="" id="{E97AF73F-E3D7-4944-8488-8D0953315700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8">
                <a:extLst>
                  <a:ext uri="{FF2B5EF4-FFF2-40B4-BE49-F238E27FC236}">
                    <a16:creationId xmlns:a16="http://schemas.microsoft.com/office/drawing/2014/main" xmlns="" id="{3E2B877B-D90B-4C2D-BB67-0BE7E7436CFC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7">
                <a:extLst>
                  <a:ext uri="{FF2B5EF4-FFF2-40B4-BE49-F238E27FC236}">
                    <a16:creationId xmlns:a16="http://schemas.microsoft.com/office/drawing/2014/main" xmlns="" id="{148E0A2E-096D-4A09-8FE1-C75C4C8CE862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위쪽 모서리 10">
                <a:extLst>
                  <a:ext uri="{FF2B5EF4-FFF2-40B4-BE49-F238E27FC236}">
                    <a16:creationId xmlns:a16="http://schemas.microsoft.com/office/drawing/2014/main" xmlns="" id="{2D43DE1F-7152-40D1-8C23-9618AB37BCC9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AE11517-C025-46CD-845F-D875712865C1}"/>
                </a:ext>
              </a:extLst>
            </p:cNvPr>
            <p:cNvSpPr/>
            <p:nvPr/>
          </p:nvSpPr>
          <p:spPr>
            <a:xfrm rot="10800000" flipV="1">
              <a:off x="1190412" y="778022"/>
              <a:ext cx="9825473" cy="56517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2ACF187-7520-4291-BFD3-9D3EB4406D4E}"/>
                </a:ext>
              </a:extLst>
            </p:cNvPr>
            <p:cNvSpPr/>
            <p:nvPr/>
          </p:nvSpPr>
          <p:spPr>
            <a:xfrm rot="10800000" flipV="1">
              <a:off x="1190410" y="152728"/>
              <a:ext cx="9825472" cy="625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C7653AF-A4D6-43B1-A020-4A80E3856EAA}"/>
                </a:ext>
              </a:extLst>
            </p:cNvPr>
            <p:cNvGrpSpPr/>
            <p:nvPr/>
          </p:nvGrpSpPr>
          <p:grpSpPr>
            <a:xfrm>
              <a:off x="9652558" y="328125"/>
              <a:ext cx="1007161" cy="255941"/>
              <a:chOff x="1863401" y="378540"/>
              <a:chExt cx="1007161" cy="25594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2A8EAF8-9A7D-459A-AC60-1F8E65B0DD4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B61EE548-0FE2-40A2-A4E5-429466C654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C335C340-C661-41C2-997C-AB022F7BF8EB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57ED93D-97F7-4325-ABBC-A9914B946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F57488F8-A748-453E-8318-724F5B10F82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01ABE65A-83B1-423E-B550-75C63653D6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AA71A9-6113-483F-B029-1C697B2ED65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F69089-FDD7-4E4C-A457-B7520FA296EE}"/>
                </a:ext>
              </a:extLst>
            </p:cNvPr>
            <p:cNvGrpSpPr/>
            <p:nvPr/>
          </p:nvGrpSpPr>
          <p:grpSpPr>
            <a:xfrm flipH="1">
              <a:off x="11206136" y="388877"/>
              <a:ext cx="498509" cy="6126223"/>
              <a:chOff x="501649" y="388877"/>
              <a:chExt cx="498509" cy="6126223"/>
            </a:xfrm>
          </p:grpSpPr>
          <p:sp>
            <p:nvSpPr>
              <p:cNvPr id="12" name="자유형: 도형 30">
                <a:extLst>
                  <a:ext uri="{FF2B5EF4-FFF2-40B4-BE49-F238E27FC236}">
                    <a16:creationId xmlns:a16="http://schemas.microsoft.com/office/drawing/2014/main" xmlns="" id="{7F6F77F0-E3F1-43EA-BAF9-1E19D64E4AA4}"/>
                  </a:ext>
                </a:extLst>
              </p:cNvPr>
              <p:cNvSpPr/>
              <p:nvPr/>
            </p:nvSpPr>
            <p:spPr>
              <a:xfrm rot="10800000" flipH="1">
                <a:off x="763640" y="3411306"/>
                <a:ext cx="236518" cy="3103794"/>
              </a:xfrm>
              <a:custGeom>
                <a:avLst/>
                <a:gdLst>
                  <a:gd name="connsiteX0" fmla="*/ 0 w 412750"/>
                  <a:gd name="connsiteY0" fmla="*/ 0 h 5416467"/>
                  <a:gd name="connsiteX1" fmla="*/ 0 w 412750"/>
                  <a:gd name="connsiteY1" fmla="*/ 5067703 h 5416467"/>
                  <a:gd name="connsiteX2" fmla="*/ 107759 w 412750"/>
                  <a:gd name="connsiteY2" fmla="*/ 5083994 h 5416467"/>
                  <a:gd name="connsiteX3" fmla="*/ 388580 w 412750"/>
                  <a:gd name="connsiteY3" fmla="*/ 5338603 h 5416467"/>
                  <a:gd name="connsiteX4" fmla="*/ 412750 w 412750"/>
                  <a:gd name="connsiteY4" fmla="*/ 5416467 h 5416467"/>
                  <a:gd name="connsiteX5" fmla="*/ 412750 w 412750"/>
                  <a:gd name="connsiteY5" fmla="*/ 432734 h 5416467"/>
                  <a:gd name="connsiteX6" fmla="*/ 65437 w 412750"/>
                  <a:gd name="connsiteY6" fmla="*/ 6596 h 54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5416467">
                    <a:moveTo>
                      <a:pt x="0" y="0"/>
                    </a:moveTo>
                    <a:lnTo>
                      <a:pt x="0" y="5067703"/>
                    </a:lnTo>
                    <a:lnTo>
                      <a:pt x="107759" y="5083994"/>
                    </a:lnTo>
                    <a:cubicBezTo>
                      <a:pt x="234577" y="5123439"/>
                      <a:pt x="337345" y="5217469"/>
                      <a:pt x="388580" y="5338603"/>
                    </a:cubicBezTo>
                    <a:lnTo>
                      <a:pt x="412750" y="5416467"/>
                    </a:lnTo>
                    <a:lnTo>
                      <a:pt x="412750" y="432734"/>
                    </a:lnTo>
                    <a:cubicBezTo>
                      <a:pt x="412750" y="222533"/>
                      <a:pt x="263648" y="47156"/>
                      <a:pt x="65437" y="6596"/>
                    </a:cubicBezTo>
                    <a:close/>
                  </a:path>
                </a:pathLst>
              </a:custGeom>
              <a:solidFill>
                <a:srgbClr val="1B94B5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31">
                <a:extLst>
                  <a:ext uri="{FF2B5EF4-FFF2-40B4-BE49-F238E27FC236}">
                    <a16:creationId xmlns:a16="http://schemas.microsoft.com/office/drawing/2014/main" xmlns="" id="{92414988-9EB9-45DF-A5FE-3190775092D1}"/>
                  </a:ext>
                </a:extLst>
              </p:cNvPr>
              <p:cNvSpPr/>
              <p:nvPr/>
            </p:nvSpPr>
            <p:spPr>
              <a:xfrm rot="10800000" flipV="1">
                <a:off x="501649" y="388877"/>
                <a:ext cx="498508" cy="5848097"/>
              </a:xfrm>
              <a:custGeom>
                <a:avLst/>
                <a:gdLst>
                  <a:gd name="connsiteX0" fmla="*/ 249254 w 498508"/>
                  <a:gd name="connsiteY0" fmla="*/ 0 h 5848097"/>
                  <a:gd name="connsiteX1" fmla="*/ 1 w 498508"/>
                  <a:gd name="connsiteY1" fmla="*/ 249253 h 5848097"/>
                  <a:gd name="connsiteX2" fmla="*/ 1 w 498508"/>
                  <a:gd name="connsiteY2" fmla="*/ 2992263 h 5848097"/>
                  <a:gd name="connsiteX3" fmla="*/ 0 w 498508"/>
                  <a:gd name="connsiteY3" fmla="*/ 2992273 h 5848097"/>
                  <a:gd name="connsiteX4" fmla="*/ 0 w 498508"/>
                  <a:gd name="connsiteY4" fmla="*/ 5833949 h 5848097"/>
                  <a:gd name="connsiteX5" fmla="*/ 9458 w 498508"/>
                  <a:gd name="connsiteY5" fmla="*/ 5803479 h 5848097"/>
                  <a:gd name="connsiteX6" fmla="*/ 247058 w 498508"/>
                  <a:gd name="connsiteY6" fmla="*/ 5645987 h 5848097"/>
                  <a:gd name="connsiteX7" fmla="*/ 484657 w 498508"/>
                  <a:gd name="connsiteY7" fmla="*/ 5803479 h 5848097"/>
                  <a:gd name="connsiteX8" fmla="*/ 498507 w 498508"/>
                  <a:gd name="connsiteY8" fmla="*/ 5848097 h 5848097"/>
                  <a:gd name="connsiteX9" fmla="*/ 498507 w 498508"/>
                  <a:gd name="connsiteY9" fmla="*/ 3105075 h 5848097"/>
                  <a:gd name="connsiteX10" fmla="*/ 498508 w 498508"/>
                  <a:gd name="connsiteY10" fmla="*/ 3105078 h 5848097"/>
                  <a:gd name="connsiteX11" fmla="*/ 498508 w 498508"/>
                  <a:gd name="connsiteY11" fmla="*/ 249253 h 5848097"/>
                  <a:gd name="connsiteX12" fmla="*/ 249254 w 498508"/>
                  <a:gd name="connsiteY12" fmla="*/ 0 h 584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8508" h="5848097">
                    <a:moveTo>
                      <a:pt x="249254" y="0"/>
                    </a:moveTo>
                    <a:cubicBezTo>
                      <a:pt x="111596" y="0"/>
                      <a:pt x="1" y="111595"/>
                      <a:pt x="1" y="249253"/>
                    </a:cubicBezTo>
                    <a:lnTo>
                      <a:pt x="1" y="2992263"/>
                    </a:lnTo>
                    <a:lnTo>
                      <a:pt x="0" y="2992273"/>
                    </a:lnTo>
                    <a:lnTo>
                      <a:pt x="0" y="5833949"/>
                    </a:lnTo>
                    <a:lnTo>
                      <a:pt x="9458" y="5803479"/>
                    </a:lnTo>
                    <a:cubicBezTo>
                      <a:pt x="48604" y="5710928"/>
                      <a:pt x="140247" y="5645987"/>
                      <a:pt x="247058" y="5645987"/>
                    </a:cubicBezTo>
                    <a:cubicBezTo>
                      <a:pt x="353868" y="5645987"/>
                      <a:pt x="445511" y="5710928"/>
                      <a:pt x="484657" y="5803479"/>
                    </a:cubicBezTo>
                    <a:lnTo>
                      <a:pt x="498507" y="5848097"/>
                    </a:lnTo>
                    <a:lnTo>
                      <a:pt x="498507" y="3105075"/>
                    </a:lnTo>
                    <a:lnTo>
                      <a:pt x="498508" y="3105078"/>
                    </a:lnTo>
                    <a:lnTo>
                      <a:pt x="498508" y="249253"/>
                    </a:lnTo>
                    <a:cubicBezTo>
                      <a:pt x="498508" y="111595"/>
                      <a:pt x="386913" y="0"/>
                      <a:pt x="249254" y="0"/>
                    </a:cubicBezTo>
                    <a:close/>
                  </a:path>
                </a:pathLst>
              </a:custGeom>
              <a:solidFill>
                <a:srgbClr val="1BD4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위쪽 모서리 32">
                <a:extLst>
                  <a:ext uri="{FF2B5EF4-FFF2-40B4-BE49-F238E27FC236}">
                    <a16:creationId xmlns:a16="http://schemas.microsoft.com/office/drawing/2014/main" xmlns="" id="{B57B5F1C-2520-49AF-B191-BBD762170C5E}"/>
                  </a:ext>
                </a:extLst>
              </p:cNvPr>
              <p:cNvSpPr/>
              <p:nvPr/>
            </p:nvSpPr>
            <p:spPr>
              <a:xfrm rot="10800000" flipV="1">
                <a:off x="602199" y="1785726"/>
                <a:ext cx="60892" cy="11842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위쪽 모서리 33">
                <a:extLst>
                  <a:ext uri="{FF2B5EF4-FFF2-40B4-BE49-F238E27FC236}">
                    <a16:creationId xmlns:a16="http://schemas.microsoft.com/office/drawing/2014/main" xmlns="" id="{8D00C72E-A5AB-4EB4-88F3-6AC5D16B0FCC}"/>
                  </a:ext>
                </a:extLst>
              </p:cNvPr>
              <p:cNvSpPr/>
              <p:nvPr/>
            </p:nvSpPr>
            <p:spPr>
              <a:xfrm rot="10800000" flipV="1">
                <a:off x="602198" y="3033635"/>
                <a:ext cx="60892" cy="2062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alpha val="2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997848" y="1075995"/>
            <a:ext cx="63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평생직업 교육프로그램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및 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9953" y="1575932"/>
            <a:ext cx="77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처리된 데이터로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4116" y="2491128"/>
            <a:ext cx="620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기관 특성에 따라 평생학습 강좌의 특징이 있는지 살펴보기 위해서 충남지역의 대학부설기관과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강좌명을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중심으로한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워드클라우드를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비교해보았을 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가지 모두 자격증 과정의 비율이 월등히 높다는 점을 볼 수 있음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제외하고는 기관 특성에 따른 큰 차이는 발견하기 어려움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2" name="Picture 4" descr="C:\Users\krivet\Downloads\직업훈련포털\충남\직업훈련포털_충남_워드클라우딩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48" y="2181667"/>
            <a:ext cx="1964552" cy="19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517270" y="4249374"/>
            <a:ext cx="92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64547" y="3926529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1726</a:t>
            </a:r>
          </a:p>
          <a:p>
            <a:pPr algn="ctr"/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요양보호사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직무교육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150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ITQ : 137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영어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71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용접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1863" y="3679463"/>
            <a:ext cx="92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직업훈련포털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16478" y="3926645"/>
            <a:ext cx="1617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자격증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210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미술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79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복지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65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악기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45</a:t>
            </a: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신임교육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7847" y="3672731"/>
            <a:ext cx="1334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부설 평생교육원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8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1052</Words>
  <Application>Microsoft Office PowerPoint</Application>
  <PresentationFormat>사용자 지정</PresentationFormat>
  <Paragraphs>196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krivet</cp:lastModifiedBy>
  <cp:revision>35</cp:revision>
  <dcterms:created xsi:type="dcterms:W3CDTF">2020-12-18T02:26:58Z</dcterms:created>
  <dcterms:modified xsi:type="dcterms:W3CDTF">2020-12-28T05:16:48Z</dcterms:modified>
</cp:coreProperties>
</file>