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2" r:id="rId6"/>
    <p:sldId id="263" r:id="rId7"/>
    <p:sldId id="281" r:id="rId8"/>
    <p:sldId id="273" r:id="rId9"/>
    <p:sldId id="270" r:id="rId10"/>
    <p:sldId id="269" r:id="rId11"/>
    <p:sldId id="274" r:id="rId12"/>
    <p:sldId id="282" r:id="rId13"/>
    <p:sldId id="266" r:id="rId14"/>
    <p:sldId id="265" r:id="rId15"/>
    <p:sldId id="275" r:id="rId16"/>
    <p:sldId id="267" r:id="rId17"/>
    <p:sldId id="276" r:id="rId18"/>
    <p:sldId id="277" r:id="rId19"/>
    <p:sldId id="271" r:id="rId20"/>
    <p:sldId id="280" r:id="rId21"/>
    <p:sldId id="278" r:id="rId22"/>
    <p:sldId id="279" r:id="rId23"/>
    <p:sldId id="27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53F"/>
    <a:srgbClr val="1D3A00"/>
    <a:srgbClr val="499200"/>
    <a:srgbClr val="007033"/>
    <a:srgbClr val="F1C88B"/>
    <a:srgbClr val="003635"/>
    <a:srgbClr val="005856"/>
    <a:srgbClr val="FE9202"/>
    <a:srgbClr val="FF254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7471" y="1649976"/>
            <a:ext cx="839877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43" y="3191774"/>
            <a:ext cx="8399206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16" y="2685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97857"/>
            <a:ext cx="8246070" cy="3564465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80" y="391788"/>
            <a:ext cx="655716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99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880" y="1155313"/>
            <a:ext cx="6557165" cy="3511061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639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449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1730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449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1730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48" y="1523517"/>
            <a:ext cx="8398775" cy="1527050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MAK NGAH CATERING 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FOOD ORDERING SYSTEM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98" y="3050567"/>
            <a:ext cx="8399206" cy="1244039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Century Gothic" panose="020B0502020202020204" pitchFamily="34" charset="0"/>
              </a:rPr>
              <a:t>KHAIRUL IDZHAM – B17CS3006</a:t>
            </a:r>
          </a:p>
          <a:p>
            <a:r>
              <a:rPr lang="en-US" sz="1800" b="1" dirty="0" smtClean="0">
                <a:latin typeface="Century Gothic" panose="020B0502020202020204" pitchFamily="34" charset="0"/>
              </a:rPr>
              <a:t>WAN NUR KHALISHAH – B17CS3033</a:t>
            </a:r>
          </a:p>
          <a:p>
            <a:r>
              <a:rPr lang="en-US" sz="1800" b="1" dirty="0" smtClean="0">
                <a:latin typeface="Century Gothic" panose="020B0502020202020204" pitchFamily="34" charset="0"/>
              </a:rPr>
              <a:t>FATIN AMIRAH SYAZANA – B17CS0007</a:t>
            </a:r>
          </a:p>
          <a:p>
            <a:r>
              <a:rPr lang="en-US" sz="1800" b="1" dirty="0" smtClean="0">
                <a:latin typeface="Century Gothic" panose="020B0502020202020204" pitchFamily="34" charset="0"/>
              </a:rPr>
              <a:t>MASTURINA HAFIZAH – B1CS0012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MAIN OPERATION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87" y="1215957"/>
            <a:ext cx="3677159" cy="3962765"/>
          </a:xfrm>
        </p:spPr>
      </p:pic>
      <p:sp>
        <p:nvSpPr>
          <p:cNvPr id="20" name="Rectangle 19"/>
          <p:cNvSpPr/>
          <p:nvPr/>
        </p:nvSpPr>
        <p:spPr>
          <a:xfrm>
            <a:off x="2225961" y="1406504"/>
            <a:ext cx="1585607" cy="405826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/>
          <p:cNvSpPr/>
          <p:nvPr/>
        </p:nvSpPr>
        <p:spPr>
          <a:xfrm>
            <a:off x="2225961" y="1822767"/>
            <a:ext cx="1585607" cy="446111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/>
          <p:cNvSpPr/>
          <p:nvPr/>
        </p:nvSpPr>
        <p:spPr>
          <a:xfrm>
            <a:off x="2225961" y="2268878"/>
            <a:ext cx="3775453" cy="1941574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 26"/>
          <p:cNvSpPr/>
          <p:nvPr/>
        </p:nvSpPr>
        <p:spPr>
          <a:xfrm>
            <a:off x="2242171" y="4216056"/>
            <a:ext cx="1585607" cy="446111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 27"/>
          <p:cNvSpPr/>
          <p:nvPr/>
        </p:nvSpPr>
        <p:spPr>
          <a:xfrm>
            <a:off x="2242171" y="4697389"/>
            <a:ext cx="1585607" cy="446111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TextBox 28"/>
          <p:cNvSpPr txBox="1"/>
          <p:nvPr/>
        </p:nvSpPr>
        <p:spPr>
          <a:xfrm>
            <a:off x="3965641" y="1524415"/>
            <a:ext cx="26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Search Food</a:t>
            </a:r>
            <a:endParaRPr lang="en-MY" sz="16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5640" y="1975526"/>
            <a:ext cx="26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Make Order</a:t>
            </a:r>
            <a:endParaRPr lang="en-MY" sz="1600" dirty="0"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5640" y="4210452"/>
            <a:ext cx="26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Instant Order Preview</a:t>
            </a:r>
            <a:endParaRPr lang="en-MY" sz="16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26079" y="4685809"/>
            <a:ext cx="26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Exit</a:t>
            </a:r>
            <a:endParaRPr lang="en-MY" sz="1600" dirty="0"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5488" y="2855311"/>
            <a:ext cx="267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Remove Order</a:t>
            </a:r>
          </a:p>
          <a:p>
            <a:r>
              <a:rPr lang="en-MY" sz="1200" dirty="0" smtClean="0">
                <a:latin typeface="Century Gothic" panose="020B0502020202020204" pitchFamily="34" charset="0"/>
              </a:rPr>
              <a:t>(Admin)</a:t>
            </a:r>
            <a:endParaRPr lang="en-MY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entury Gothic" panose="020B0502020202020204" pitchFamily="34" charset="0"/>
              </a:rPr>
              <a:t>INTERFACE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82" y="1298575"/>
            <a:ext cx="6703437" cy="3563938"/>
          </a:xfrm>
        </p:spPr>
      </p:pic>
      <p:sp>
        <p:nvSpPr>
          <p:cNvPr id="5" name="Rectangle 4"/>
          <p:cNvSpPr/>
          <p:nvPr/>
        </p:nvSpPr>
        <p:spPr>
          <a:xfrm>
            <a:off x="3812654" y="776824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Searching Interface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4" y="1298575"/>
            <a:ext cx="7245552" cy="356393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SORTING CODE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0894" y="2966866"/>
            <a:ext cx="6420844" cy="592058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6473599" y="2628312"/>
            <a:ext cx="26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Unsorted List</a:t>
            </a:r>
            <a:endParaRPr lang="en-MY" sz="16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1269" y="822873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Sorting 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time 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and the number 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of </a:t>
            </a:r>
            <a:r>
              <a:rPr lang="en-MY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comparisons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SORTING CODE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3341" y="835010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Bubble Sort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" y="1348700"/>
            <a:ext cx="5974538" cy="3709681"/>
          </a:xfrm>
        </p:spPr>
      </p:pic>
      <p:sp>
        <p:nvSpPr>
          <p:cNvPr id="13" name="Rectangle 12"/>
          <p:cNvSpPr/>
          <p:nvPr/>
        </p:nvSpPr>
        <p:spPr>
          <a:xfrm>
            <a:off x="940405" y="2475244"/>
            <a:ext cx="4672455" cy="251829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940405" y="2831122"/>
            <a:ext cx="4672455" cy="1410137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5612860" y="2292234"/>
            <a:ext cx="267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Control the number of </a:t>
            </a:r>
          </a:p>
          <a:p>
            <a:r>
              <a:rPr lang="en-MY" sz="1600" dirty="0" smtClean="0">
                <a:latin typeface="Century Gothic" panose="020B0502020202020204" pitchFamily="34" charset="0"/>
              </a:rPr>
              <a:t>passes needed</a:t>
            </a:r>
            <a:endParaRPr lang="en-MY" sz="16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2860" y="3136697"/>
            <a:ext cx="314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Compare adjacent element and swap element if they are not in order</a:t>
            </a:r>
            <a:endParaRPr lang="en-MY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SEARCHING CODE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3656" y="814704"/>
            <a:ext cx="440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Binary Search</a:t>
            </a:r>
            <a:endParaRPr lang="en-MY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28" y="1261496"/>
            <a:ext cx="5928211" cy="3773557"/>
          </a:xfrm>
        </p:spPr>
      </p:pic>
      <p:sp>
        <p:nvSpPr>
          <p:cNvPr id="14" name="Rectangle 13"/>
          <p:cNvSpPr/>
          <p:nvPr/>
        </p:nvSpPr>
        <p:spPr>
          <a:xfrm>
            <a:off x="2110902" y="2393006"/>
            <a:ext cx="3190672" cy="1200575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2110902" y="3774332"/>
            <a:ext cx="3190672" cy="687421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5384227" y="277894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latin typeface="Century Gothic" panose="020B0502020202020204" pitchFamily="34" charset="0"/>
              </a:rPr>
              <a:t>Get Middle index</a:t>
            </a: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84227" y="3700842"/>
            <a:ext cx="30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latin typeface="Century Gothic" panose="020B0502020202020204" pitchFamily="34" charset="0"/>
              </a:rPr>
              <a:t>Search is focused on the left and right side of list</a:t>
            </a:r>
          </a:p>
        </p:txBody>
      </p:sp>
    </p:spTree>
    <p:extLst>
      <p:ext uri="{BB962C8B-B14F-4D97-AF65-F5344CB8AC3E}">
        <p14:creationId xmlns:p14="http://schemas.microsoft.com/office/powerpoint/2010/main" val="40078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entury Gothic" panose="020B0502020202020204" pitchFamily="34" charset="0"/>
              </a:rPr>
              <a:t>INTERFACE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24" y="1298575"/>
            <a:ext cx="5300353" cy="3563938"/>
          </a:xfrm>
        </p:spPr>
      </p:pic>
      <p:sp>
        <p:nvSpPr>
          <p:cNvPr id="5" name="Rectangle 4"/>
          <p:cNvSpPr/>
          <p:nvPr/>
        </p:nvSpPr>
        <p:spPr>
          <a:xfrm>
            <a:off x="3812654" y="776824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Make Order Interface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QUEUE OPERATION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355" y="837289"/>
            <a:ext cx="36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Check whether a queue is FULL</a:t>
            </a:r>
            <a:endParaRPr lang="en-MY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0" y="1600815"/>
            <a:ext cx="7433293" cy="2957208"/>
          </a:xfrm>
        </p:spPr>
      </p:pic>
      <p:sp>
        <p:nvSpPr>
          <p:cNvPr id="12" name="Rectangle 11"/>
          <p:cNvSpPr/>
          <p:nvPr/>
        </p:nvSpPr>
        <p:spPr>
          <a:xfrm>
            <a:off x="227200" y="1600815"/>
            <a:ext cx="4378690" cy="889466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4605890" y="1904648"/>
            <a:ext cx="189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latin typeface="Century Gothic" panose="020B0502020202020204" pitchFamily="34" charset="0"/>
              </a:rPr>
              <a:t>Queue is FULL</a:t>
            </a: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200" y="2957389"/>
            <a:ext cx="6922630" cy="359924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7221766" y="2814185"/>
            <a:ext cx="168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latin typeface="Century Gothic" panose="020B0502020202020204" pitchFamily="34" charset="0"/>
              </a:rPr>
              <a:t>Retrieve Item </a:t>
            </a:r>
          </a:p>
          <a:p>
            <a:r>
              <a:rPr lang="en-MY" dirty="0" smtClean="0">
                <a:latin typeface="Century Gothic" panose="020B0502020202020204" pitchFamily="34" charset="0"/>
              </a:rPr>
              <a:t>At front</a:t>
            </a: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entury Gothic" panose="020B0502020202020204" pitchFamily="34" charset="0"/>
              </a:rPr>
              <a:t>INTERFACE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12" y="1298575"/>
            <a:ext cx="5219376" cy="3563938"/>
          </a:xfrm>
        </p:spPr>
      </p:pic>
      <p:sp>
        <p:nvSpPr>
          <p:cNvPr id="5" name="Rectangle 4"/>
          <p:cNvSpPr/>
          <p:nvPr/>
        </p:nvSpPr>
        <p:spPr>
          <a:xfrm>
            <a:off x="3812654" y="776824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Make Order Interface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entury Gothic" panose="020B0502020202020204" pitchFamily="34" charset="0"/>
              </a:rPr>
              <a:t>INTERFACE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80" y="1298575"/>
            <a:ext cx="5824441" cy="3563938"/>
          </a:xfrm>
        </p:spPr>
      </p:pic>
      <p:sp>
        <p:nvSpPr>
          <p:cNvPr id="5" name="Rectangle 4"/>
          <p:cNvSpPr/>
          <p:nvPr/>
        </p:nvSpPr>
        <p:spPr>
          <a:xfrm>
            <a:off x="3812654" y="776824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Make Order Interface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46" y="278307"/>
            <a:ext cx="8246070" cy="7635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DEQUEUE OPEARTION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6" y="1536971"/>
            <a:ext cx="6050812" cy="3185726"/>
          </a:xfrm>
        </p:spPr>
      </p:pic>
      <p:sp>
        <p:nvSpPr>
          <p:cNvPr id="5" name="Rectangle 4"/>
          <p:cNvSpPr/>
          <p:nvPr/>
        </p:nvSpPr>
        <p:spPr>
          <a:xfrm>
            <a:off x="1099227" y="3579778"/>
            <a:ext cx="5000016" cy="476656"/>
          </a:xfrm>
          <a:prstGeom prst="rect">
            <a:avLst/>
          </a:prstGeom>
          <a:noFill/>
          <a:ln>
            <a:solidFill>
              <a:srgbClr val="1D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6201225" y="3648829"/>
            <a:ext cx="26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smtClean="0">
                <a:latin typeface="Century Gothic" panose="020B0502020202020204" pitchFamily="34" charset="0"/>
              </a:rPr>
              <a:t>Retrieve Item at front</a:t>
            </a:r>
            <a:endParaRPr lang="en-MY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80" y="258852"/>
            <a:ext cx="8246070" cy="7635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PROBLEM STATEMENT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65951"/>
            <a:ext cx="8246070" cy="356446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Century Gothic" panose="020B0502020202020204" pitchFamily="34" charset="0"/>
              </a:rPr>
              <a:t>Ordering foods in average restaurants in Malaysia is mostly done through a waiter. The customers will verbally tell waiter what they want to order, and it will then be written down on a piece of paper or just by memorizing it, then they bring the orders to the kitchen. A number of problems can be caused by using this method such as </a:t>
            </a:r>
            <a:r>
              <a:rPr lang="en-US" b="1" dirty="0">
                <a:latin typeface="Century Gothic" panose="020B0502020202020204" pitchFamily="34" charset="0"/>
              </a:rPr>
              <a:t>some orders will not even reach the kitchen</a:t>
            </a:r>
            <a:r>
              <a:rPr lang="en-US" dirty="0">
                <a:latin typeface="Century Gothic" panose="020B0502020202020204" pitchFamily="34" charset="0"/>
              </a:rPr>
              <a:t> due to a lot of customers and time constraint. Other than that, many of the restaurants store their menu in a </a:t>
            </a:r>
            <a:r>
              <a:rPr lang="en-US" b="1" dirty="0">
                <a:latin typeface="Century Gothic" panose="020B0502020202020204" pitchFamily="34" charset="0"/>
              </a:rPr>
              <a:t>form of printed books</a:t>
            </a:r>
            <a:r>
              <a:rPr lang="en-US" dirty="0">
                <a:latin typeface="Century Gothic" panose="020B0502020202020204" pitchFamily="34" charset="0"/>
              </a:rPr>
              <a:t>. The problem is that the prices of foods </a:t>
            </a:r>
            <a:r>
              <a:rPr lang="en-US" dirty="0" err="1">
                <a:latin typeface="Century Gothic" panose="020B0502020202020204" pitchFamily="34" charset="0"/>
              </a:rPr>
              <a:t>flunctuate</a:t>
            </a:r>
            <a:r>
              <a:rPr lang="en-US" dirty="0">
                <a:latin typeface="Century Gothic" panose="020B0502020202020204" pitchFamily="34" charset="0"/>
              </a:rPr>
              <a:t> so often that most of the time the displayed price on the menu is not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entury Gothic" panose="020B0502020202020204" pitchFamily="34" charset="0"/>
              </a:rPr>
              <a:t>INTERFACE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18" y="1298575"/>
            <a:ext cx="5232164" cy="3563938"/>
          </a:xfrm>
        </p:spPr>
      </p:pic>
      <p:sp>
        <p:nvSpPr>
          <p:cNvPr id="4" name="Rectangle 3"/>
          <p:cNvSpPr/>
          <p:nvPr/>
        </p:nvSpPr>
        <p:spPr>
          <a:xfrm>
            <a:off x="3812654" y="776824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Instant Order Preview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entury Gothic" panose="020B0502020202020204" pitchFamily="34" charset="0"/>
              </a:rPr>
              <a:t>INTERFACE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31" y="1298575"/>
            <a:ext cx="5976938" cy="3563938"/>
          </a:xfrm>
        </p:spPr>
      </p:pic>
      <p:sp>
        <p:nvSpPr>
          <p:cNvPr id="6" name="Rectangle 5"/>
          <p:cNvSpPr/>
          <p:nvPr/>
        </p:nvSpPr>
        <p:spPr>
          <a:xfrm>
            <a:off x="3812654" y="776824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Instant Order Preview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entury Gothic" panose="020B0502020202020204" pitchFamily="34" charset="0"/>
              </a:rPr>
              <a:t>INTERFACE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17" y="1298575"/>
            <a:ext cx="5971366" cy="3563938"/>
          </a:xfrm>
        </p:spPr>
      </p:pic>
      <p:sp>
        <p:nvSpPr>
          <p:cNvPr id="5" name="Rectangle 4"/>
          <p:cNvSpPr/>
          <p:nvPr/>
        </p:nvSpPr>
        <p:spPr>
          <a:xfrm>
            <a:off x="3812654" y="776824"/>
            <a:ext cx="491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Instant Order Preview</a:t>
            </a:r>
            <a:endParaRPr lang="en-MY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DISPLAY OPERATION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8" y="1935805"/>
            <a:ext cx="8596486" cy="2497012"/>
          </a:xfrm>
        </p:spPr>
      </p:pic>
    </p:spTree>
    <p:extLst>
      <p:ext uri="{BB962C8B-B14F-4D97-AF65-F5344CB8AC3E}">
        <p14:creationId xmlns:p14="http://schemas.microsoft.com/office/powerpoint/2010/main" val="22678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1582" y="343150"/>
            <a:ext cx="6557165" cy="725349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latin typeface="Century Gothic" panose="020B0502020202020204" pitchFamily="34" charset="0"/>
              </a:rPr>
              <a:t>OBJECTIVE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/>
            <a:r>
              <a:rPr lang="en-MY" dirty="0"/>
              <a:t>To develop a system that will surely satisfied the customer service.</a:t>
            </a:r>
          </a:p>
          <a:p>
            <a:pPr lvl="0" fontAlgn="base"/>
            <a:r>
              <a:rPr lang="en-MY" dirty="0"/>
              <a:t>To design a system able to accommodate huge amount of orders at a time.</a:t>
            </a:r>
          </a:p>
          <a:p>
            <a:pPr lvl="0" fontAlgn="base"/>
            <a:r>
              <a:rPr lang="en-MY" dirty="0"/>
              <a:t>To enable customers to have a visual confirmation that the order was placed correctly.</a:t>
            </a:r>
          </a:p>
          <a:p>
            <a:pPr lvl="0" fontAlgn="base"/>
            <a:r>
              <a:rPr lang="en-MY" dirty="0" smtClean="0"/>
              <a:t>To </a:t>
            </a:r>
            <a:r>
              <a:rPr lang="en-MY" dirty="0"/>
              <a:t>improve the communication between the client and the server and minimize the time of ordering.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76" y="286396"/>
            <a:ext cx="8093365" cy="763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USE CASE DIAGRAM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93" y="1496266"/>
            <a:ext cx="5227930" cy="334976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243209" y="2694562"/>
            <a:ext cx="1789889" cy="63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13633" y="4017524"/>
            <a:ext cx="61284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Order</a:t>
            </a:r>
            <a:endParaRPr lang="en-MY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MY" b="1" dirty="0" smtClean="0">
                <a:latin typeface="Century Gothic" panose="020B0502020202020204" pitchFamily="34" charset="0"/>
              </a:rPr>
              <a:t>USE CASE DESCRIPTION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1338"/>
              </p:ext>
            </p:extLst>
          </p:nvPr>
        </p:nvGraphicFramePr>
        <p:xfrm>
          <a:off x="1941527" y="1632046"/>
          <a:ext cx="6789518" cy="16620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2460">
                  <a:extLst>
                    <a:ext uri="{9D8B030D-6E8A-4147-A177-3AD203B41FA5}">
                      <a16:colId xmlns="" xmlns:a16="http://schemas.microsoft.com/office/drawing/2014/main" val="3796314664"/>
                    </a:ext>
                  </a:extLst>
                </a:gridCol>
                <a:gridCol w="5267058">
                  <a:extLst>
                    <a:ext uri="{9D8B030D-6E8A-4147-A177-3AD203B41FA5}">
                      <a16:colId xmlns="" xmlns:a16="http://schemas.microsoft.com/office/drawing/2014/main" val="1138541416"/>
                    </a:ext>
                  </a:extLst>
                </a:gridCol>
              </a:tblGrid>
              <a:tr h="385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entury Gothic" panose="020B0502020202020204" pitchFamily="34" charset="0"/>
                        </a:rPr>
                        <a:t>Actor</a:t>
                      </a:r>
                      <a:endParaRPr lang="en-MY" sz="13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538" marR="72538" marT="72538" marB="72538">
                    <a:solidFill>
                      <a:srgbClr val="499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entury Gothic" panose="020B0502020202020204" pitchFamily="34" charset="0"/>
                        </a:rPr>
                        <a:t>Task</a:t>
                      </a:r>
                      <a:endParaRPr lang="en-MY" sz="13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538" marR="72538" marT="72538" marB="72538">
                    <a:solidFill>
                      <a:srgbClr val="4992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153842"/>
                  </a:ext>
                </a:extLst>
              </a:tr>
              <a:tr h="62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Admin</a:t>
                      </a:r>
                      <a:endParaRPr lang="en-MY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538" marR="72538" marT="72538" marB="72538">
                    <a:solidFill>
                      <a:srgbClr val="499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Receives the order placed by the customer through internal order system.</a:t>
                      </a:r>
                      <a:endParaRPr lang="en-MY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538" marR="72538" marT="72538" marB="72538"/>
                </a:tc>
                <a:extLst>
                  <a:ext uri="{0D108BD9-81ED-4DB2-BD59-A6C34878D82A}">
                    <a16:rowId xmlns="" xmlns:a16="http://schemas.microsoft.com/office/drawing/2014/main" val="3834442849"/>
                  </a:ext>
                </a:extLst>
              </a:tr>
              <a:tr h="62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Customer</a:t>
                      </a:r>
                      <a:endParaRPr lang="en-MY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538" marR="72538" marT="72538" marB="72538">
                    <a:solidFill>
                      <a:srgbClr val="499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Customer places an order from the available choices after indicating his preference for the session. </a:t>
                      </a:r>
                      <a:endParaRPr lang="en-MY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538" marR="72538" marT="72538" marB="72538"/>
                </a:tc>
                <a:extLst>
                  <a:ext uri="{0D108BD9-81ED-4DB2-BD59-A6C34878D82A}">
                    <a16:rowId xmlns="" xmlns:a16="http://schemas.microsoft.com/office/drawing/2014/main" val="121238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858" y="317218"/>
            <a:ext cx="8246070" cy="7635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sz="3200" b="1" dirty="0" smtClean="0">
                <a:latin typeface="Century Gothic" panose="020B0502020202020204" pitchFamily="34" charset="0"/>
              </a:rPr>
              <a:t>USE CASE DESCRIPTION</a:t>
            </a:r>
            <a:endParaRPr lang="en-MY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5600" b="1" dirty="0">
                <a:latin typeface="Century Gothic" panose="020B0502020202020204" pitchFamily="34" charset="0"/>
              </a:rPr>
              <a:t>Make Order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>
                <a:latin typeface="Century Gothic" panose="020B0502020202020204" pitchFamily="34" charset="0"/>
              </a:rPr>
              <a:t>C</a:t>
            </a:r>
            <a:r>
              <a:rPr lang="en-US" sz="5600" dirty="0" smtClean="0">
                <a:latin typeface="Century Gothic" panose="020B0502020202020204" pitchFamily="34" charset="0"/>
              </a:rPr>
              <a:t>ustomer </a:t>
            </a:r>
            <a:r>
              <a:rPr lang="en-US" sz="5600" dirty="0">
                <a:latin typeface="Century Gothic" panose="020B0502020202020204" pitchFamily="34" charset="0"/>
              </a:rPr>
              <a:t>should be able to make an order from the available choices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 smtClean="0">
                <a:latin typeface="Century Gothic" panose="020B0502020202020204" pitchFamily="34" charset="0"/>
              </a:rPr>
              <a:t>Customer </a:t>
            </a:r>
            <a:r>
              <a:rPr lang="en-US" sz="5600" dirty="0">
                <a:latin typeface="Century Gothic" panose="020B0502020202020204" pitchFamily="34" charset="0"/>
              </a:rPr>
              <a:t>should be able to view the list of menu that </a:t>
            </a:r>
            <a:r>
              <a:rPr lang="en-US" sz="5600" dirty="0" err="1">
                <a:latin typeface="Century Gothic" panose="020B0502020202020204" pitchFamily="34" charset="0"/>
              </a:rPr>
              <a:t>Mak</a:t>
            </a:r>
            <a:r>
              <a:rPr lang="en-US" sz="5600" dirty="0">
                <a:latin typeface="Century Gothic" panose="020B0502020202020204" pitchFamily="34" charset="0"/>
              </a:rPr>
              <a:t> </a:t>
            </a:r>
            <a:r>
              <a:rPr lang="en-US" sz="5600" dirty="0" err="1">
                <a:latin typeface="Century Gothic" panose="020B0502020202020204" pitchFamily="34" charset="0"/>
              </a:rPr>
              <a:t>Ngah</a:t>
            </a:r>
            <a:r>
              <a:rPr lang="en-US" sz="5600" dirty="0">
                <a:latin typeface="Century Gothic" panose="020B0502020202020204" pitchFamily="34" charset="0"/>
              </a:rPr>
              <a:t> Catering provided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 smtClean="0">
                <a:latin typeface="Century Gothic" panose="020B0502020202020204" pitchFamily="34" charset="0"/>
              </a:rPr>
              <a:t>Customer </a:t>
            </a:r>
            <a:r>
              <a:rPr lang="en-US" sz="5600" dirty="0">
                <a:latin typeface="Century Gothic" panose="020B0502020202020204" pitchFamily="34" charset="0"/>
              </a:rPr>
              <a:t>should be able to insert the food quantity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>
                <a:latin typeface="Century Gothic" panose="020B0502020202020204" pitchFamily="34" charset="0"/>
              </a:rPr>
              <a:t>The system should be able to provide </a:t>
            </a:r>
            <a:r>
              <a:rPr lang="en-US" sz="5600" dirty="0" smtClean="0">
                <a:latin typeface="Century Gothic" panose="020B0502020202020204" pitchFamily="34" charset="0"/>
              </a:rPr>
              <a:t>customer </a:t>
            </a:r>
            <a:r>
              <a:rPr lang="en-US" sz="5600" dirty="0">
                <a:latin typeface="Century Gothic" panose="020B0502020202020204" pitchFamily="34" charset="0"/>
              </a:rPr>
              <a:t>with the queue number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>
                <a:latin typeface="Century Gothic" panose="020B0502020202020204" pitchFamily="34" charset="0"/>
              </a:rPr>
              <a:t>The system should be able to calculate the total price</a:t>
            </a:r>
            <a:endParaRPr lang="en-MY" sz="5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MY" sz="5600" dirty="0">
                <a:latin typeface="Century Gothic" panose="020B0502020202020204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sz="5600" b="1" dirty="0" smtClean="0">
                <a:latin typeface="Century Gothic" panose="020B0502020202020204" pitchFamily="34" charset="0"/>
              </a:rPr>
              <a:t>Remove </a:t>
            </a:r>
            <a:r>
              <a:rPr lang="en-US" sz="5600" b="1" dirty="0">
                <a:latin typeface="Century Gothic" panose="020B0502020202020204" pitchFamily="34" charset="0"/>
              </a:rPr>
              <a:t>Order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>
                <a:latin typeface="Century Gothic" panose="020B0502020202020204" pitchFamily="34" charset="0"/>
              </a:rPr>
              <a:t>The system should be able make admin to served order to the customer in queue</a:t>
            </a:r>
            <a:endParaRPr lang="en-MY" sz="5600" dirty="0">
              <a:latin typeface="Century Gothic" panose="020B0502020202020204" pitchFamily="34" charset="0"/>
            </a:endParaRPr>
          </a:p>
          <a:p>
            <a:endParaRPr lang="en-MY" sz="5600" dirty="0">
              <a:latin typeface="Century Gothic" panose="020B0502020202020204" pitchFamily="34" charset="0"/>
            </a:endParaRPr>
          </a:p>
          <a:p>
            <a:pPr marL="0" lvl="0" indent="0">
              <a:buNone/>
            </a:pPr>
            <a:r>
              <a:rPr lang="en-US" sz="5600" b="1" dirty="0">
                <a:latin typeface="Century Gothic" panose="020B0502020202020204" pitchFamily="34" charset="0"/>
              </a:rPr>
              <a:t>Instant Order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 smtClean="0">
                <a:latin typeface="Century Gothic" panose="020B0502020202020204" pitchFamily="34" charset="0"/>
              </a:rPr>
              <a:t>Customer and admin should </a:t>
            </a:r>
            <a:r>
              <a:rPr lang="en-US" sz="5600" dirty="0">
                <a:latin typeface="Century Gothic" panose="020B0502020202020204" pitchFamily="34" charset="0"/>
              </a:rPr>
              <a:t>be able to view instant order preview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 smtClean="0">
                <a:latin typeface="Century Gothic" panose="020B0502020202020204" pitchFamily="34" charset="0"/>
              </a:rPr>
              <a:t>Customer should be able to view their queue number in a list</a:t>
            </a:r>
            <a:endParaRPr lang="en-MY" sz="5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MY" sz="5600" dirty="0">
              <a:latin typeface="Century Gothic" panose="020B0502020202020204" pitchFamily="34" charset="0"/>
            </a:endParaRPr>
          </a:p>
          <a:p>
            <a:pPr marL="0" lvl="0" indent="0">
              <a:buNone/>
            </a:pPr>
            <a:r>
              <a:rPr lang="en-US" sz="5600" b="1" dirty="0">
                <a:latin typeface="Century Gothic" panose="020B0502020202020204" pitchFamily="34" charset="0"/>
              </a:rPr>
              <a:t>Search Menu</a:t>
            </a:r>
            <a:endParaRPr lang="en-MY" sz="5600" dirty="0">
              <a:latin typeface="Century Gothic" panose="020B0502020202020204" pitchFamily="34" charset="0"/>
            </a:endParaRPr>
          </a:p>
          <a:p>
            <a:pPr lvl="0"/>
            <a:r>
              <a:rPr lang="en-US" sz="5600" dirty="0">
                <a:latin typeface="Century Gothic" panose="020B0502020202020204" pitchFamily="34" charset="0"/>
              </a:rPr>
              <a:t>The system should be able </a:t>
            </a:r>
            <a:r>
              <a:rPr lang="en-US" sz="5600" dirty="0" smtClean="0">
                <a:latin typeface="Century Gothic" panose="020B0502020202020204" pitchFamily="34" charset="0"/>
              </a:rPr>
              <a:t>customer </a:t>
            </a:r>
            <a:r>
              <a:rPr lang="en-US" sz="5600" dirty="0">
                <a:latin typeface="Century Gothic" panose="020B0502020202020204" pitchFamily="34" charset="0"/>
              </a:rPr>
              <a:t>to search what kind of food </a:t>
            </a:r>
            <a:r>
              <a:rPr lang="en-US" sz="5600" dirty="0" err="1">
                <a:latin typeface="Century Gothic" panose="020B0502020202020204" pitchFamily="34" charset="0"/>
              </a:rPr>
              <a:t>Mak</a:t>
            </a:r>
            <a:r>
              <a:rPr lang="en-US" sz="5600" dirty="0">
                <a:latin typeface="Century Gothic" panose="020B0502020202020204" pitchFamily="34" charset="0"/>
              </a:rPr>
              <a:t> </a:t>
            </a:r>
            <a:r>
              <a:rPr lang="en-US" sz="5600" dirty="0" err="1">
                <a:latin typeface="Century Gothic" panose="020B0502020202020204" pitchFamily="34" charset="0"/>
              </a:rPr>
              <a:t>Ngah</a:t>
            </a:r>
            <a:r>
              <a:rPr lang="en-US" sz="5600" dirty="0">
                <a:latin typeface="Century Gothic" panose="020B0502020202020204" pitchFamily="34" charset="0"/>
              </a:rPr>
              <a:t> provided</a:t>
            </a:r>
            <a:endParaRPr lang="en-MY" sz="5600" dirty="0">
              <a:latin typeface="Century Gothic" panose="020B0502020202020204" pitchFamily="34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938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928" y="2587028"/>
            <a:ext cx="2937421" cy="7253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MY" b="1" dirty="0" smtClean="0">
                <a:latin typeface="Century Gothic" panose="020B0502020202020204" pitchFamily="34" charset="0"/>
              </a:rPr>
              <a:t>FLOWCHART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49" y="219597"/>
            <a:ext cx="4644606" cy="4734861"/>
          </a:xfrm>
        </p:spPr>
      </p:pic>
    </p:spTree>
    <p:extLst>
      <p:ext uri="{BB962C8B-B14F-4D97-AF65-F5344CB8AC3E}">
        <p14:creationId xmlns:p14="http://schemas.microsoft.com/office/powerpoint/2010/main" val="6194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INTERFACE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7" y="1298575"/>
            <a:ext cx="5192947" cy="3563938"/>
          </a:xfrm>
        </p:spPr>
      </p:pic>
    </p:spTree>
    <p:extLst>
      <p:ext uri="{BB962C8B-B14F-4D97-AF65-F5344CB8AC3E}">
        <p14:creationId xmlns:p14="http://schemas.microsoft.com/office/powerpoint/2010/main" val="27426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b="1" dirty="0" smtClean="0">
                <a:latin typeface="Century Gothic" panose="020B0502020202020204" pitchFamily="34" charset="0"/>
              </a:rPr>
              <a:t>MAIN OPERATION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70" y="1298575"/>
            <a:ext cx="5581261" cy="3563938"/>
          </a:xfrm>
        </p:spPr>
      </p:pic>
    </p:spTree>
    <p:extLst>
      <p:ext uri="{BB962C8B-B14F-4D97-AF65-F5344CB8AC3E}">
        <p14:creationId xmlns:p14="http://schemas.microsoft.com/office/powerpoint/2010/main" val="19135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On-screen Show (16:9)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Office Theme</vt:lpstr>
      <vt:lpstr>MAK NGAH CATERING  FOOD ORDERING SYSTEM</vt:lpstr>
      <vt:lpstr>PROBLEM STATEMENT</vt:lpstr>
      <vt:lpstr>OBJECTIVE</vt:lpstr>
      <vt:lpstr>USE CASE DIAGRAM</vt:lpstr>
      <vt:lpstr>USE CASE DESCRIPTION</vt:lpstr>
      <vt:lpstr>USE CASE DESCRIPTION</vt:lpstr>
      <vt:lpstr>FLOWCHART</vt:lpstr>
      <vt:lpstr>INTERFACE</vt:lpstr>
      <vt:lpstr>MAIN OPERATION</vt:lpstr>
      <vt:lpstr>MAIN OPERATION</vt:lpstr>
      <vt:lpstr>INTERFACE</vt:lpstr>
      <vt:lpstr>SORTING CODE</vt:lpstr>
      <vt:lpstr>SORTING CODE</vt:lpstr>
      <vt:lpstr>SEARCHING CODE</vt:lpstr>
      <vt:lpstr>INTERFACE</vt:lpstr>
      <vt:lpstr>QUEUE OPERATION</vt:lpstr>
      <vt:lpstr>INTERFACE</vt:lpstr>
      <vt:lpstr>INTERFACE</vt:lpstr>
      <vt:lpstr>DEQUEUE OPEARTION</vt:lpstr>
      <vt:lpstr>INTERFACE</vt:lpstr>
      <vt:lpstr>INTERFACE</vt:lpstr>
      <vt:lpstr>INTERFACE</vt:lpstr>
      <vt:lpstr>DISPLAY OPERATION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2018-12-18T01:26:32Z</dcterms:modified>
</cp:coreProperties>
</file>