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A"/>
    <a:srgbClr val="C6A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17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2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14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96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7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3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5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07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8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63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9942-3807-A24D-8351-2B3567E2391C}" type="datetimeFigureOut">
              <a:rPr kumimoji="1" lang="zh-CN" altLang="en-US" smtClean="0"/>
              <a:t>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5A04-CBBB-E147-A5EC-2145A385AA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3018" y="214138"/>
            <a:ext cx="1399545" cy="243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用户点击屏幕</a:t>
            </a:r>
            <a:endParaRPr kumimoji="1"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3536873" y="831737"/>
            <a:ext cx="1631835" cy="324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UIApplication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66091" y="1464105"/>
            <a:ext cx="1373399" cy="310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UIWindow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623634" y="2082321"/>
            <a:ext cx="1561689" cy="3175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hitTest:withEvent</a:t>
            </a:r>
            <a:r>
              <a:rPr kumimoji="1" lang="en-US" altLang="zh-CN" sz="1200" dirty="0" smtClean="0"/>
              <a:t>: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3557179" y="2675103"/>
            <a:ext cx="1694598" cy="330234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00" dirty="0" smtClean="0"/>
              <a:t>p</a:t>
            </a:r>
            <a:r>
              <a:rPr kumimoji="1" lang="en-US" altLang="zh-CN" sz="1200" dirty="0" err="1" smtClean="0"/>
              <a:t>ointInside:withEvent</a:t>
            </a:r>
            <a:r>
              <a:rPr kumimoji="1" lang="en-US" altLang="zh-CN" sz="1200" dirty="0" smtClean="0"/>
              <a:t>:</a:t>
            </a:r>
            <a:endParaRPr kumimoji="1" lang="zh-CN" altLang="en-US" sz="120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4375607" y="524271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375607" y="1156639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4375607" y="1774855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4375607" y="2399838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4369554" y="3005337"/>
            <a:ext cx="12106" cy="20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656044" y="3260494"/>
            <a:ext cx="1417703" cy="310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subviews</a:t>
            </a:r>
            <a:endParaRPr kumimoji="1"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3656044" y="3974087"/>
            <a:ext cx="1417703" cy="310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UIView</a:t>
            </a:r>
            <a:endParaRPr kumimoji="1"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1584568" y="3974087"/>
            <a:ext cx="1417703" cy="310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UIView</a:t>
            </a:r>
            <a:endParaRPr kumimoji="1"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6716358" y="3913779"/>
            <a:ext cx="1211256" cy="798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其他同级</a:t>
            </a:r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View</a:t>
            </a:r>
            <a:r>
              <a:rPr kumimoji="1" lang="mr-IN" altLang="zh-CN" sz="1100" dirty="0" smtClean="0"/>
              <a:t>…</a:t>
            </a:r>
            <a:endParaRPr kumimoji="1" lang="en-US" altLang="zh-CN" sz="1100" dirty="0" smtClean="0"/>
          </a:p>
          <a:p>
            <a:pPr algn="ctr"/>
            <a:endParaRPr kumimoji="1" lang="zh-CN" altLang="en-US" sz="11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54467" y="5556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产生事件</a:t>
            </a:r>
            <a:endParaRPr kumimoji="1"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33844" y="11734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事件分发</a:t>
            </a:r>
            <a:endParaRPr kumimoji="1"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1509186" y="4776288"/>
            <a:ext cx="1561689" cy="3175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hitTest:withEvent</a:t>
            </a:r>
            <a:r>
              <a:rPr kumimoji="1" lang="en-US" altLang="zh-CN" sz="1200" dirty="0" smtClean="0"/>
              <a:t>:</a:t>
            </a:r>
            <a:endParaRPr kumimoji="1"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1442731" y="5369070"/>
            <a:ext cx="1694598" cy="330234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00" dirty="0" smtClean="0"/>
              <a:t>p</a:t>
            </a:r>
            <a:r>
              <a:rPr kumimoji="1" lang="en-US" altLang="zh-CN" sz="1200" dirty="0" err="1" smtClean="0"/>
              <a:t>ointInside:withEvent</a:t>
            </a:r>
            <a:r>
              <a:rPr kumimoji="1" lang="en-US" altLang="zh-CN" sz="1200" dirty="0" smtClean="0"/>
              <a:t>:</a:t>
            </a:r>
            <a:endParaRPr kumimoji="1" lang="zh-CN" altLang="en-US" sz="1200" dirty="0"/>
          </a:p>
        </p:txBody>
      </p:sp>
      <p:cxnSp>
        <p:nvCxnSpPr>
          <p:cNvPr id="40" name="直线箭头连接符 39"/>
          <p:cNvCxnSpPr/>
          <p:nvPr/>
        </p:nvCxnSpPr>
        <p:spPr>
          <a:xfrm>
            <a:off x="2290030" y="5093805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603328" y="4776288"/>
            <a:ext cx="1561689" cy="3175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hitTest:withEvent</a:t>
            </a:r>
            <a:r>
              <a:rPr kumimoji="1" lang="en-US" altLang="zh-CN" sz="1200" dirty="0" smtClean="0"/>
              <a:t>: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536873" y="5369070"/>
            <a:ext cx="1694598" cy="330234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00" dirty="0" smtClean="0"/>
              <a:t>p</a:t>
            </a:r>
            <a:r>
              <a:rPr kumimoji="1" lang="en-US" altLang="zh-CN" sz="1200" dirty="0" err="1" smtClean="0"/>
              <a:t>ointInside:withEvent</a:t>
            </a:r>
            <a:r>
              <a:rPr kumimoji="1" lang="en-US" altLang="zh-CN" sz="1200" dirty="0" smtClean="0"/>
              <a:t>:</a:t>
            </a:r>
            <a:endParaRPr kumimoji="1" lang="zh-CN" altLang="en-US" sz="1200" dirty="0"/>
          </a:p>
        </p:txBody>
      </p:sp>
      <p:cxnSp>
        <p:nvCxnSpPr>
          <p:cNvPr id="43" name="直线箭头连接符 42"/>
          <p:cNvCxnSpPr/>
          <p:nvPr/>
        </p:nvCxnSpPr>
        <p:spPr>
          <a:xfrm>
            <a:off x="4367225" y="5093805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290030" y="4404415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4367225" y="4404415"/>
            <a:ext cx="0" cy="30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745771" y="3384381"/>
            <a:ext cx="28575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745771" y="3384382"/>
            <a:ext cx="0" cy="282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745771" y="6207377"/>
            <a:ext cx="1544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>
            <a:endCxn id="39" idx="2"/>
          </p:cNvCxnSpPr>
          <p:nvPr/>
        </p:nvCxnSpPr>
        <p:spPr>
          <a:xfrm flipV="1">
            <a:off x="2290030" y="5699304"/>
            <a:ext cx="0" cy="508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3" idx="2"/>
            <a:endCxn id="25" idx="0"/>
          </p:cNvCxnSpPr>
          <p:nvPr/>
        </p:nvCxnSpPr>
        <p:spPr>
          <a:xfrm flipH="1">
            <a:off x="2293420" y="3570627"/>
            <a:ext cx="2071476" cy="40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5079801" y="3448172"/>
            <a:ext cx="9427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6022577" y="3448172"/>
            <a:ext cx="0" cy="2759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 flipH="1">
            <a:off x="4381661" y="6207377"/>
            <a:ext cx="16409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H="1" flipV="1">
            <a:off x="4358843" y="5699305"/>
            <a:ext cx="10711" cy="50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42" idx="3"/>
            <a:endCxn id="26" idx="2"/>
          </p:cNvCxnSpPr>
          <p:nvPr/>
        </p:nvCxnSpPr>
        <p:spPr>
          <a:xfrm flipV="1">
            <a:off x="5231471" y="4711881"/>
            <a:ext cx="2090515" cy="822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39" idx="3"/>
            <a:endCxn id="24" idx="1"/>
          </p:cNvCxnSpPr>
          <p:nvPr/>
        </p:nvCxnSpPr>
        <p:spPr>
          <a:xfrm flipV="1">
            <a:off x="3137329" y="4129154"/>
            <a:ext cx="518715" cy="1405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795945" y="5854737"/>
            <a:ext cx="370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Y</a:t>
            </a:r>
            <a:r>
              <a:rPr kumimoji="1" lang="en-US" altLang="zh-CN" sz="1000" dirty="0" smtClean="0"/>
              <a:t>ES</a:t>
            </a:r>
            <a:endParaRPr kumimoji="1"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817108" y="5112422"/>
            <a:ext cx="35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NO</a:t>
            </a:r>
            <a:endParaRPr kumimoji="1"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5251777" y="5141711"/>
            <a:ext cx="35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NO</a:t>
            </a:r>
            <a:endParaRPr kumimoji="1"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4533844" y="5884026"/>
            <a:ext cx="370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Y</a:t>
            </a:r>
            <a:r>
              <a:rPr kumimoji="1" lang="en-US" altLang="zh-CN" sz="1000" dirty="0" smtClean="0"/>
              <a:t>ES</a:t>
            </a:r>
            <a:endParaRPr kumimoji="1" lang="zh-CN" altLang="en-US" sz="1000" dirty="0"/>
          </a:p>
        </p:txBody>
      </p:sp>
      <p:cxnSp>
        <p:nvCxnSpPr>
          <p:cNvPr id="91" name="直线箭头连接符 90"/>
          <p:cNvCxnSpPr/>
          <p:nvPr/>
        </p:nvCxnSpPr>
        <p:spPr>
          <a:xfrm>
            <a:off x="6496175" y="5730293"/>
            <a:ext cx="444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endCxn id="25" idx="3"/>
          </p:cNvCxnSpPr>
          <p:nvPr/>
        </p:nvCxnSpPr>
        <p:spPr>
          <a:xfrm flipH="1">
            <a:off x="3002271" y="3570627"/>
            <a:ext cx="1373336" cy="55852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>
            <a:off x="4361172" y="3570627"/>
            <a:ext cx="12106" cy="4034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23" idx="2"/>
            <a:endCxn id="26" idx="1"/>
          </p:cNvCxnSpPr>
          <p:nvPr/>
        </p:nvCxnSpPr>
        <p:spPr>
          <a:xfrm>
            <a:off x="4364896" y="3570627"/>
            <a:ext cx="2351462" cy="74220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6496175" y="6005647"/>
            <a:ext cx="44466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071234" y="560851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蓝色箭头表示步骤</a:t>
            </a:r>
            <a:endParaRPr kumimoji="1"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071234" y="5935095"/>
            <a:ext cx="207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橙色箭头表示</a:t>
            </a:r>
            <a:r>
              <a:rPr kumimoji="1" lang="en-US" altLang="zh-CN" sz="1000" dirty="0" err="1" smtClean="0"/>
              <a:t>subviews</a:t>
            </a:r>
            <a:r>
              <a:rPr kumimoji="1" lang="zh-CN" altLang="en-US" sz="1000" dirty="0" smtClean="0"/>
              <a:t>中包含多个</a:t>
            </a:r>
            <a:r>
              <a:rPr kumimoji="1" lang="en-US" altLang="zh-CN" sz="1000" dirty="0" err="1" smtClean="0"/>
              <a:t>UIView</a:t>
            </a:r>
            <a:endParaRPr kumimoji="1" lang="zh-CN" altLang="en-US" sz="1000" dirty="0"/>
          </a:p>
        </p:txBody>
      </p:sp>
      <p:sp>
        <p:nvSpPr>
          <p:cNvPr id="111" name="圆角矩形 110"/>
          <p:cNvSpPr/>
          <p:nvPr/>
        </p:nvSpPr>
        <p:spPr>
          <a:xfrm>
            <a:off x="2471662" y="5833574"/>
            <a:ext cx="1562583" cy="8638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2483466" y="5854737"/>
            <a:ext cx="1562583" cy="66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>
                <a:solidFill>
                  <a:schemeClr val="bg1"/>
                </a:solidFill>
              </a:rPr>
              <a:t>如果返回</a:t>
            </a:r>
            <a:r>
              <a:rPr kumimoji="1" lang="en-US" altLang="zh-CN" sz="800" dirty="0" smtClean="0">
                <a:solidFill>
                  <a:schemeClr val="bg1"/>
                </a:solidFill>
              </a:rPr>
              <a:t>YES</a:t>
            </a:r>
            <a:r>
              <a:rPr kumimoji="1" lang="zh-CN" altLang="en-US" sz="800" dirty="0" smtClean="0">
                <a:solidFill>
                  <a:schemeClr val="bg1"/>
                </a:solidFill>
              </a:rPr>
              <a:t>，说明触点在这个</a:t>
            </a:r>
            <a:r>
              <a:rPr kumimoji="1" lang="en-US" altLang="zh-CN" sz="800" dirty="0" err="1" smtClean="0">
                <a:solidFill>
                  <a:schemeClr val="bg1"/>
                </a:solidFill>
              </a:rPr>
              <a:t>UIView</a:t>
            </a:r>
            <a:r>
              <a:rPr kumimoji="1" lang="zh-CN" altLang="en-US" sz="800" dirty="0" smtClean="0">
                <a:solidFill>
                  <a:schemeClr val="bg1"/>
                </a:solidFill>
              </a:rPr>
              <a:t>范围内，否则遍历它的子视图，寻找最终落在哪里；如果返回</a:t>
            </a:r>
            <a:r>
              <a:rPr kumimoji="1" lang="en-US" altLang="zh-CN" sz="800" dirty="0" smtClean="0">
                <a:solidFill>
                  <a:schemeClr val="bg1"/>
                </a:solidFill>
              </a:rPr>
              <a:t>NO</a:t>
            </a:r>
            <a:r>
              <a:rPr kumimoji="1" lang="zh-CN" altLang="en-US" sz="800" dirty="0" smtClean="0">
                <a:solidFill>
                  <a:schemeClr val="bg1"/>
                </a:solidFill>
              </a:rPr>
              <a:t>，说明触点不在这个</a:t>
            </a:r>
            <a:r>
              <a:rPr kumimoji="1" lang="en-US" altLang="zh-CN" sz="800" dirty="0" err="1" smtClean="0">
                <a:solidFill>
                  <a:schemeClr val="bg1"/>
                </a:solidFill>
              </a:rPr>
              <a:t>UIView</a:t>
            </a:r>
            <a:r>
              <a:rPr kumimoji="1" lang="zh-CN" altLang="en-US" sz="800" dirty="0" smtClean="0">
                <a:solidFill>
                  <a:schemeClr val="bg1"/>
                </a:solidFill>
              </a:rPr>
              <a:t>范围内，那就遍历跟它同级的下一个</a:t>
            </a:r>
            <a:r>
              <a:rPr kumimoji="1" lang="en-US" altLang="zh-CN" sz="800" dirty="0" err="1" smtClean="0">
                <a:solidFill>
                  <a:schemeClr val="bg1"/>
                </a:solidFill>
              </a:rPr>
              <a:t>UIView</a:t>
            </a:r>
            <a:r>
              <a:rPr kumimoji="1" lang="zh-CN" altLang="zh-CN" sz="800" dirty="0">
                <a:solidFill>
                  <a:schemeClr val="bg1"/>
                </a:solidFill>
              </a:rPr>
              <a:t>。</a:t>
            </a:r>
            <a:endParaRPr kumimoji="1"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8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</Words>
  <Application>Microsoft Macintosh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Hans3D Han</dc:creator>
  <cp:lastModifiedBy>Hans3D Han</cp:lastModifiedBy>
  <cp:revision>4</cp:revision>
  <dcterms:created xsi:type="dcterms:W3CDTF">2019-03-07T11:15:54Z</dcterms:created>
  <dcterms:modified xsi:type="dcterms:W3CDTF">2019-03-07T12:02:40Z</dcterms:modified>
</cp:coreProperties>
</file>