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60" r:id="rId5"/>
    <p:sldId id="261" r:id="rId6"/>
    <p:sldId id="262" r:id="rId7"/>
    <p:sldId id="263" r:id="rId8"/>
    <p:sldId id="264" r:id="rId9"/>
    <p:sldId id="265" r:id="rId10"/>
    <p:sldId id="266" r:id="rId11"/>
    <p:sldId id="267" r:id="rId12"/>
    <p:sldId id="289"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5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6279" autoAdjust="0"/>
  </p:normalViewPr>
  <p:slideViewPr>
    <p:cSldViewPr snapToGrid="0">
      <p:cViewPr varScale="1">
        <p:scale>
          <a:sx n="61" d="100"/>
          <a:sy n="61" d="100"/>
        </p:scale>
        <p:origin x="6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77C6A-06CC-42FB-A4EE-E99F15EC98C1}" type="datetimeFigureOut">
              <a:rPr lang="en-US" smtClean="0"/>
              <a:t>06-May-20</a:t>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01965-D4D4-4B75-B371-20C59F820CB9}" type="slidenum">
              <a:rPr lang="en-US" smtClean="0"/>
              <a:t>‹#›</a:t>
            </a:fld>
            <a:endParaRPr lang="en-US"/>
          </a:p>
        </p:txBody>
      </p:sp>
    </p:spTree>
    <p:extLst>
      <p:ext uri="{BB962C8B-B14F-4D97-AF65-F5344CB8AC3E}">
        <p14:creationId xmlns:p14="http://schemas.microsoft.com/office/powerpoint/2010/main" val="120084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dirty="0"/>
              <a:t>Trong </a:t>
            </a:r>
            <a:r>
              <a:rPr lang="vi-VN" dirty="0" err="1"/>
              <a:t>bài</a:t>
            </a:r>
            <a:r>
              <a:rPr lang="vi-VN" dirty="0"/>
              <a:t> nêu </a:t>
            </a:r>
            <a:r>
              <a:rPr lang="vi-VN" dirty="0" err="1"/>
              <a:t>ví</a:t>
            </a:r>
            <a:r>
              <a:rPr lang="vi-VN" dirty="0"/>
              <a:t> </a:t>
            </a:r>
            <a:r>
              <a:rPr lang="vi-VN" dirty="0" err="1"/>
              <a:t>dụ</a:t>
            </a:r>
            <a:r>
              <a:rPr lang="vi-VN" dirty="0"/>
              <a:t> </a:t>
            </a:r>
            <a:r>
              <a:rPr lang="vi-VN" dirty="0" err="1"/>
              <a:t>về</a:t>
            </a:r>
            <a:r>
              <a:rPr lang="vi-VN" dirty="0"/>
              <a:t> </a:t>
            </a:r>
            <a:r>
              <a:rPr lang="vi-VN" dirty="0" err="1"/>
              <a:t>lỗi</a:t>
            </a:r>
            <a:r>
              <a:rPr lang="vi-VN" dirty="0"/>
              <a:t> </a:t>
            </a:r>
            <a:r>
              <a:rPr lang="vi-VN" dirty="0" err="1"/>
              <a:t>hệ</a:t>
            </a:r>
            <a:r>
              <a:rPr lang="vi-VN" dirty="0"/>
              <a:t> </a:t>
            </a:r>
            <a:r>
              <a:rPr lang="vi-VN" dirty="0" err="1"/>
              <a:t>thống</a:t>
            </a:r>
            <a:r>
              <a:rPr lang="vi-VN" dirty="0"/>
              <a:t> phanh khi </a:t>
            </a:r>
            <a:r>
              <a:rPr lang="vi-VN" dirty="0" err="1"/>
              <a:t>một</a:t>
            </a:r>
            <a:r>
              <a:rPr lang="vi-VN" dirty="0"/>
              <a:t> </a:t>
            </a:r>
            <a:r>
              <a:rPr lang="vi-VN" dirty="0" err="1"/>
              <a:t>máy</a:t>
            </a:r>
            <a:r>
              <a:rPr lang="vi-VN" dirty="0"/>
              <a:t> bay </a:t>
            </a:r>
            <a:r>
              <a:rPr lang="vi-VN" dirty="0" err="1"/>
              <a:t>hạ</a:t>
            </a:r>
            <a:r>
              <a:rPr lang="vi-VN" dirty="0"/>
              <a:t> canh </a:t>
            </a:r>
            <a:r>
              <a:rPr lang="vi-VN" dirty="0" err="1"/>
              <a:t>xuống</a:t>
            </a:r>
            <a:r>
              <a:rPr lang="vi-VN" dirty="0"/>
              <a:t> </a:t>
            </a:r>
            <a:r>
              <a:rPr lang="vi-VN" dirty="0" err="1"/>
              <a:t>Warsaw</a:t>
            </a:r>
            <a:r>
              <a:rPr lang="vi-VN" dirty="0"/>
              <a:t> ở </a:t>
            </a:r>
            <a:r>
              <a:rPr lang="vi-VN" dirty="0" err="1"/>
              <a:t>Balan</a:t>
            </a:r>
            <a:r>
              <a:rPr lang="vi-VN" dirty="0"/>
              <a:t> năm 1993. </a:t>
            </a:r>
            <a:r>
              <a:rPr lang="vi-VN" dirty="0" err="1"/>
              <a:t>Bão</a:t>
            </a:r>
            <a:r>
              <a:rPr lang="vi-VN" dirty="0"/>
              <a:t> to </a:t>
            </a:r>
            <a:r>
              <a:rPr lang="vi-VN" dirty="0" err="1"/>
              <a:t>và</a:t>
            </a:r>
            <a:r>
              <a:rPr lang="vi-VN" dirty="0"/>
              <a:t> </a:t>
            </a:r>
            <a:r>
              <a:rPr lang="vi-VN" dirty="0" err="1"/>
              <a:t>hệ</a:t>
            </a:r>
            <a:r>
              <a:rPr lang="vi-VN" dirty="0"/>
              <a:t> </a:t>
            </a:r>
            <a:r>
              <a:rPr lang="vi-VN" dirty="0" err="1"/>
              <a:t>thống</a:t>
            </a:r>
            <a:r>
              <a:rPr lang="vi-VN" dirty="0"/>
              <a:t> phanh không </a:t>
            </a:r>
            <a:r>
              <a:rPr lang="vi-VN" dirty="0" err="1"/>
              <a:t>hoạt</a:t>
            </a:r>
            <a:r>
              <a:rPr lang="vi-VN" dirty="0"/>
              <a:t> </a:t>
            </a:r>
            <a:r>
              <a:rPr lang="vi-VN" dirty="0" err="1"/>
              <a:t>động</a:t>
            </a:r>
            <a:r>
              <a:rPr lang="vi-VN" dirty="0"/>
              <a:t> khi </a:t>
            </a:r>
            <a:r>
              <a:rPr lang="vi-VN" dirty="0" err="1"/>
              <a:t>máy</a:t>
            </a:r>
            <a:r>
              <a:rPr lang="vi-VN" dirty="0"/>
              <a:t> bay </a:t>
            </a:r>
            <a:r>
              <a:rPr lang="vi-VN" dirty="0" err="1"/>
              <a:t>đã</a:t>
            </a:r>
            <a:r>
              <a:rPr lang="vi-VN" dirty="0"/>
              <a:t> </a:t>
            </a:r>
            <a:r>
              <a:rPr lang="vi-VN" dirty="0" err="1"/>
              <a:t>bắt</a:t>
            </a:r>
            <a:r>
              <a:rPr lang="vi-VN" dirty="0"/>
              <a:t> </a:t>
            </a:r>
            <a:r>
              <a:rPr lang="vi-VN" dirty="0" err="1"/>
              <a:t>đầu</a:t>
            </a:r>
            <a:r>
              <a:rPr lang="vi-VN" dirty="0"/>
              <a:t> </a:t>
            </a:r>
            <a:r>
              <a:rPr lang="vi-VN" dirty="0" err="1"/>
              <a:t>hạ</a:t>
            </a:r>
            <a:r>
              <a:rPr lang="vi-VN" dirty="0"/>
              <a:t> canh </a:t>
            </a:r>
            <a:r>
              <a:rPr lang="vi-VN" dirty="0" err="1"/>
              <a:t>được</a:t>
            </a:r>
            <a:r>
              <a:rPr lang="vi-VN" dirty="0"/>
              <a:t> 9 giây, </a:t>
            </a:r>
            <a:r>
              <a:rPr lang="vi-VN" dirty="0" err="1"/>
              <a:t>dẫn</a:t>
            </a:r>
            <a:r>
              <a:rPr lang="vi-VN" dirty="0"/>
              <a:t> </a:t>
            </a:r>
            <a:r>
              <a:rPr lang="vi-VN" dirty="0" err="1"/>
              <a:t>đến</a:t>
            </a:r>
            <a:r>
              <a:rPr lang="vi-VN" dirty="0"/>
              <a:t> </a:t>
            </a:r>
            <a:r>
              <a:rPr lang="vi-VN" dirty="0" err="1"/>
              <a:t>máy</a:t>
            </a:r>
            <a:r>
              <a:rPr lang="vi-VN" dirty="0"/>
              <a:t> bay </a:t>
            </a:r>
            <a:r>
              <a:rPr lang="vi-VN" dirty="0" err="1"/>
              <a:t>phải</a:t>
            </a:r>
            <a:r>
              <a:rPr lang="vi-VN" dirty="0"/>
              <a:t> </a:t>
            </a:r>
            <a:r>
              <a:rPr lang="vi-VN" dirty="0" err="1"/>
              <a:t>kích</a:t>
            </a:r>
            <a:r>
              <a:rPr lang="vi-VN" dirty="0"/>
              <a:t> </a:t>
            </a:r>
            <a:r>
              <a:rPr lang="vi-VN" dirty="0" err="1"/>
              <a:t>hoatja</a:t>
            </a:r>
            <a:r>
              <a:rPr lang="vi-VN" dirty="0"/>
              <a:t> </a:t>
            </a:r>
            <a:r>
              <a:rPr lang="vi-VN" dirty="0" err="1"/>
              <a:t>hệ</a:t>
            </a:r>
            <a:r>
              <a:rPr lang="vi-VN" dirty="0"/>
              <a:t> </a:t>
            </a:r>
            <a:r>
              <a:rPr lang="vi-VN" dirty="0" err="1"/>
              <a:t>tthoongs</a:t>
            </a:r>
            <a:r>
              <a:rPr lang="vi-VN" dirty="0"/>
              <a:t> </a:t>
            </a:r>
            <a:r>
              <a:rPr lang="vi-VN" dirty="0" err="1"/>
              <a:t>đẩy</a:t>
            </a:r>
            <a:r>
              <a:rPr lang="vi-VN" dirty="0"/>
              <a:t> </a:t>
            </a:r>
            <a:r>
              <a:rPr lang="vi-VN" dirty="0" err="1"/>
              <a:t>ngược</a:t>
            </a:r>
            <a:r>
              <a:rPr lang="vi-VN" dirty="0"/>
              <a:t> </a:t>
            </a:r>
            <a:r>
              <a:rPr lang="vi-VN" dirty="0" err="1"/>
              <a:t>và</a:t>
            </a:r>
            <a:r>
              <a:rPr lang="vi-VN" dirty="0"/>
              <a:t> </a:t>
            </a:r>
            <a:r>
              <a:rPr lang="vi-VN" dirty="0" err="1"/>
              <a:t>cuối</a:t>
            </a:r>
            <a:r>
              <a:rPr lang="vi-VN" dirty="0"/>
              <a:t> </a:t>
            </a:r>
            <a:r>
              <a:rPr lang="vi-VN" dirty="0" err="1"/>
              <a:t>cùng</a:t>
            </a:r>
            <a:r>
              <a:rPr lang="vi-VN" dirty="0"/>
              <a:t> đâm </a:t>
            </a:r>
            <a:r>
              <a:rPr lang="vi-VN" dirty="0" err="1"/>
              <a:t>vào</a:t>
            </a:r>
            <a:r>
              <a:rPr lang="vi-VN" dirty="0"/>
              <a:t> </a:t>
            </a:r>
            <a:r>
              <a:rPr lang="vi-VN" dirty="0" err="1"/>
              <a:t>một</a:t>
            </a:r>
            <a:r>
              <a:rPr lang="vi-VN" dirty="0"/>
              <a:t> ngân </a:t>
            </a:r>
            <a:r>
              <a:rPr lang="vi-VN" dirty="0" err="1"/>
              <a:t>hàng</a:t>
            </a:r>
            <a:r>
              <a:rPr lang="vi-VN" dirty="0"/>
              <a:t> </a:t>
            </a:r>
            <a:r>
              <a:rPr lang="vi-VN" dirty="0" err="1"/>
              <a:t>rồi</a:t>
            </a:r>
            <a:r>
              <a:rPr lang="vi-VN" dirty="0"/>
              <a:t> </a:t>
            </a:r>
            <a:r>
              <a:rPr lang="vi-VN" dirty="0" err="1"/>
              <a:t>bốc</a:t>
            </a:r>
            <a:r>
              <a:rPr lang="vi-VN" dirty="0"/>
              <a:t> </a:t>
            </a:r>
            <a:r>
              <a:rPr lang="vi-VN" dirty="0" err="1"/>
              <a:t>cháy</a:t>
            </a:r>
            <a:endParaRPr lang="vi-VN" dirty="0"/>
          </a:p>
          <a:p>
            <a:pPr marL="171450" indent="-171450">
              <a:buFontTx/>
              <a:buChar char="-"/>
            </a:pPr>
            <a:r>
              <a:rPr lang="vi-VN" dirty="0"/>
              <a:t>Do </a:t>
            </a:r>
            <a:r>
              <a:rPr lang="vi-VN" dirty="0" err="1"/>
              <a:t>đặc</a:t>
            </a:r>
            <a:r>
              <a:rPr lang="vi-VN" dirty="0"/>
              <a:t> </a:t>
            </a:r>
            <a:r>
              <a:rPr lang="vi-VN" dirty="0" err="1"/>
              <a:t>tả</a:t>
            </a:r>
            <a:r>
              <a:rPr lang="vi-VN" dirty="0"/>
              <a:t> </a:t>
            </a:r>
            <a:r>
              <a:rPr lang="vi-VN" dirty="0" err="1"/>
              <a:t>phần</a:t>
            </a:r>
            <a:r>
              <a:rPr lang="vi-VN" dirty="0"/>
              <a:t> </a:t>
            </a:r>
            <a:r>
              <a:rPr lang="vi-VN" dirty="0" err="1"/>
              <a:t>mềm</a:t>
            </a:r>
            <a:r>
              <a:rPr lang="vi-VN" dirty="0"/>
              <a:t> không </a:t>
            </a:r>
            <a:r>
              <a:rPr lang="vi-VN" dirty="0" err="1"/>
              <a:t>đầy</a:t>
            </a:r>
            <a:r>
              <a:rPr lang="vi-VN" dirty="0"/>
              <a:t> </a:t>
            </a:r>
            <a:r>
              <a:rPr lang="vi-VN" dirty="0" err="1"/>
              <a:t>đủ</a:t>
            </a:r>
            <a:endParaRPr lang="vi-VN" dirty="0"/>
          </a:p>
          <a:p>
            <a:pPr marL="171450" indent="-171450">
              <a:buFontTx/>
              <a:buChar char="-"/>
            </a:pPr>
            <a:r>
              <a:rPr lang="vi-VN" dirty="0" err="1"/>
              <a:t>Cần</a:t>
            </a:r>
            <a:r>
              <a:rPr lang="vi-VN" dirty="0"/>
              <a:t> </a:t>
            </a:r>
            <a:r>
              <a:rPr lang="vi-VN" dirty="0" err="1"/>
              <a:t>Chú</a:t>
            </a:r>
            <a:r>
              <a:rPr lang="vi-VN" dirty="0"/>
              <a:t> ý </a:t>
            </a:r>
            <a:r>
              <a:rPr lang="vi-VN" dirty="0" err="1"/>
              <a:t>những</a:t>
            </a:r>
            <a:r>
              <a:rPr lang="vi-VN" dirty="0"/>
              <a:t> yêu </a:t>
            </a:r>
            <a:r>
              <a:rPr lang="vi-VN" dirty="0" err="1"/>
              <a:t>cầu</a:t>
            </a:r>
            <a:r>
              <a:rPr lang="vi-VN" dirty="0"/>
              <a:t> </a:t>
            </a:r>
            <a:r>
              <a:rPr lang="vi-VN" dirty="0" err="1"/>
              <a:t>ít</a:t>
            </a:r>
            <a:r>
              <a:rPr lang="vi-VN" dirty="0"/>
              <a:t> </a:t>
            </a:r>
            <a:r>
              <a:rPr lang="vi-VN" dirty="0" err="1"/>
              <a:t>xảy</a:t>
            </a:r>
            <a:r>
              <a:rPr lang="vi-VN" dirty="0"/>
              <a:t> ra, </a:t>
            </a:r>
          </a:p>
          <a:p>
            <a:r>
              <a:rPr lang="vi-VN" dirty="0"/>
              <a:t>Yêu </a:t>
            </a:r>
            <a:r>
              <a:rPr lang="vi-VN" dirty="0" err="1"/>
              <a:t>cầu</a:t>
            </a:r>
            <a:r>
              <a:rPr lang="vi-VN" dirty="0"/>
              <a:t> phi </a:t>
            </a:r>
            <a:r>
              <a:rPr lang="vi-VN" dirty="0" err="1"/>
              <a:t>chức</a:t>
            </a:r>
            <a:r>
              <a:rPr lang="vi-VN" dirty="0"/>
              <a:t> năng như: </a:t>
            </a:r>
            <a:r>
              <a:rPr lang="vi-VN" dirty="0" err="1"/>
              <a:t>độ</a:t>
            </a:r>
            <a:r>
              <a:rPr lang="vi-VN" dirty="0"/>
              <a:t> tin </a:t>
            </a:r>
            <a:r>
              <a:rPr lang="vi-VN" dirty="0" err="1"/>
              <a:t>cậy</a:t>
            </a:r>
            <a:r>
              <a:rPr lang="vi-VN" dirty="0"/>
              <a:t>, </a:t>
            </a:r>
            <a:r>
              <a:rPr lang="vi-VN" dirty="0" err="1"/>
              <a:t>thời</a:t>
            </a:r>
            <a:r>
              <a:rPr lang="vi-VN" dirty="0"/>
              <a:t> gian </a:t>
            </a:r>
            <a:r>
              <a:rPr lang="vi-VN" dirty="0" err="1"/>
              <a:t>phản</a:t>
            </a:r>
            <a:r>
              <a:rPr lang="vi-VN" dirty="0"/>
              <a:t> </a:t>
            </a:r>
            <a:r>
              <a:rPr lang="vi-VN" dirty="0" err="1"/>
              <a:t>hồi</a:t>
            </a:r>
            <a:r>
              <a:rPr lang="vi-VN" dirty="0"/>
              <a:t>, dung </a:t>
            </a:r>
            <a:r>
              <a:rPr lang="vi-VN" dirty="0" err="1"/>
              <a:t>lượng</a:t>
            </a:r>
            <a:r>
              <a:rPr lang="vi-VN" dirty="0"/>
              <a:t> </a:t>
            </a:r>
            <a:r>
              <a:rPr lang="vi-VN" dirty="0" err="1"/>
              <a:t>bộ</a:t>
            </a:r>
            <a:r>
              <a:rPr lang="vi-VN" dirty="0"/>
              <a:t> </a:t>
            </a:r>
            <a:r>
              <a:rPr lang="vi-VN" dirty="0" err="1"/>
              <a:t>nhớ</a:t>
            </a:r>
            <a:r>
              <a:rPr lang="vi-VN" dirty="0"/>
              <a:t>, </a:t>
            </a:r>
            <a:r>
              <a:rPr lang="vi-VN" dirty="0">
                <a:sym typeface="Wingdings" panose="05000000000000000000" pitchFamily="2" charset="2"/>
              </a:rPr>
              <a:t> yêu </a:t>
            </a:r>
            <a:r>
              <a:rPr lang="vi-VN" dirty="0" err="1">
                <a:sym typeface="Wingdings" panose="05000000000000000000" pitchFamily="2" charset="2"/>
              </a:rPr>
              <a:t>cầu</a:t>
            </a:r>
            <a:r>
              <a:rPr lang="vi-VN" dirty="0">
                <a:sym typeface="Wingdings" panose="05000000000000000000" pitchFamily="2" charset="2"/>
              </a:rPr>
              <a:t>: qui </a:t>
            </a:r>
            <a:r>
              <a:rPr lang="vi-VN" dirty="0" err="1">
                <a:sym typeface="Wingdings" panose="05000000000000000000" pitchFamily="2" charset="2"/>
              </a:rPr>
              <a:t>định</a:t>
            </a:r>
            <a:r>
              <a:rPr lang="vi-VN" dirty="0">
                <a:sym typeface="Wingdings" panose="05000000000000000000" pitchFamily="2" charset="2"/>
              </a:rPr>
              <a:t> </a:t>
            </a:r>
            <a:r>
              <a:rPr lang="vi-VN" dirty="0" err="1">
                <a:sym typeface="Wingdings" panose="05000000000000000000" pitchFamily="2" charset="2"/>
              </a:rPr>
              <a:t>chuẩn</a:t>
            </a:r>
            <a:r>
              <a:rPr lang="vi-VN" dirty="0">
                <a:sym typeface="Wingdings" panose="05000000000000000000" pitchFamily="2" charset="2"/>
              </a:rPr>
              <a:t> </a:t>
            </a:r>
            <a:r>
              <a:rPr lang="vi-VN" dirty="0" err="1">
                <a:sym typeface="Wingdings" panose="05000000000000000000" pitchFamily="2" charset="2"/>
              </a:rPr>
              <a:t>về</a:t>
            </a:r>
            <a:r>
              <a:rPr lang="vi-VN" dirty="0">
                <a:sym typeface="Wingdings" panose="05000000000000000000" pitchFamily="2" charset="2"/>
              </a:rPr>
              <a:t> </a:t>
            </a:r>
            <a:r>
              <a:rPr lang="vi-VN" dirty="0" err="1">
                <a:sym typeface="Wingdings" panose="05000000000000000000" pitchFamily="2" charset="2"/>
              </a:rPr>
              <a:t>qtr</a:t>
            </a:r>
            <a:r>
              <a:rPr lang="vi-VN" dirty="0">
                <a:sym typeface="Wingdings" panose="05000000000000000000" pitchFamily="2" charset="2"/>
              </a:rPr>
              <a:t> </a:t>
            </a:r>
            <a:r>
              <a:rPr lang="vi-VN" dirty="0" err="1">
                <a:sym typeface="Wingdings" panose="05000000000000000000" pitchFamily="2" charset="2"/>
              </a:rPr>
              <a:t>tineens</a:t>
            </a:r>
            <a:r>
              <a:rPr lang="vi-VN" dirty="0">
                <a:sym typeface="Wingdings" panose="05000000000000000000" pitchFamily="2" charset="2"/>
              </a:rPr>
              <a:t> hanh, </a:t>
            </a:r>
            <a:r>
              <a:rPr lang="vi-VN" dirty="0" err="1">
                <a:sym typeface="Wingdings" panose="05000000000000000000" pitchFamily="2" charset="2"/>
              </a:rPr>
              <a:t>chuẩn</a:t>
            </a:r>
            <a:r>
              <a:rPr lang="vi-VN" dirty="0">
                <a:sym typeface="Wingdings" panose="05000000000000000000" pitchFamily="2" charset="2"/>
              </a:rPr>
              <a:t> </a:t>
            </a:r>
            <a:r>
              <a:rPr lang="vi-VN" dirty="0" err="1">
                <a:sym typeface="Wingdings" panose="05000000000000000000" pitchFamily="2" charset="2"/>
              </a:rPr>
              <a:t>tài</a:t>
            </a:r>
            <a:r>
              <a:rPr lang="vi-VN" dirty="0">
                <a:sym typeface="Wingdings" panose="05000000000000000000" pitchFamily="2" charset="2"/>
              </a:rPr>
              <a:t> </a:t>
            </a:r>
            <a:r>
              <a:rPr lang="vi-VN" dirty="0" err="1">
                <a:sym typeface="Wingdings" panose="05000000000000000000" pitchFamily="2" charset="2"/>
              </a:rPr>
              <a:t>liệu</a:t>
            </a:r>
            <a:endParaRPr lang="vi-VN" dirty="0">
              <a:sym typeface="Wingdings" panose="05000000000000000000" pitchFamily="2" charset="2"/>
            </a:endParaRPr>
          </a:p>
          <a:p>
            <a:r>
              <a:rPr lang="vi-VN" dirty="0">
                <a:sym typeface="Wingdings" panose="05000000000000000000" pitchFamily="2" charset="2"/>
              </a:rPr>
              <a:t>*Phi </a:t>
            </a:r>
            <a:r>
              <a:rPr lang="vi-VN" dirty="0" err="1">
                <a:sym typeface="Wingdings" panose="05000000000000000000" pitchFamily="2" charset="2"/>
              </a:rPr>
              <a:t>chức</a:t>
            </a:r>
            <a:r>
              <a:rPr lang="vi-VN" dirty="0">
                <a:sym typeface="Wingdings" panose="05000000000000000000" pitchFamily="2" charset="2"/>
              </a:rPr>
              <a:t> năng </a:t>
            </a:r>
            <a:r>
              <a:rPr lang="vi-VN" dirty="0" err="1">
                <a:sym typeface="Wingdings" panose="05000000000000000000" pitchFamily="2" charset="2"/>
              </a:rPr>
              <a:t>khó</a:t>
            </a:r>
            <a:r>
              <a:rPr lang="vi-VN" dirty="0">
                <a:sym typeface="Wingdings" panose="05000000000000000000" pitchFamily="2" charset="2"/>
              </a:rPr>
              <a:t> </a:t>
            </a:r>
            <a:r>
              <a:rPr lang="vi-VN" dirty="0" err="1">
                <a:sym typeface="Wingdings" panose="05000000000000000000" pitchFamily="2" charset="2"/>
              </a:rPr>
              <a:t>phát</a:t>
            </a:r>
            <a:r>
              <a:rPr lang="vi-VN" dirty="0">
                <a:sym typeface="Wingdings" panose="05000000000000000000" pitchFamily="2" charset="2"/>
              </a:rPr>
              <a:t> </a:t>
            </a:r>
            <a:r>
              <a:rPr lang="vi-VN" dirty="0" err="1">
                <a:sym typeface="Wingdings" panose="05000000000000000000" pitchFamily="2" charset="2"/>
              </a:rPr>
              <a:t>biểu</a:t>
            </a:r>
            <a:r>
              <a:rPr lang="vi-VN" dirty="0">
                <a:sym typeface="Wingdings" panose="05000000000000000000" pitchFamily="2" charset="2"/>
              </a:rPr>
              <a:t> chinh </a:t>
            </a:r>
            <a:r>
              <a:rPr lang="vi-VN" dirty="0" err="1">
                <a:sym typeface="Wingdings" panose="05000000000000000000" pitchFamily="2" charset="2"/>
              </a:rPr>
              <a:t>xác</a:t>
            </a:r>
            <a:r>
              <a:rPr lang="vi-VN" dirty="0">
                <a:sym typeface="Wingdings" panose="05000000000000000000" pitchFamily="2" charset="2"/>
              </a:rPr>
              <a:t> </a:t>
            </a:r>
            <a:r>
              <a:rPr lang="vi-VN" dirty="0" err="1">
                <a:sym typeface="Wingdings" panose="05000000000000000000" pitchFamily="2" charset="2"/>
              </a:rPr>
              <a:t>và</a:t>
            </a:r>
            <a:r>
              <a:rPr lang="vi-VN" dirty="0">
                <a:sym typeface="Wingdings" panose="05000000000000000000" pitchFamily="2" charset="2"/>
              </a:rPr>
              <a:t> </a:t>
            </a:r>
            <a:r>
              <a:rPr lang="vi-VN" dirty="0" err="1">
                <a:sym typeface="Wingdings" panose="05000000000000000000" pitchFamily="2" charset="2"/>
              </a:rPr>
              <a:t>khó</a:t>
            </a:r>
            <a:r>
              <a:rPr lang="vi-VN" dirty="0">
                <a:sym typeface="Wingdings" panose="05000000000000000000" pitchFamily="2" charset="2"/>
              </a:rPr>
              <a:t> </a:t>
            </a:r>
            <a:r>
              <a:rPr lang="vi-VN" dirty="0" err="1">
                <a:sym typeface="Wingdings" panose="05000000000000000000" pitchFamily="2" charset="2"/>
              </a:rPr>
              <a:t>kiểm</a:t>
            </a:r>
            <a:r>
              <a:rPr lang="vi-VN" dirty="0">
                <a:sym typeface="Wingdings" panose="05000000000000000000" pitchFamily="2" charset="2"/>
              </a:rPr>
              <a:t> </a:t>
            </a:r>
            <a:r>
              <a:rPr lang="vi-VN" dirty="0" err="1">
                <a:sym typeface="Wingdings" panose="05000000000000000000" pitchFamily="2" charset="2"/>
              </a:rPr>
              <a:t>tả</a:t>
            </a:r>
            <a:endParaRPr lang="vi-VN" dirty="0">
              <a:sym typeface="Wingdings" panose="05000000000000000000" pitchFamily="2" charset="2"/>
            </a:endParaRPr>
          </a:p>
          <a:p>
            <a:endParaRPr lang="vi-VN" dirty="0">
              <a:sym typeface="Wingdings" panose="05000000000000000000" pitchFamily="2" charset="2"/>
            </a:endParaRPr>
          </a:p>
          <a:p>
            <a:pPr marL="171450" indent="-171450">
              <a:buFont typeface="Arial" panose="020B0604020202020204" pitchFamily="34" charset="0"/>
              <a:buChar char="•"/>
            </a:pPr>
            <a:r>
              <a:rPr lang="vi-VN" dirty="0" err="1">
                <a:sym typeface="Wingdings" panose="05000000000000000000" pitchFamily="2" charset="2"/>
              </a:rPr>
              <a:t>Shall</a:t>
            </a:r>
            <a:r>
              <a:rPr lang="vi-VN" dirty="0">
                <a:sym typeface="Wingdings" panose="05000000000000000000" pitchFamily="2" charset="2"/>
              </a:rPr>
              <a:t> </a:t>
            </a:r>
            <a:r>
              <a:rPr lang="vi-VN" dirty="0" err="1">
                <a:sym typeface="Wingdings" panose="05000000000000000000" pitchFamily="2" charset="2"/>
              </a:rPr>
              <a:t>not</a:t>
            </a:r>
            <a:r>
              <a:rPr lang="vi-VN" dirty="0">
                <a:sym typeface="Wingdings" panose="05000000000000000000" pitchFamily="2" charset="2"/>
              </a:rPr>
              <a:t>: </a:t>
            </a:r>
          </a:p>
          <a:p>
            <a:pPr marL="628650" lvl="1" indent="-171450">
              <a:buFont typeface="Arial" panose="020B0604020202020204" pitchFamily="34" charset="0"/>
              <a:buChar char="•"/>
            </a:pPr>
            <a:r>
              <a:rPr lang="vi-VN" dirty="0">
                <a:sym typeface="Wingdings" panose="05000000000000000000" pitchFamily="2" charset="2"/>
              </a:rPr>
              <a:t>không nên cho </a:t>
            </a:r>
            <a:r>
              <a:rPr lang="vi-VN" dirty="0" err="1">
                <a:sym typeface="Wingdings" panose="05000000000000000000" pitchFamily="2" charset="2"/>
              </a:rPr>
              <a:t>phép</a:t>
            </a:r>
            <a:r>
              <a:rPr lang="vi-VN" dirty="0">
                <a:sym typeface="Wingdings" panose="05000000000000000000" pitchFamily="2" charset="2"/>
              </a:rPr>
              <a:t> </a:t>
            </a:r>
            <a:r>
              <a:rPr lang="vi-VN" dirty="0" err="1">
                <a:sym typeface="Wingdings" panose="05000000000000000000" pitchFamily="2" charset="2"/>
              </a:rPr>
              <a:t>người</a:t>
            </a:r>
            <a:r>
              <a:rPr lang="vi-VN" dirty="0">
                <a:sym typeface="Wingdings" panose="05000000000000000000" pitchFamily="2" charset="2"/>
              </a:rPr>
              <a:t> </a:t>
            </a:r>
            <a:r>
              <a:rPr lang="vi-VN" dirty="0" err="1">
                <a:sym typeface="Wingdings" panose="05000000000000000000" pitchFamily="2" charset="2"/>
              </a:rPr>
              <a:t>dùng</a:t>
            </a:r>
            <a:r>
              <a:rPr lang="vi-VN" dirty="0">
                <a:sym typeface="Wingdings" panose="05000000000000000000" pitchFamily="2" charset="2"/>
              </a:rPr>
              <a:t> </a:t>
            </a:r>
            <a:r>
              <a:rPr lang="vi-VN" dirty="0" err="1">
                <a:sym typeface="Wingdings" panose="05000000000000000000" pitchFamily="2" charset="2"/>
              </a:rPr>
              <a:t>chỉnh</a:t>
            </a:r>
            <a:r>
              <a:rPr lang="vi-VN" dirty="0">
                <a:sym typeface="Wingdings" panose="05000000000000000000" pitchFamily="2" charset="2"/>
              </a:rPr>
              <a:t> </a:t>
            </a:r>
            <a:r>
              <a:rPr lang="vi-VN" dirty="0" err="1">
                <a:sym typeface="Wingdings" panose="05000000000000000000" pitchFamily="2" charset="2"/>
              </a:rPr>
              <a:t>sửa</a:t>
            </a:r>
            <a:r>
              <a:rPr lang="vi-VN" dirty="0">
                <a:sym typeface="Wingdings" panose="05000000000000000000" pitchFamily="2" charset="2"/>
              </a:rPr>
              <a:t> </a:t>
            </a:r>
            <a:r>
              <a:rPr lang="vi-VN" dirty="0" err="1">
                <a:sym typeface="Wingdings" panose="05000000000000000000" pitchFamily="2" charset="2"/>
              </a:rPr>
              <a:t>file</a:t>
            </a:r>
            <a:r>
              <a:rPr lang="vi-VN" dirty="0">
                <a:sym typeface="Wingdings" panose="05000000000000000000" pitchFamily="2" charset="2"/>
              </a:rPr>
              <a:t> </a:t>
            </a:r>
            <a:r>
              <a:rPr lang="vi-VN" dirty="0" err="1">
                <a:sym typeface="Wingdings" panose="05000000000000000000" pitchFamily="2" charset="2"/>
              </a:rPr>
              <a:t>hệ</a:t>
            </a:r>
            <a:r>
              <a:rPr lang="vi-VN" dirty="0">
                <a:sym typeface="Wingdings" panose="05000000000000000000" pitchFamily="2" charset="2"/>
              </a:rPr>
              <a:t> </a:t>
            </a:r>
            <a:r>
              <a:rPr lang="vi-VN" dirty="0" err="1">
                <a:sym typeface="Wingdings" panose="05000000000000000000" pitchFamily="2" charset="2"/>
              </a:rPr>
              <a:t>thống</a:t>
            </a:r>
            <a:endParaRPr lang="vi-VN" dirty="0">
              <a:sym typeface="Wingdings" panose="05000000000000000000" pitchFamily="2" charset="2"/>
            </a:endParaRPr>
          </a:p>
          <a:p>
            <a:pPr marL="628650" lvl="1" indent="-171450">
              <a:buFont typeface="Arial" panose="020B0604020202020204" pitchFamily="34" charset="0"/>
              <a:buChar char="•"/>
            </a:pPr>
            <a:r>
              <a:rPr lang="vi-VN" dirty="0"/>
              <a:t>Không cho </a:t>
            </a:r>
            <a:r>
              <a:rPr lang="vi-VN" dirty="0" err="1"/>
              <a:t>phép</a:t>
            </a:r>
            <a:r>
              <a:rPr lang="vi-VN" dirty="0"/>
              <a:t> </a:t>
            </a:r>
            <a:r>
              <a:rPr lang="vi-VN" dirty="0" err="1"/>
              <a:t>hệ</a:t>
            </a:r>
            <a:r>
              <a:rPr lang="vi-VN" dirty="0"/>
              <a:t> </a:t>
            </a:r>
            <a:r>
              <a:rPr lang="vi-VN" dirty="0" err="1"/>
              <a:t>thống</a:t>
            </a:r>
            <a:r>
              <a:rPr lang="vi-VN" dirty="0"/>
              <a:t> phanh </a:t>
            </a:r>
            <a:r>
              <a:rPr lang="vi-VN" dirty="0" err="1"/>
              <a:t>hoạt</a:t>
            </a:r>
            <a:r>
              <a:rPr lang="vi-VN" dirty="0"/>
              <a:t> </a:t>
            </a:r>
            <a:r>
              <a:rPr lang="vi-VN" dirty="0" err="1"/>
              <a:t>động</a:t>
            </a:r>
            <a:r>
              <a:rPr lang="vi-VN" dirty="0"/>
              <a:t> khi </a:t>
            </a:r>
            <a:r>
              <a:rPr lang="vi-VN" dirty="0" err="1"/>
              <a:t>máy</a:t>
            </a:r>
            <a:r>
              <a:rPr lang="vi-VN" dirty="0"/>
              <a:t> bay đang ở trong </a:t>
            </a:r>
            <a:r>
              <a:rPr lang="vi-VN" dirty="0" err="1"/>
              <a:t>trạng</a:t>
            </a:r>
            <a:r>
              <a:rPr lang="vi-VN" dirty="0"/>
              <a:t> thai </a:t>
            </a:r>
            <a:r>
              <a:rPr lang="vi-VN" dirty="0" err="1"/>
              <a:t>cất</a:t>
            </a:r>
            <a:r>
              <a:rPr lang="vi-VN" dirty="0"/>
              <a:t> canh</a:t>
            </a:r>
          </a:p>
          <a:p>
            <a:pPr marL="171450" lvl="0" indent="-171450">
              <a:buFont typeface="Arial" panose="020B0604020202020204" pitchFamily="34" charset="0"/>
              <a:buChar char="•"/>
            </a:pPr>
            <a:r>
              <a:rPr lang="vi-VN" dirty="0" err="1"/>
              <a:t>Shallnot</a:t>
            </a:r>
            <a:r>
              <a:rPr lang="vi-VN" dirty="0"/>
              <a:t> </a:t>
            </a:r>
            <a:r>
              <a:rPr lang="vi-VN" dirty="0" err="1"/>
              <a:t>tùy</a:t>
            </a:r>
            <a:r>
              <a:rPr lang="vi-VN" dirty="0"/>
              <a:t>  </a:t>
            </a:r>
            <a:r>
              <a:rPr lang="vi-VN" dirty="0" err="1"/>
              <a:t>thuộc</a:t>
            </a:r>
            <a:r>
              <a:rPr lang="vi-VN" dirty="0"/>
              <a:t> </a:t>
            </a:r>
            <a:r>
              <a:rPr lang="vi-VN" dirty="0" err="1"/>
              <a:t>vào</a:t>
            </a:r>
            <a:r>
              <a:rPr lang="vi-VN" dirty="0"/>
              <a:t> yêu </a:t>
            </a:r>
            <a:r>
              <a:rPr lang="vi-VN" dirty="0" err="1"/>
              <a:t>cầu</a:t>
            </a:r>
            <a:r>
              <a:rPr lang="vi-VN" dirty="0"/>
              <a:t> </a:t>
            </a:r>
            <a:r>
              <a:rPr lang="vi-VN" dirty="0" err="1"/>
              <a:t>chức</a:t>
            </a:r>
            <a:r>
              <a:rPr lang="vi-VN" dirty="0"/>
              <a:t> năng </a:t>
            </a:r>
            <a:r>
              <a:rPr lang="vi-VN" dirty="0" err="1"/>
              <a:t>phần</a:t>
            </a:r>
            <a:r>
              <a:rPr lang="vi-VN" dirty="0"/>
              <a:t> </a:t>
            </a:r>
            <a:r>
              <a:rPr lang="vi-VN" dirty="0" err="1"/>
              <a:t>mềm</a:t>
            </a:r>
            <a:r>
              <a:rPr lang="vi-VN" dirty="0"/>
              <a:t> </a:t>
            </a:r>
            <a:r>
              <a:rPr lang="vi-VN" dirty="0" err="1"/>
              <a:t>cụ</a:t>
            </a:r>
            <a:r>
              <a:rPr lang="vi-VN" dirty="0"/>
              <a:t> </a:t>
            </a:r>
            <a:r>
              <a:rPr lang="vi-VN" dirty="0" err="1"/>
              <a:t>thể</a:t>
            </a:r>
            <a:endParaRPr lang="vi-VN"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3</a:t>
            </a:fld>
            <a:endParaRPr lang="en-US"/>
          </a:p>
        </p:txBody>
      </p:sp>
    </p:spTree>
    <p:extLst>
      <p:ext uri="{BB962C8B-B14F-4D97-AF65-F5344CB8AC3E}">
        <p14:creationId xmlns:p14="http://schemas.microsoft.com/office/powerpoint/2010/main" val="1926831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dirty="0" err="1"/>
              <a:t>Xác</a:t>
            </a:r>
            <a:r>
              <a:rPr lang="vi-VN" dirty="0"/>
              <a:t> </a:t>
            </a:r>
            <a:r>
              <a:rPr lang="vi-VN" dirty="0" err="1"/>
              <a:t>định</a:t>
            </a:r>
            <a:r>
              <a:rPr lang="vi-VN" dirty="0"/>
              <a:t> nguy cơ</a:t>
            </a:r>
          </a:p>
          <a:p>
            <a:pPr marL="171450" indent="-171450">
              <a:buFontTx/>
              <a:buChar char="-"/>
            </a:pPr>
            <a:r>
              <a:rPr lang="vi-VN" dirty="0"/>
              <a:t>Phân </a:t>
            </a:r>
            <a:r>
              <a:rPr lang="vi-VN" dirty="0" err="1"/>
              <a:t>tích</a:t>
            </a:r>
            <a:r>
              <a:rPr lang="vi-VN" dirty="0"/>
              <a:t> </a:t>
            </a:r>
            <a:r>
              <a:rPr lang="vi-VN" dirty="0" err="1"/>
              <a:t>rủi</a:t>
            </a:r>
            <a:r>
              <a:rPr lang="vi-VN" dirty="0"/>
              <a:t> ro </a:t>
            </a:r>
            <a:r>
              <a:rPr lang="vi-VN" dirty="0" err="1"/>
              <a:t>và</a:t>
            </a:r>
            <a:r>
              <a:rPr lang="vi-VN" dirty="0"/>
              <a:t> phân </a:t>
            </a:r>
            <a:r>
              <a:rPr lang="vi-VN" dirty="0" err="1"/>
              <a:t>loại</a:t>
            </a:r>
            <a:r>
              <a:rPr lang="vi-VN" dirty="0"/>
              <a:t> </a:t>
            </a:r>
            <a:r>
              <a:rPr lang="vi-VN" dirty="0" err="1"/>
              <a:t>rủi</a:t>
            </a:r>
            <a:r>
              <a:rPr lang="vi-VN" dirty="0"/>
              <a:t> ro</a:t>
            </a:r>
          </a:p>
          <a:p>
            <a:pPr marL="171450" indent="-171450">
              <a:buFontTx/>
              <a:buChar char="-"/>
            </a:pPr>
            <a:r>
              <a:rPr lang="vi-VN" dirty="0"/>
              <a:t>Phân </a:t>
            </a:r>
            <a:r>
              <a:rPr lang="vi-VN" dirty="0" err="1"/>
              <a:t>tách</a:t>
            </a:r>
            <a:r>
              <a:rPr lang="vi-VN" dirty="0"/>
              <a:t> </a:t>
            </a:r>
            <a:r>
              <a:rPr lang="vi-VN" dirty="0" err="1"/>
              <a:t>rủi</a:t>
            </a:r>
            <a:r>
              <a:rPr lang="vi-VN" dirty="0"/>
              <a:t> ro</a:t>
            </a:r>
            <a:endParaRPr lang="en-US"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4</a:t>
            </a:fld>
            <a:endParaRPr lang="en-US"/>
          </a:p>
        </p:txBody>
      </p:sp>
    </p:spTree>
    <p:extLst>
      <p:ext uri="{BB962C8B-B14F-4D97-AF65-F5344CB8AC3E}">
        <p14:creationId xmlns:p14="http://schemas.microsoft.com/office/powerpoint/2010/main" val="118444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5</a:t>
            </a:fld>
            <a:endParaRPr lang="en-US"/>
          </a:p>
        </p:txBody>
      </p:sp>
    </p:spTree>
    <p:extLst>
      <p:ext uri="{BB962C8B-B14F-4D97-AF65-F5344CB8AC3E}">
        <p14:creationId xmlns:p14="http://schemas.microsoft.com/office/powerpoint/2010/main" val="254389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Thông tin </a:t>
            </a:r>
            <a:r>
              <a:rPr lang="vi-VN" dirty="0" err="1"/>
              <a:t>triển</a:t>
            </a:r>
            <a:r>
              <a:rPr lang="vi-VN" dirty="0"/>
              <a:t> khai </a:t>
            </a:r>
            <a:r>
              <a:rPr lang="vi-VN" dirty="0" err="1"/>
              <a:t>hệ</a:t>
            </a:r>
            <a:r>
              <a:rPr lang="vi-VN" dirty="0"/>
              <a:t> </a:t>
            </a:r>
            <a:r>
              <a:rPr lang="vi-VN" dirty="0" err="1"/>
              <a:t>thống</a:t>
            </a:r>
            <a:r>
              <a:rPr lang="vi-VN" dirty="0"/>
              <a:t> – thông tin </a:t>
            </a:r>
            <a:r>
              <a:rPr lang="vi-VN" dirty="0" err="1"/>
              <a:t>đặc</a:t>
            </a:r>
            <a:r>
              <a:rPr lang="vi-VN" dirty="0"/>
              <a:t> </a:t>
            </a:r>
            <a:r>
              <a:rPr lang="vi-VN" dirty="0" err="1"/>
              <a:t>tả</a:t>
            </a:r>
            <a:r>
              <a:rPr lang="vi-VN" dirty="0"/>
              <a:t> </a:t>
            </a:r>
            <a:r>
              <a:rPr lang="vi-VN" dirty="0" err="1"/>
              <a:t>chức</a:t>
            </a:r>
            <a:r>
              <a:rPr lang="vi-VN" dirty="0"/>
              <a:t> năng </a:t>
            </a:r>
            <a:r>
              <a:rPr lang="vi-VN" dirty="0" err="1"/>
              <a:t>và</a:t>
            </a:r>
            <a:r>
              <a:rPr lang="vi-VN" dirty="0"/>
              <a:t> phi </a:t>
            </a:r>
            <a:r>
              <a:rPr lang="vi-VN" dirty="0" err="1"/>
              <a:t>chức</a:t>
            </a:r>
            <a:r>
              <a:rPr lang="vi-VN" dirty="0"/>
              <a:t> năng</a:t>
            </a:r>
            <a:endParaRPr lang="en-US"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8</a:t>
            </a:fld>
            <a:endParaRPr lang="en-US"/>
          </a:p>
        </p:txBody>
      </p:sp>
    </p:spTree>
    <p:extLst>
      <p:ext uri="{BB962C8B-B14F-4D97-AF65-F5344CB8AC3E}">
        <p14:creationId xmlns:p14="http://schemas.microsoft.com/office/powerpoint/2010/main" val="254828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dirty="0"/>
              <a:t>Coi </a:t>
            </a:r>
            <a:r>
              <a:rPr lang="vi-VN" dirty="0" err="1"/>
              <a:t>các</a:t>
            </a:r>
            <a:r>
              <a:rPr lang="vi-VN" dirty="0"/>
              <a:t> nguy cơ </a:t>
            </a:r>
            <a:r>
              <a:rPr lang="vi-VN" dirty="0" err="1"/>
              <a:t>này</a:t>
            </a:r>
            <a:r>
              <a:rPr lang="vi-VN" dirty="0"/>
              <a:t> </a:t>
            </a:r>
            <a:r>
              <a:rPr lang="vi-VN" dirty="0" err="1"/>
              <a:t>có</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hệ</a:t>
            </a:r>
            <a:r>
              <a:rPr lang="vi-VN" dirty="0"/>
              <a:t> </a:t>
            </a:r>
            <a:r>
              <a:rPr lang="vi-VN" dirty="0" err="1"/>
              <a:t>thống</a:t>
            </a:r>
            <a:endParaRPr lang="vi-VN" dirty="0"/>
          </a:p>
          <a:p>
            <a:pPr marL="171450" indent="-171450">
              <a:buFontTx/>
              <a:buChar char="-"/>
            </a:pPr>
            <a:r>
              <a:rPr lang="vi-VN" dirty="0" err="1"/>
              <a:t>Ví</a:t>
            </a:r>
            <a:r>
              <a:rPr lang="vi-VN" dirty="0"/>
              <a:t> </a:t>
            </a:r>
            <a:r>
              <a:rPr lang="vi-VN" dirty="0" err="1"/>
              <a:t>dụ</a:t>
            </a:r>
            <a:r>
              <a:rPr lang="vi-VN" dirty="0"/>
              <a:t> </a:t>
            </a:r>
            <a:r>
              <a:rPr lang="vi-VN" dirty="0" err="1"/>
              <a:t>về</a:t>
            </a:r>
            <a:r>
              <a:rPr lang="vi-VN" dirty="0"/>
              <a:t> </a:t>
            </a:r>
            <a:r>
              <a:rPr lang="vi-VN" dirty="0" err="1"/>
              <a:t>hệ</a:t>
            </a:r>
            <a:r>
              <a:rPr lang="vi-VN" dirty="0"/>
              <a:t> </a:t>
            </a:r>
            <a:r>
              <a:rPr lang="vi-VN" dirty="0" err="1"/>
              <a:t>thống</a:t>
            </a:r>
            <a:r>
              <a:rPr lang="vi-VN" dirty="0"/>
              <a:t> bơm </a:t>
            </a:r>
            <a:r>
              <a:rPr lang="vi-VN" dirty="0" err="1"/>
              <a:t>insullin</a:t>
            </a:r>
            <a:r>
              <a:rPr lang="vi-VN" dirty="0"/>
              <a:t>, </a:t>
            </a:r>
            <a:r>
              <a:rPr lang="vi-VN" dirty="0" err="1"/>
              <a:t>các</a:t>
            </a:r>
            <a:r>
              <a:rPr lang="vi-VN" dirty="0"/>
              <a:t> </a:t>
            </a:r>
            <a:r>
              <a:rPr lang="vi-VN" dirty="0" err="1"/>
              <a:t>hệ</a:t>
            </a:r>
            <a:r>
              <a:rPr lang="vi-VN" dirty="0"/>
              <a:t> </a:t>
            </a:r>
            <a:r>
              <a:rPr lang="vi-VN" dirty="0" err="1"/>
              <a:t>thống</a:t>
            </a:r>
            <a:r>
              <a:rPr lang="vi-VN" dirty="0"/>
              <a:t> </a:t>
            </a:r>
            <a:r>
              <a:rPr lang="vi-VN" dirty="0" err="1"/>
              <a:t>về</a:t>
            </a:r>
            <a:r>
              <a:rPr lang="vi-VN" dirty="0"/>
              <a:t> y </a:t>
            </a:r>
            <a:r>
              <a:rPr lang="vi-VN" dirty="0" err="1"/>
              <a:t>tế</a:t>
            </a:r>
            <a:r>
              <a:rPr lang="vi-VN" dirty="0"/>
              <a:t> </a:t>
            </a:r>
            <a:r>
              <a:rPr lang="vi-VN" dirty="0" err="1"/>
              <a:t>phải</a:t>
            </a:r>
            <a:r>
              <a:rPr lang="vi-VN" dirty="0"/>
              <a:t> </a:t>
            </a:r>
            <a:r>
              <a:rPr lang="vi-VN" dirty="0" err="1"/>
              <a:t>được</a:t>
            </a:r>
            <a:r>
              <a:rPr lang="vi-VN" dirty="0"/>
              <a:t> xem </a:t>
            </a:r>
            <a:r>
              <a:rPr lang="vi-VN" dirty="0" err="1"/>
              <a:t>xét</a:t>
            </a:r>
            <a:r>
              <a:rPr lang="vi-VN" dirty="0"/>
              <a:t> </a:t>
            </a:r>
            <a:r>
              <a:rPr lang="vi-VN" dirty="0" err="1"/>
              <a:t>cần</a:t>
            </a:r>
            <a:r>
              <a:rPr lang="vi-VN" dirty="0"/>
              <a:t> </a:t>
            </a:r>
            <a:r>
              <a:rPr lang="vi-VN" dirty="0" err="1"/>
              <a:t>trọng</a:t>
            </a:r>
            <a:r>
              <a:rPr lang="vi-VN" dirty="0"/>
              <a:t> do </a:t>
            </a:r>
            <a:r>
              <a:rPr lang="vi-VN" dirty="0" err="1"/>
              <a:t>nó</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tinhs</a:t>
            </a:r>
            <a:r>
              <a:rPr lang="vi-VN" dirty="0"/>
              <a:t> </a:t>
            </a:r>
            <a:r>
              <a:rPr lang="vi-VN" dirty="0" err="1"/>
              <a:t>mạng</a:t>
            </a:r>
            <a:r>
              <a:rPr lang="vi-VN" dirty="0"/>
              <a:t> con </a:t>
            </a:r>
            <a:r>
              <a:rPr lang="vi-VN" dirty="0" err="1"/>
              <a:t>người</a:t>
            </a:r>
            <a:r>
              <a:rPr lang="vi-VN" dirty="0"/>
              <a:t>,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này</a:t>
            </a:r>
            <a:r>
              <a:rPr lang="vi-VN" dirty="0"/>
              <a:t> </a:t>
            </a:r>
            <a:r>
              <a:rPr lang="vi-VN" dirty="0" err="1"/>
              <a:t>việc</a:t>
            </a:r>
            <a:r>
              <a:rPr lang="vi-VN" dirty="0"/>
              <a:t> bơm </a:t>
            </a:r>
            <a:r>
              <a:rPr lang="vi-VN" dirty="0" err="1"/>
              <a:t>quá</a:t>
            </a:r>
            <a:r>
              <a:rPr lang="vi-VN" dirty="0"/>
              <a:t> </a:t>
            </a:r>
            <a:r>
              <a:rPr lang="vi-VN" dirty="0" err="1"/>
              <a:t>liều</a:t>
            </a:r>
            <a:r>
              <a:rPr lang="vi-VN" dirty="0"/>
              <a:t> </a:t>
            </a:r>
            <a:r>
              <a:rPr lang="vi-VN" dirty="0" err="1"/>
              <a:t>hoặc</a:t>
            </a:r>
            <a:r>
              <a:rPr lang="vi-VN" dirty="0"/>
              <a:t> </a:t>
            </a:r>
            <a:r>
              <a:rPr lang="vi-VN" dirty="0" err="1"/>
              <a:t>ít</a:t>
            </a:r>
            <a:r>
              <a:rPr lang="vi-VN" dirty="0"/>
              <a:t> hơn </a:t>
            </a:r>
            <a:r>
              <a:rPr lang="vi-VN" dirty="0" err="1"/>
              <a:t>liều</a:t>
            </a:r>
            <a:r>
              <a:rPr lang="vi-VN" dirty="0"/>
              <a:t> </a:t>
            </a:r>
            <a:r>
              <a:rPr lang="vi-VN" dirty="0" err="1"/>
              <a:t>lượng</a:t>
            </a:r>
            <a:r>
              <a:rPr lang="vi-VN" dirty="0"/>
              <a:t> quy </a:t>
            </a:r>
            <a:r>
              <a:rPr lang="vi-VN" dirty="0" err="1"/>
              <a:t>định</a:t>
            </a:r>
            <a:r>
              <a:rPr lang="vi-VN" dirty="0"/>
              <a:t> </a:t>
            </a:r>
            <a:r>
              <a:rPr lang="vi-VN" dirty="0" err="1"/>
              <a:t>đều</a:t>
            </a:r>
            <a:r>
              <a:rPr lang="vi-VN" dirty="0"/>
              <a:t> </a:t>
            </a:r>
            <a:r>
              <a:rPr lang="vi-VN" dirty="0" err="1"/>
              <a:t>có</a:t>
            </a:r>
            <a:r>
              <a:rPr lang="vi-VN" dirty="0"/>
              <a:t> </a:t>
            </a:r>
            <a:r>
              <a:rPr lang="vi-VN" dirty="0" err="1"/>
              <a:t>ảnh</a:t>
            </a:r>
            <a:r>
              <a:rPr lang="vi-VN" dirty="0"/>
              <a:t> </a:t>
            </a:r>
            <a:r>
              <a:rPr lang="vi-VN" dirty="0" err="1"/>
              <a:t>hưởng</a:t>
            </a:r>
            <a:r>
              <a:rPr lang="vi-VN" dirty="0"/>
              <a:t> nghiêm </a:t>
            </a:r>
            <a:r>
              <a:rPr lang="vi-VN" dirty="0" err="1"/>
              <a:t>trọng</a:t>
            </a:r>
            <a:r>
              <a:rPr lang="vi-VN" dirty="0"/>
              <a:t> </a:t>
            </a:r>
            <a:r>
              <a:rPr lang="vi-VN" dirty="0" err="1"/>
              <a:t>tới</a:t>
            </a:r>
            <a:r>
              <a:rPr lang="vi-VN" dirty="0"/>
              <a:t> </a:t>
            </a:r>
            <a:r>
              <a:rPr lang="vi-VN" dirty="0" err="1"/>
              <a:t>người</a:t>
            </a:r>
            <a:r>
              <a:rPr lang="vi-VN" dirty="0"/>
              <a:t> </a:t>
            </a:r>
            <a:r>
              <a:rPr lang="vi-VN" dirty="0" err="1"/>
              <a:t>bệnh</a:t>
            </a:r>
            <a:r>
              <a:rPr lang="vi-VN" dirty="0"/>
              <a:t> </a:t>
            </a:r>
            <a:r>
              <a:rPr lang="vi-VN" dirty="0" err="1"/>
              <a:t>và</a:t>
            </a:r>
            <a:r>
              <a:rPr lang="vi-VN" dirty="0"/>
              <a:t> </a:t>
            </a:r>
            <a:r>
              <a:rPr lang="vi-VN" dirty="0" err="1"/>
              <a:t>có</a:t>
            </a:r>
            <a:r>
              <a:rPr lang="vi-VN" dirty="0"/>
              <a:t> </a:t>
            </a:r>
            <a:r>
              <a:rPr lang="vi-VN" dirty="0" err="1"/>
              <a:t>thể</a:t>
            </a:r>
            <a:r>
              <a:rPr lang="vi-VN" dirty="0"/>
              <a:t> gây nguy </a:t>
            </a:r>
            <a:r>
              <a:rPr lang="vi-VN" dirty="0" err="1"/>
              <a:t>hiểm</a:t>
            </a:r>
            <a:r>
              <a:rPr lang="vi-VN" dirty="0"/>
              <a:t> </a:t>
            </a:r>
            <a:r>
              <a:rPr lang="vi-VN" dirty="0" err="1"/>
              <a:t>đến</a:t>
            </a:r>
            <a:r>
              <a:rPr lang="vi-VN" dirty="0"/>
              <a:t> cơ </a:t>
            </a:r>
            <a:r>
              <a:rPr lang="vi-VN" dirty="0" err="1"/>
              <a:t>thể</a:t>
            </a:r>
            <a:r>
              <a:rPr lang="vi-VN" dirty="0"/>
              <a:t> </a:t>
            </a:r>
            <a:r>
              <a:rPr lang="vi-VN" dirty="0" err="1"/>
              <a:t>và</a:t>
            </a:r>
            <a:r>
              <a:rPr lang="vi-VN" dirty="0"/>
              <a:t> </a:t>
            </a:r>
            <a:r>
              <a:rPr lang="vi-VN" dirty="0" err="1"/>
              <a:t>dễ</a:t>
            </a:r>
            <a:r>
              <a:rPr lang="vi-VN" dirty="0"/>
              <a:t> </a:t>
            </a:r>
            <a:r>
              <a:rPr lang="vi-VN" dirty="0" err="1"/>
              <a:t>bị</a:t>
            </a:r>
            <a:r>
              <a:rPr lang="vi-VN" dirty="0"/>
              <a:t> </a:t>
            </a:r>
            <a:r>
              <a:rPr lang="vi-VN" dirty="0" err="1"/>
              <a:t>dị</a:t>
            </a:r>
            <a:r>
              <a:rPr lang="vi-VN" dirty="0"/>
              <a:t> </a:t>
            </a:r>
            <a:r>
              <a:rPr lang="vi-VN" dirty="0" err="1"/>
              <a:t>ứng</a:t>
            </a:r>
            <a:endParaRPr lang="vi-VN" dirty="0"/>
          </a:p>
          <a:p>
            <a:pPr marL="171450" indent="-171450">
              <a:buFontTx/>
              <a:buChar char="-"/>
            </a:pPr>
            <a:r>
              <a:rPr lang="vi-VN" dirty="0" err="1"/>
              <a:t>Hệ</a:t>
            </a:r>
            <a:r>
              <a:rPr lang="vi-VN" dirty="0"/>
              <a:t> </a:t>
            </a:r>
            <a:r>
              <a:rPr lang="vi-VN" dirty="0" err="1"/>
              <a:t>thống</a:t>
            </a:r>
            <a:r>
              <a:rPr lang="vi-VN" dirty="0"/>
              <a:t> </a:t>
            </a:r>
            <a:r>
              <a:rPr lang="vi-VN" dirty="0" err="1"/>
              <a:t>này</a:t>
            </a:r>
            <a:r>
              <a:rPr lang="vi-VN" dirty="0"/>
              <a:t> </a:t>
            </a:r>
            <a:r>
              <a:rPr lang="vi-VN" dirty="0" err="1"/>
              <a:t>được</a:t>
            </a:r>
            <a:r>
              <a:rPr lang="vi-VN" dirty="0"/>
              <a:t> đanh </a:t>
            </a:r>
            <a:r>
              <a:rPr lang="vi-VN" dirty="0" err="1"/>
              <a:t>giá</a:t>
            </a:r>
            <a:r>
              <a:rPr lang="vi-VN" dirty="0"/>
              <a:t> </a:t>
            </a:r>
            <a:r>
              <a:rPr lang="vi-VN" dirty="0" err="1"/>
              <a:t>đặc</a:t>
            </a:r>
            <a:r>
              <a:rPr lang="vi-VN" dirty="0"/>
              <a:t> </a:t>
            </a:r>
            <a:r>
              <a:rPr lang="vi-VN" dirty="0" err="1"/>
              <a:t>biệt</a:t>
            </a:r>
            <a:r>
              <a:rPr lang="vi-VN" dirty="0"/>
              <a:t> </a:t>
            </a:r>
            <a:r>
              <a:rPr lang="vi-VN" dirty="0" err="1"/>
              <a:t>cần</a:t>
            </a:r>
            <a:r>
              <a:rPr lang="vi-VN" dirty="0"/>
              <a:t> </a:t>
            </a:r>
            <a:r>
              <a:rPr lang="vi-VN" dirty="0" err="1"/>
              <a:t>được</a:t>
            </a:r>
            <a:r>
              <a:rPr lang="vi-VN" dirty="0"/>
              <a:t> </a:t>
            </a:r>
            <a:r>
              <a:rPr lang="vi-VN" dirty="0" err="1"/>
              <a:t>tập</a:t>
            </a:r>
            <a:r>
              <a:rPr lang="vi-VN" dirty="0"/>
              <a:t> trung </a:t>
            </a:r>
            <a:r>
              <a:rPr lang="vi-VN" dirty="0" err="1"/>
              <a:t>xác</a:t>
            </a:r>
            <a:r>
              <a:rPr lang="vi-VN" dirty="0"/>
              <a:t> </a:t>
            </a:r>
            <a:r>
              <a:rPr lang="vi-VN" dirty="0" err="1"/>
              <a:t>định</a:t>
            </a:r>
            <a:r>
              <a:rPr lang="vi-VN" dirty="0"/>
              <a:t> </a:t>
            </a:r>
            <a:r>
              <a:rPr lang="vi-VN" dirty="0" err="1"/>
              <a:t>nhiều</a:t>
            </a:r>
            <a:r>
              <a:rPr lang="vi-VN" dirty="0"/>
              <a:t> </a:t>
            </a:r>
            <a:r>
              <a:rPr lang="vi-VN" dirty="0" err="1"/>
              <a:t>nhất</a:t>
            </a:r>
            <a:r>
              <a:rPr lang="vi-VN" dirty="0"/>
              <a:t> (</a:t>
            </a:r>
            <a:r>
              <a:rPr lang="vi-VN" dirty="0" err="1"/>
              <a:t>có</a:t>
            </a:r>
            <a:r>
              <a:rPr lang="vi-VN" dirty="0"/>
              <a:t> </a:t>
            </a:r>
            <a:r>
              <a:rPr lang="vi-VN" dirty="0" err="1"/>
              <a:t>thể</a:t>
            </a:r>
            <a:r>
              <a:rPr lang="vi-VN" dirty="0"/>
              <a:t> </a:t>
            </a:r>
            <a:r>
              <a:rPr lang="vi-VN" dirty="0" err="1"/>
              <a:t>tất</a:t>
            </a:r>
            <a:r>
              <a:rPr lang="vi-VN" dirty="0"/>
              <a:t> </a:t>
            </a:r>
            <a:r>
              <a:rPr lang="vi-VN" dirty="0" err="1"/>
              <a:t>cả</a:t>
            </a:r>
            <a:r>
              <a:rPr lang="vi-VN" dirty="0"/>
              <a:t>) </a:t>
            </a:r>
            <a:r>
              <a:rPr lang="vi-VN" dirty="0" err="1"/>
              <a:t>các</a:t>
            </a:r>
            <a:r>
              <a:rPr lang="vi-VN" dirty="0"/>
              <a:t> nguy cơ </a:t>
            </a:r>
            <a:r>
              <a:rPr lang="vi-VN" dirty="0" err="1"/>
              <a:t>có</a:t>
            </a:r>
            <a:r>
              <a:rPr lang="vi-VN" dirty="0"/>
              <a:t> </a:t>
            </a:r>
            <a:r>
              <a:rPr lang="vi-VN" dirty="0" err="1"/>
              <a:t>thể</a:t>
            </a:r>
            <a:r>
              <a:rPr lang="vi-VN" dirty="0"/>
              <a:t> </a:t>
            </a:r>
            <a:r>
              <a:rPr lang="vi-VN" dirty="0" err="1"/>
              <a:t>xảy</a:t>
            </a:r>
            <a:r>
              <a:rPr lang="vi-VN" dirty="0"/>
              <a:t> ra</a:t>
            </a:r>
            <a:endParaRPr lang="en-US"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9</a:t>
            </a:fld>
            <a:endParaRPr lang="en-US"/>
          </a:p>
        </p:txBody>
      </p:sp>
    </p:spTree>
    <p:extLst>
      <p:ext uri="{BB962C8B-B14F-4D97-AF65-F5344CB8AC3E}">
        <p14:creationId xmlns:p14="http://schemas.microsoft.com/office/powerpoint/2010/main" val="119298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 Chi </a:t>
            </a:r>
            <a:r>
              <a:rPr lang="vi-VN" dirty="0" err="1"/>
              <a:t>phí</a:t>
            </a:r>
            <a:r>
              <a:rPr lang="vi-VN" dirty="0"/>
              <a:t> </a:t>
            </a:r>
            <a:r>
              <a:rPr lang="vi-VN" dirty="0" err="1"/>
              <a:t>phát</a:t>
            </a:r>
            <a:r>
              <a:rPr lang="vi-VN" dirty="0"/>
              <a:t> sinh trong </a:t>
            </a:r>
            <a:r>
              <a:rPr lang="vi-VN" dirty="0" err="1"/>
              <a:t>việc</a:t>
            </a:r>
            <a:r>
              <a:rPr lang="vi-VN" dirty="0"/>
              <a:t> </a:t>
            </a:r>
            <a:r>
              <a:rPr lang="vi-VN" dirty="0" err="1"/>
              <a:t>xử</a:t>
            </a:r>
            <a:r>
              <a:rPr lang="vi-VN" dirty="0"/>
              <a:t> </a:t>
            </a:r>
            <a:r>
              <a:rPr lang="vi-VN" dirty="0" err="1"/>
              <a:t>lý</a:t>
            </a:r>
            <a:r>
              <a:rPr lang="vi-VN" dirty="0"/>
              <a:t> </a:t>
            </a:r>
            <a:r>
              <a:rPr lang="vi-VN" dirty="0" err="1"/>
              <a:t>rủi</a:t>
            </a:r>
            <a:r>
              <a:rPr lang="vi-VN" dirty="0"/>
              <a:t> ro: </a:t>
            </a:r>
            <a:r>
              <a:rPr lang="vi-VN" dirty="0" err="1"/>
              <a:t>các</a:t>
            </a:r>
            <a:r>
              <a:rPr lang="vi-VN" dirty="0"/>
              <a:t> </a:t>
            </a:r>
            <a:r>
              <a:rPr lang="vi-VN" dirty="0" err="1"/>
              <a:t>acceptability</a:t>
            </a:r>
            <a:endParaRPr lang="vi-VN" dirty="0"/>
          </a:p>
          <a:p>
            <a:endParaRPr lang="vi-VN" dirty="0"/>
          </a:p>
          <a:p>
            <a:r>
              <a:rPr lang="vi-VN" dirty="0" err="1"/>
              <a:t>Intolerate</a:t>
            </a:r>
            <a:r>
              <a:rPr lang="vi-VN" dirty="0"/>
              <a:t> </a:t>
            </a:r>
            <a:r>
              <a:rPr lang="vi-VN" dirty="0" err="1"/>
              <a:t>risk</a:t>
            </a:r>
            <a:r>
              <a:rPr lang="vi-VN" dirty="0"/>
              <a:t>: </a:t>
            </a:r>
            <a:r>
              <a:rPr lang="vi-VN" dirty="0" err="1"/>
              <a:t>rủi</a:t>
            </a:r>
            <a:r>
              <a:rPr lang="vi-VN" dirty="0"/>
              <a:t> ro không </a:t>
            </a:r>
            <a:r>
              <a:rPr lang="vi-VN" dirty="0" err="1"/>
              <a:t>thể</a:t>
            </a:r>
            <a:r>
              <a:rPr lang="vi-VN" dirty="0"/>
              <a:t> </a:t>
            </a:r>
            <a:r>
              <a:rPr lang="vi-VN" dirty="0" err="1"/>
              <a:t>chấp</a:t>
            </a:r>
            <a:r>
              <a:rPr lang="vi-VN" dirty="0"/>
              <a:t> </a:t>
            </a:r>
            <a:r>
              <a:rPr lang="vi-VN" dirty="0" err="1"/>
              <a:t>nhận</a:t>
            </a:r>
            <a:r>
              <a:rPr lang="vi-VN" dirty="0"/>
              <a:t> – </a:t>
            </a:r>
            <a:r>
              <a:rPr lang="vi-VN" dirty="0" err="1"/>
              <a:t>các</a:t>
            </a:r>
            <a:r>
              <a:rPr lang="vi-VN" dirty="0"/>
              <a:t> </a:t>
            </a:r>
            <a:r>
              <a:rPr lang="vi-VN" dirty="0" err="1"/>
              <a:t>hệ</a:t>
            </a:r>
            <a:r>
              <a:rPr lang="vi-VN" dirty="0"/>
              <a:t> </a:t>
            </a:r>
            <a:r>
              <a:rPr lang="vi-VN" dirty="0" err="1"/>
              <a:t>thống</a:t>
            </a:r>
            <a:r>
              <a:rPr lang="vi-VN" dirty="0"/>
              <a:t> </a:t>
            </a:r>
            <a:r>
              <a:rPr lang="vi-VN" dirty="0" err="1"/>
              <a:t>đặc</a:t>
            </a:r>
            <a:r>
              <a:rPr lang="vi-VN" dirty="0"/>
              <a:t> </a:t>
            </a:r>
            <a:r>
              <a:rPr lang="vi-VN" dirty="0" err="1"/>
              <a:t>biệt</a:t>
            </a:r>
            <a:r>
              <a:rPr lang="vi-VN" dirty="0"/>
              <a:t> an toan</a:t>
            </a:r>
          </a:p>
          <a:p>
            <a:r>
              <a:rPr lang="vi-VN" dirty="0"/>
              <a:t>ALARP </a:t>
            </a:r>
            <a:r>
              <a:rPr lang="vi-VN" dirty="0" err="1"/>
              <a:t>region</a:t>
            </a:r>
            <a:r>
              <a:rPr lang="vi-VN" dirty="0"/>
              <a:t>: vung </a:t>
            </a:r>
            <a:r>
              <a:rPr lang="vi-VN" dirty="0" err="1"/>
              <a:t>các</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hậu</a:t>
            </a:r>
            <a:r>
              <a:rPr lang="vi-VN" dirty="0"/>
              <a:t> </a:t>
            </a:r>
            <a:r>
              <a:rPr lang="vi-VN" dirty="0" err="1"/>
              <a:t>quả</a:t>
            </a:r>
            <a:r>
              <a:rPr lang="vi-VN" dirty="0"/>
              <a:t> </a:t>
            </a:r>
            <a:r>
              <a:rPr lang="vi-VN" dirty="0" err="1"/>
              <a:t>ít</a:t>
            </a:r>
            <a:r>
              <a:rPr lang="vi-VN" dirty="0"/>
              <a:t> nghiêm </a:t>
            </a:r>
            <a:r>
              <a:rPr lang="vi-VN" dirty="0" err="1"/>
              <a:t>trọng</a:t>
            </a:r>
            <a:r>
              <a:rPr lang="vi-VN" dirty="0"/>
              <a:t> hơn </a:t>
            </a:r>
            <a:r>
              <a:rPr lang="vi-VN" dirty="0" err="1"/>
              <a:t>hoặc</a:t>
            </a:r>
            <a:r>
              <a:rPr lang="vi-VN" dirty="0"/>
              <a:t> </a:t>
            </a:r>
            <a:r>
              <a:rPr lang="vi-VN" dirty="0" err="1"/>
              <a:t>cũng</a:t>
            </a:r>
            <a:r>
              <a:rPr lang="vi-VN" dirty="0"/>
              <a:t> nghiêm </a:t>
            </a:r>
            <a:r>
              <a:rPr lang="vi-VN" dirty="0" err="1"/>
              <a:t>trọng</a:t>
            </a:r>
            <a:r>
              <a:rPr lang="vi-VN" dirty="0"/>
              <a:t> nhưng </a:t>
            </a:r>
            <a:r>
              <a:rPr lang="vi-VN" dirty="0" err="1"/>
              <a:t>có</a:t>
            </a:r>
            <a:r>
              <a:rPr lang="vi-VN" dirty="0"/>
              <a:t> </a:t>
            </a:r>
            <a:r>
              <a:rPr lang="vi-VN" dirty="0" err="1"/>
              <a:t>xác</a:t>
            </a:r>
            <a:r>
              <a:rPr lang="vi-VN" dirty="0"/>
              <a:t> </a:t>
            </a:r>
            <a:r>
              <a:rPr lang="vi-VN" dirty="0" err="1"/>
              <a:t>xuất</a:t>
            </a:r>
            <a:r>
              <a:rPr lang="vi-VN" dirty="0"/>
              <a:t> </a:t>
            </a:r>
            <a:r>
              <a:rPr lang="vi-VN" dirty="0" err="1"/>
              <a:t>xảy</a:t>
            </a:r>
            <a:r>
              <a:rPr lang="vi-VN" dirty="0"/>
              <a:t> ra </a:t>
            </a:r>
            <a:r>
              <a:rPr lang="vi-VN" dirty="0" err="1"/>
              <a:t>thấp</a:t>
            </a:r>
            <a:r>
              <a:rPr lang="vi-VN" dirty="0"/>
              <a:t>. </a:t>
            </a:r>
            <a:r>
              <a:rPr lang="vi-VN" dirty="0" err="1"/>
              <a:t>Rủi</a:t>
            </a:r>
            <a:r>
              <a:rPr lang="vi-VN" dirty="0"/>
              <a:t> ro </a:t>
            </a:r>
            <a:r>
              <a:rPr lang="vi-VN" dirty="0" err="1"/>
              <a:t>có</a:t>
            </a:r>
            <a:r>
              <a:rPr lang="vi-VN" dirty="0"/>
              <a:t> </a:t>
            </a:r>
            <a:r>
              <a:rPr lang="vi-VN" dirty="0" err="1"/>
              <a:t>thể</a:t>
            </a:r>
            <a:r>
              <a:rPr lang="vi-VN" dirty="0"/>
              <a:t> </a:t>
            </a:r>
            <a:r>
              <a:rPr lang="vi-VN" dirty="0" err="1"/>
              <a:t>chấp</a:t>
            </a:r>
            <a:r>
              <a:rPr lang="vi-VN" dirty="0"/>
              <a:t> </a:t>
            </a:r>
            <a:r>
              <a:rPr lang="vi-VN" dirty="0" err="1"/>
              <a:t>nhận</a:t>
            </a:r>
            <a:r>
              <a:rPr lang="vi-VN" dirty="0"/>
              <a:t> bao </a:t>
            </a:r>
            <a:r>
              <a:rPr lang="vi-VN" dirty="0" err="1"/>
              <a:t>gồm</a:t>
            </a:r>
            <a:r>
              <a:rPr lang="vi-VN" dirty="0"/>
              <a:t> </a:t>
            </a:r>
            <a:r>
              <a:rPr lang="vi-VN" dirty="0" err="1"/>
              <a:t>là</a:t>
            </a:r>
            <a:r>
              <a:rPr lang="vi-VN" dirty="0"/>
              <a:t> </a:t>
            </a:r>
            <a:r>
              <a:rPr lang="vi-VN" dirty="0" err="1"/>
              <a:t>những</a:t>
            </a:r>
            <a:r>
              <a:rPr lang="vi-VN" dirty="0"/>
              <a:t> </a:t>
            </a:r>
            <a:r>
              <a:rPr lang="vi-VN" dirty="0" err="1"/>
              <a:t>rủi</a:t>
            </a:r>
            <a:r>
              <a:rPr lang="vi-VN" dirty="0"/>
              <a:t> ro </a:t>
            </a:r>
            <a:r>
              <a:rPr lang="vi-VN" dirty="0" err="1"/>
              <a:t>mà</a:t>
            </a:r>
            <a:r>
              <a:rPr lang="vi-VN" dirty="0"/>
              <a:t> </a:t>
            </a:r>
            <a:r>
              <a:rPr lang="vi-VN" dirty="0" err="1"/>
              <a:t>việc</a:t>
            </a:r>
            <a:r>
              <a:rPr lang="vi-VN" dirty="0"/>
              <a:t> </a:t>
            </a:r>
            <a:r>
              <a:rPr lang="vi-VN" dirty="0" err="1"/>
              <a:t>giảm</a:t>
            </a:r>
            <a:r>
              <a:rPr lang="vi-VN" dirty="0"/>
              <a:t> </a:t>
            </a:r>
            <a:r>
              <a:rPr lang="vi-VN" dirty="0" err="1"/>
              <a:t>thiểu</a:t>
            </a:r>
            <a:r>
              <a:rPr lang="vi-VN" dirty="0"/>
              <a:t> </a:t>
            </a:r>
            <a:r>
              <a:rPr lang="vi-VN" dirty="0" err="1"/>
              <a:t>nó</a:t>
            </a:r>
            <a:r>
              <a:rPr lang="vi-VN" dirty="0"/>
              <a:t> </a:t>
            </a:r>
            <a:r>
              <a:rPr lang="vi-VN" dirty="0" err="1"/>
              <a:t>là</a:t>
            </a:r>
            <a:r>
              <a:rPr lang="vi-VN" dirty="0"/>
              <a:t> không </a:t>
            </a:r>
            <a:r>
              <a:rPr lang="vi-VN" dirty="0" err="1"/>
              <a:t>thực</a:t>
            </a:r>
            <a:r>
              <a:rPr lang="vi-VN" dirty="0"/>
              <a:t> </a:t>
            </a:r>
            <a:r>
              <a:rPr lang="vi-VN" dirty="0" err="1"/>
              <a:t>tế</a:t>
            </a:r>
            <a:r>
              <a:rPr lang="vi-VN" dirty="0"/>
              <a:t> </a:t>
            </a:r>
            <a:r>
              <a:rPr lang="vi-VN" dirty="0" err="1"/>
              <a:t>hoặc</a:t>
            </a:r>
            <a:r>
              <a:rPr lang="vi-VN" dirty="0"/>
              <a:t> </a:t>
            </a:r>
            <a:r>
              <a:rPr lang="vi-VN" dirty="0" err="1"/>
              <a:t>cần</a:t>
            </a:r>
            <a:r>
              <a:rPr lang="vi-VN" dirty="0"/>
              <a:t> </a:t>
            </a:r>
            <a:r>
              <a:rPr lang="vi-VN" dirty="0" err="1"/>
              <a:t>phải</a:t>
            </a:r>
            <a:r>
              <a:rPr lang="vi-VN" dirty="0"/>
              <a:t> tiêu hao </a:t>
            </a:r>
            <a:r>
              <a:rPr lang="vi-VN" dirty="0" err="1"/>
              <a:t>một</a:t>
            </a:r>
            <a:r>
              <a:rPr lang="vi-VN" dirty="0"/>
              <a:t> </a:t>
            </a:r>
            <a:r>
              <a:rPr lang="vi-VN" dirty="0" err="1"/>
              <a:t>lượng</a:t>
            </a:r>
            <a:r>
              <a:rPr lang="vi-VN" dirty="0"/>
              <a:t> chi </a:t>
            </a:r>
            <a:r>
              <a:rPr lang="vi-VN" dirty="0" err="1"/>
              <a:t>phí</a:t>
            </a:r>
            <a:r>
              <a:rPr lang="vi-VN" dirty="0"/>
              <a:t> </a:t>
            </a:r>
            <a:r>
              <a:rPr lang="vi-VN" dirty="0" err="1"/>
              <a:t>lớn</a:t>
            </a:r>
            <a:r>
              <a:rPr lang="vi-VN" dirty="0"/>
              <a:t> </a:t>
            </a:r>
            <a:r>
              <a:rPr lang="vi-VN" dirty="0" err="1"/>
              <a:t>đắt</a:t>
            </a:r>
            <a:endParaRPr lang="vi-VN" dirty="0"/>
          </a:p>
          <a:p>
            <a:r>
              <a:rPr lang="vi-VN" dirty="0" err="1"/>
              <a:t>Acceptable</a:t>
            </a:r>
            <a:r>
              <a:rPr lang="vi-VN" dirty="0"/>
              <a:t> </a:t>
            </a:r>
            <a:r>
              <a:rPr lang="vi-VN" dirty="0" err="1"/>
              <a:t>region</a:t>
            </a:r>
            <a:r>
              <a:rPr lang="vi-VN" dirty="0"/>
              <a:t>: vung </a:t>
            </a:r>
            <a:r>
              <a:rPr lang="vi-VN" dirty="0" err="1"/>
              <a:t>rủi</a:t>
            </a:r>
            <a:r>
              <a:rPr lang="vi-VN" dirty="0"/>
              <a:t> ro </a:t>
            </a:r>
            <a:r>
              <a:rPr lang="vi-VN" dirty="0" err="1"/>
              <a:t>có</a:t>
            </a:r>
            <a:r>
              <a:rPr lang="vi-VN" dirty="0"/>
              <a:t> </a:t>
            </a:r>
            <a:r>
              <a:rPr lang="vi-VN" dirty="0" err="1"/>
              <a:t>thể</a:t>
            </a:r>
            <a:r>
              <a:rPr lang="vi-VN" dirty="0"/>
              <a:t> </a:t>
            </a:r>
            <a:r>
              <a:rPr lang="vi-VN" dirty="0" err="1"/>
              <a:t>chấp</a:t>
            </a:r>
            <a:r>
              <a:rPr lang="vi-VN" dirty="0"/>
              <a:t> </a:t>
            </a:r>
            <a:r>
              <a:rPr lang="vi-VN" dirty="0" err="1"/>
              <a:t>nhận</a:t>
            </a:r>
            <a:r>
              <a:rPr lang="vi-VN" dirty="0"/>
              <a:t> </a:t>
            </a:r>
            <a:r>
              <a:rPr lang="vi-VN" dirty="0" err="1"/>
              <a:t>được</a:t>
            </a:r>
            <a:endParaRPr lang="vi-VN" dirty="0"/>
          </a:p>
          <a:p>
            <a:endParaRPr lang="en-US"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11</a:t>
            </a:fld>
            <a:endParaRPr lang="en-US"/>
          </a:p>
        </p:txBody>
      </p:sp>
    </p:spTree>
    <p:extLst>
      <p:ext uri="{BB962C8B-B14F-4D97-AF65-F5344CB8AC3E}">
        <p14:creationId xmlns:p14="http://schemas.microsoft.com/office/powerpoint/2010/main" val="18586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dirty="0" err="1"/>
              <a:t>Hazard</a:t>
            </a:r>
            <a:r>
              <a:rPr lang="vi-VN" dirty="0"/>
              <a:t> </a:t>
            </a:r>
            <a:r>
              <a:rPr lang="vi-VN" dirty="0" err="1"/>
              <a:t>probability</a:t>
            </a:r>
            <a:r>
              <a:rPr lang="vi-VN" dirty="0"/>
              <a:t>: </a:t>
            </a:r>
            <a:r>
              <a:rPr lang="vi-VN" dirty="0" err="1"/>
              <a:t>xác</a:t>
            </a:r>
            <a:r>
              <a:rPr lang="vi-VN" dirty="0"/>
              <a:t> </a:t>
            </a:r>
            <a:r>
              <a:rPr lang="vi-VN" dirty="0" err="1"/>
              <a:t>suất</a:t>
            </a:r>
            <a:r>
              <a:rPr lang="vi-VN" dirty="0"/>
              <a:t> </a:t>
            </a:r>
            <a:r>
              <a:rPr lang="vi-VN" dirty="0" err="1"/>
              <a:t>của</a:t>
            </a:r>
            <a:r>
              <a:rPr lang="vi-VN" dirty="0"/>
              <a:t> nguy cơ, </a:t>
            </a:r>
            <a:r>
              <a:rPr lang="vi-VN" dirty="0" err="1"/>
              <a:t>accident</a:t>
            </a:r>
            <a:r>
              <a:rPr lang="vi-VN" dirty="0"/>
              <a:t> </a:t>
            </a:r>
            <a:r>
              <a:rPr lang="vi-VN" dirty="0" err="1"/>
              <a:t>severity</a:t>
            </a:r>
            <a:r>
              <a:rPr lang="vi-VN" dirty="0"/>
              <a:t>: tai </a:t>
            </a:r>
            <a:r>
              <a:rPr lang="vi-VN" dirty="0" err="1"/>
              <a:t>nạn</a:t>
            </a:r>
            <a:r>
              <a:rPr lang="vi-VN" dirty="0"/>
              <a:t> nghiêm </a:t>
            </a:r>
            <a:r>
              <a:rPr lang="vi-VN" dirty="0" err="1"/>
              <a:t>trọng</a:t>
            </a:r>
            <a:r>
              <a:rPr lang="vi-VN" dirty="0"/>
              <a:t>, </a:t>
            </a:r>
            <a:r>
              <a:rPr lang="vi-VN" dirty="0" err="1"/>
              <a:t>estimate</a:t>
            </a:r>
            <a:r>
              <a:rPr lang="vi-VN" dirty="0"/>
              <a:t>: </a:t>
            </a:r>
            <a:r>
              <a:rPr lang="vi-VN" dirty="0" err="1"/>
              <a:t>ước</a:t>
            </a:r>
            <a:r>
              <a:rPr lang="vi-VN" dirty="0"/>
              <a:t> </a:t>
            </a:r>
            <a:r>
              <a:rPr lang="vi-VN" dirty="0" err="1"/>
              <a:t>tính</a:t>
            </a:r>
            <a:endParaRPr lang="vi-VN" dirty="0"/>
          </a:p>
          <a:p>
            <a:pPr marL="171450" indent="-171450">
              <a:buFontTx/>
              <a:buChar char="-"/>
            </a:pPr>
            <a:r>
              <a:rPr lang="vi-VN" dirty="0" err="1"/>
              <a:t>Insullin</a:t>
            </a:r>
            <a:r>
              <a:rPr lang="vi-VN" dirty="0"/>
              <a:t> </a:t>
            </a:r>
            <a:r>
              <a:rPr lang="vi-VN" dirty="0" err="1"/>
              <a:t>overdose</a:t>
            </a:r>
            <a:r>
              <a:rPr lang="vi-VN" dirty="0"/>
              <a:t> </a:t>
            </a:r>
            <a:r>
              <a:rPr lang="vi-VN" dirty="0" err="1"/>
              <a:t>computation</a:t>
            </a:r>
            <a:r>
              <a:rPr lang="vi-VN" dirty="0"/>
              <a:t>: </a:t>
            </a:r>
            <a:r>
              <a:rPr lang="vi-VN" dirty="0" err="1"/>
              <a:t>Tính</a:t>
            </a:r>
            <a:r>
              <a:rPr lang="vi-VN" dirty="0"/>
              <a:t> </a:t>
            </a:r>
            <a:r>
              <a:rPr lang="vi-VN" dirty="0" err="1"/>
              <a:t>toán</a:t>
            </a:r>
            <a:r>
              <a:rPr lang="vi-VN" dirty="0"/>
              <a:t> tiêm </a:t>
            </a:r>
            <a:r>
              <a:rPr lang="vi-VN" dirty="0" err="1"/>
              <a:t>lượng</a:t>
            </a:r>
            <a:r>
              <a:rPr lang="vi-VN" dirty="0"/>
              <a:t> </a:t>
            </a:r>
            <a:r>
              <a:rPr lang="vi-VN" dirty="0" err="1"/>
              <a:t>quá</a:t>
            </a:r>
            <a:r>
              <a:rPr lang="vi-VN" dirty="0"/>
              <a:t> </a:t>
            </a:r>
            <a:r>
              <a:rPr lang="vi-VN" dirty="0" err="1"/>
              <a:t>liều</a:t>
            </a:r>
            <a:r>
              <a:rPr lang="vi-VN" dirty="0"/>
              <a:t> </a:t>
            </a:r>
            <a:r>
              <a:rPr lang="vi-VN" dirty="0" err="1"/>
              <a:t>insulin</a:t>
            </a:r>
            <a:endParaRPr lang="vi-VN" dirty="0"/>
          </a:p>
          <a:p>
            <a:pPr marL="171450" indent="-171450">
              <a:buFontTx/>
              <a:buChar char="-"/>
            </a:pPr>
            <a:r>
              <a:rPr lang="vi-VN" dirty="0" err="1"/>
              <a:t>Underdose</a:t>
            </a:r>
            <a:r>
              <a:rPr lang="vi-VN" dirty="0"/>
              <a:t>: </a:t>
            </a:r>
            <a:r>
              <a:rPr lang="vi-VN" dirty="0" err="1"/>
              <a:t>liều</a:t>
            </a:r>
            <a:r>
              <a:rPr lang="vi-VN" dirty="0"/>
              <a:t> </a:t>
            </a:r>
            <a:r>
              <a:rPr lang="vi-VN" dirty="0" err="1"/>
              <a:t>lượng</a:t>
            </a:r>
            <a:r>
              <a:rPr lang="vi-VN" dirty="0"/>
              <a:t> </a:t>
            </a:r>
            <a:r>
              <a:rPr lang="vi-VN" dirty="0" err="1"/>
              <a:t>ít</a:t>
            </a:r>
            <a:r>
              <a:rPr lang="vi-VN" dirty="0"/>
              <a:t> hơn </a:t>
            </a:r>
            <a:r>
              <a:rPr lang="vi-VN" dirty="0" err="1"/>
              <a:t>mức</a:t>
            </a:r>
            <a:r>
              <a:rPr lang="vi-VN" dirty="0"/>
              <a:t> quy </a:t>
            </a:r>
            <a:r>
              <a:rPr lang="vi-VN" dirty="0" err="1"/>
              <a:t>định</a:t>
            </a:r>
            <a:endParaRPr lang="vi-VN" dirty="0"/>
          </a:p>
          <a:p>
            <a:pPr marL="171450" indent="-171450">
              <a:buFontTx/>
              <a:buChar char="-"/>
            </a:pPr>
            <a:r>
              <a:rPr lang="vi-VN" dirty="0" err="1"/>
              <a:t>Lỗi</a:t>
            </a:r>
            <a:r>
              <a:rPr lang="vi-VN" dirty="0"/>
              <a:t> </a:t>
            </a:r>
            <a:r>
              <a:rPr lang="vi-VN" dirty="0" err="1"/>
              <a:t>hệ</a:t>
            </a:r>
            <a:r>
              <a:rPr lang="vi-VN" dirty="0"/>
              <a:t> </a:t>
            </a:r>
            <a:r>
              <a:rPr lang="vi-VN" dirty="0" err="1"/>
              <a:t>thống</a:t>
            </a:r>
            <a:r>
              <a:rPr lang="vi-VN" dirty="0"/>
              <a:t> </a:t>
            </a:r>
            <a:r>
              <a:rPr lang="vi-VN" dirty="0" err="1"/>
              <a:t>hiển</a:t>
            </a:r>
            <a:r>
              <a:rPr lang="vi-VN" dirty="0"/>
              <a:t> </a:t>
            </a:r>
            <a:r>
              <a:rPr lang="vi-VN" dirty="0" err="1"/>
              <a:t>thị</a:t>
            </a:r>
            <a:r>
              <a:rPr lang="vi-VN" dirty="0"/>
              <a:t> </a:t>
            </a:r>
            <a:r>
              <a:rPr lang="vi-VN" dirty="0" err="1"/>
              <a:t>màn</a:t>
            </a:r>
            <a:r>
              <a:rPr lang="vi-VN" dirty="0"/>
              <a:t> </a:t>
            </a:r>
            <a:r>
              <a:rPr lang="vi-VN" dirty="0" err="1"/>
              <a:t>hình</a:t>
            </a:r>
            <a:endParaRPr lang="vi-VN" dirty="0"/>
          </a:p>
          <a:p>
            <a:pPr marL="171450" indent="-171450">
              <a:buFontTx/>
              <a:buChar char="-"/>
            </a:pPr>
            <a:r>
              <a:rPr lang="vi-VN" dirty="0" err="1"/>
              <a:t>Lỗi</a:t>
            </a:r>
            <a:r>
              <a:rPr lang="vi-VN" dirty="0"/>
              <a:t> </a:t>
            </a:r>
            <a:r>
              <a:rPr lang="vi-VN" dirty="0" err="1"/>
              <a:t>nguồn</a:t>
            </a:r>
            <a:r>
              <a:rPr lang="vi-VN" dirty="0"/>
              <a:t> </a:t>
            </a:r>
            <a:r>
              <a:rPr lang="vi-VN" dirty="0" err="1"/>
              <a:t>cấp</a:t>
            </a:r>
            <a:endParaRPr lang="vi-VN" dirty="0"/>
          </a:p>
          <a:p>
            <a:pPr marL="171450" indent="-171450">
              <a:buFontTx/>
              <a:buChar char="-"/>
            </a:pPr>
            <a:r>
              <a:rPr lang="vi-VN" dirty="0" err="1"/>
              <a:t>Máy</a:t>
            </a:r>
            <a:r>
              <a:rPr lang="vi-VN" dirty="0"/>
              <a:t> không tương </a:t>
            </a:r>
            <a:r>
              <a:rPr lang="vi-VN" dirty="0" err="1"/>
              <a:t>thích</a:t>
            </a:r>
            <a:endParaRPr lang="vi-VN" dirty="0"/>
          </a:p>
          <a:p>
            <a:pPr marL="171450" indent="-171450">
              <a:buFontTx/>
              <a:buChar char="-"/>
            </a:pPr>
            <a:r>
              <a:rPr lang="vi-VN" dirty="0" err="1"/>
              <a:t>Máy</a:t>
            </a:r>
            <a:r>
              <a:rPr lang="vi-VN" dirty="0"/>
              <a:t> </a:t>
            </a:r>
            <a:r>
              <a:rPr lang="vi-VN" dirty="0" err="1"/>
              <a:t>bị</a:t>
            </a:r>
            <a:r>
              <a:rPr lang="vi-VN" dirty="0"/>
              <a:t> </a:t>
            </a:r>
            <a:r>
              <a:rPr lang="vi-VN" dirty="0" err="1"/>
              <a:t>vỡ</a:t>
            </a:r>
            <a:r>
              <a:rPr lang="vi-VN" dirty="0"/>
              <a:t> trong bênh nhân</a:t>
            </a:r>
          </a:p>
          <a:p>
            <a:pPr marL="171450" indent="-171450">
              <a:buFontTx/>
              <a:buChar char="-"/>
            </a:pPr>
            <a:r>
              <a:rPr lang="vi-VN" dirty="0" err="1"/>
              <a:t>Infection</a:t>
            </a:r>
            <a:r>
              <a:rPr lang="vi-VN" dirty="0"/>
              <a:t> Gây ra </a:t>
            </a:r>
            <a:r>
              <a:rPr lang="vi-VN" dirty="0" err="1"/>
              <a:t>nhiễm</a:t>
            </a:r>
            <a:r>
              <a:rPr lang="vi-VN" dirty="0"/>
              <a:t> </a:t>
            </a:r>
            <a:r>
              <a:rPr lang="vi-VN" dirty="0" err="1"/>
              <a:t>trùng</a:t>
            </a:r>
            <a:endParaRPr lang="vi-VN" dirty="0"/>
          </a:p>
          <a:p>
            <a:pPr marL="171450" indent="-171450">
              <a:buFontTx/>
              <a:buChar char="-"/>
            </a:pPr>
            <a:r>
              <a:rPr lang="vi-VN" dirty="0" err="1"/>
              <a:t>Electrical</a:t>
            </a:r>
            <a:r>
              <a:rPr lang="vi-VN" dirty="0"/>
              <a:t> </a:t>
            </a:r>
            <a:r>
              <a:rPr lang="vi-VN" dirty="0" err="1"/>
              <a:t>interference</a:t>
            </a:r>
            <a:r>
              <a:rPr lang="vi-VN" dirty="0"/>
              <a:t> </a:t>
            </a:r>
            <a:r>
              <a:rPr lang="vi-VN" dirty="0" err="1"/>
              <a:t>Bị</a:t>
            </a:r>
            <a:r>
              <a:rPr lang="vi-VN" dirty="0"/>
              <a:t> </a:t>
            </a:r>
            <a:r>
              <a:rPr lang="vi-VN" dirty="0" err="1"/>
              <a:t>nhiễu</a:t>
            </a:r>
            <a:r>
              <a:rPr lang="vi-VN" dirty="0"/>
              <a:t> </a:t>
            </a:r>
            <a:r>
              <a:rPr lang="vi-VN" dirty="0" err="1"/>
              <a:t>điện</a:t>
            </a:r>
            <a:endParaRPr lang="vi-VN" dirty="0"/>
          </a:p>
          <a:p>
            <a:pPr marL="171450" indent="-171450">
              <a:buFontTx/>
              <a:buChar char="-"/>
            </a:pPr>
            <a:r>
              <a:rPr lang="vi-VN" dirty="0"/>
              <a:t>Gây </a:t>
            </a:r>
            <a:r>
              <a:rPr lang="vi-VN" dirty="0" err="1"/>
              <a:t>dị</a:t>
            </a:r>
            <a:r>
              <a:rPr lang="vi-VN" dirty="0"/>
              <a:t> </a:t>
            </a:r>
            <a:r>
              <a:rPr lang="vi-VN" dirty="0" err="1"/>
              <a:t>ứng</a:t>
            </a:r>
            <a:endParaRPr lang="vi-VN" dirty="0"/>
          </a:p>
          <a:p>
            <a:pPr marL="171450" indent="-171450">
              <a:buFontTx/>
              <a:buChar char="-"/>
            </a:pPr>
            <a:endParaRPr lang="en-US"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12</a:t>
            </a:fld>
            <a:endParaRPr lang="en-US"/>
          </a:p>
        </p:txBody>
      </p:sp>
    </p:spTree>
    <p:extLst>
      <p:ext uri="{BB962C8B-B14F-4D97-AF65-F5344CB8AC3E}">
        <p14:creationId xmlns:p14="http://schemas.microsoft.com/office/powerpoint/2010/main" val="219766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Ngoài</a:t>
            </a:r>
            <a:r>
              <a:rPr lang="vi-VN" dirty="0"/>
              <a:t> ra </a:t>
            </a:r>
            <a:r>
              <a:rPr lang="vi-VN" dirty="0" err="1"/>
              <a:t>sử</a:t>
            </a:r>
            <a:r>
              <a:rPr lang="vi-VN" dirty="0"/>
              <a:t> </a:t>
            </a:r>
            <a:r>
              <a:rPr lang="vi-VN" dirty="0" err="1"/>
              <a:t>dụng</a:t>
            </a:r>
            <a:r>
              <a:rPr lang="vi-VN" dirty="0"/>
              <a:t> </a:t>
            </a:r>
            <a:r>
              <a:rPr lang="vi-VN" dirty="0" err="1"/>
              <a:t>kỹ</a:t>
            </a:r>
            <a:r>
              <a:rPr lang="vi-VN" dirty="0"/>
              <a:t> </a:t>
            </a:r>
            <a:r>
              <a:rPr lang="vi-VN" dirty="0" err="1"/>
              <a:t>thuật</a:t>
            </a:r>
            <a:r>
              <a:rPr lang="vi-VN" dirty="0"/>
              <a:t> phân </a:t>
            </a:r>
            <a:r>
              <a:rPr lang="vi-VN" dirty="0" err="1"/>
              <a:t>rã</a:t>
            </a:r>
            <a:r>
              <a:rPr lang="vi-VN" dirty="0"/>
              <a:t> </a:t>
            </a:r>
            <a:r>
              <a:rPr lang="vi-VN" dirty="0" err="1"/>
              <a:t>fault</a:t>
            </a:r>
            <a:r>
              <a:rPr lang="vi-VN" dirty="0"/>
              <a:t> </a:t>
            </a:r>
            <a:r>
              <a:rPr lang="vi-VN" dirty="0" err="1"/>
              <a:t>trees</a:t>
            </a:r>
            <a:r>
              <a:rPr lang="vi-VN" dirty="0"/>
              <a:t> </a:t>
            </a:r>
            <a:r>
              <a:rPr lang="vi-VN" dirty="0" err="1"/>
              <a:t>để</a:t>
            </a:r>
            <a:r>
              <a:rPr lang="vi-VN" dirty="0"/>
              <a:t> </a:t>
            </a:r>
            <a:r>
              <a:rPr lang="vi-VN" dirty="0" err="1"/>
              <a:t>dễ</a:t>
            </a:r>
            <a:r>
              <a:rPr lang="vi-VN" dirty="0"/>
              <a:t> </a:t>
            </a:r>
            <a:r>
              <a:rPr lang="vi-VN" dirty="0" err="1"/>
              <a:t>tiếp</a:t>
            </a:r>
            <a:r>
              <a:rPr lang="vi-VN" dirty="0"/>
              <a:t> </a:t>
            </a:r>
            <a:r>
              <a:rPr lang="vi-VN" dirty="0" err="1"/>
              <a:t>cận</a:t>
            </a:r>
            <a:r>
              <a:rPr lang="vi-VN" dirty="0"/>
              <a:t> hay </a:t>
            </a:r>
            <a:r>
              <a:rPr lang="vi-VN" dirty="0" err="1"/>
              <a:t>phát</a:t>
            </a:r>
            <a:r>
              <a:rPr lang="vi-VN" dirty="0"/>
              <a:t> </a:t>
            </a:r>
            <a:r>
              <a:rPr lang="vi-VN" dirty="0" err="1"/>
              <a:t>triển</a:t>
            </a:r>
            <a:r>
              <a:rPr lang="vi-VN" dirty="0"/>
              <a:t> </a:t>
            </a:r>
            <a:r>
              <a:rPr lang="vi-VN" dirty="0" err="1"/>
              <a:t>các</a:t>
            </a:r>
            <a:r>
              <a:rPr lang="vi-VN" dirty="0"/>
              <a:t> </a:t>
            </a:r>
            <a:r>
              <a:rPr lang="vi-VN" dirty="0" err="1"/>
              <a:t>mỗi</a:t>
            </a:r>
            <a:r>
              <a:rPr lang="vi-VN" dirty="0"/>
              <a:t> nguy cơ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nó</a:t>
            </a:r>
            <a:r>
              <a:rPr lang="vi-VN" dirty="0"/>
              <a:t> </a:t>
            </a:r>
            <a:r>
              <a:rPr lang="vi-VN" dirty="0" err="1"/>
              <a:t>là</a:t>
            </a:r>
            <a:r>
              <a:rPr lang="vi-VN" dirty="0"/>
              <a:t> </a:t>
            </a:r>
            <a:r>
              <a:rPr lang="vi-VN" dirty="0" err="1"/>
              <a:t>một</a:t>
            </a:r>
            <a:r>
              <a:rPr lang="vi-VN" dirty="0"/>
              <a:t> </a:t>
            </a:r>
            <a:r>
              <a:rPr lang="vi-VN" dirty="0" err="1"/>
              <a:t>các</a:t>
            </a:r>
            <a:r>
              <a:rPr lang="vi-VN" dirty="0"/>
              <a:t> cây </a:t>
            </a:r>
            <a:r>
              <a:rPr lang="vi-VN" dirty="0" err="1"/>
              <a:t>với</a:t>
            </a:r>
            <a:r>
              <a:rPr lang="vi-VN" dirty="0"/>
              <a:t> </a:t>
            </a:r>
            <a:r>
              <a:rPr lang="vi-VN" dirty="0" err="1"/>
              <a:t>các</a:t>
            </a:r>
            <a:r>
              <a:rPr lang="vi-VN" dirty="0"/>
              <a:t> </a:t>
            </a:r>
            <a:r>
              <a:rPr lang="vi-VN" dirty="0" err="1"/>
              <a:t>node</a:t>
            </a:r>
            <a:r>
              <a:rPr lang="vi-VN" dirty="0"/>
              <a:t> </a:t>
            </a:r>
            <a:r>
              <a:rPr lang="vi-VN" dirty="0" err="1"/>
              <a:t>là</a:t>
            </a:r>
            <a:r>
              <a:rPr lang="vi-VN" dirty="0"/>
              <a:t> </a:t>
            </a:r>
            <a:r>
              <a:rPr lang="vi-VN" dirty="0" err="1"/>
              <a:t>nội</a:t>
            </a:r>
            <a:r>
              <a:rPr lang="vi-VN" dirty="0"/>
              <a:t> dung </a:t>
            </a:r>
            <a:r>
              <a:rPr lang="vi-VN" dirty="0" err="1"/>
              <a:t>các</a:t>
            </a:r>
            <a:r>
              <a:rPr lang="vi-VN" dirty="0"/>
              <a:t> </a:t>
            </a:r>
            <a:r>
              <a:rPr lang="vi-VN" dirty="0" err="1"/>
              <a:t>hiểm</a:t>
            </a:r>
            <a:r>
              <a:rPr lang="vi-VN" dirty="0"/>
              <a:t> </a:t>
            </a:r>
            <a:r>
              <a:rPr lang="vi-VN" dirty="0" err="1"/>
              <a:t>họa</a:t>
            </a:r>
            <a:r>
              <a:rPr lang="vi-VN" dirty="0"/>
              <a:t>, </a:t>
            </a:r>
            <a:r>
              <a:rPr lang="vi-VN" dirty="0" err="1"/>
              <a:t>càng</a:t>
            </a:r>
            <a:r>
              <a:rPr lang="vi-VN" dirty="0"/>
              <a:t> </a:t>
            </a:r>
            <a:r>
              <a:rPr lang="vi-VN" dirty="0" err="1"/>
              <a:t>gần</a:t>
            </a:r>
            <a:r>
              <a:rPr lang="vi-VN" dirty="0"/>
              <a:t> </a:t>
            </a:r>
            <a:r>
              <a:rPr lang="vi-VN" dirty="0" err="1"/>
              <a:t>node</a:t>
            </a:r>
            <a:r>
              <a:rPr lang="vi-VN" dirty="0"/>
              <a:t> </a:t>
            </a:r>
            <a:r>
              <a:rPr lang="vi-VN" dirty="0" err="1"/>
              <a:t>lá</a:t>
            </a:r>
            <a:r>
              <a:rPr lang="vi-VN" dirty="0"/>
              <a:t> </a:t>
            </a:r>
            <a:r>
              <a:rPr lang="vi-VN" dirty="0" err="1"/>
              <a:t>thì</a:t>
            </a:r>
            <a:r>
              <a:rPr lang="vi-VN" dirty="0"/>
              <a:t> </a:t>
            </a:r>
            <a:r>
              <a:rPr lang="vi-VN" dirty="0" err="1"/>
              <a:t>các</a:t>
            </a:r>
            <a:r>
              <a:rPr lang="vi-VN" dirty="0"/>
              <a:t> </a:t>
            </a:r>
            <a:r>
              <a:rPr lang="vi-VN" dirty="0" err="1"/>
              <a:t>hiểm</a:t>
            </a:r>
            <a:r>
              <a:rPr lang="vi-VN" dirty="0"/>
              <a:t> </a:t>
            </a:r>
            <a:r>
              <a:rPr lang="vi-VN" dirty="0" err="1"/>
              <a:t>họa</a:t>
            </a:r>
            <a:r>
              <a:rPr lang="vi-VN" dirty="0"/>
              <a:t> căng chi </a:t>
            </a:r>
            <a:r>
              <a:rPr lang="vi-VN" dirty="0" err="1"/>
              <a:t>tiết</a:t>
            </a:r>
            <a:endParaRPr lang="en-US" dirty="0"/>
          </a:p>
        </p:txBody>
      </p:sp>
      <p:sp>
        <p:nvSpPr>
          <p:cNvPr id="4" name="Chỗ dành sẵn cho Số hiệu Bản chiếu 3"/>
          <p:cNvSpPr>
            <a:spLocks noGrp="1"/>
          </p:cNvSpPr>
          <p:nvPr>
            <p:ph type="sldNum" sz="quarter" idx="5"/>
          </p:nvPr>
        </p:nvSpPr>
        <p:spPr/>
        <p:txBody>
          <a:bodyPr/>
          <a:lstStyle/>
          <a:p>
            <a:fld id="{8AB01965-D4D4-4B75-B371-20C59F820CB9}" type="slidenum">
              <a:rPr lang="en-US" smtClean="0"/>
              <a:t>14</a:t>
            </a:fld>
            <a:endParaRPr lang="en-US"/>
          </a:p>
        </p:txBody>
      </p:sp>
    </p:spTree>
    <p:extLst>
      <p:ext uri="{BB962C8B-B14F-4D97-AF65-F5344CB8AC3E}">
        <p14:creationId xmlns:p14="http://schemas.microsoft.com/office/powerpoint/2010/main" val="2663499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06-May-20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06-May-20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06-May-20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06-May-20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04811"/>
            <a:ext cx="6858000" cy="261256"/>
          </a:xfrm>
        </p:spPr>
        <p:txBody>
          <a:bodyPr>
            <a:normAutofit fontScale="90000"/>
          </a:bodyPr>
          <a:lstStyle/>
          <a:p>
            <a:r>
              <a:rPr lang="vi-VN" sz="5300" b="0" dirty="0">
                <a:latin typeface="+mn-lt"/>
              </a:rPr>
              <a:t>Chương 12: Đặc tả độ tin cậy và bảo mật</a:t>
            </a:r>
            <a:br>
              <a:rPr lang="vi-VN" sz="5400" b="0" dirty="0"/>
            </a:br>
            <a:endParaRPr lang="en-US" sz="3100" dirty="0">
              <a:latin typeface="+mn-lt"/>
            </a:endParaRPr>
          </a:p>
        </p:txBody>
      </p:sp>
      <p:sp>
        <p:nvSpPr>
          <p:cNvPr id="3" name="Subtitle 2"/>
          <p:cNvSpPr>
            <a:spLocks noGrp="1"/>
          </p:cNvSpPr>
          <p:nvPr>
            <p:ph type="subTitle" idx="1"/>
          </p:nvPr>
        </p:nvSpPr>
        <p:spPr>
          <a:xfrm>
            <a:off x="4896396" y="4496118"/>
            <a:ext cx="4247604" cy="1655762"/>
          </a:xfrm>
        </p:spPr>
        <p:txBody>
          <a:bodyPr>
            <a:normAutofit/>
          </a:bodyPr>
          <a:lstStyle/>
          <a:p>
            <a:pPr marL="342900" indent="-342900" algn="l">
              <a:buFont typeface="Wingdings" panose="05000000000000000000" pitchFamily="2" charset="2"/>
              <a:buChar char="v"/>
            </a:pPr>
            <a:r>
              <a:rPr lang="en-US" sz="2000" dirty="0" err="1"/>
              <a:t>Thành</a:t>
            </a:r>
            <a:r>
              <a:rPr lang="en-US" sz="2000" dirty="0"/>
              <a:t> </a:t>
            </a:r>
            <a:r>
              <a:rPr lang="en-US" sz="2000" dirty="0" err="1"/>
              <a:t>viên</a:t>
            </a:r>
            <a:r>
              <a:rPr lang="en-US" sz="2000" dirty="0"/>
              <a:t>:</a:t>
            </a:r>
          </a:p>
          <a:p>
            <a:pPr marL="627063" indent="-227013" algn="l">
              <a:buFont typeface="Wingdings" panose="05000000000000000000" pitchFamily="2" charset="2"/>
              <a:buChar char="§"/>
            </a:pPr>
            <a:r>
              <a:rPr lang="en-US" sz="2000" dirty="0" err="1"/>
              <a:t>Vũ</a:t>
            </a:r>
            <a:r>
              <a:rPr lang="en-US" sz="2000" dirty="0"/>
              <a:t> </a:t>
            </a:r>
            <a:r>
              <a:rPr lang="en-US" sz="2000" dirty="0" err="1"/>
              <a:t>Bích</a:t>
            </a:r>
            <a:r>
              <a:rPr lang="en-US" sz="2000" dirty="0"/>
              <a:t> </a:t>
            </a:r>
            <a:r>
              <a:rPr lang="en-US" sz="2000" dirty="0" err="1"/>
              <a:t>Ngọc</a:t>
            </a:r>
            <a:r>
              <a:rPr lang="en-US" sz="2000" dirty="0"/>
              <a:t>: 20162974</a:t>
            </a:r>
          </a:p>
          <a:p>
            <a:pPr marL="627063" indent="-227013" algn="l">
              <a:buFont typeface="Wingdings" panose="05000000000000000000" pitchFamily="2" charset="2"/>
              <a:buChar char="§"/>
            </a:pPr>
            <a:r>
              <a:rPr lang="en-US" sz="2000" dirty="0" err="1"/>
              <a:t>Nguyễn</a:t>
            </a:r>
            <a:r>
              <a:rPr lang="en-US" sz="2000" dirty="0"/>
              <a:t> </a:t>
            </a:r>
            <a:r>
              <a:rPr lang="en-US" sz="2000" dirty="0" err="1"/>
              <a:t>Huy</a:t>
            </a:r>
            <a:r>
              <a:rPr lang="en-US" sz="2000" dirty="0"/>
              <a:t> </a:t>
            </a:r>
            <a:r>
              <a:rPr lang="en-US" sz="2000" dirty="0" err="1"/>
              <a:t>Thái</a:t>
            </a:r>
            <a:r>
              <a:rPr lang="en-US" sz="2000" dirty="0"/>
              <a:t>: 20163680</a:t>
            </a:r>
          </a:p>
          <a:p>
            <a:pPr marL="627063" indent="-227013" algn="l">
              <a:buFont typeface="Wingdings" panose="05000000000000000000" pitchFamily="2" charset="2"/>
              <a:buChar char="§"/>
            </a:pPr>
            <a:r>
              <a:rPr lang="vi-VN" sz="2000" dirty="0"/>
              <a:t>Trần Đức Sơn: 20163571</a:t>
            </a:r>
            <a:endParaRPr lang="en-US" sz="2000" dirty="0"/>
          </a:p>
          <a:p>
            <a:pPr marL="627063" indent="-227013" algn="l">
              <a:buFont typeface="Wingdings" panose="05000000000000000000" pitchFamily="2" charset="2"/>
              <a:buChar char="§"/>
            </a:pPr>
            <a:endParaRPr lang="en-US" sz="2000" dirty="0"/>
          </a:p>
          <a:p>
            <a:endParaRPr lang="en-US" dirty="0"/>
          </a:p>
        </p:txBody>
      </p:sp>
      <p:sp>
        <p:nvSpPr>
          <p:cNvPr id="4" name="TextBox 3">
            <a:extLst>
              <a:ext uri="{FF2B5EF4-FFF2-40B4-BE49-F238E27FC236}">
                <a16:creationId xmlns:a16="http://schemas.microsoft.com/office/drawing/2014/main" id="{A2B67D2B-B7E6-4F91-BC3E-19044C7D324E}"/>
              </a:ext>
            </a:extLst>
          </p:cNvPr>
          <p:cNvSpPr txBox="1"/>
          <p:nvPr/>
        </p:nvSpPr>
        <p:spPr>
          <a:xfrm>
            <a:off x="2690949" y="3004457"/>
            <a:ext cx="3413760" cy="523220"/>
          </a:xfrm>
          <a:prstGeom prst="rect">
            <a:avLst/>
          </a:prstGeom>
          <a:noFill/>
        </p:spPr>
        <p:txBody>
          <a:bodyPr wrap="square" rtlCol="0">
            <a:spAutoFit/>
          </a:bodyPr>
          <a:lstStyle/>
          <a:p>
            <a:pPr algn="ctr"/>
            <a:r>
              <a:rPr lang="vi-VN" sz="2800" dirty="0"/>
              <a:t>Nhóm 5</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F5FC-2C14-469C-A8AB-3419CC9D5FB2}"/>
              </a:ext>
            </a:extLst>
          </p:cNvPr>
          <p:cNvSpPr>
            <a:spLocks noGrp="1"/>
          </p:cNvSpPr>
          <p:nvPr>
            <p:ph type="title"/>
          </p:nvPr>
        </p:nvSpPr>
        <p:spPr>
          <a:xfrm>
            <a:off x="488950" y="252549"/>
            <a:ext cx="8026400" cy="985699"/>
          </a:xfrm>
        </p:spPr>
        <p:txBody>
          <a:bodyPr>
            <a:normAutofit fontScale="90000"/>
          </a:bodyPr>
          <a:lstStyle/>
          <a:p>
            <a:r>
              <a:rPr lang="vi-VN" dirty="0"/>
              <a:t>12.2.2. Đánh giá nguy cơ(tiếp)</a:t>
            </a:r>
            <a:br>
              <a:rPr lang="vi-VN" dirty="0"/>
            </a:br>
            <a:endParaRPr lang="vi-VN" dirty="0"/>
          </a:p>
        </p:txBody>
      </p:sp>
      <p:sp>
        <p:nvSpPr>
          <p:cNvPr id="3" name="Content Placeholder 2">
            <a:extLst>
              <a:ext uri="{FF2B5EF4-FFF2-40B4-BE49-F238E27FC236}">
                <a16:creationId xmlns:a16="http://schemas.microsoft.com/office/drawing/2014/main" id="{3CF1BBB1-125E-4EC1-A99B-F6FF1D537060}"/>
              </a:ext>
            </a:extLst>
          </p:cNvPr>
          <p:cNvSpPr>
            <a:spLocks noGrp="1"/>
          </p:cNvSpPr>
          <p:nvPr>
            <p:ph idx="1"/>
          </p:nvPr>
        </p:nvSpPr>
        <p:spPr>
          <a:xfrm>
            <a:off x="-113211" y="1238249"/>
            <a:ext cx="9135291" cy="5188678"/>
          </a:xfrm>
        </p:spPr>
        <p:txBody>
          <a:bodyPr>
            <a:normAutofit fontScale="92500"/>
          </a:bodyPr>
          <a:lstStyle/>
          <a:p>
            <a:pPr marL="514350" indent="-174625" fontAlgn="base">
              <a:buFont typeface="Wingdings" panose="05000000000000000000" pitchFamily="2" charset="2"/>
              <a:buChar char="§"/>
            </a:pPr>
            <a:r>
              <a:rPr lang="vi-VN" b="1" dirty="0"/>
              <a:t>Rủi ro không thể chịu đựng </a:t>
            </a:r>
            <a:r>
              <a:rPr lang="vi-VN" dirty="0"/>
              <a:t>(Intolerable risks) </a:t>
            </a:r>
          </a:p>
          <a:p>
            <a:pPr marL="974725" indent="-287338" fontAlgn="base">
              <a:buFont typeface="Wingdings" panose="05000000000000000000" pitchFamily="2" charset="2"/>
              <a:buChar char="ü"/>
            </a:pPr>
            <a:r>
              <a:rPr lang="vi-VN" dirty="0"/>
              <a:t>Trong các hệ thống đặc biệt an toàn là những nguy cơ đe dọa tính mạng con người. </a:t>
            </a:r>
          </a:p>
          <a:p>
            <a:pPr marL="974725" indent="-287338" fontAlgn="base">
              <a:buFont typeface="Wingdings" panose="05000000000000000000" pitchFamily="2" charset="2"/>
              <a:buChar char="ü"/>
            </a:pPr>
            <a:r>
              <a:rPr lang="vi-VN" dirty="0"/>
              <a:t>Hệ thống phải được thiết kế sao cho các mối nguy hiểm đó không thể phát sinh hoặc nếu có, các tính năng trong hệ thống sẽ đảm bảo rằng chúng được phát hiện trước khi chúng gây ra tai nạn.</a:t>
            </a:r>
          </a:p>
          <a:p>
            <a:pPr marL="514350" indent="-174625" fontAlgn="base">
              <a:buFont typeface="Wingdings" panose="05000000000000000000" pitchFamily="2" charset="2"/>
              <a:buChar char="§"/>
            </a:pPr>
            <a:r>
              <a:rPr lang="vi-VN" b="1" dirty="0"/>
              <a:t>Rủi ro thấp đến mức có thể chấp nhận được </a:t>
            </a:r>
            <a:r>
              <a:rPr lang="vi-VN" dirty="0"/>
              <a:t>(ALARP) </a:t>
            </a:r>
          </a:p>
          <a:p>
            <a:pPr marL="974725" indent="-287338" fontAlgn="base">
              <a:buFont typeface="Wingdings" panose="05000000000000000000" pitchFamily="2" charset="2"/>
              <a:buChar char="ü"/>
            </a:pPr>
            <a:r>
              <a:rPr lang="vi-VN" dirty="0"/>
              <a:t>Là những rủi ro có hậu quả ít nghiêm trọng hoặc nghiêm trọng nhưng có xác suất xảy ra rất thấp. </a:t>
            </a:r>
          </a:p>
          <a:p>
            <a:pPr marL="974725" indent="-287338" fontAlgn="base">
              <a:buFont typeface="Wingdings" panose="05000000000000000000" pitchFamily="2" charset="2"/>
              <a:buChar char="ü"/>
            </a:pPr>
            <a:r>
              <a:rPr lang="vi-VN" dirty="0"/>
              <a:t>Hệ thống phải được thiết kế sao cho khả năng xảy ra tai nạn do rủi ro được giảm thiểu, tùy thuộc vào các cân nhắc khác như chi phí và vận chuyển.</a:t>
            </a:r>
          </a:p>
          <a:p>
            <a:pPr marL="514350" indent="-174625" fontAlgn="base">
              <a:buFont typeface="Wingdings" panose="05000000000000000000" pitchFamily="2" charset="2"/>
              <a:buChar char="§"/>
            </a:pPr>
            <a:r>
              <a:rPr lang="vi-VN" b="1" dirty="0"/>
              <a:t>Rủi ro chấp nhận được </a:t>
            </a:r>
            <a:r>
              <a:rPr lang="vi-VN" dirty="0"/>
              <a:t>(Acceptable risks)</a:t>
            </a:r>
            <a:endParaRPr lang="vi-VN" b="1" dirty="0"/>
          </a:p>
          <a:p>
            <a:pPr marL="974725" indent="-287338" fontAlgn="base">
              <a:buFont typeface="Wingdings" panose="05000000000000000000" pitchFamily="2" charset="2"/>
              <a:buChar char="ü"/>
            </a:pPr>
            <a:r>
              <a:rPr lang="vi-VN" dirty="0"/>
              <a:t>Là những trường hợp tai nạn liên quan  thường dẫn đến các thiệt hại nhỏ. </a:t>
            </a:r>
          </a:p>
          <a:p>
            <a:pPr marL="974725" indent="-287338" fontAlgn="base">
              <a:buFont typeface="Wingdings" panose="05000000000000000000" pitchFamily="2" charset="2"/>
              <a:buChar char="ü"/>
            </a:pPr>
            <a:r>
              <a:rPr lang="vi-VN" dirty="0"/>
              <a:t>Các nhà thiết kế hệ thống nên thực hiện tất cả các bước có thể để giảm rủi ro có thể chấp nhận được, miễn là những điều này không làm tăng chi phí, thời gian giao hàng hoặc các thuộc tính hệ thống phi chức năng khác.</a:t>
            </a:r>
          </a:p>
          <a:p>
            <a:pPr marL="0" indent="0">
              <a:buNone/>
            </a:pPr>
            <a:endParaRPr lang="vi-VN" dirty="0"/>
          </a:p>
        </p:txBody>
      </p:sp>
    </p:spTree>
    <p:extLst>
      <p:ext uri="{BB962C8B-B14F-4D97-AF65-F5344CB8AC3E}">
        <p14:creationId xmlns:p14="http://schemas.microsoft.com/office/powerpoint/2010/main" val="63099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5763-9269-4A22-A459-5BA045FD824A}"/>
              </a:ext>
            </a:extLst>
          </p:cNvPr>
          <p:cNvSpPr>
            <a:spLocks noGrp="1"/>
          </p:cNvSpPr>
          <p:nvPr>
            <p:ph type="title"/>
          </p:nvPr>
        </p:nvSpPr>
        <p:spPr>
          <a:xfrm>
            <a:off x="488950" y="252549"/>
            <a:ext cx="8026400" cy="985699"/>
          </a:xfrm>
        </p:spPr>
        <p:txBody>
          <a:bodyPr>
            <a:normAutofit fontScale="90000"/>
          </a:bodyPr>
          <a:lstStyle/>
          <a:p>
            <a:r>
              <a:rPr lang="vi-VN" dirty="0"/>
              <a:t>12.2.2. Đánh giá nguy cơ (tiếp)</a:t>
            </a:r>
            <a:br>
              <a:rPr lang="vi-VN" dirty="0"/>
            </a:br>
            <a:endParaRPr lang="vi-VN" dirty="0"/>
          </a:p>
        </p:txBody>
      </p:sp>
      <p:sp>
        <p:nvSpPr>
          <p:cNvPr id="8" name="TextBox 7">
            <a:extLst>
              <a:ext uri="{FF2B5EF4-FFF2-40B4-BE49-F238E27FC236}">
                <a16:creationId xmlns:a16="http://schemas.microsoft.com/office/drawing/2014/main" id="{2695506C-5562-4296-9433-1D079A688196}"/>
              </a:ext>
            </a:extLst>
          </p:cNvPr>
          <p:cNvSpPr txBox="1"/>
          <p:nvPr/>
        </p:nvSpPr>
        <p:spPr>
          <a:xfrm>
            <a:off x="2090057" y="5710335"/>
            <a:ext cx="4894217" cy="369332"/>
          </a:xfrm>
          <a:prstGeom prst="rect">
            <a:avLst/>
          </a:prstGeom>
          <a:noFill/>
        </p:spPr>
        <p:txBody>
          <a:bodyPr wrap="square" rtlCol="0">
            <a:spAutoFit/>
          </a:bodyPr>
          <a:lstStyle/>
          <a:p>
            <a:r>
              <a:rPr lang="vi-VN" dirty="0"/>
              <a:t>Hình 2: The risk triangle (Tam </a:t>
            </a:r>
            <a:r>
              <a:rPr lang="vi-VN" dirty="0" err="1"/>
              <a:t>giác</a:t>
            </a:r>
            <a:r>
              <a:rPr lang="vi-VN" dirty="0"/>
              <a:t> </a:t>
            </a:r>
            <a:r>
              <a:rPr lang="vi-VN" dirty="0" err="1"/>
              <a:t>rủi</a:t>
            </a:r>
            <a:r>
              <a:rPr lang="vi-VN" dirty="0"/>
              <a:t> ro)</a:t>
            </a:r>
          </a:p>
        </p:txBody>
      </p:sp>
      <p:pic>
        <p:nvPicPr>
          <p:cNvPr id="12" name="Content Placeholder 11">
            <a:extLst>
              <a:ext uri="{FF2B5EF4-FFF2-40B4-BE49-F238E27FC236}">
                <a16:creationId xmlns:a16="http://schemas.microsoft.com/office/drawing/2014/main" id="{DE1B4152-1672-4E4E-9228-0A6F056FC5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9463" y="1413935"/>
            <a:ext cx="5791200" cy="4171115"/>
          </a:xfrm>
        </p:spPr>
      </p:pic>
    </p:spTree>
    <p:extLst>
      <p:ext uri="{BB962C8B-B14F-4D97-AF65-F5344CB8AC3E}">
        <p14:creationId xmlns:p14="http://schemas.microsoft.com/office/powerpoint/2010/main" val="114516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2AB70E-1094-4F11-933A-48B8D34B43F7}"/>
              </a:ext>
            </a:extLst>
          </p:cNvPr>
          <p:cNvSpPr>
            <a:spLocks noGrp="1"/>
          </p:cNvSpPr>
          <p:nvPr>
            <p:ph type="title"/>
          </p:nvPr>
        </p:nvSpPr>
        <p:spPr/>
        <p:txBody>
          <a:bodyPr/>
          <a:lstStyle/>
          <a:p>
            <a:r>
              <a:rPr lang="vi-VN" dirty="0" err="1"/>
              <a:t>Ví</a:t>
            </a:r>
            <a:r>
              <a:rPr lang="vi-VN" dirty="0"/>
              <a:t> </a:t>
            </a:r>
            <a:r>
              <a:rPr lang="vi-VN" dirty="0" err="1"/>
              <a:t>dụ</a:t>
            </a:r>
            <a:r>
              <a:rPr lang="vi-VN" dirty="0"/>
              <a:t> </a:t>
            </a:r>
            <a:r>
              <a:rPr lang="vi-VN" dirty="0" err="1"/>
              <a:t>với</a:t>
            </a:r>
            <a:r>
              <a:rPr lang="vi-VN" dirty="0"/>
              <a:t> </a:t>
            </a:r>
            <a:r>
              <a:rPr lang="vi-VN" dirty="0" err="1"/>
              <a:t>hệ</a:t>
            </a:r>
            <a:r>
              <a:rPr lang="vi-VN" dirty="0"/>
              <a:t> </a:t>
            </a:r>
            <a:r>
              <a:rPr lang="vi-VN" dirty="0" err="1"/>
              <a:t>thống</a:t>
            </a:r>
            <a:r>
              <a:rPr lang="vi-VN" dirty="0"/>
              <a:t> bơm </a:t>
            </a:r>
            <a:r>
              <a:rPr lang="vi-VN" dirty="0" err="1"/>
              <a:t>insullin</a:t>
            </a:r>
            <a:endParaRPr lang="en-US" dirty="0"/>
          </a:p>
        </p:txBody>
      </p:sp>
      <p:sp>
        <p:nvSpPr>
          <p:cNvPr id="3" name="Chỗ dành sẵn cho Nội dung 2">
            <a:extLst>
              <a:ext uri="{FF2B5EF4-FFF2-40B4-BE49-F238E27FC236}">
                <a16:creationId xmlns:a16="http://schemas.microsoft.com/office/drawing/2014/main" id="{067AB319-0D04-4AEB-ABFB-C236F3EBEA70}"/>
              </a:ext>
            </a:extLst>
          </p:cNvPr>
          <p:cNvSpPr>
            <a:spLocks noGrp="1"/>
          </p:cNvSpPr>
          <p:nvPr>
            <p:ph idx="1"/>
          </p:nvPr>
        </p:nvSpPr>
        <p:spPr/>
        <p:txBody>
          <a:bodyPr/>
          <a:lstStyle/>
          <a:p>
            <a:endParaRPr lang="en-US"/>
          </a:p>
        </p:txBody>
      </p:sp>
      <p:pic>
        <p:nvPicPr>
          <p:cNvPr id="4" name="Hình ảnh 3">
            <a:extLst>
              <a:ext uri="{FF2B5EF4-FFF2-40B4-BE49-F238E27FC236}">
                <a16:creationId xmlns:a16="http://schemas.microsoft.com/office/drawing/2014/main" id="{8EDCBF40-5737-4611-95B9-777E46D94D8C}"/>
              </a:ext>
            </a:extLst>
          </p:cNvPr>
          <p:cNvPicPr/>
          <p:nvPr/>
        </p:nvPicPr>
        <p:blipFill>
          <a:blip r:embed="rId3"/>
          <a:stretch>
            <a:fillRect/>
          </a:stretch>
        </p:blipFill>
        <p:spPr>
          <a:xfrm>
            <a:off x="381000" y="1346200"/>
            <a:ext cx="8274050" cy="4902199"/>
          </a:xfrm>
          <a:prstGeom prst="rect">
            <a:avLst/>
          </a:prstGeom>
        </p:spPr>
      </p:pic>
    </p:spTree>
    <p:extLst>
      <p:ext uri="{BB962C8B-B14F-4D97-AF65-F5344CB8AC3E}">
        <p14:creationId xmlns:p14="http://schemas.microsoft.com/office/powerpoint/2010/main" val="4037137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FB10-2F61-4C48-AE0A-2641CEBAF5EE}"/>
              </a:ext>
            </a:extLst>
          </p:cNvPr>
          <p:cNvSpPr>
            <a:spLocks noGrp="1"/>
          </p:cNvSpPr>
          <p:nvPr>
            <p:ph type="title"/>
          </p:nvPr>
        </p:nvSpPr>
        <p:spPr>
          <a:xfrm>
            <a:off x="488950" y="-53181"/>
            <a:ext cx="8026400" cy="1325563"/>
          </a:xfrm>
        </p:spPr>
        <p:txBody>
          <a:bodyPr/>
          <a:lstStyle/>
          <a:p>
            <a:r>
              <a:rPr lang="vi-VN" dirty="0"/>
              <a:t>12.2.2. Đánh giá nguy cơ (tiếp)</a:t>
            </a:r>
          </a:p>
        </p:txBody>
      </p:sp>
      <p:sp>
        <p:nvSpPr>
          <p:cNvPr id="3" name="Content Placeholder 2">
            <a:extLst>
              <a:ext uri="{FF2B5EF4-FFF2-40B4-BE49-F238E27FC236}">
                <a16:creationId xmlns:a16="http://schemas.microsoft.com/office/drawing/2014/main" id="{F224FA4B-8826-4BF3-BD55-335723C46BA3}"/>
              </a:ext>
            </a:extLst>
          </p:cNvPr>
          <p:cNvSpPr>
            <a:spLocks noGrp="1"/>
          </p:cNvSpPr>
          <p:nvPr>
            <p:ph idx="1"/>
          </p:nvPr>
        </p:nvSpPr>
        <p:spPr>
          <a:xfrm>
            <a:off x="488950" y="1463040"/>
            <a:ext cx="8026400" cy="4785359"/>
          </a:xfrm>
        </p:spPr>
        <p:txBody>
          <a:bodyPr/>
          <a:lstStyle/>
          <a:p>
            <a:pPr>
              <a:buFont typeface="Wingdings" panose="05000000000000000000" pitchFamily="2" charset="2"/>
              <a:buChar char="v"/>
            </a:pPr>
            <a:r>
              <a:rPr lang="vi-VN" b="1" dirty="0"/>
              <a:t> Nhận xét</a:t>
            </a:r>
            <a:r>
              <a:rPr lang="vi-VN" dirty="0"/>
              <a:t>:</a:t>
            </a:r>
          </a:p>
          <a:p>
            <a:pPr marL="627063" indent="-339725">
              <a:lnSpc>
                <a:spcPts val="2520"/>
              </a:lnSpc>
              <a:buFont typeface="Wingdings" panose="05000000000000000000" pitchFamily="2" charset="2"/>
              <a:buChar char="ü"/>
            </a:pPr>
            <a:r>
              <a:rPr lang="vi-VN" dirty="0"/>
              <a:t>Để đối phó với nhưng nguy cơ thì chi phí cao nhất phát sinh do rủi ro ở đầu biểu đồ,chi phí thấp nhất phát sinh do rủi ro ở đỉnh tam giác.</a:t>
            </a:r>
          </a:p>
          <a:p>
            <a:pPr marL="627063" indent="-339725">
              <a:lnSpc>
                <a:spcPts val="2520"/>
              </a:lnSpc>
              <a:buFont typeface="Wingdings" panose="05000000000000000000" pitchFamily="2" charset="2"/>
              <a:buChar char="ü"/>
            </a:pPr>
            <a:r>
              <a:rPr lang="vi-VN" dirty="0"/>
              <a:t>Ranh giới ở giữa các khu vực trong hình trên không phải là vấn đề kỹ thuật mà phụ thuộc vào chính trị,xã hội(theo thời gian, xã hội phát sinh nhiều mối  nguy hiểm hơn nên ranh giời di chuyển xuống dưới)</a:t>
            </a:r>
          </a:p>
          <a:p>
            <a:pPr marL="627063" indent="-339725">
              <a:lnSpc>
                <a:spcPts val="2520"/>
              </a:lnSpc>
              <a:buFont typeface="Wingdings" panose="05000000000000000000" pitchFamily="2" charset="2"/>
              <a:buChar char="ü"/>
            </a:pPr>
            <a:r>
              <a:rPr lang="vi-VN" dirty="0"/>
              <a:t>Chi phi tài </a:t>
            </a:r>
            <a:r>
              <a:rPr lang="vi-VN" dirty="0" err="1"/>
              <a:t>chính</a:t>
            </a:r>
            <a:r>
              <a:rPr lang="vi-VN" dirty="0"/>
              <a:t> khi </a:t>
            </a:r>
            <a:r>
              <a:rPr lang="vi-VN" dirty="0" err="1"/>
              <a:t>chấp</a:t>
            </a:r>
            <a:r>
              <a:rPr lang="vi-VN" dirty="0"/>
              <a:t> nhận </a:t>
            </a:r>
            <a:r>
              <a:rPr lang="vi-VN" dirty="0" err="1"/>
              <a:t>rủi</a:t>
            </a:r>
            <a:r>
              <a:rPr lang="vi-VN" dirty="0"/>
              <a:t> ro và chi trả cho tai nạn có thể thấp hơn chi phí phòng ngừa tai nạn nên cần đánh giá và đưa ra quyết định đúng đắn</a:t>
            </a:r>
          </a:p>
          <a:p>
            <a:endParaRPr lang="vi-VN" dirty="0"/>
          </a:p>
        </p:txBody>
      </p:sp>
    </p:spTree>
    <p:extLst>
      <p:ext uri="{BB962C8B-B14F-4D97-AF65-F5344CB8AC3E}">
        <p14:creationId xmlns:p14="http://schemas.microsoft.com/office/powerpoint/2010/main" val="42325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2D4A-5D44-4A7D-AA81-E27075870776}"/>
              </a:ext>
            </a:extLst>
          </p:cNvPr>
          <p:cNvSpPr>
            <a:spLocks noGrp="1"/>
          </p:cNvSpPr>
          <p:nvPr>
            <p:ph type="title"/>
          </p:nvPr>
        </p:nvSpPr>
        <p:spPr/>
        <p:txBody>
          <a:bodyPr/>
          <a:lstStyle/>
          <a:p>
            <a:r>
              <a:rPr lang="vi-VN" dirty="0"/>
              <a:t>12.2.3. Phân tích nguy cơ</a:t>
            </a:r>
          </a:p>
        </p:txBody>
      </p:sp>
      <p:sp>
        <p:nvSpPr>
          <p:cNvPr id="3" name="Content Placeholder 2">
            <a:extLst>
              <a:ext uri="{FF2B5EF4-FFF2-40B4-BE49-F238E27FC236}">
                <a16:creationId xmlns:a16="http://schemas.microsoft.com/office/drawing/2014/main" id="{103A2688-1FAB-4323-B298-62F1F63AC124}"/>
              </a:ext>
            </a:extLst>
          </p:cNvPr>
          <p:cNvSpPr>
            <a:spLocks noGrp="1"/>
          </p:cNvSpPr>
          <p:nvPr>
            <p:ph idx="1"/>
          </p:nvPr>
        </p:nvSpPr>
        <p:spPr>
          <a:xfrm>
            <a:off x="409303" y="1346200"/>
            <a:ext cx="8264433" cy="4902199"/>
          </a:xfrm>
        </p:spPr>
        <p:txBody>
          <a:bodyPr/>
          <a:lstStyle/>
          <a:p>
            <a:pPr>
              <a:lnSpc>
                <a:spcPts val="2520"/>
              </a:lnSpc>
              <a:buFont typeface="Wingdings" panose="05000000000000000000" pitchFamily="2" charset="2"/>
              <a:buChar char="§"/>
            </a:pPr>
            <a:r>
              <a:rPr lang="vi-VN" dirty="0"/>
              <a:t> Là quá trình khám phá nguyên nhân gốc rễ của các mối nguy hiểm trong một hệ thống an toàn. Mục đích là tìm hiểu những sự kiện hoặc sự kết hợp của các sự kiện có thể gây ra lỗi hệ thống dẫn đến nguy hiểm.</a:t>
            </a:r>
          </a:p>
          <a:p>
            <a:pPr marL="0" indent="0">
              <a:lnSpc>
                <a:spcPts val="2520"/>
              </a:lnSpc>
              <a:buNone/>
            </a:pPr>
            <a:endParaRPr lang="vi-VN" dirty="0"/>
          </a:p>
          <a:p>
            <a:pPr>
              <a:lnSpc>
                <a:spcPts val="2520"/>
              </a:lnSpc>
              <a:buFont typeface="Wingdings" panose="05000000000000000000" pitchFamily="2" charset="2"/>
              <a:buChar char="§"/>
            </a:pPr>
            <a:r>
              <a:rPr lang="vi-VN" dirty="0"/>
              <a:t> Để làm điều này, có thể sử dụng phương pháp từ trên xuống hoặc từ dưới lên. </a:t>
            </a:r>
          </a:p>
          <a:p>
            <a:pPr marL="627063" indent="-287338">
              <a:lnSpc>
                <a:spcPts val="2520"/>
              </a:lnSpc>
              <a:buFont typeface="Wingdings" panose="05000000000000000000" pitchFamily="2" charset="2"/>
              <a:buChar char="ü"/>
            </a:pPr>
            <a:r>
              <a:rPr lang="vi-VN" dirty="0"/>
              <a:t>Các kỹ thuật suy diễn, từ trên </a:t>
            </a:r>
            <a:r>
              <a:rPr lang="vi-VN" dirty="0" err="1"/>
              <a:t>xuống</a:t>
            </a:r>
            <a:r>
              <a:rPr lang="vi-VN" dirty="0"/>
              <a:t> (</a:t>
            </a:r>
            <a:r>
              <a:rPr lang="vi-VN" dirty="0" err="1"/>
              <a:t>top</a:t>
            </a:r>
            <a:r>
              <a:rPr lang="vi-VN" dirty="0"/>
              <a:t> </a:t>
            </a:r>
            <a:r>
              <a:rPr lang="vi-VN" dirty="0" err="1"/>
              <a:t>down</a:t>
            </a:r>
            <a:r>
              <a:rPr lang="vi-VN" dirty="0"/>
              <a:t>), có xu hướng dễ sử dụng hơn, bắt đầu với mối nguy hiểm và làm việc từ đó đến lỗi hệ thống có thể xảy ra.</a:t>
            </a:r>
          </a:p>
          <a:p>
            <a:pPr marL="627063" indent="-287338">
              <a:lnSpc>
                <a:spcPts val="2520"/>
              </a:lnSpc>
              <a:buFont typeface="Wingdings" panose="05000000000000000000" pitchFamily="2" charset="2"/>
              <a:buChar char="ü"/>
            </a:pPr>
            <a:r>
              <a:rPr lang="vi-VN" dirty="0"/>
              <a:t> Các kỹ thuật quy nạp, từ </a:t>
            </a:r>
            <a:r>
              <a:rPr lang="vi-VN" dirty="0" err="1"/>
              <a:t>dưới</a:t>
            </a:r>
            <a:r>
              <a:rPr lang="vi-VN" dirty="0"/>
              <a:t> lên (</a:t>
            </a:r>
            <a:r>
              <a:rPr lang="vi-VN" dirty="0" err="1"/>
              <a:t>bottom</a:t>
            </a:r>
            <a:r>
              <a:rPr lang="vi-VN" dirty="0"/>
              <a:t> </a:t>
            </a:r>
            <a:r>
              <a:rPr lang="vi-VN" dirty="0" err="1"/>
              <a:t>up</a:t>
            </a:r>
            <a:r>
              <a:rPr lang="vi-VN" dirty="0"/>
              <a:t>) bắt đầu với một lỗi hệ thống được đề xuất và xác định những mối nguy hiểm nào có thể xảy ra </a:t>
            </a:r>
            <a:r>
              <a:rPr lang="vi-VN" dirty="0" err="1"/>
              <a:t>từ</a:t>
            </a:r>
            <a:r>
              <a:rPr lang="vi-VN" dirty="0"/>
              <a:t> </a:t>
            </a:r>
            <a:r>
              <a:rPr lang="vi-VN" dirty="0" err="1"/>
              <a:t>lỗi</a:t>
            </a:r>
            <a:r>
              <a:rPr lang="vi-VN" dirty="0"/>
              <a:t> đó.</a:t>
            </a:r>
          </a:p>
          <a:p>
            <a:pPr>
              <a:lnSpc>
                <a:spcPts val="2520"/>
              </a:lnSpc>
            </a:pPr>
            <a:endParaRPr lang="vi-VN" dirty="0"/>
          </a:p>
        </p:txBody>
      </p:sp>
    </p:spTree>
    <p:extLst>
      <p:ext uri="{BB962C8B-B14F-4D97-AF65-F5344CB8AC3E}">
        <p14:creationId xmlns:p14="http://schemas.microsoft.com/office/powerpoint/2010/main" val="371820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C153-E5FC-46E1-8AA1-0171AC596BFB}"/>
              </a:ext>
            </a:extLst>
          </p:cNvPr>
          <p:cNvSpPr>
            <a:spLocks noGrp="1"/>
          </p:cNvSpPr>
          <p:nvPr>
            <p:ph type="title"/>
          </p:nvPr>
        </p:nvSpPr>
        <p:spPr>
          <a:xfrm>
            <a:off x="488950" y="-87086"/>
            <a:ext cx="8026400" cy="1325334"/>
          </a:xfrm>
        </p:spPr>
        <p:txBody>
          <a:bodyPr>
            <a:normAutofit/>
          </a:bodyPr>
          <a:lstStyle/>
          <a:p>
            <a:r>
              <a:rPr lang="vi-VN" dirty="0"/>
              <a:t>12.2.4. Giảm thiểu nguy cơ</a:t>
            </a:r>
          </a:p>
        </p:txBody>
      </p:sp>
      <p:sp>
        <p:nvSpPr>
          <p:cNvPr id="3" name="Content Placeholder 2">
            <a:extLst>
              <a:ext uri="{FF2B5EF4-FFF2-40B4-BE49-F238E27FC236}">
                <a16:creationId xmlns:a16="http://schemas.microsoft.com/office/drawing/2014/main" id="{6C5DDEB9-1D50-48CA-A7EF-F247536E947C}"/>
              </a:ext>
            </a:extLst>
          </p:cNvPr>
          <p:cNvSpPr>
            <a:spLocks noGrp="1"/>
          </p:cNvSpPr>
          <p:nvPr>
            <p:ph idx="1"/>
          </p:nvPr>
        </p:nvSpPr>
        <p:spPr>
          <a:xfrm>
            <a:off x="488949" y="1346200"/>
            <a:ext cx="8149953" cy="4902199"/>
          </a:xfrm>
        </p:spPr>
        <p:txBody>
          <a:bodyPr/>
          <a:lstStyle/>
          <a:p>
            <a:pPr>
              <a:lnSpc>
                <a:spcPts val="2520"/>
              </a:lnSpc>
              <a:buFont typeface="Wingdings" panose="05000000000000000000" pitchFamily="2" charset="2"/>
              <a:buChar char="v"/>
            </a:pPr>
            <a:r>
              <a:rPr lang="vi-VN" dirty="0"/>
              <a:t> Khi các rủi ro tiềm ẩn và nguyên nhân gốc rễ của chúng đã được xác định, bạn có thể rút ra các yêu cầu an toàn để quản lý rủi ro và đảm bảo rằng các sự cố hoặc tai nạn không xảy ra. </a:t>
            </a:r>
          </a:p>
          <a:p>
            <a:pPr>
              <a:lnSpc>
                <a:spcPts val="2520"/>
              </a:lnSpc>
              <a:buFont typeface="Wingdings" panose="05000000000000000000" pitchFamily="2" charset="2"/>
              <a:buChar char="v"/>
            </a:pPr>
            <a:r>
              <a:rPr lang="vi-VN" dirty="0"/>
              <a:t> Có ba chiến lược có thể bạn có thể sử dụng:</a:t>
            </a:r>
          </a:p>
          <a:p>
            <a:pPr marL="514350" fontAlgn="base">
              <a:lnSpc>
                <a:spcPts val="2520"/>
              </a:lnSpc>
              <a:buFont typeface="Wingdings" panose="05000000000000000000" pitchFamily="2" charset="2"/>
              <a:buChar char="§"/>
            </a:pPr>
            <a:r>
              <a:rPr lang="vi-VN" b="1" dirty="0"/>
              <a:t>Tránh rủi ro:</a:t>
            </a:r>
            <a:r>
              <a:rPr lang="vi-VN" dirty="0"/>
              <a:t>  Hệ thống được thiết kế sao cho nguy cơ không thể xảy ra.</a:t>
            </a:r>
          </a:p>
          <a:p>
            <a:pPr marL="514350" fontAlgn="base">
              <a:lnSpc>
                <a:spcPts val="2520"/>
              </a:lnSpc>
              <a:buFont typeface="Wingdings" panose="05000000000000000000" pitchFamily="2" charset="2"/>
              <a:buChar char="§"/>
            </a:pPr>
            <a:r>
              <a:rPr lang="vi-VN" b="1" dirty="0"/>
              <a:t>Phát hiện và loại bỏ rủi ro:</a:t>
            </a:r>
            <a:r>
              <a:rPr lang="vi-VN" dirty="0"/>
              <a:t> Hệ thống được thiết kế sao cho các mối nguy được phát hiện và vô hiệu hóa trước khi chúng gây ra tai nạn.</a:t>
            </a:r>
          </a:p>
          <a:p>
            <a:pPr marL="514350" fontAlgn="base">
              <a:lnSpc>
                <a:spcPts val="2520"/>
              </a:lnSpc>
              <a:buFont typeface="Wingdings" panose="05000000000000000000" pitchFamily="2" charset="2"/>
              <a:buChar char="§"/>
            </a:pPr>
            <a:r>
              <a:rPr lang="vi-VN" b="1" dirty="0"/>
              <a:t>Hạn chế thiệt hại:</a:t>
            </a:r>
            <a:r>
              <a:rPr lang="vi-VN" dirty="0"/>
              <a:t> Hệ thống được thiết kế để giảm thiểu hậu quả của tai nạn.</a:t>
            </a:r>
          </a:p>
          <a:p>
            <a:endParaRPr lang="vi-VN" dirty="0"/>
          </a:p>
        </p:txBody>
      </p:sp>
    </p:spTree>
    <p:extLst>
      <p:ext uri="{BB962C8B-B14F-4D97-AF65-F5344CB8AC3E}">
        <p14:creationId xmlns:p14="http://schemas.microsoft.com/office/powerpoint/2010/main" val="367340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43CA-4FFB-4D91-AB3B-F10B79D1DDCE}"/>
              </a:ext>
            </a:extLst>
          </p:cNvPr>
          <p:cNvSpPr>
            <a:spLocks noGrp="1"/>
          </p:cNvSpPr>
          <p:nvPr>
            <p:ph type="title"/>
          </p:nvPr>
        </p:nvSpPr>
        <p:spPr/>
        <p:txBody>
          <a:bodyPr>
            <a:normAutofit/>
          </a:bodyPr>
          <a:lstStyle/>
          <a:p>
            <a:r>
              <a:rPr lang="vi-VN" b="0" dirty="0"/>
              <a:t>12.3. Đặc tả độ tin cậy</a:t>
            </a:r>
            <a:endParaRPr lang="vi-VN" dirty="0"/>
          </a:p>
        </p:txBody>
      </p:sp>
      <p:sp>
        <p:nvSpPr>
          <p:cNvPr id="3" name="Content Placeholder 2">
            <a:extLst>
              <a:ext uri="{FF2B5EF4-FFF2-40B4-BE49-F238E27FC236}">
                <a16:creationId xmlns:a16="http://schemas.microsoft.com/office/drawing/2014/main" id="{C81B87C9-C915-4F3D-9C4F-CDFC6CD7D21E}"/>
              </a:ext>
            </a:extLst>
          </p:cNvPr>
          <p:cNvSpPr>
            <a:spLocks noGrp="1"/>
          </p:cNvSpPr>
          <p:nvPr>
            <p:ph idx="1"/>
          </p:nvPr>
        </p:nvSpPr>
        <p:spPr>
          <a:xfrm>
            <a:off x="801188" y="1820091"/>
            <a:ext cx="7714161" cy="4428308"/>
          </a:xfrm>
        </p:spPr>
        <p:txBody>
          <a:bodyPr>
            <a:normAutofit/>
          </a:bodyPr>
          <a:lstStyle/>
          <a:p>
            <a:pPr fontAlgn="base"/>
            <a:r>
              <a:rPr lang="vi-VN" dirty="0"/>
              <a:t>Độ tin cậy tổng thể của một hệ thống phụ thuộc vào độ tin cậy phần cứng, độ tin cậy của phần mềm và độ tin cậy của các nhà quản trị hệ thống. </a:t>
            </a:r>
          </a:p>
          <a:p>
            <a:pPr fontAlgn="base"/>
            <a:r>
              <a:rPr lang="vi-VN" dirty="0"/>
              <a:t>Bao gồm các yêu cầu bù cho lỗi phần mềm, cũng có thể có các yêu cầu về độ tin cậy liên quan để giúp phát hiện và phục hồi từ các lỗi phần cứng và lỗi vận hành.</a:t>
            </a:r>
          </a:p>
          <a:p>
            <a:pPr marL="0" indent="0" fontAlgn="base">
              <a:buNone/>
            </a:pPr>
            <a:endParaRPr lang="vi-VN" dirty="0"/>
          </a:p>
          <a:p>
            <a:pPr fontAlgn="base"/>
            <a:r>
              <a:rPr lang="vi-VN" dirty="0"/>
              <a:t>Độ tin cậy khác với an toàn và bảo mật ở chỗ nó là thuộc tính hệ thống có thể đo lường được. Nghĩa là, có thể chỉ định mức độ tin cậy được yêu cầu, theo dõi hoạt động của hệ thống theo thời gian và kiểm tra xem độ tin cậy cần thiết đã đạt chưa.</a:t>
            </a:r>
          </a:p>
          <a:p>
            <a:endParaRPr lang="vi-VN" dirty="0"/>
          </a:p>
        </p:txBody>
      </p:sp>
      <p:sp>
        <p:nvSpPr>
          <p:cNvPr id="4" name="Rectangle 3">
            <a:extLst>
              <a:ext uri="{FF2B5EF4-FFF2-40B4-BE49-F238E27FC236}">
                <a16:creationId xmlns:a16="http://schemas.microsoft.com/office/drawing/2014/main" id="{9371BDF1-1F49-4516-9788-5108BE208798}"/>
              </a:ext>
            </a:extLst>
          </p:cNvPr>
          <p:cNvSpPr/>
          <p:nvPr/>
        </p:nvSpPr>
        <p:spPr>
          <a:xfrm>
            <a:off x="4450813" y="3244334"/>
            <a:ext cx="242374" cy="369332"/>
          </a:xfrm>
          <a:prstGeom prst="rect">
            <a:avLst/>
          </a:prstGeom>
        </p:spPr>
        <p:txBody>
          <a:bodyPr wrap="none">
            <a:spAutoFit/>
          </a:bodyPr>
          <a:lstStyle/>
          <a:p>
            <a:r>
              <a:rPr lang="vi-VN" dirty="0"/>
              <a:t> </a:t>
            </a:r>
          </a:p>
        </p:txBody>
      </p:sp>
      <p:sp>
        <p:nvSpPr>
          <p:cNvPr id="5" name="TextBox 4">
            <a:extLst>
              <a:ext uri="{FF2B5EF4-FFF2-40B4-BE49-F238E27FC236}">
                <a16:creationId xmlns:a16="http://schemas.microsoft.com/office/drawing/2014/main" id="{F4135CC1-CCD0-4786-9EF2-96B3781818AE}"/>
              </a:ext>
            </a:extLst>
          </p:cNvPr>
          <p:cNvSpPr txBox="1"/>
          <p:nvPr/>
        </p:nvSpPr>
        <p:spPr>
          <a:xfrm>
            <a:off x="365760" y="1214063"/>
            <a:ext cx="3648891" cy="461665"/>
          </a:xfrm>
          <a:prstGeom prst="rect">
            <a:avLst/>
          </a:prstGeom>
          <a:noFill/>
        </p:spPr>
        <p:txBody>
          <a:bodyPr wrap="square" rtlCol="0">
            <a:spAutoFit/>
          </a:bodyPr>
          <a:lstStyle/>
          <a:p>
            <a:pPr marL="285750" indent="-285750">
              <a:buFont typeface="Wingdings" panose="05000000000000000000" pitchFamily="2" charset="2"/>
              <a:buChar char="v"/>
            </a:pPr>
            <a:r>
              <a:rPr lang="vi-VN" sz="2400" dirty="0"/>
              <a:t> Tổng quan:</a:t>
            </a:r>
          </a:p>
        </p:txBody>
      </p:sp>
    </p:spTree>
    <p:extLst>
      <p:ext uri="{BB962C8B-B14F-4D97-AF65-F5344CB8AC3E}">
        <p14:creationId xmlns:p14="http://schemas.microsoft.com/office/powerpoint/2010/main" val="419853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84D7-F2CD-4C9A-A54C-ED2DC5BB8B5F}"/>
              </a:ext>
            </a:extLst>
          </p:cNvPr>
          <p:cNvSpPr>
            <a:spLocks noGrp="1"/>
          </p:cNvSpPr>
          <p:nvPr>
            <p:ph type="title"/>
          </p:nvPr>
        </p:nvSpPr>
        <p:spPr/>
        <p:txBody>
          <a:bodyPr/>
          <a:lstStyle/>
          <a:p>
            <a:r>
              <a:rPr lang="vi-VN" b="0" dirty="0"/>
              <a:t>12.3. Đặc tả độ tin cậy (tiếp)</a:t>
            </a:r>
            <a:endParaRPr lang="vi-VN" dirty="0"/>
          </a:p>
        </p:txBody>
      </p:sp>
      <p:sp>
        <p:nvSpPr>
          <p:cNvPr id="3" name="Content Placeholder 2">
            <a:extLst>
              <a:ext uri="{FF2B5EF4-FFF2-40B4-BE49-F238E27FC236}">
                <a16:creationId xmlns:a16="http://schemas.microsoft.com/office/drawing/2014/main" id="{9250127E-536B-448B-90C1-92C1479E9A84}"/>
              </a:ext>
            </a:extLst>
          </p:cNvPr>
          <p:cNvSpPr>
            <a:spLocks noGrp="1"/>
          </p:cNvSpPr>
          <p:nvPr>
            <p:ph idx="1"/>
          </p:nvPr>
        </p:nvSpPr>
        <p:spPr>
          <a:xfrm>
            <a:off x="304800" y="1346200"/>
            <a:ext cx="8210550" cy="4902199"/>
          </a:xfrm>
        </p:spPr>
        <p:txBody>
          <a:bodyPr/>
          <a:lstStyle/>
          <a:p>
            <a:pPr>
              <a:buFont typeface="Wingdings" panose="05000000000000000000" pitchFamily="2" charset="2"/>
              <a:buChar char="v"/>
            </a:pP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độ</a:t>
            </a:r>
            <a:r>
              <a:rPr lang="en-US" dirty="0"/>
              <a:t> tin </a:t>
            </a:r>
            <a:r>
              <a:rPr lang="en-US" dirty="0" err="1"/>
              <a:t>cậy</a:t>
            </a:r>
            <a:r>
              <a:rPr lang="en-US" dirty="0"/>
              <a:t> </a:t>
            </a:r>
            <a:r>
              <a:rPr lang="en-US" dirty="0" err="1"/>
              <a:t>có</a:t>
            </a:r>
            <a:r>
              <a:rPr lang="en-US" dirty="0"/>
              <a:t> </a:t>
            </a:r>
            <a:r>
              <a:rPr lang="en-US" dirty="0" err="1"/>
              <a:t>hai</a:t>
            </a:r>
            <a:r>
              <a:rPr lang="en-US" dirty="0"/>
              <a:t> </a:t>
            </a:r>
            <a:r>
              <a:rPr lang="en-US" dirty="0" err="1"/>
              <a:t>loại</a:t>
            </a:r>
            <a:r>
              <a:rPr lang="vi-VN" dirty="0"/>
              <a:t>:</a:t>
            </a:r>
          </a:p>
          <a:p>
            <a:pPr>
              <a:buFont typeface="Wingdings" panose="05000000000000000000" pitchFamily="2" charset="2"/>
              <a:buChar char="v"/>
            </a:pPr>
            <a:endParaRPr lang="vi-VN" dirty="0"/>
          </a:p>
          <a:p>
            <a:pPr marL="514350" indent="-112713" fontAlgn="base">
              <a:buFont typeface="Wingdings" panose="05000000000000000000" pitchFamily="2" charset="2"/>
              <a:buChar char="ü"/>
            </a:pPr>
            <a:r>
              <a:rPr lang="vi-VN" b="1" i="1" dirty="0"/>
              <a:t>Các yêu cầu phi chức năng</a:t>
            </a:r>
            <a:r>
              <a:rPr lang="vi-VN" i="1" dirty="0"/>
              <a:t>:</a:t>
            </a:r>
            <a:r>
              <a:rPr lang="vi-VN" dirty="0"/>
              <a:t> xác định số lượng lỗi có thể chấp nhận được trong quá trình sử dụng bình thường của hệ thống hoặc thời gian mà hệ thống không có sẵn để sử dụng. Đây là những yêu cầu về độ tin cậy có thể định lượng được.</a:t>
            </a:r>
          </a:p>
          <a:p>
            <a:pPr marL="401637" indent="0" fontAlgn="base">
              <a:buNone/>
            </a:pPr>
            <a:endParaRPr lang="vi-VN" dirty="0"/>
          </a:p>
          <a:p>
            <a:pPr marL="514350" indent="-112713">
              <a:buFont typeface="Wingdings" panose="05000000000000000000" pitchFamily="2" charset="2"/>
              <a:buChar char="ü"/>
            </a:pPr>
            <a:r>
              <a:rPr lang="vi-VN" b="1" i="1" dirty="0"/>
              <a:t>Các yêu cầu chức năng</a:t>
            </a:r>
            <a:r>
              <a:rPr lang="vi-VN" i="1" dirty="0"/>
              <a:t>:</a:t>
            </a:r>
            <a:r>
              <a:rPr lang="vi-VN" dirty="0"/>
              <a:t> xác định các chức năng của hệ thống và phần mềm để tránh, phát hiện hoặc chịu đựng các lỗi trong phần mềm và do đó đảm bảo rằng các lỗi này không dẫn đến lỗi hệ thống.</a:t>
            </a:r>
          </a:p>
        </p:txBody>
      </p:sp>
    </p:spTree>
    <p:extLst>
      <p:ext uri="{BB962C8B-B14F-4D97-AF65-F5344CB8AC3E}">
        <p14:creationId xmlns:p14="http://schemas.microsoft.com/office/powerpoint/2010/main" val="1954111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90A9-AF9F-47A5-B10B-27FD1762AB39}"/>
              </a:ext>
            </a:extLst>
          </p:cNvPr>
          <p:cNvSpPr>
            <a:spLocks noGrp="1"/>
          </p:cNvSpPr>
          <p:nvPr>
            <p:ph type="title"/>
          </p:nvPr>
        </p:nvSpPr>
        <p:spPr/>
        <p:txBody>
          <a:bodyPr>
            <a:normAutofit/>
          </a:bodyPr>
          <a:lstStyle/>
          <a:p>
            <a:r>
              <a:rPr lang="vi-VN" dirty="0"/>
              <a:t>12.3.1. Chỉ số độ tin cậy</a:t>
            </a:r>
          </a:p>
        </p:txBody>
      </p:sp>
      <p:sp>
        <p:nvSpPr>
          <p:cNvPr id="3" name="Content Placeholder 2">
            <a:extLst>
              <a:ext uri="{FF2B5EF4-FFF2-40B4-BE49-F238E27FC236}">
                <a16:creationId xmlns:a16="http://schemas.microsoft.com/office/drawing/2014/main" id="{35B35096-5A57-4129-B87B-93755997EEFD}"/>
              </a:ext>
            </a:extLst>
          </p:cNvPr>
          <p:cNvSpPr>
            <a:spLocks noGrp="1"/>
          </p:cNvSpPr>
          <p:nvPr>
            <p:ph idx="1"/>
          </p:nvPr>
        </p:nvSpPr>
        <p:spPr>
          <a:xfrm>
            <a:off x="488950" y="1576251"/>
            <a:ext cx="8026400" cy="5016138"/>
          </a:xfrm>
        </p:spPr>
        <p:txBody>
          <a:bodyPr>
            <a:normAutofit/>
          </a:bodyPr>
          <a:lstStyle/>
          <a:p>
            <a:pPr marL="227013" indent="-227013">
              <a:buFont typeface="Wingdings" panose="05000000000000000000" pitchFamily="2" charset="2"/>
              <a:buChar char="§"/>
            </a:pPr>
            <a:r>
              <a:rPr lang="vi-VN" dirty="0"/>
              <a:t>Chỉ số độ tin cậy có thể được chỉ định là xác suất xảy ra lỗi hệ thống khi hệ thống được sử dụng trong một môi trường hoạt động được chỉ định, nếu bạn sẵn sàng chấp nhận.</a:t>
            </a:r>
          </a:p>
          <a:p>
            <a:pPr marL="633413" indent="-342900">
              <a:buFont typeface="Courier New" panose="02070309020205020404" pitchFamily="49" charset="0"/>
              <a:buChar char="o"/>
            </a:pPr>
            <a:r>
              <a:rPr lang="vi-VN" dirty="0"/>
              <a:t>Ví dụ 1: 1 trong bất kỳ 1.000 giao dịch nào có thể thất bại, thì bạn có thể chỉ định xác suất thất bại là 0,001.</a:t>
            </a:r>
          </a:p>
          <a:p>
            <a:pPr marL="633413" indent="-342900">
              <a:buFont typeface="Courier New" panose="02070309020205020404" pitchFamily="49" charset="0"/>
              <a:buChar char="o"/>
            </a:pPr>
            <a:endParaRPr lang="vi-VN" dirty="0"/>
          </a:p>
          <a:p>
            <a:pPr>
              <a:buFont typeface="Wingdings" panose="05000000000000000000" pitchFamily="2" charset="2"/>
              <a:buChar char="§"/>
            </a:pPr>
            <a:r>
              <a:rPr lang="vi-VN" dirty="0"/>
              <a:t> Các số liệu quan trọng được sử dụng để chỉ định độ tin cậy cộng với số liệu bổ sung được sử dụng để chỉ định thuộc tính hệ thống có liên quan. Việc lựa chọn số liệu phụ thuộc vào loại hệ thống đang được chỉ định và các yêu cầu của miền ứng dụng.</a:t>
            </a:r>
          </a:p>
        </p:txBody>
      </p:sp>
    </p:spTree>
    <p:extLst>
      <p:ext uri="{BB962C8B-B14F-4D97-AF65-F5344CB8AC3E}">
        <p14:creationId xmlns:p14="http://schemas.microsoft.com/office/powerpoint/2010/main" val="257593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6D6F-ADAF-42CD-A354-219ED5BDB711}"/>
              </a:ext>
            </a:extLst>
          </p:cNvPr>
          <p:cNvSpPr>
            <a:spLocks noGrp="1"/>
          </p:cNvSpPr>
          <p:nvPr>
            <p:ph type="title"/>
          </p:nvPr>
        </p:nvSpPr>
        <p:spPr/>
        <p:txBody>
          <a:bodyPr/>
          <a:lstStyle/>
          <a:p>
            <a:r>
              <a:rPr lang="vi-VN" dirty="0"/>
              <a:t>12.3.1. Chỉ số độ tin cậy (tiếp)</a:t>
            </a:r>
          </a:p>
        </p:txBody>
      </p:sp>
      <p:sp>
        <p:nvSpPr>
          <p:cNvPr id="3" name="Content Placeholder 2">
            <a:extLst>
              <a:ext uri="{FF2B5EF4-FFF2-40B4-BE49-F238E27FC236}">
                <a16:creationId xmlns:a16="http://schemas.microsoft.com/office/drawing/2014/main" id="{64A589A4-EC07-4A81-8EFD-AE0665E087BC}"/>
              </a:ext>
            </a:extLst>
          </p:cNvPr>
          <p:cNvSpPr>
            <a:spLocks noGrp="1"/>
          </p:cNvSpPr>
          <p:nvPr>
            <p:ph idx="1"/>
          </p:nvPr>
        </p:nvSpPr>
        <p:spPr>
          <a:xfrm>
            <a:off x="292190" y="1238249"/>
            <a:ext cx="8538301" cy="5179968"/>
          </a:xfrm>
        </p:spPr>
        <p:txBody>
          <a:bodyPr>
            <a:normAutofit/>
          </a:bodyPr>
          <a:lstStyle/>
          <a:p>
            <a:pPr>
              <a:buFont typeface="Wingdings" panose="05000000000000000000" pitchFamily="2" charset="2"/>
              <a:buChar char="q"/>
            </a:pPr>
            <a:r>
              <a:rPr lang="vi-VN" dirty="0"/>
              <a:t> Các số liệu bao gồm:</a:t>
            </a:r>
          </a:p>
          <a:p>
            <a:pPr marL="682625" indent="-342900" fontAlgn="base">
              <a:lnSpc>
                <a:spcPts val="2520"/>
              </a:lnSpc>
              <a:buFont typeface="Wingdings" panose="05000000000000000000" pitchFamily="2" charset="2"/>
              <a:buChar char="ü"/>
            </a:pPr>
            <a:r>
              <a:rPr lang="vi-VN" b="1" i="1" dirty="0"/>
              <a:t>Xác suất thất bại theo yêu cầu (POFOD) </a:t>
            </a:r>
            <a:r>
              <a:rPr lang="vi-VN" i="1" dirty="0"/>
              <a:t>:</a:t>
            </a:r>
            <a:r>
              <a:rPr lang="vi-VN" dirty="0"/>
              <a:t>xác định xác suất rằng nhu cầu dịch vụ từ hệ thống sẽ dẫn đến lỗi hệ thống. </a:t>
            </a:r>
          </a:p>
          <a:p>
            <a:pPr marL="914400" indent="-227013" fontAlgn="base">
              <a:lnSpc>
                <a:spcPts val="2520"/>
              </a:lnSpc>
              <a:buFont typeface="Courier New" panose="02070309020205020404" pitchFamily="49" charset="0"/>
              <a:buChar char="o"/>
            </a:pPr>
            <a:r>
              <a:rPr lang="vi-VN" dirty="0"/>
              <a:t>Ví dụ: POFOD = 0,001 có nghĩa là có 1 / 1.000 khả năng xảy ra lỗi khi có nhu cầu.</a:t>
            </a:r>
          </a:p>
          <a:p>
            <a:pPr marL="682625" indent="-342900" fontAlgn="base">
              <a:lnSpc>
                <a:spcPts val="2520"/>
              </a:lnSpc>
              <a:buFont typeface="Wingdings" panose="05000000000000000000" pitchFamily="2" charset="2"/>
              <a:buChar char="ü"/>
            </a:pPr>
            <a:r>
              <a:rPr lang="vi-VN" b="1" i="1" dirty="0"/>
              <a:t>Tỷ lệ xảy ra lỗi (ROCOF):</a:t>
            </a:r>
            <a:r>
              <a:rPr lang="vi-VN" dirty="0"/>
              <a:t>xác định bởi số lỗi hệ thống có thể xảy ra có thể xảy ra liên quan đến một khoảng thời gian nhất định (ví dụ: một giờ) hoặc với số lần thực hiện hệ thống.  </a:t>
            </a:r>
          </a:p>
          <a:p>
            <a:pPr marL="974725" indent="-287338" fontAlgn="base">
              <a:lnSpc>
                <a:spcPts val="2520"/>
              </a:lnSpc>
              <a:buFont typeface="Courier New" panose="02070309020205020404" pitchFamily="49" charset="0"/>
              <a:buChar char="o"/>
            </a:pPr>
            <a:r>
              <a:rPr lang="vi-VN" dirty="0"/>
              <a:t>Trong ví dụ trên, ROCOF là 1 / 1.000</a:t>
            </a:r>
          </a:p>
          <a:p>
            <a:pPr marL="682625" indent="-342900" fontAlgn="base">
              <a:lnSpc>
                <a:spcPts val="2520"/>
              </a:lnSpc>
              <a:buFont typeface="Wingdings" panose="05000000000000000000" pitchFamily="2" charset="2"/>
              <a:buChar char="ü"/>
            </a:pPr>
            <a:r>
              <a:rPr lang="vi-VN" b="1" i="1" dirty="0"/>
              <a:t>Tính khả dụng (AVAIL):</a:t>
            </a:r>
            <a:r>
              <a:rPr lang="vi-VN" b="1" dirty="0"/>
              <a:t> </a:t>
            </a:r>
            <a:r>
              <a:rPr lang="vi-VN" dirty="0"/>
              <a:t>Tính khả dụng của một hệ thống phản ánh khả năng cung cấp dịch vụ của nó khi được yêu cầu. AVAIL là xác suất mà một hệ thống sẽ hoạt động khi có nhu cầu về dịch vụ.</a:t>
            </a:r>
          </a:p>
          <a:p>
            <a:pPr marL="974725" indent="-287338" fontAlgn="base">
              <a:lnSpc>
                <a:spcPts val="2520"/>
              </a:lnSpc>
              <a:buFont typeface="Courier New" panose="02070309020205020404" pitchFamily="49" charset="0"/>
              <a:buChar char="o"/>
            </a:pPr>
            <a:r>
              <a:rPr lang="vi-VN" dirty="0"/>
              <a:t> Ví dụ: khả dụng là 0,9999, có nghĩa là, trung bình, hệ thống sẽ khả dụng với 99,99% thời gian hoạt động. </a:t>
            </a:r>
          </a:p>
          <a:p>
            <a:pPr>
              <a:buFont typeface="Wingdings" panose="05000000000000000000" pitchFamily="2" charset="2"/>
              <a:buChar char="q"/>
            </a:pPr>
            <a:endParaRPr lang="vi-VN" dirty="0"/>
          </a:p>
        </p:txBody>
      </p:sp>
    </p:spTree>
    <p:extLst>
      <p:ext uri="{BB962C8B-B14F-4D97-AF65-F5344CB8AC3E}">
        <p14:creationId xmlns:p14="http://schemas.microsoft.com/office/powerpoint/2010/main" val="331292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314" y="1346200"/>
            <a:ext cx="7688036" cy="4902199"/>
          </a:xfrm>
        </p:spPr>
        <p:txBody>
          <a:bodyPr>
            <a:normAutofit/>
          </a:bodyPr>
          <a:lstStyle/>
          <a:p>
            <a:pPr marL="0" indent="0">
              <a:lnSpc>
                <a:spcPct val="100000"/>
              </a:lnSpc>
              <a:spcBef>
                <a:spcPts val="3000"/>
              </a:spcBef>
              <a:buNone/>
            </a:pPr>
            <a:r>
              <a:rPr lang="vi-VN" sz="2800" dirty="0"/>
              <a:t>12.1. Đặc tả yêu cầu hướng rủi ro</a:t>
            </a:r>
          </a:p>
          <a:p>
            <a:pPr marL="0" indent="0">
              <a:lnSpc>
                <a:spcPct val="100000"/>
              </a:lnSpc>
              <a:spcBef>
                <a:spcPts val="3000"/>
              </a:spcBef>
              <a:buNone/>
            </a:pPr>
            <a:r>
              <a:rPr lang="vi-VN" sz="2800" dirty="0"/>
              <a:t>12.2. Đặc tả tính an toàn</a:t>
            </a:r>
          </a:p>
          <a:p>
            <a:pPr marL="0" indent="0">
              <a:lnSpc>
                <a:spcPct val="100000"/>
              </a:lnSpc>
              <a:spcBef>
                <a:spcPts val="3000"/>
              </a:spcBef>
              <a:buNone/>
            </a:pPr>
            <a:r>
              <a:rPr lang="vi-VN" sz="2800" dirty="0"/>
              <a:t>12.3. Đặc tả độ tin cậy</a:t>
            </a:r>
          </a:p>
          <a:p>
            <a:pPr marL="0" indent="0">
              <a:lnSpc>
                <a:spcPct val="100000"/>
              </a:lnSpc>
              <a:spcBef>
                <a:spcPts val="3000"/>
              </a:spcBef>
              <a:buNone/>
            </a:pPr>
            <a:r>
              <a:rPr lang="vi-VN" sz="2800" dirty="0"/>
              <a:t>12.4. Đặc tả tính an ninh</a:t>
            </a:r>
          </a:p>
          <a:p>
            <a:pPr marL="0" indent="0">
              <a:lnSpc>
                <a:spcPct val="100000"/>
              </a:lnSpc>
              <a:spcBef>
                <a:spcPts val="3000"/>
              </a:spcBef>
              <a:buNone/>
            </a:pPr>
            <a:r>
              <a:rPr lang="vi-VN" sz="2800" dirty="0"/>
              <a:t>12.5. Đặc </a:t>
            </a:r>
            <a:r>
              <a:rPr lang="vi-VN" sz="2800" dirty="0" err="1"/>
              <a:t>tả</a:t>
            </a:r>
            <a:r>
              <a:rPr lang="vi-VN" sz="2800" dirty="0"/>
              <a:t> </a:t>
            </a:r>
            <a:r>
              <a:rPr lang="vi-VN" sz="2800" dirty="0" err="1"/>
              <a:t>hình</a:t>
            </a:r>
            <a:r>
              <a:rPr lang="vi-VN" sz="2800" dirty="0"/>
              <a:t> </a:t>
            </a:r>
            <a:r>
              <a:rPr lang="vi-VN" sz="2800" dirty="0" err="1"/>
              <a:t>thức</a:t>
            </a:r>
            <a:endParaRPr lang="vi-VN" sz="2800" dirty="0"/>
          </a:p>
          <a:p>
            <a:pPr marL="0" indent="0">
              <a:buNone/>
            </a:pPr>
            <a:endParaRPr lang="en-US" sz="2800" dirty="0">
              <a:latin typeface="+mj-lt"/>
            </a:endParaRPr>
          </a:p>
        </p:txBody>
      </p:sp>
      <p:sp>
        <p:nvSpPr>
          <p:cNvPr id="6" name="Title 1">
            <a:extLst>
              <a:ext uri="{FF2B5EF4-FFF2-40B4-BE49-F238E27FC236}">
                <a16:creationId xmlns:a16="http://schemas.microsoft.com/office/drawing/2014/main" id="{7AEA0F00-A277-4119-8BA1-46CE64081C3B}"/>
              </a:ext>
            </a:extLst>
          </p:cNvPr>
          <p:cNvSpPr>
            <a:spLocks noGrp="1"/>
          </p:cNvSpPr>
          <p:nvPr>
            <p:ph type="title"/>
          </p:nvPr>
        </p:nvSpPr>
        <p:spPr>
          <a:xfrm>
            <a:off x="139337" y="940526"/>
            <a:ext cx="8271511" cy="130628"/>
          </a:xfrm>
        </p:spPr>
        <p:txBody>
          <a:bodyPr>
            <a:normAutofit fontScale="90000"/>
          </a:bodyPr>
          <a:lstStyle/>
          <a:p>
            <a:pPr marL="571500" indent="-571500">
              <a:buFont typeface="Wingdings" panose="05000000000000000000" pitchFamily="2" charset="2"/>
              <a:buChar char="v"/>
            </a:pPr>
            <a:r>
              <a:rPr lang="vi-VN" b="0" dirty="0"/>
              <a:t>Nội dung trình bày</a:t>
            </a:r>
            <a:br>
              <a:rPr lang="vi-VN" b="0" dirty="0"/>
            </a:br>
            <a:br>
              <a:rPr lang="vi-VN" dirty="0"/>
            </a:br>
            <a:endParaRPr lang="en-US" dirty="0"/>
          </a:p>
        </p:txBody>
      </p:sp>
    </p:spTree>
    <p:extLst>
      <p:ext uri="{BB962C8B-B14F-4D97-AF65-F5344CB8AC3E}">
        <p14:creationId xmlns:p14="http://schemas.microsoft.com/office/powerpoint/2010/main" val="23652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A49C-57C5-4B2E-8311-D6D7041EF1C9}"/>
              </a:ext>
            </a:extLst>
          </p:cNvPr>
          <p:cNvSpPr>
            <a:spLocks noGrp="1"/>
          </p:cNvSpPr>
          <p:nvPr>
            <p:ph type="title"/>
          </p:nvPr>
        </p:nvSpPr>
        <p:spPr/>
        <p:txBody>
          <a:bodyPr>
            <a:normAutofit/>
          </a:bodyPr>
          <a:lstStyle/>
          <a:p>
            <a:r>
              <a:rPr lang="vi-VN" dirty="0"/>
              <a:t>12.3.1. Chỉ số độ tin cậy</a:t>
            </a:r>
          </a:p>
        </p:txBody>
      </p:sp>
      <p:sp>
        <p:nvSpPr>
          <p:cNvPr id="3" name="Content Placeholder 2">
            <a:extLst>
              <a:ext uri="{FF2B5EF4-FFF2-40B4-BE49-F238E27FC236}">
                <a16:creationId xmlns:a16="http://schemas.microsoft.com/office/drawing/2014/main" id="{68AF6505-438F-41D4-9150-4B2CF5111792}"/>
              </a:ext>
            </a:extLst>
          </p:cNvPr>
          <p:cNvSpPr>
            <a:spLocks noGrp="1"/>
          </p:cNvSpPr>
          <p:nvPr>
            <p:ph idx="1"/>
          </p:nvPr>
        </p:nvSpPr>
        <p:spPr>
          <a:xfrm>
            <a:off x="488950" y="1346200"/>
            <a:ext cx="8289290" cy="4902199"/>
          </a:xfrm>
        </p:spPr>
        <p:txBody>
          <a:bodyPr/>
          <a:lstStyle/>
          <a:p>
            <a:pPr>
              <a:buFont typeface="Wingdings" panose="05000000000000000000" pitchFamily="2" charset="2"/>
              <a:buChar char="v"/>
            </a:pPr>
            <a:r>
              <a:rPr lang="vi-VN" dirty="0"/>
              <a:t> Để đánh giá độ tin cậy của một hệ thống, bạn phải nắm bắt dữ liệu về hoạt động của nó. Dữ liệu cần thiết có thể bao gồm:</a:t>
            </a:r>
          </a:p>
          <a:p>
            <a:pPr marL="627063" indent="-227013" fontAlgn="base">
              <a:lnSpc>
                <a:spcPct val="100000"/>
              </a:lnSpc>
              <a:buFont typeface="Wingdings" panose="05000000000000000000" pitchFamily="2" charset="2"/>
              <a:buChar char="§"/>
            </a:pPr>
            <a:r>
              <a:rPr lang="vi-VN" dirty="0"/>
              <a:t>Số lượng lỗi hệ thống đưa ra một số yêu cầu cho các dịch vụ hệ thống. Điều này được sử dụng để đo POFOD.</a:t>
            </a:r>
          </a:p>
          <a:p>
            <a:pPr marL="627063" indent="-227013" fontAlgn="base">
              <a:lnSpc>
                <a:spcPct val="100000"/>
              </a:lnSpc>
              <a:buFont typeface="Wingdings" panose="05000000000000000000" pitchFamily="2" charset="2"/>
              <a:buChar char="§"/>
            </a:pPr>
            <a:r>
              <a:rPr lang="vi-VN" dirty="0"/>
              <a:t>Thời gian hoặc số lượng giao dịch giữa các lần lỗi hệ thống cộng với tổng thời gian đã trôi qua hoặc tổng số giao dịch. Điều này được sử dụng để đo ROCOF và MTTF.</a:t>
            </a:r>
          </a:p>
          <a:p>
            <a:pPr marL="627063" indent="-227013" fontAlgn="base">
              <a:lnSpc>
                <a:spcPct val="100000"/>
              </a:lnSpc>
              <a:buFont typeface="Wingdings" panose="05000000000000000000" pitchFamily="2" charset="2"/>
              <a:buChar char="§"/>
            </a:pPr>
            <a:r>
              <a:rPr lang="vi-VN" dirty="0"/>
              <a:t>Thời gian sửa chữa hoặc khởi động lại sau khi hệ thống bị lỗi dẫn đến mất dịch vụ. Điều này được sử dụng trong việc đo lường sẵn có. Tính khả dụng không chỉ phụ thuộc vào thời gian giữa các lần hỏng mà còn phụ thuộc vào thời gian cần thiết để hệ thống hoạt động trở lại.</a:t>
            </a:r>
          </a:p>
          <a:p>
            <a:endParaRPr lang="vi-VN" dirty="0"/>
          </a:p>
        </p:txBody>
      </p:sp>
    </p:spTree>
    <p:extLst>
      <p:ext uri="{BB962C8B-B14F-4D97-AF65-F5344CB8AC3E}">
        <p14:creationId xmlns:p14="http://schemas.microsoft.com/office/powerpoint/2010/main" val="342172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C383-33FE-4784-92F9-CA5967930967}"/>
              </a:ext>
            </a:extLst>
          </p:cNvPr>
          <p:cNvSpPr>
            <a:spLocks noGrp="1"/>
          </p:cNvSpPr>
          <p:nvPr>
            <p:ph type="title"/>
          </p:nvPr>
        </p:nvSpPr>
        <p:spPr>
          <a:xfrm>
            <a:off x="148046" y="-87315"/>
            <a:ext cx="8900160" cy="1325563"/>
          </a:xfrm>
        </p:spPr>
        <p:txBody>
          <a:bodyPr>
            <a:normAutofit/>
          </a:bodyPr>
          <a:lstStyle/>
          <a:p>
            <a:r>
              <a:rPr lang="vi-VN" sz="3200" dirty="0"/>
              <a:t>12.3.2. Yêu cầu độ tin cậy phi chức năng</a:t>
            </a:r>
          </a:p>
        </p:txBody>
      </p:sp>
      <p:sp>
        <p:nvSpPr>
          <p:cNvPr id="3" name="Content Placeholder 2">
            <a:extLst>
              <a:ext uri="{FF2B5EF4-FFF2-40B4-BE49-F238E27FC236}">
                <a16:creationId xmlns:a16="http://schemas.microsoft.com/office/drawing/2014/main" id="{D13DD487-55FD-4AF6-A494-DF6E12F30834}"/>
              </a:ext>
            </a:extLst>
          </p:cNvPr>
          <p:cNvSpPr>
            <a:spLocks noGrp="1"/>
          </p:cNvSpPr>
          <p:nvPr>
            <p:ph idx="1"/>
          </p:nvPr>
        </p:nvSpPr>
        <p:spPr>
          <a:xfrm>
            <a:off x="488949" y="1346200"/>
            <a:ext cx="8210913" cy="4902199"/>
          </a:xfrm>
        </p:spPr>
        <p:txBody>
          <a:bodyPr/>
          <a:lstStyle/>
          <a:p>
            <a:pPr>
              <a:buFont typeface="Wingdings" panose="05000000000000000000" pitchFamily="2" charset="2"/>
              <a:buChar char="v"/>
            </a:pPr>
            <a:r>
              <a:rPr lang="vi-VN" dirty="0"/>
              <a:t> Các yêu cầu về độ tin cậy phi chức năng là các thông số kỹ thuật định lượng về độ tin cậy và tính sẵn có của một hệ thống.</a:t>
            </a:r>
          </a:p>
          <a:p>
            <a:pPr marL="804862" indent="-342900" fontAlgn="base">
              <a:lnSpc>
                <a:spcPts val="2520"/>
              </a:lnSpc>
              <a:buFont typeface="Wingdings" panose="05000000000000000000" pitchFamily="2" charset="2"/>
              <a:buChar char="§"/>
            </a:pPr>
            <a:r>
              <a:rPr lang="vi-VN" dirty="0"/>
              <a:t>Nó giúp các bên liên quan hiểu rằng có rất nhiều loại lỗi hệ thống khác nhau và rõ ràng họ nhận ra rằng mức độ tin cậy cao là rất tốn kém để đạt được</a:t>
            </a:r>
          </a:p>
          <a:p>
            <a:pPr marL="804862" indent="-342900" fontAlgn="base">
              <a:lnSpc>
                <a:spcPts val="2520"/>
              </a:lnSpc>
              <a:buFont typeface="Wingdings" panose="05000000000000000000" pitchFamily="2" charset="2"/>
              <a:buChar char="§"/>
            </a:pPr>
            <a:r>
              <a:rPr lang="vi-VN" dirty="0"/>
              <a:t>Nó cung cấp một cơ sở để đánh giá khi nào ngừng thử nghiệm một hệ thống. Bạn dừng lại khi hệ thống đã đạt được mức độ tin cậy cần thiết.</a:t>
            </a:r>
          </a:p>
          <a:p>
            <a:pPr marL="804862" indent="-342900" fontAlgn="base">
              <a:lnSpc>
                <a:spcPts val="2520"/>
              </a:lnSpc>
              <a:buFont typeface="Wingdings" panose="05000000000000000000" pitchFamily="2" charset="2"/>
              <a:buChar char="§"/>
            </a:pPr>
            <a:r>
              <a:rPr lang="vi-VN" dirty="0"/>
              <a:t>Nó là một phương tiện để đánh giá các chiến lược thiết kế khác nhau nhằm cải thiện độ tin cậy của một hệ thống. Bạn có thể đưa ra đánh giá về cách mỗi chiến lược có thể dẫn đến mức độ tin cậy cần thiết.</a:t>
            </a:r>
          </a:p>
          <a:p>
            <a:endParaRPr lang="vi-VN" dirty="0"/>
          </a:p>
        </p:txBody>
      </p:sp>
    </p:spTree>
    <p:extLst>
      <p:ext uri="{BB962C8B-B14F-4D97-AF65-F5344CB8AC3E}">
        <p14:creationId xmlns:p14="http://schemas.microsoft.com/office/powerpoint/2010/main" val="439513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4ACE-1266-416A-AF70-EA1A042A737D}"/>
              </a:ext>
            </a:extLst>
          </p:cNvPr>
          <p:cNvSpPr>
            <a:spLocks noGrp="1"/>
          </p:cNvSpPr>
          <p:nvPr>
            <p:ph type="title"/>
          </p:nvPr>
        </p:nvSpPr>
        <p:spPr/>
        <p:txBody>
          <a:bodyPr>
            <a:normAutofit/>
          </a:bodyPr>
          <a:lstStyle/>
          <a:p>
            <a:r>
              <a:rPr lang="vi-VN" sz="3200" dirty="0"/>
              <a:t>12.3.2. Yêu cầu độ tin cậy phi chức năng</a:t>
            </a:r>
          </a:p>
        </p:txBody>
      </p:sp>
      <p:sp>
        <p:nvSpPr>
          <p:cNvPr id="3" name="Content Placeholder 2">
            <a:extLst>
              <a:ext uri="{FF2B5EF4-FFF2-40B4-BE49-F238E27FC236}">
                <a16:creationId xmlns:a16="http://schemas.microsoft.com/office/drawing/2014/main" id="{3C0BCE09-5A91-473B-B9A7-EBF3AF2FE556}"/>
              </a:ext>
            </a:extLst>
          </p:cNvPr>
          <p:cNvSpPr>
            <a:spLocks noGrp="1"/>
          </p:cNvSpPr>
          <p:nvPr>
            <p:ph idx="1"/>
          </p:nvPr>
        </p:nvSpPr>
        <p:spPr>
          <a:xfrm>
            <a:off x="231230" y="1346200"/>
            <a:ext cx="8541840" cy="5054600"/>
          </a:xfrm>
        </p:spPr>
        <p:txBody>
          <a:bodyPr>
            <a:normAutofit/>
          </a:bodyPr>
          <a:lstStyle/>
          <a:p>
            <a:pPr>
              <a:buFont typeface="Wingdings" panose="05000000000000000000" pitchFamily="2" charset="2"/>
              <a:buChar char="v"/>
            </a:pPr>
            <a:r>
              <a:rPr lang="vi-VN" dirty="0"/>
              <a:t> </a:t>
            </a:r>
            <a:r>
              <a:rPr lang="vi-VN" b="1" dirty="0"/>
              <a:t>Có một số bước bạn có thể thực hiện để tránh tình trạng quá tin cậy của hệ thống</a:t>
            </a:r>
            <a:r>
              <a:rPr lang="vi-VN" dirty="0"/>
              <a:t>:</a:t>
            </a:r>
          </a:p>
          <a:p>
            <a:pPr marL="687388" indent="-225425" fontAlgn="base">
              <a:buFont typeface="Wingdings" panose="05000000000000000000" pitchFamily="2" charset="2"/>
              <a:buChar char="§"/>
            </a:pPr>
            <a:r>
              <a:rPr lang="vi-VN" dirty="0"/>
              <a:t>Chỉ định các yêu cầu về tính khả dụng và độ tin cậy cho các loại lỗi khác nhau.</a:t>
            </a:r>
          </a:p>
          <a:p>
            <a:pPr marL="687388" indent="-225425" fontAlgn="base">
              <a:buFont typeface="Wingdings" panose="05000000000000000000" pitchFamily="2" charset="2"/>
              <a:buChar char="§"/>
            </a:pPr>
            <a:r>
              <a:rPr lang="vi-VN" dirty="0"/>
              <a:t>Chỉ định các yêu cầu về tính khả dụng và độ tin cậy cho các dịch vụ khác nhau một cách riêng biệt. </a:t>
            </a:r>
          </a:p>
          <a:p>
            <a:pPr marL="687388" indent="-225425" fontAlgn="base">
              <a:buFont typeface="Wingdings" panose="05000000000000000000" pitchFamily="2" charset="2"/>
              <a:buChar char="§"/>
            </a:pPr>
            <a:r>
              <a:rPr lang="vi-VN" dirty="0"/>
              <a:t>Quyết định xem bạn có thực sự cần độ tin cậy cao trong hệ thống phần mềm hay không hoặc liệu các mục tiêu phụ thuộc hệ thống tổng thể có thể đạt được theo những cách khác hay không. </a:t>
            </a:r>
          </a:p>
          <a:p>
            <a:pPr marL="1089025" indent="-342900" fontAlgn="base">
              <a:buFont typeface="Courier New" panose="02070309020205020404" pitchFamily="49" charset="0"/>
              <a:buChar char="o"/>
            </a:pPr>
            <a:r>
              <a:rPr lang="vi-VN" dirty="0"/>
              <a:t>Ví dụ: bạn có thể sử dụng các cơ chế phát hiện lỗi để kiểm tra các đầu ra của hệ thống và có các quy trình tại chỗ để sửa lỗi. Sau đó, có thể không cần mức độ tin cậy cao trong hệ thống tạo ra các đầu ra.</a:t>
            </a:r>
          </a:p>
          <a:p>
            <a:endParaRPr lang="vi-VN" dirty="0"/>
          </a:p>
        </p:txBody>
      </p:sp>
    </p:spTree>
    <p:extLst>
      <p:ext uri="{BB962C8B-B14F-4D97-AF65-F5344CB8AC3E}">
        <p14:creationId xmlns:p14="http://schemas.microsoft.com/office/powerpoint/2010/main" val="32470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5FC7-7BFF-4378-A76F-7F473E9AB3FF}"/>
              </a:ext>
            </a:extLst>
          </p:cNvPr>
          <p:cNvSpPr>
            <a:spLocks noGrp="1"/>
          </p:cNvSpPr>
          <p:nvPr>
            <p:ph type="title"/>
          </p:nvPr>
        </p:nvSpPr>
        <p:spPr/>
        <p:txBody>
          <a:bodyPr>
            <a:normAutofit/>
          </a:bodyPr>
          <a:lstStyle/>
          <a:p>
            <a:r>
              <a:rPr lang="vi-VN" sz="3200" dirty="0"/>
              <a:t>12.3.3. Đặc tả độ tin cậy chức năng</a:t>
            </a:r>
          </a:p>
        </p:txBody>
      </p:sp>
      <p:sp>
        <p:nvSpPr>
          <p:cNvPr id="3" name="Content Placeholder 2">
            <a:extLst>
              <a:ext uri="{FF2B5EF4-FFF2-40B4-BE49-F238E27FC236}">
                <a16:creationId xmlns:a16="http://schemas.microsoft.com/office/drawing/2014/main" id="{48B8E5C6-F2A9-4B83-81F9-FF47F7357448}"/>
              </a:ext>
            </a:extLst>
          </p:cNvPr>
          <p:cNvSpPr>
            <a:spLocks noGrp="1"/>
          </p:cNvSpPr>
          <p:nvPr>
            <p:ph idx="1"/>
          </p:nvPr>
        </p:nvSpPr>
        <p:spPr>
          <a:xfrm>
            <a:off x="488950" y="1346200"/>
            <a:ext cx="8254456" cy="4902199"/>
          </a:xfrm>
        </p:spPr>
        <p:txBody>
          <a:bodyPr>
            <a:normAutofit lnSpcReduction="10000"/>
          </a:bodyPr>
          <a:lstStyle/>
          <a:p>
            <a:pPr>
              <a:buFont typeface="Wingdings" panose="05000000000000000000" pitchFamily="2" charset="2"/>
              <a:buChar char="v"/>
            </a:pPr>
            <a:r>
              <a:rPr lang="vi-VN" dirty="0"/>
              <a:t> Đặc tả độ tin cậy chức năng liên quan đến việc xác định các yêu cầu định nghĩa các ràng buộc và tính năng góp phần vào độ tin cậy của hệ thống.</a:t>
            </a:r>
          </a:p>
          <a:p>
            <a:pPr>
              <a:buFont typeface="Wingdings" panose="05000000000000000000" pitchFamily="2" charset="2"/>
              <a:buChar char="v"/>
            </a:pPr>
            <a:r>
              <a:rPr lang="vi-VN" dirty="0"/>
              <a:t> Có ba loại yêu cầu về độ tin cậy chức năng cho một hệ thống:</a:t>
            </a:r>
          </a:p>
          <a:p>
            <a:pPr marL="627063" indent="-287338" fontAlgn="base">
              <a:buFont typeface="Wingdings" panose="05000000000000000000" pitchFamily="2" charset="2"/>
              <a:buChar char="§"/>
            </a:pPr>
            <a:r>
              <a:rPr lang="vi-VN" b="1" i="1" dirty="0"/>
              <a:t>Yêu cầu kiểm tra:</a:t>
            </a:r>
            <a:r>
              <a:rPr lang="vi-VN" b="1" dirty="0"/>
              <a:t> </a:t>
            </a:r>
            <a:r>
              <a:rPr lang="vi-VN" dirty="0"/>
              <a:t>Các yêu cầu này xác định kiểm tra các đầu vào cho hệ thống để đảm bảo rằng các đầu vào ngoài phạm vi không chính xác hoặc nằm ngoài phạm vi được phát hiện trước khi chúng được hệ thống xử lý.</a:t>
            </a:r>
          </a:p>
          <a:p>
            <a:pPr marL="627063" indent="-287338" fontAlgn="base">
              <a:buFont typeface="Wingdings" panose="05000000000000000000" pitchFamily="2" charset="2"/>
              <a:buChar char="§"/>
            </a:pPr>
            <a:r>
              <a:rPr lang="vi-VN" b="1" i="1" dirty="0"/>
              <a:t>Yêu cầu khôi phục:</a:t>
            </a:r>
            <a:r>
              <a:rPr lang="vi-VN" b="1" dirty="0"/>
              <a:t> </a:t>
            </a:r>
            <a:r>
              <a:rPr lang="vi-VN" dirty="0"/>
              <a:t>Những yêu cầu này nhằm giúp hệ thống phục hồi sau khi xảy ra lỗi. </a:t>
            </a:r>
          </a:p>
          <a:p>
            <a:pPr marL="1201738" indent="-339725" fontAlgn="base">
              <a:buFont typeface="Wingdings" panose="05000000000000000000" pitchFamily="2" charset="2"/>
              <a:buChar char="ü"/>
            </a:pPr>
            <a:r>
              <a:rPr lang="vi-VN" dirty="0"/>
              <a:t>Thông thường, các yêu cầu này liên quan đến việc duy trì các bản sao của hệ thống và dữ liệu của nó và chỉ định cách khôi phục dịch vụ hệ thống sau khi gặp sự cố.</a:t>
            </a:r>
          </a:p>
          <a:p>
            <a:pPr marL="627063" indent="-287338" fontAlgn="base">
              <a:buFont typeface="Wingdings" panose="05000000000000000000" pitchFamily="2" charset="2"/>
              <a:buChar char="§"/>
            </a:pPr>
            <a:r>
              <a:rPr lang="vi-VN" b="1" i="1" dirty="0"/>
              <a:t>Yêu cầu dự phòng:</a:t>
            </a:r>
            <a:r>
              <a:rPr lang="vi-VN" b="1" dirty="0"/>
              <a:t> </a:t>
            </a:r>
            <a:r>
              <a:rPr lang="vi-VN" dirty="0"/>
              <a:t>Những yêu cầu này chỉ định các tính năng dự phòng của hệ thống để đảm bảo rằng một lỗi thành phần duy nhất không dẫn đến mất hoàn toàn dịch vụ. </a:t>
            </a:r>
          </a:p>
          <a:p>
            <a:endParaRPr lang="vi-VN" dirty="0"/>
          </a:p>
        </p:txBody>
      </p:sp>
    </p:spTree>
    <p:extLst>
      <p:ext uri="{BB962C8B-B14F-4D97-AF65-F5344CB8AC3E}">
        <p14:creationId xmlns:p14="http://schemas.microsoft.com/office/powerpoint/2010/main" val="269430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8EDE-A30A-4864-82D3-012B68FEA447}"/>
              </a:ext>
            </a:extLst>
          </p:cNvPr>
          <p:cNvSpPr>
            <a:spLocks noGrp="1"/>
          </p:cNvSpPr>
          <p:nvPr>
            <p:ph type="title"/>
          </p:nvPr>
        </p:nvSpPr>
        <p:spPr/>
        <p:txBody>
          <a:bodyPr/>
          <a:lstStyle/>
          <a:p>
            <a:r>
              <a:rPr lang="vi-VN" b="0" dirty="0"/>
              <a:t>12.4. Đặc tả tính an ninh</a:t>
            </a:r>
            <a:endParaRPr lang="vi-VN" dirty="0"/>
          </a:p>
        </p:txBody>
      </p:sp>
      <p:sp>
        <p:nvSpPr>
          <p:cNvPr id="3" name="Content Placeholder 2">
            <a:extLst>
              <a:ext uri="{FF2B5EF4-FFF2-40B4-BE49-F238E27FC236}">
                <a16:creationId xmlns:a16="http://schemas.microsoft.com/office/drawing/2014/main" id="{F7F9F574-A23B-4534-BAE3-4214CEA64D29}"/>
              </a:ext>
            </a:extLst>
          </p:cNvPr>
          <p:cNvSpPr>
            <a:spLocks noGrp="1"/>
          </p:cNvSpPr>
          <p:nvPr>
            <p:ph idx="1"/>
          </p:nvPr>
        </p:nvSpPr>
        <p:spPr>
          <a:xfrm>
            <a:off x="365760" y="1238248"/>
            <a:ext cx="8289290" cy="5153843"/>
          </a:xfrm>
        </p:spPr>
        <p:txBody>
          <a:bodyPr>
            <a:normAutofit/>
          </a:bodyPr>
          <a:lstStyle/>
          <a:p>
            <a:pPr>
              <a:buFont typeface="Wingdings" panose="05000000000000000000" pitchFamily="2" charset="2"/>
              <a:buChar char="v"/>
            </a:pPr>
            <a:r>
              <a:rPr lang="vi-VN" dirty="0"/>
              <a:t> Các đặc điểm kỹ thuật của các yêu cầu bảo mật cho các hệ thống có điểm chung với các yêu cầu an toàn. </a:t>
            </a:r>
          </a:p>
          <a:p>
            <a:pPr>
              <a:buFont typeface="Wingdings" panose="05000000000000000000" pitchFamily="2" charset="2"/>
              <a:buChar char="v"/>
            </a:pPr>
            <a:r>
              <a:rPr lang="vi-VN" dirty="0"/>
              <a:t> Tuy nhiên, bảo mật là một vấn đề thách thức hơn an toàn, vì một số lý do:</a:t>
            </a:r>
          </a:p>
          <a:p>
            <a:pPr marL="687388" indent="-287338" fontAlgn="base">
              <a:buFont typeface="Wingdings" panose="05000000000000000000" pitchFamily="2" charset="2"/>
              <a:buChar char="§"/>
            </a:pPr>
            <a:r>
              <a:rPr lang="vi-VN" dirty="0"/>
              <a:t>Khi xem xét sự an toàn, bạn có thể cho rằng môi trường mà hệ thống được cài đặt không phải là thù địch. Không ai đang cố gắng gây ra một sự cố liên quan đến an toàn. </a:t>
            </a:r>
          </a:p>
          <a:p>
            <a:pPr marL="687388" indent="-287338" fontAlgn="base">
              <a:buFont typeface="Wingdings" panose="05000000000000000000" pitchFamily="2" charset="2"/>
              <a:buChar char="§"/>
            </a:pPr>
            <a:r>
              <a:rPr lang="vi-VN" dirty="0"/>
              <a:t>Khi xảy ra lỗi hệ thống gây rủi ro cho sự an toàn, bạn tìm kiếm các lỗi hoặc thiếu sót đã gây ra lỗi. </a:t>
            </a:r>
          </a:p>
          <a:p>
            <a:pPr marL="687388" indent="-287338" fontAlgn="base">
              <a:buFont typeface="Wingdings" panose="05000000000000000000" pitchFamily="2" charset="2"/>
              <a:buChar char="§"/>
            </a:pPr>
            <a:r>
              <a:rPr lang="vi-VN" dirty="0"/>
              <a:t>Thường có thể chấp nhận tắt hệ thống hoặc làm giảm dịch vụ hệ thống để tránh sự cố liên quan đến an toàn. </a:t>
            </a:r>
          </a:p>
          <a:p>
            <a:pPr marL="687388" indent="-287338" fontAlgn="base">
              <a:buFont typeface="Wingdings" panose="05000000000000000000" pitchFamily="2" charset="2"/>
              <a:buChar char="§"/>
            </a:pPr>
            <a:r>
              <a:rPr lang="vi-VN" dirty="0"/>
              <a:t>Kẻ tấn công có thể thăm dò hệ thống phòng thủ của hệ thống trong một loạt các cuộc tấn công, sửa đổi các cuộc tấn công khi chúng tìm hiểu thêm về hệ thống và các phản ứng của nó.</a:t>
            </a:r>
          </a:p>
          <a:p>
            <a:endParaRPr lang="vi-VN" dirty="0"/>
          </a:p>
        </p:txBody>
      </p:sp>
    </p:spTree>
    <p:extLst>
      <p:ext uri="{BB962C8B-B14F-4D97-AF65-F5344CB8AC3E}">
        <p14:creationId xmlns:p14="http://schemas.microsoft.com/office/powerpoint/2010/main" val="499042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93D-8D37-444E-9659-23F92FF3734E}"/>
              </a:ext>
            </a:extLst>
          </p:cNvPr>
          <p:cNvSpPr>
            <a:spLocks noGrp="1"/>
          </p:cNvSpPr>
          <p:nvPr>
            <p:ph type="title"/>
          </p:nvPr>
        </p:nvSpPr>
        <p:spPr/>
        <p:txBody>
          <a:bodyPr/>
          <a:lstStyle/>
          <a:p>
            <a:r>
              <a:rPr lang="vi-VN" b="0" dirty="0"/>
              <a:t>12.4. Đặc tả tính an ninh (tiếp)</a:t>
            </a:r>
            <a:endParaRPr lang="vi-VN" dirty="0"/>
          </a:p>
        </p:txBody>
      </p:sp>
      <p:sp>
        <p:nvSpPr>
          <p:cNvPr id="3" name="Content Placeholder 2">
            <a:extLst>
              <a:ext uri="{FF2B5EF4-FFF2-40B4-BE49-F238E27FC236}">
                <a16:creationId xmlns:a16="http://schemas.microsoft.com/office/drawing/2014/main" id="{ECA58FA1-A3B5-4C3F-9E28-AB5F31BE9DF7}"/>
              </a:ext>
            </a:extLst>
          </p:cNvPr>
          <p:cNvSpPr>
            <a:spLocks noGrp="1"/>
          </p:cNvSpPr>
          <p:nvPr>
            <p:ph idx="1"/>
          </p:nvPr>
        </p:nvSpPr>
        <p:spPr/>
        <p:txBody>
          <a:bodyPr/>
          <a:lstStyle/>
          <a:p>
            <a:pPr>
              <a:buFont typeface="Wingdings" panose="05000000000000000000" pitchFamily="2" charset="2"/>
              <a:buChar char="v"/>
            </a:pPr>
            <a:r>
              <a:rPr lang="vi-VN" dirty="0"/>
              <a:t> </a:t>
            </a:r>
            <a:r>
              <a:rPr lang="vi-VN" sz="2400" b="1" dirty="0"/>
              <a:t>10 yêu cầu về bảo mật của  hệ thống</a:t>
            </a:r>
            <a:r>
              <a:rPr lang="vi-VN" dirty="0"/>
              <a:t>:</a:t>
            </a:r>
          </a:p>
          <a:p>
            <a:pPr marL="0" indent="0">
              <a:buNone/>
            </a:pPr>
            <a:endParaRPr lang="vi-VN" dirty="0"/>
          </a:p>
          <a:p>
            <a:pPr marL="684213" indent="-457200" fontAlgn="base">
              <a:buFont typeface="+mj-lt"/>
              <a:buAutoNum type="arabicPeriod"/>
            </a:pPr>
            <a:r>
              <a:rPr lang="vi-VN" dirty="0"/>
              <a:t>Yêu cầu nhận dạng xác định liệu một hệ thống có nên xác định thông tin người dùng của mình hay không trước khi tương tác với họ.</a:t>
            </a:r>
          </a:p>
          <a:p>
            <a:pPr marL="684213" indent="-457200" fontAlgn="base">
              <a:buFont typeface="+mj-lt"/>
              <a:buAutoNum type="arabicPeriod"/>
            </a:pPr>
            <a:r>
              <a:rPr lang="vi-VN" dirty="0"/>
              <a:t>Yêu cầu xác thực chỉ định cách xác thực người dùng.</a:t>
            </a:r>
          </a:p>
          <a:p>
            <a:pPr marL="684213" indent="-457200" fontAlgn="base">
              <a:buFont typeface="+mj-lt"/>
              <a:buAutoNum type="arabicPeriod"/>
            </a:pPr>
            <a:r>
              <a:rPr lang="vi-VN" dirty="0"/>
              <a:t>Yêu cầu ủy quyền xác định các đặc quyền và quyền truy cập của người dùng được xác định.</a:t>
            </a:r>
          </a:p>
          <a:p>
            <a:pPr marL="684213" indent="-457200" fontAlgn="base">
              <a:buFont typeface="+mj-lt"/>
              <a:buAutoNum type="arabicPeriod"/>
            </a:pPr>
            <a:r>
              <a:rPr lang="vi-VN" dirty="0"/>
              <a:t>Yêu cầu về khả năng miễn dịch xác định cách hệ thống tự bảo vệ chống lại virus, worm và các mối đe dọa tương tự.</a:t>
            </a:r>
          </a:p>
          <a:p>
            <a:pPr marL="684213" indent="-457200" fontAlgn="base">
              <a:buFont typeface="+mj-lt"/>
              <a:buAutoNum type="arabicPeriod"/>
            </a:pPr>
            <a:r>
              <a:rPr lang="vi-VN" dirty="0"/>
              <a:t>Yêu cầu toàn vẹn xác định cách tránh mất mát dữ liệu.</a:t>
            </a:r>
          </a:p>
          <a:p>
            <a:pPr>
              <a:buFont typeface="Wingdings" panose="05000000000000000000" pitchFamily="2" charset="2"/>
              <a:buChar char="v"/>
            </a:pPr>
            <a:endParaRPr lang="vi-VN" dirty="0"/>
          </a:p>
        </p:txBody>
      </p:sp>
    </p:spTree>
    <p:extLst>
      <p:ext uri="{BB962C8B-B14F-4D97-AF65-F5344CB8AC3E}">
        <p14:creationId xmlns:p14="http://schemas.microsoft.com/office/powerpoint/2010/main" val="4149842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82D5-2DFB-485D-98AD-54117782BDE2}"/>
              </a:ext>
            </a:extLst>
          </p:cNvPr>
          <p:cNvSpPr>
            <a:spLocks noGrp="1"/>
          </p:cNvSpPr>
          <p:nvPr>
            <p:ph type="title"/>
          </p:nvPr>
        </p:nvSpPr>
        <p:spPr/>
        <p:txBody>
          <a:bodyPr/>
          <a:lstStyle/>
          <a:p>
            <a:r>
              <a:rPr lang="vi-VN" b="0" dirty="0"/>
              <a:t>12.4. Đặc tả tính an ninh (tiếp)</a:t>
            </a:r>
            <a:endParaRPr lang="vi-VN" dirty="0"/>
          </a:p>
        </p:txBody>
      </p:sp>
      <p:sp>
        <p:nvSpPr>
          <p:cNvPr id="3" name="Content Placeholder 2">
            <a:extLst>
              <a:ext uri="{FF2B5EF4-FFF2-40B4-BE49-F238E27FC236}">
                <a16:creationId xmlns:a16="http://schemas.microsoft.com/office/drawing/2014/main" id="{A4A72D6C-8C9D-4CE9-8F31-9ECFA8A779ED}"/>
              </a:ext>
            </a:extLst>
          </p:cNvPr>
          <p:cNvSpPr>
            <a:spLocks noGrp="1"/>
          </p:cNvSpPr>
          <p:nvPr>
            <p:ph idx="1"/>
          </p:nvPr>
        </p:nvSpPr>
        <p:spPr>
          <a:xfrm>
            <a:off x="426720" y="1489166"/>
            <a:ext cx="8456023" cy="4554583"/>
          </a:xfrm>
        </p:spPr>
        <p:txBody>
          <a:bodyPr/>
          <a:lstStyle/>
          <a:p>
            <a:pPr marL="457200" indent="-457200" fontAlgn="base">
              <a:lnSpc>
                <a:spcPct val="100000"/>
              </a:lnSpc>
              <a:buAutoNum type="arabicPeriod" startAt="6"/>
            </a:pPr>
            <a:r>
              <a:rPr lang="vi-VN" dirty="0"/>
              <a:t>Yêu cầu phát hiện xâm nhập xác định cơ chế nào sẽ được sử dụng để    phát hiện các cuộc tấn công trên hệ thống.</a:t>
            </a:r>
          </a:p>
          <a:p>
            <a:pPr marL="457200" indent="-457200" fontAlgn="base">
              <a:lnSpc>
                <a:spcPct val="100000"/>
              </a:lnSpc>
              <a:buAutoNum type="arabicPeriod" startAt="6"/>
            </a:pPr>
            <a:r>
              <a:rPr lang="vi-VN" dirty="0"/>
              <a:t>  Yêu cầu không thoái thác xác định rằng một bên trong giao dịch không thể từ chối sự tham gia của mình vào giao dịch đó.</a:t>
            </a:r>
          </a:p>
          <a:p>
            <a:pPr marL="457200" indent="-457200" fontAlgn="base">
              <a:lnSpc>
                <a:spcPct val="100000"/>
              </a:lnSpc>
              <a:buAutoNum type="arabicPeriod" startAt="6"/>
            </a:pPr>
            <a:r>
              <a:rPr lang="vi-VN" dirty="0"/>
              <a:t> Yêu cầu về quyền riêng tư xác định cách bảo mật dữ liệu được duy trì.</a:t>
            </a:r>
          </a:p>
          <a:p>
            <a:pPr marL="457200" indent="-457200" fontAlgn="base">
              <a:lnSpc>
                <a:spcPct val="100000"/>
              </a:lnSpc>
              <a:buAutoNum type="arabicPeriod" startAt="6"/>
            </a:pPr>
            <a:r>
              <a:rPr lang="vi-VN" dirty="0"/>
              <a:t>Yêu cầu kiểm toán bảo mật xác định cách sử dụng hệ thống có thể được kiểm toán và kiểm tra.</a:t>
            </a:r>
          </a:p>
          <a:p>
            <a:pPr marL="457200" indent="-457200" fontAlgn="base">
              <a:lnSpc>
                <a:spcPct val="100000"/>
              </a:lnSpc>
              <a:buAutoNum type="arabicPeriod" startAt="6"/>
            </a:pPr>
            <a:r>
              <a:rPr lang="vi-VN" dirty="0"/>
              <a:t> Yêu cầu bảo mật bảo trì hệ thống xác định cách ứng dụng có thể ngăn các thay đổi được ủy quyền vô tình đánh bại các cơ chế bảo mật của nó.</a:t>
            </a:r>
          </a:p>
          <a:p>
            <a:endParaRPr lang="vi-VN" dirty="0"/>
          </a:p>
        </p:txBody>
      </p:sp>
    </p:spTree>
    <p:extLst>
      <p:ext uri="{BB962C8B-B14F-4D97-AF65-F5344CB8AC3E}">
        <p14:creationId xmlns:p14="http://schemas.microsoft.com/office/powerpoint/2010/main" val="3155470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B944-80AB-4816-AED6-309264B529AE}"/>
              </a:ext>
            </a:extLst>
          </p:cNvPr>
          <p:cNvSpPr>
            <a:spLocks noGrp="1"/>
          </p:cNvSpPr>
          <p:nvPr>
            <p:ph type="title"/>
          </p:nvPr>
        </p:nvSpPr>
        <p:spPr/>
        <p:txBody>
          <a:bodyPr/>
          <a:lstStyle/>
          <a:p>
            <a:r>
              <a:rPr lang="vi-VN" b="0" dirty="0"/>
              <a:t>12.4. Đặc tả tính an ninh (tiếp)</a:t>
            </a:r>
            <a:endParaRPr lang="vi-VN" dirty="0"/>
          </a:p>
        </p:txBody>
      </p:sp>
      <p:pic>
        <p:nvPicPr>
          <p:cNvPr id="5" name="Content Placeholder 4">
            <a:extLst>
              <a:ext uri="{FF2B5EF4-FFF2-40B4-BE49-F238E27FC236}">
                <a16:creationId xmlns:a16="http://schemas.microsoft.com/office/drawing/2014/main" id="{7CA6E3D2-DC70-4B40-B11D-C9842D807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927" y="1636579"/>
            <a:ext cx="6913621" cy="3584841"/>
          </a:xfrm>
        </p:spPr>
      </p:pic>
      <p:sp>
        <p:nvSpPr>
          <p:cNvPr id="6" name="TextBox 5">
            <a:extLst>
              <a:ext uri="{FF2B5EF4-FFF2-40B4-BE49-F238E27FC236}">
                <a16:creationId xmlns:a16="http://schemas.microsoft.com/office/drawing/2014/main" id="{AE39D2D4-2629-4622-8C0F-FD989FA788F9}"/>
              </a:ext>
            </a:extLst>
          </p:cNvPr>
          <p:cNvSpPr txBox="1"/>
          <p:nvPr/>
        </p:nvSpPr>
        <p:spPr>
          <a:xfrm>
            <a:off x="2221177" y="5497831"/>
            <a:ext cx="4389120" cy="646331"/>
          </a:xfrm>
          <a:prstGeom prst="rect">
            <a:avLst/>
          </a:prstGeom>
          <a:noFill/>
        </p:spPr>
        <p:txBody>
          <a:bodyPr wrap="square" rtlCol="0">
            <a:spAutoFit/>
          </a:bodyPr>
          <a:lstStyle/>
          <a:p>
            <a:pPr algn="ctr"/>
            <a:r>
              <a:rPr lang="vi-VN" dirty="0"/>
              <a:t>Hình 3: Quy trình đánh giá rủi ro sơ bộ cho các yêu cầu bảo mật</a:t>
            </a:r>
          </a:p>
        </p:txBody>
      </p:sp>
    </p:spTree>
    <p:extLst>
      <p:ext uri="{BB962C8B-B14F-4D97-AF65-F5344CB8AC3E}">
        <p14:creationId xmlns:p14="http://schemas.microsoft.com/office/powerpoint/2010/main" val="1249732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B4CC-D1DF-40AF-B599-FD18B4B514AF}"/>
              </a:ext>
            </a:extLst>
          </p:cNvPr>
          <p:cNvSpPr>
            <a:spLocks noGrp="1"/>
          </p:cNvSpPr>
          <p:nvPr>
            <p:ph type="title"/>
          </p:nvPr>
        </p:nvSpPr>
        <p:spPr/>
        <p:txBody>
          <a:bodyPr>
            <a:normAutofit/>
          </a:bodyPr>
          <a:lstStyle/>
          <a:p>
            <a:r>
              <a:rPr lang="vi-VN" b="0" dirty="0"/>
              <a:t>12.4. Đặc tả tính an ninh (tiếp)</a:t>
            </a:r>
            <a:endParaRPr lang="vi-VN" dirty="0"/>
          </a:p>
        </p:txBody>
      </p:sp>
      <p:sp>
        <p:nvSpPr>
          <p:cNvPr id="3" name="Content Placeholder 2">
            <a:extLst>
              <a:ext uri="{FF2B5EF4-FFF2-40B4-BE49-F238E27FC236}">
                <a16:creationId xmlns:a16="http://schemas.microsoft.com/office/drawing/2014/main" id="{20BE39F2-DF99-4853-96B8-A2D7D5A899AA}"/>
              </a:ext>
            </a:extLst>
          </p:cNvPr>
          <p:cNvSpPr>
            <a:spLocks noGrp="1"/>
          </p:cNvSpPr>
          <p:nvPr>
            <p:ph idx="1"/>
          </p:nvPr>
        </p:nvSpPr>
        <p:spPr>
          <a:xfrm>
            <a:off x="636996" y="1689463"/>
            <a:ext cx="8026400" cy="4541519"/>
          </a:xfrm>
        </p:spPr>
        <p:txBody>
          <a:bodyPr>
            <a:normAutofit/>
          </a:bodyPr>
          <a:lstStyle/>
          <a:p>
            <a:pPr marL="457200" indent="-457200" fontAlgn="base">
              <a:buFont typeface="+mj-lt"/>
              <a:buAutoNum type="arabicPeriod"/>
            </a:pPr>
            <a:r>
              <a:rPr lang="vi-VN" b="1" dirty="0"/>
              <a:t>Xác định tài sản</a:t>
            </a:r>
            <a:r>
              <a:rPr lang="vi-VN" dirty="0"/>
              <a:t>, trong đó tài sản hệ thống có thể yêu cầu bảo vệ được xác định. Bản thân hệ thống hoặc các chức năng hệ thống cụ thể có thể được xác định là tài sản cũng như dữ liệu liên quan đến hệ thống (xác định rủi ro).</a:t>
            </a:r>
          </a:p>
          <a:p>
            <a:pPr marL="457200" indent="-457200" fontAlgn="base">
              <a:buFont typeface="+mj-lt"/>
              <a:buAutoNum type="arabicPeriod"/>
            </a:pPr>
            <a:r>
              <a:rPr lang="vi-VN" b="1" dirty="0"/>
              <a:t>Đánh giá giá trị tài sản</a:t>
            </a:r>
            <a:r>
              <a:rPr lang="vi-VN" dirty="0"/>
              <a:t>, nơi bạn ước tính giá trị của các tài sản được xác định (phân tích rủi ro).</a:t>
            </a:r>
          </a:p>
          <a:p>
            <a:pPr marL="457200" indent="-457200" fontAlgn="base">
              <a:buFont typeface="+mj-lt"/>
              <a:buAutoNum type="arabicPeriod"/>
            </a:pPr>
            <a:r>
              <a:rPr lang="vi-VN" b="1" dirty="0"/>
              <a:t>Đánh giá tiếp xúc</a:t>
            </a:r>
            <a:r>
              <a:rPr lang="vi-VN" dirty="0"/>
              <a:t>, nơi bạn đánh giá các tổn thất tiềm năng liên quan đến từng tài sản. Điều này cần tính đến những tổn thất trực tiếp như mất cắp thông tin, chi phí phục hồi và mất danh tiếng (phân tích rủi ro).</a:t>
            </a:r>
          </a:p>
          <a:p>
            <a:pPr marL="457200" indent="-457200" fontAlgn="base">
              <a:buFont typeface="+mj-lt"/>
              <a:buAutoNum type="arabicPeriod"/>
            </a:pPr>
            <a:r>
              <a:rPr lang="vi-VN" b="1" dirty="0"/>
              <a:t>Xác định mối đe dọa</a:t>
            </a:r>
            <a:r>
              <a:rPr lang="vi-VN" dirty="0"/>
              <a:t>, nơi bạn xác định các mối đe dọa đối với tài sản hệ thống (phân tích rủi ro).</a:t>
            </a:r>
          </a:p>
          <a:p>
            <a:endParaRPr lang="vi-VN" dirty="0"/>
          </a:p>
        </p:txBody>
      </p:sp>
      <p:sp>
        <p:nvSpPr>
          <p:cNvPr id="4" name="TextBox 3">
            <a:extLst>
              <a:ext uri="{FF2B5EF4-FFF2-40B4-BE49-F238E27FC236}">
                <a16:creationId xmlns:a16="http://schemas.microsoft.com/office/drawing/2014/main" id="{7D45034D-70D2-422B-8198-E4A25CE10213}"/>
              </a:ext>
            </a:extLst>
          </p:cNvPr>
          <p:cNvSpPr txBox="1"/>
          <p:nvPr/>
        </p:nvSpPr>
        <p:spPr>
          <a:xfrm>
            <a:off x="252548" y="1140823"/>
            <a:ext cx="2769325"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dirty="0"/>
              <a:t>Mô tả quy trình:</a:t>
            </a:r>
          </a:p>
        </p:txBody>
      </p:sp>
    </p:spTree>
    <p:extLst>
      <p:ext uri="{BB962C8B-B14F-4D97-AF65-F5344CB8AC3E}">
        <p14:creationId xmlns:p14="http://schemas.microsoft.com/office/powerpoint/2010/main" val="285199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C9BB-D1D6-488A-B82E-EB562861C2F9}"/>
              </a:ext>
            </a:extLst>
          </p:cNvPr>
          <p:cNvSpPr>
            <a:spLocks noGrp="1"/>
          </p:cNvSpPr>
          <p:nvPr>
            <p:ph type="title"/>
          </p:nvPr>
        </p:nvSpPr>
        <p:spPr/>
        <p:txBody>
          <a:bodyPr/>
          <a:lstStyle/>
          <a:p>
            <a:r>
              <a:rPr lang="vi-VN" b="0" dirty="0"/>
              <a:t>12.4. Đặc tả tính an ninh (tiếp)</a:t>
            </a:r>
            <a:endParaRPr lang="vi-VN" dirty="0"/>
          </a:p>
        </p:txBody>
      </p:sp>
      <p:sp>
        <p:nvSpPr>
          <p:cNvPr id="3" name="Content Placeholder 2">
            <a:extLst>
              <a:ext uri="{FF2B5EF4-FFF2-40B4-BE49-F238E27FC236}">
                <a16:creationId xmlns:a16="http://schemas.microsoft.com/office/drawing/2014/main" id="{40F157F4-9D52-4633-BFE2-B4B615BC4CAE}"/>
              </a:ext>
            </a:extLst>
          </p:cNvPr>
          <p:cNvSpPr>
            <a:spLocks noGrp="1"/>
          </p:cNvSpPr>
          <p:nvPr>
            <p:ph idx="1"/>
          </p:nvPr>
        </p:nvSpPr>
        <p:spPr>
          <a:xfrm>
            <a:off x="405401" y="1337491"/>
            <a:ext cx="8390255" cy="4902199"/>
          </a:xfrm>
        </p:spPr>
        <p:txBody>
          <a:bodyPr>
            <a:normAutofit/>
          </a:bodyPr>
          <a:lstStyle/>
          <a:p>
            <a:pPr marL="339725" indent="-339725" fontAlgn="base">
              <a:buAutoNum type="arabicPeriod" startAt="5"/>
            </a:pPr>
            <a:r>
              <a:rPr lang="vi-VN" b="1" dirty="0"/>
              <a:t>Đánh giá cuộc tấn công: </a:t>
            </a:r>
            <a:r>
              <a:rPr lang="vi-VN" dirty="0"/>
              <a:t>Nơi bạn phân tách từng mối đe dọa thành các cuộc tấn công có thể được thực hiện trên hệ thống và các cách thức có thể xảy ra trong các cuộc tấn công này. </a:t>
            </a:r>
          </a:p>
          <a:p>
            <a:pPr marL="339725" indent="-339725" fontAlgn="base">
              <a:buAutoNum type="arabicPeriod" startAt="5"/>
            </a:pPr>
            <a:r>
              <a:rPr lang="vi-VN" b="1" dirty="0"/>
              <a:t>Nhận dạng kiểm soát: </a:t>
            </a:r>
            <a:r>
              <a:rPr lang="vi-VN" dirty="0"/>
              <a:t>Nơi đề xuất các kiểm soát có thể được  đưa ra để bảo vệ tài sản. </a:t>
            </a:r>
          </a:p>
          <a:p>
            <a:pPr marL="854075" indent="-339725" fontAlgn="base">
              <a:buFont typeface="Wingdings" panose="05000000000000000000" pitchFamily="2" charset="2"/>
              <a:buChar char="ü"/>
            </a:pPr>
            <a:r>
              <a:rPr lang="vi-VN" dirty="0"/>
              <a:t>Các kiểm soát là các cơ chế kỹ thuật, chẳng hạn như mã hóa, mà bạn có thể sử dụng để bảo vệ tài sản (giảm rủi ro)</a:t>
            </a:r>
          </a:p>
          <a:p>
            <a:pPr marL="457200" indent="-457200" fontAlgn="base">
              <a:buAutoNum type="arabicPeriod" startAt="7"/>
            </a:pPr>
            <a:r>
              <a:rPr lang="vi-VN" b="1" dirty="0"/>
              <a:t>Đánh giá khả thi:</a:t>
            </a:r>
            <a:r>
              <a:rPr lang="vi-VN" dirty="0"/>
              <a:t> Nơi bạn đánh giá tính khả thi kỹ thuật và chi phí của các biện pháp kiểm soát được đề xuất. Không có giá trị kiểm soát đắt tiền để bảo vệ tài sản mà không có giá trị cao (giảm rủi ro).</a:t>
            </a:r>
          </a:p>
          <a:p>
            <a:pPr marL="457200" indent="-457200" fontAlgn="base">
              <a:buAutoNum type="arabicPeriod" startAt="7"/>
            </a:pPr>
            <a:r>
              <a:rPr lang="vi-VN" b="1" dirty="0"/>
              <a:t>Định nghĩa yêu cầu bảo mật:</a:t>
            </a:r>
            <a:r>
              <a:rPr lang="vi-VN" dirty="0"/>
              <a:t> Trong đó thông tin về phơi nhiễm, các mối đe dọa và đánh giá kiểm soát được sử dụng để rút ra các yêu cầu bảo mật hệ thống. </a:t>
            </a:r>
          </a:p>
        </p:txBody>
      </p:sp>
    </p:spTree>
    <p:extLst>
      <p:ext uri="{BB962C8B-B14F-4D97-AF65-F5344CB8AC3E}">
        <p14:creationId xmlns:p14="http://schemas.microsoft.com/office/powerpoint/2010/main" val="294509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C82E-AA34-432C-A533-250283AE62C1}"/>
              </a:ext>
            </a:extLst>
          </p:cNvPr>
          <p:cNvSpPr>
            <a:spLocks noGrp="1"/>
          </p:cNvSpPr>
          <p:nvPr>
            <p:ph type="title"/>
          </p:nvPr>
        </p:nvSpPr>
        <p:spPr/>
        <p:txBody>
          <a:bodyPr/>
          <a:lstStyle/>
          <a:p>
            <a:r>
              <a:rPr lang="vi-VN" b="0" dirty="0"/>
              <a:t>12.1. Đặc tả yêu cầu hướng rủi ro</a:t>
            </a:r>
            <a:endParaRPr lang="vi-VN" dirty="0"/>
          </a:p>
        </p:txBody>
      </p:sp>
      <p:sp>
        <p:nvSpPr>
          <p:cNvPr id="3" name="Content Placeholder 2">
            <a:extLst>
              <a:ext uri="{FF2B5EF4-FFF2-40B4-BE49-F238E27FC236}">
                <a16:creationId xmlns:a16="http://schemas.microsoft.com/office/drawing/2014/main" id="{FEB4403C-0CBF-4DC9-B809-A54CB80702B4}"/>
              </a:ext>
            </a:extLst>
          </p:cNvPr>
          <p:cNvSpPr>
            <a:spLocks noGrp="1"/>
          </p:cNvSpPr>
          <p:nvPr>
            <p:ph idx="1"/>
          </p:nvPr>
        </p:nvSpPr>
        <p:spPr/>
        <p:txBody>
          <a:bodyPr>
            <a:normAutofit/>
          </a:bodyPr>
          <a:lstStyle/>
          <a:p>
            <a:pPr marL="227013" indent="-227013" fontAlgn="base">
              <a:buFont typeface="Wingdings" panose="05000000000000000000" pitchFamily="2" charset="2"/>
              <a:buChar char="q"/>
            </a:pPr>
            <a:r>
              <a:rPr lang="vi-VN" dirty="0"/>
              <a:t> Những yêu cầu về độ tin cậy và bảo mật có hai loại:</a:t>
            </a:r>
          </a:p>
          <a:p>
            <a:pPr marL="574675" indent="-173038" fontAlgn="base">
              <a:buFont typeface="Wingdings" panose="05000000000000000000" pitchFamily="2" charset="2"/>
              <a:buChar char="§"/>
            </a:pPr>
            <a:r>
              <a:rPr lang="vi-VN" b="1" i="1" dirty="0"/>
              <a:t>Các yêu cầu chức năng</a:t>
            </a:r>
            <a:r>
              <a:rPr lang="vi-VN" i="1" dirty="0"/>
              <a:t>:</a:t>
            </a:r>
            <a:r>
              <a:rPr lang="vi-VN" dirty="0"/>
              <a:t> các cơ sở kiểm tra, phục hồi cần được đưa vào hệ thống và các tính năng bảo vệ chống lại các lỗi hệ thống và các cuộc tấn công bên ngoài.</a:t>
            </a:r>
          </a:p>
          <a:p>
            <a:pPr marL="574675" indent="-173038" fontAlgn="base">
              <a:buFont typeface="Wingdings" panose="05000000000000000000" pitchFamily="2" charset="2"/>
              <a:buChar char="§"/>
            </a:pPr>
            <a:r>
              <a:rPr lang="vi-VN" b="1" i="1" dirty="0"/>
              <a:t>Các yêu cầu phi chức năng</a:t>
            </a:r>
            <a:r>
              <a:rPr lang="vi-VN" i="1" dirty="0"/>
              <a:t>:</a:t>
            </a:r>
            <a:r>
              <a:rPr lang="vi-VN" dirty="0"/>
              <a:t> xác định độ tin cậy và tính sẵn dùng của hệ </a:t>
            </a:r>
            <a:r>
              <a:rPr lang="vi-VN" dirty="0" err="1"/>
              <a:t>thống</a:t>
            </a:r>
            <a:r>
              <a:rPr lang="vi-VN" dirty="0"/>
              <a:t>. </a:t>
            </a:r>
            <a:r>
              <a:rPr lang="vi-VN" dirty="0" err="1"/>
              <a:t>Ví</a:t>
            </a:r>
            <a:r>
              <a:rPr lang="vi-VN" dirty="0"/>
              <a:t> </a:t>
            </a:r>
            <a:r>
              <a:rPr lang="vi-VN" dirty="0" err="1"/>
              <a:t>dụ</a:t>
            </a:r>
            <a:r>
              <a:rPr lang="vi-VN" dirty="0"/>
              <a:t> như </a:t>
            </a:r>
            <a:r>
              <a:rPr lang="vi-VN" dirty="0" err="1"/>
              <a:t>các</a:t>
            </a:r>
            <a:r>
              <a:rPr lang="vi-VN" dirty="0"/>
              <a:t> </a:t>
            </a:r>
            <a:r>
              <a:rPr lang="vi-VN" dirty="0" err="1"/>
              <a:t>ràng</a:t>
            </a:r>
            <a:r>
              <a:rPr lang="vi-VN" dirty="0"/>
              <a:t> </a:t>
            </a:r>
            <a:r>
              <a:rPr lang="vi-VN" dirty="0" err="1"/>
              <a:t>buộc</a:t>
            </a:r>
            <a:r>
              <a:rPr lang="vi-VN" dirty="0"/>
              <a:t> trong </a:t>
            </a:r>
            <a:r>
              <a:rPr lang="vi-VN" dirty="0" err="1"/>
              <a:t>quá</a:t>
            </a:r>
            <a:r>
              <a:rPr lang="vi-VN" dirty="0"/>
              <a:t> </a:t>
            </a:r>
            <a:r>
              <a:rPr lang="vi-VN" dirty="0" err="1"/>
              <a:t>trình</a:t>
            </a:r>
            <a:r>
              <a:rPr lang="vi-VN" dirty="0"/>
              <a:t> </a:t>
            </a:r>
            <a:r>
              <a:rPr lang="vi-VN" dirty="0" err="1"/>
              <a:t>phát</a:t>
            </a:r>
            <a:r>
              <a:rPr lang="vi-VN" dirty="0"/>
              <a:t> </a:t>
            </a:r>
            <a:r>
              <a:rPr lang="vi-VN" dirty="0" err="1"/>
              <a:t>triển</a:t>
            </a:r>
            <a:r>
              <a:rPr lang="vi-VN" dirty="0"/>
              <a:t>, </a:t>
            </a:r>
            <a:r>
              <a:rPr lang="vi-VN" dirty="0" err="1"/>
              <a:t>các</a:t>
            </a:r>
            <a:r>
              <a:rPr lang="vi-VN" dirty="0"/>
              <a:t> </a:t>
            </a:r>
            <a:r>
              <a:rPr lang="vi-VN" dirty="0" err="1"/>
              <a:t>chuẩn</a:t>
            </a:r>
            <a:r>
              <a:rPr lang="vi-VN" dirty="0"/>
              <a:t> </a:t>
            </a:r>
            <a:r>
              <a:rPr lang="vi-VN" dirty="0" err="1"/>
              <a:t>áp</a:t>
            </a:r>
            <a:r>
              <a:rPr lang="vi-VN" dirty="0"/>
              <a:t> </a:t>
            </a:r>
            <a:r>
              <a:rPr lang="vi-VN" dirty="0" err="1"/>
              <a:t>dụng</a:t>
            </a:r>
            <a:r>
              <a:rPr lang="vi-VN" dirty="0"/>
              <a:t> cho </a:t>
            </a:r>
            <a:r>
              <a:rPr lang="vi-VN" dirty="0" err="1"/>
              <a:t>hệ</a:t>
            </a:r>
            <a:r>
              <a:rPr lang="vi-VN" dirty="0"/>
              <a:t> </a:t>
            </a:r>
            <a:r>
              <a:rPr lang="vi-VN" dirty="0" err="1"/>
              <a:t>thống</a:t>
            </a:r>
            <a:r>
              <a:rPr lang="vi-VN" dirty="0"/>
              <a:t>, …</a:t>
            </a:r>
          </a:p>
          <a:p>
            <a:pPr marL="227012" indent="0" fontAlgn="base">
              <a:buNone/>
            </a:pPr>
            <a:endParaRPr lang="vi-VN" dirty="0"/>
          </a:p>
          <a:p>
            <a:pPr marL="574675" indent="-287338" fontAlgn="base">
              <a:buFont typeface="Wingdings" panose="05000000000000000000" pitchFamily="2" charset="2"/>
              <a:buChar char="ü"/>
            </a:pPr>
            <a:r>
              <a:rPr lang="vi-VN" dirty="0"/>
              <a:t>Những yêu cầu chức năng thông thường xác định những gì hệ thống sẽ làm, yêu cầu ‘shall not’ định nghĩa hành vi của hệ thống không được chấp nhận.</a:t>
            </a:r>
          </a:p>
          <a:p>
            <a:pPr marL="574675" indent="-287338" fontAlgn="base">
              <a:buFont typeface="Wingdings" panose="05000000000000000000" pitchFamily="2" charset="2"/>
              <a:buChar char="ü"/>
            </a:pPr>
            <a:r>
              <a:rPr lang="vi-VN" dirty="0"/>
              <a:t>Những yêu cầu ‘shall not’ này không được áp dụng trực tiếp nhưng phải được phân tách thành các yêu cầu chức năng phần mềm cụ thể hơn. </a:t>
            </a:r>
          </a:p>
          <a:p>
            <a:pPr marL="0" indent="0">
              <a:buNone/>
            </a:pPr>
            <a:endParaRPr lang="vi-VN" dirty="0"/>
          </a:p>
        </p:txBody>
      </p:sp>
    </p:spTree>
    <p:extLst>
      <p:ext uri="{BB962C8B-B14F-4D97-AF65-F5344CB8AC3E}">
        <p14:creationId xmlns:p14="http://schemas.microsoft.com/office/powerpoint/2010/main" val="350923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3FB0-F7B3-403B-9B92-32C4A89AB08C}"/>
              </a:ext>
            </a:extLst>
          </p:cNvPr>
          <p:cNvSpPr>
            <a:spLocks noGrp="1"/>
          </p:cNvSpPr>
          <p:nvPr>
            <p:ph type="title"/>
          </p:nvPr>
        </p:nvSpPr>
        <p:spPr/>
        <p:txBody>
          <a:bodyPr/>
          <a:lstStyle/>
          <a:p>
            <a:r>
              <a:rPr lang="vi-VN" b="0" dirty="0"/>
              <a:t>12.5. Đặc tả hình thức</a:t>
            </a:r>
            <a:endParaRPr lang="vi-VN" dirty="0"/>
          </a:p>
        </p:txBody>
      </p:sp>
      <p:sp>
        <p:nvSpPr>
          <p:cNvPr id="3" name="Content Placeholder 2">
            <a:extLst>
              <a:ext uri="{FF2B5EF4-FFF2-40B4-BE49-F238E27FC236}">
                <a16:creationId xmlns:a16="http://schemas.microsoft.com/office/drawing/2014/main" id="{98ACA955-8D35-4A68-BE13-A582D02AA2A7}"/>
              </a:ext>
            </a:extLst>
          </p:cNvPr>
          <p:cNvSpPr>
            <a:spLocks noGrp="1"/>
          </p:cNvSpPr>
          <p:nvPr>
            <p:ph idx="1"/>
          </p:nvPr>
        </p:nvSpPr>
        <p:spPr>
          <a:xfrm>
            <a:off x="488950" y="1802675"/>
            <a:ext cx="8026400" cy="4471850"/>
          </a:xfrm>
        </p:spPr>
        <p:txBody>
          <a:bodyPr/>
          <a:lstStyle/>
          <a:p>
            <a:pPr marL="461963" indent="-342900">
              <a:buFont typeface="Wingdings" panose="05000000000000000000" pitchFamily="2" charset="2"/>
              <a:buChar char="§"/>
            </a:pPr>
            <a:r>
              <a:rPr lang="vi-VN" dirty="0"/>
              <a:t>Tiếp cận dựa trên toán học để phát triển phần mềm,xác định một mô hình chính thức của phần mềm để từ đó hình thức phân tích mô hình và sử dụng nó làm cơ sở đặc tả hệ thống.</a:t>
            </a:r>
          </a:p>
          <a:p>
            <a:pPr marL="461963" indent="-342900">
              <a:buFont typeface="Wingdings" panose="05000000000000000000" pitchFamily="2" charset="2"/>
              <a:buChar char="§"/>
            </a:pPr>
            <a:r>
              <a:rPr lang="vi-VN" dirty="0"/>
              <a:t>Điểm khởi đầu của tất cả các quy trình là môt mô hình hệ thống chính thức,phục vụ như một đặc tả hệ thống</a:t>
            </a:r>
          </a:p>
          <a:p>
            <a:pPr marL="914400" indent="-342900">
              <a:buFont typeface="Wingdings" panose="05000000000000000000" pitchFamily="2" charset="2"/>
              <a:buChar char="ü"/>
            </a:pPr>
            <a:r>
              <a:rPr lang="vi-VN" dirty="0"/>
              <a:t>Bạn dịch các yêu câu người dùng của hệ thống được thể hiện bằng ngô ngữ tự nhiện,sở đồ và bảng biểu sang ngôn ngữ toán học có định nghĩa chính thức về  ngữ nghĩa</a:t>
            </a:r>
          </a:p>
          <a:p>
            <a:pPr marL="914400" indent="-342900">
              <a:buFont typeface="Wingdings" panose="05000000000000000000" pitchFamily="2" charset="2"/>
              <a:buChar char="ü"/>
            </a:pPr>
            <a:r>
              <a:rPr lang="vi-VN" dirty="0"/>
              <a:t>Đặt tả chính thức là mô tả rõ ràng về những gì hệ thống nên làm</a:t>
            </a:r>
          </a:p>
          <a:p>
            <a:pPr marL="461963" indent="-342900">
              <a:buFont typeface="Wingdings" panose="05000000000000000000" pitchFamily="2" charset="2"/>
              <a:buChar char="§"/>
              <a:tabLst>
                <a:tab pos="227013" algn="l"/>
              </a:tabLst>
            </a:pPr>
            <a:r>
              <a:rPr lang="vi-VN" dirty="0"/>
              <a:t>Thông số kỹ thuật chính thức không chỉ cần thiết cho việc xác minh thiết kế và triển khai phần mềm. Chúng là cách chính xác nhất để </a:t>
            </a:r>
            <a:r>
              <a:rPr lang="en-US" dirty="0" err="1"/>
              <a:t>đặc</a:t>
            </a:r>
            <a:r>
              <a:rPr lang="en-US" dirty="0"/>
              <a:t> </a:t>
            </a:r>
            <a:r>
              <a:rPr lang="en-US" dirty="0" err="1"/>
              <a:t>tả</a:t>
            </a:r>
            <a:r>
              <a:rPr lang="vi-VN" dirty="0"/>
              <a:t> các hệ thống, và do đó giảm phạm vi hiểu lầm.</a:t>
            </a:r>
          </a:p>
          <a:p>
            <a:pPr marL="0" indent="0">
              <a:buNone/>
            </a:pPr>
            <a:endParaRPr lang="vi-VN" dirty="0"/>
          </a:p>
        </p:txBody>
      </p:sp>
      <p:sp>
        <p:nvSpPr>
          <p:cNvPr id="4" name="TextBox 3">
            <a:extLst>
              <a:ext uri="{FF2B5EF4-FFF2-40B4-BE49-F238E27FC236}">
                <a16:creationId xmlns:a16="http://schemas.microsoft.com/office/drawing/2014/main" id="{A959F5E4-24E9-48FA-A2CA-DB4755F2B74A}"/>
              </a:ext>
            </a:extLst>
          </p:cNvPr>
          <p:cNvSpPr txBox="1"/>
          <p:nvPr/>
        </p:nvSpPr>
        <p:spPr>
          <a:xfrm>
            <a:off x="243840" y="1154534"/>
            <a:ext cx="3204754"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dirty="0"/>
              <a:t>Tổng quan:</a:t>
            </a:r>
          </a:p>
        </p:txBody>
      </p:sp>
    </p:spTree>
    <p:extLst>
      <p:ext uri="{BB962C8B-B14F-4D97-AF65-F5344CB8AC3E}">
        <p14:creationId xmlns:p14="http://schemas.microsoft.com/office/powerpoint/2010/main" val="2663964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ECEA-4DA3-4BA2-8D87-AFA5EF92778E}"/>
              </a:ext>
            </a:extLst>
          </p:cNvPr>
          <p:cNvSpPr>
            <a:spLocks noGrp="1"/>
          </p:cNvSpPr>
          <p:nvPr>
            <p:ph type="title"/>
          </p:nvPr>
        </p:nvSpPr>
        <p:spPr/>
        <p:txBody>
          <a:bodyPr/>
          <a:lstStyle/>
          <a:p>
            <a:r>
              <a:rPr lang="vi-VN" b="0" dirty="0"/>
              <a:t>12.5. Đặc tả hình thức</a:t>
            </a:r>
            <a:endParaRPr lang="vi-VN" dirty="0"/>
          </a:p>
        </p:txBody>
      </p:sp>
      <p:pic>
        <p:nvPicPr>
          <p:cNvPr id="4" name="Hình ảnh 20">
            <a:extLst>
              <a:ext uri="{FF2B5EF4-FFF2-40B4-BE49-F238E27FC236}">
                <a16:creationId xmlns:a16="http://schemas.microsoft.com/office/drawing/2014/main" id="{4545EA71-6028-48EA-850C-7A038D4C5327}"/>
              </a:ext>
            </a:extLst>
          </p:cNvPr>
          <p:cNvPicPr>
            <a:picLocks noGrp="1"/>
          </p:cNvPicPr>
          <p:nvPr>
            <p:ph idx="1"/>
          </p:nvPr>
        </p:nvPicPr>
        <p:blipFill>
          <a:blip r:embed="rId2"/>
          <a:stretch>
            <a:fillRect/>
          </a:stretch>
        </p:blipFill>
        <p:spPr>
          <a:xfrm>
            <a:off x="853440" y="1717766"/>
            <a:ext cx="7228113" cy="3681548"/>
          </a:xfrm>
          <a:prstGeom prst="rect">
            <a:avLst/>
          </a:prstGeom>
        </p:spPr>
      </p:pic>
      <p:sp>
        <p:nvSpPr>
          <p:cNvPr id="5" name="TextBox 4">
            <a:extLst>
              <a:ext uri="{FF2B5EF4-FFF2-40B4-BE49-F238E27FC236}">
                <a16:creationId xmlns:a16="http://schemas.microsoft.com/office/drawing/2014/main" id="{4A530D3C-2F9D-4C88-9914-2C6F8958E403}"/>
              </a:ext>
            </a:extLst>
          </p:cNvPr>
          <p:cNvSpPr txBox="1"/>
          <p:nvPr/>
        </p:nvSpPr>
        <p:spPr>
          <a:xfrm>
            <a:off x="2055222" y="5651864"/>
            <a:ext cx="4511040" cy="646331"/>
          </a:xfrm>
          <a:prstGeom prst="rect">
            <a:avLst/>
          </a:prstGeom>
          <a:noFill/>
        </p:spPr>
        <p:txBody>
          <a:bodyPr wrap="square" rtlCol="0">
            <a:spAutoFit/>
          </a:bodyPr>
          <a:lstStyle/>
          <a:p>
            <a:pPr algn="ctr"/>
            <a:r>
              <a:rPr lang="vi-VN" dirty="0"/>
              <a:t>Hình 4: Biểu diễn một quy trình phần mềm dựa trên đăc tả hình thức </a:t>
            </a:r>
          </a:p>
        </p:txBody>
      </p:sp>
    </p:spTree>
    <p:extLst>
      <p:ext uri="{BB962C8B-B14F-4D97-AF65-F5344CB8AC3E}">
        <p14:creationId xmlns:p14="http://schemas.microsoft.com/office/powerpoint/2010/main" val="125892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71CB-1287-4297-A7A0-8FD04B023F45}"/>
              </a:ext>
            </a:extLst>
          </p:cNvPr>
          <p:cNvSpPr>
            <a:spLocks noGrp="1"/>
          </p:cNvSpPr>
          <p:nvPr>
            <p:ph type="title"/>
          </p:nvPr>
        </p:nvSpPr>
        <p:spPr/>
        <p:txBody>
          <a:bodyPr/>
          <a:lstStyle/>
          <a:p>
            <a:r>
              <a:rPr lang="vi-VN" b="0" dirty="0"/>
              <a:t>12.5. Đặc tả hình thức</a:t>
            </a:r>
            <a:endParaRPr lang="vi-VN" dirty="0"/>
          </a:p>
        </p:txBody>
      </p:sp>
      <p:sp>
        <p:nvSpPr>
          <p:cNvPr id="3" name="Content Placeholder 2">
            <a:extLst>
              <a:ext uri="{FF2B5EF4-FFF2-40B4-BE49-F238E27FC236}">
                <a16:creationId xmlns:a16="http://schemas.microsoft.com/office/drawing/2014/main" id="{C0EB2428-A133-4727-8F93-0DD1F623BC90}"/>
              </a:ext>
            </a:extLst>
          </p:cNvPr>
          <p:cNvSpPr>
            <a:spLocks noGrp="1"/>
          </p:cNvSpPr>
          <p:nvPr>
            <p:ph idx="1"/>
          </p:nvPr>
        </p:nvSpPr>
        <p:spPr/>
        <p:txBody>
          <a:bodyPr/>
          <a:lstStyle/>
          <a:p>
            <a:pPr>
              <a:buFont typeface="Wingdings" panose="05000000000000000000" pitchFamily="2" charset="2"/>
              <a:buChar char="v"/>
            </a:pPr>
            <a:r>
              <a:rPr lang="vi-VN" dirty="0"/>
              <a:t> Những lợi thế của việc phát triển một đặc tả </a:t>
            </a:r>
            <a:r>
              <a:rPr lang="en-US" dirty="0" err="1"/>
              <a:t>hình</a:t>
            </a:r>
            <a:r>
              <a:rPr lang="en-US" dirty="0"/>
              <a:t> </a:t>
            </a:r>
            <a:r>
              <a:rPr lang="en-US" dirty="0" err="1"/>
              <a:t>thức</a:t>
            </a:r>
            <a:r>
              <a:rPr lang="vi-VN" dirty="0"/>
              <a:t> và sử dụng điều này trong một quy trình phát triển </a:t>
            </a:r>
            <a:r>
              <a:rPr lang="en-US" dirty="0" err="1"/>
              <a:t>hình</a:t>
            </a:r>
            <a:r>
              <a:rPr lang="en-US" dirty="0"/>
              <a:t> </a:t>
            </a:r>
            <a:r>
              <a:rPr lang="en-US" dirty="0" err="1"/>
              <a:t>thức</a:t>
            </a:r>
            <a:r>
              <a:rPr lang="vi-VN" dirty="0"/>
              <a:t> là:</a:t>
            </a:r>
          </a:p>
          <a:p>
            <a:pPr marL="801688" indent="-287338">
              <a:lnSpc>
                <a:spcPts val="2520"/>
              </a:lnSpc>
              <a:buFont typeface="Wingdings" panose="05000000000000000000" pitchFamily="2" charset="2"/>
              <a:buChar char="§"/>
            </a:pPr>
            <a:r>
              <a:rPr lang="vi-VN" dirty="0"/>
              <a:t>Khi bạn phát triển một đặc tả </a:t>
            </a:r>
            <a:r>
              <a:rPr lang="en-US" dirty="0" err="1"/>
              <a:t>hình</a:t>
            </a:r>
            <a:r>
              <a:rPr lang="en-US" dirty="0"/>
              <a:t> </a:t>
            </a:r>
            <a:r>
              <a:rPr lang="en-US" dirty="0" err="1"/>
              <a:t>thức</a:t>
            </a:r>
            <a:r>
              <a:rPr lang="vi-VN" dirty="0"/>
              <a:t> một cách chi tiết, bạn sẽ phát triển sự hiểu biết sâu sắc và chi tiết về các yêu cầu hệ thống. </a:t>
            </a:r>
          </a:p>
          <a:p>
            <a:pPr marL="801688" indent="-287338">
              <a:lnSpc>
                <a:spcPts val="2520"/>
              </a:lnSpc>
              <a:buFont typeface="Wingdings" panose="05000000000000000000" pitchFamily="2" charset="2"/>
              <a:buChar char="§"/>
            </a:pPr>
            <a:r>
              <a:rPr lang="vi-VN" dirty="0"/>
              <a:t>Vì đặc tả được thể hiện bằng ngôn ngữ với ngữ nghĩa được xác định </a:t>
            </a:r>
            <a:r>
              <a:rPr lang="en-US" dirty="0" err="1"/>
              <a:t>có</a:t>
            </a:r>
            <a:r>
              <a:rPr lang="en-US" dirty="0"/>
              <a:t> </a:t>
            </a:r>
            <a:r>
              <a:rPr lang="en-US" dirty="0" err="1"/>
              <a:t>tính</a:t>
            </a:r>
            <a:r>
              <a:rPr lang="en-US" dirty="0"/>
              <a:t> </a:t>
            </a:r>
            <a:r>
              <a:rPr lang="en-US" dirty="0" err="1"/>
              <a:t>hình</a:t>
            </a:r>
            <a:r>
              <a:rPr lang="en-US" dirty="0"/>
              <a:t> </a:t>
            </a:r>
            <a:r>
              <a:rPr lang="en-US" dirty="0" err="1"/>
              <a:t>thức</a:t>
            </a:r>
            <a:r>
              <a:rPr lang="vi-VN" dirty="0"/>
              <a:t>, bạn có thể tự động phân tích nó để khám phá sự không nhất quán và không đầy đủ.</a:t>
            </a:r>
          </a:p>
          <a:p>
            <a:pPr marL="801688" indent="-287338">
              <a:lnSpc>
                <a:spcPts val="2520"/>
              </a:lnSpc>
              <a:buFont typeface="Wingdings" panose="05000000000000000000" pitchFamily="2" charset="2"/>
              <a:buChar char="§"/>
            </a:pPr>
            <a:r>
              <a:rPr lang="vi-VN" dirty="0"/>
              <a:t>Bạn có thể chuyển đổi đặc tả chính thức thành một chương trình thông qua một chuỗi các phép biến đổi bảo toàn chính xác. Do đó, chương trình kết quả được đảm bảo để đáp ứng đặc điểm kỹ thuật của nó.</a:t>
            </a:r>
          </a:p>
          <a:p>
            <a:pPr marL="801688" indent="-287338">
              <a:lnSpc>
                <a:spcPts val="2520"/>
              </a:lnSpc>
              <a:buFont typeface="Wingdings" panose="05000000000000000000" pitchFamily="2" charset="2"/>
              <a:buChar char="§"/>
            </a:pPr>
            <a:r>
              <a:rPr lang="vi-VN" dirty="0"/>
              <a:t>Chi phí kiểm tra chương trình có thể được giảm vì bạn đã xác minh chương trình theo thông số kỹ thuật của chương trình.</a:t>
            </a:r>
          </a:p>
          <a:p>
            <a:pPr>
              <a:buFont typeface="Wingdings" panose="05000000000000000000" pitchFamily="2" charset="2"/>
              <a:buChar char="§"/>
            </a:pPr>
            <a:endParaRPr lang="vi-VN" dirty="0"/>
          </a:p>
          <a:p>
            <a:pPr>
              <a:buFont typeface="Wingdings" panose="05000000000000000000" pitchFamily="2" charset="2"/>
              <a:buChar char="§"/>
            </a:pPr>
            <a:endParaRPr lang="vi-VN" dirty="0"/>
          </a:p>
          <a:p>
            <a:endParaRPr lang="vi-VN" dirty="0"/>
          </a:p>
        </p:txBody>
      </p:sp>
    </p:spTree>
    <p:extLst>
      <p:ext uri="{BB962C8B-B14F-4D97-AF65-F5344CB8AC3E}">
        <p14:creationId xmlns:p14="http://schemas.microsoft.com/office/powerpoint/2010/main" val="2967455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3569-D7DC-4CC2-86A3-07A156D77B87}"/>
              </a:ext>
            </a:extLst>
          </p:cNvPr>
          <p:cNvSpPr>
            <a:spLocks noGrp="1"/>
          </p:cNvSpPr>
          <p:nvPr>
            <p:ph type="title"/>
          </p:nvPr>
        </p:nvSpPr>
        <p:spPr/>
        <p:txBody>
          <a:bodyPr/>
          <a:lstStyle/>
          <a:p>
            <a:r>
              <a:rPr lang="vi-VN" b="0" dirty="0"/>
              <a:t>12.5. Đặc tả hình thức</a:t>
            </a:r>
            <a:endParaRPr lang="vi-VN" dirty="0"/>
          </a:p>
        </p:txBody>
      </p:sp>
      <p:sp>
        <p:nvSpPr>
          <p:cNvPr id="3" name="Content Placeholder 2">
            <a:extLst>
              <a:ext uri="{FF2B5EF4-FFF2-40B4-BE49-F238E27FC236}">
                <a16:creationId xmlns:a16="http://schemas.microsoft.com/office/drawing/2014/main" id="{BBC95302-ED88-4713-99B2-5B9A71CA2F45}"/>
              </a:ext>
            </a:extLst>
          </p:cNvPr>
          <p:cNvSpPr>
            <a:spLocks noGrp="1"/>
          </p:cNvSpPr>
          <p:nvPr>
            <p:ph idx="1"/>
          </p:nvPr>
        </p:nvSpPr>
        <p:spPr/>
        <p:txBody>
          <a:bodyPr>
            <a:normAutofit/>
          </a:bodyPr>
          <a:lstStyle/>
          <a:p>
            <a:pPr>
              <a:buFont typeface="Wingdings" panose="05000000000000000000" pitchFamily="2" charset="2"/>
              <a:buChar char="v"/>
            </a:pPr>
            <a:r>
              <a:rPr lang="vi-VN" dirty="0"/>
              <a:t> Nhược điểm:</a:t>
            </a:r>
          </a:p>
          <a:p>
            <a:pPr marL="627063" indent="-227013">
              <a:lnSpc>
                <a:spcPts val="2520"/>
              </a:lnSpc>
              <a:buFont typeface="Wingdings" panose="05000000000000000000" pitchFamily="2" charset="2"/>
              <a:buChar char="§"/>
            </a:pPr>
            <a:r>
              <a:rPr lang="vi-VN" dirty="0"/>
              <a:t>Chủ sở hữu vấn đề và chuyên gia tên miền không thể hiểu một đặc tả chính thức để họ không thể kiểm tra xem nó có đại diện chính xác cho yêu cầu của họ không.</a:t>
            </a:r>
          </a:p>
          <a:p>
            <a:pPr marL="627063" indent="-227013">
              <a:lnSpc>
                <a:spcPts val="2520"/>
              </a:lnSpc>
              <a:buFont typeface="Wingdings" panose="05000000000000000000" pitchFamily="2" charset="2"/>
              <a:buChar char="§"/>
            </a:pPr>
            <a:r>
              <a:rPr lang="vi-VN" dirty="0"/>
              <a:t>Khó hơn để ước tính mức tiết kiệm chi phí có thể có do việc sử dụng nó. </a:t>
            </a:r>
          </a:p>
          <a:p>
            <a:pPr marL="627063" indent="-227013">
              <a:lnSpc>
                <a:spcPts val="2520"/>
              </a:lnSpc>
              <a:buFont typeface="Wingdings" panose="05000000000000000000" pitchFamily="2" charset="2"/>
              <a:buChar char="§"/>
            </a:pPr>
            <a:r>
              <a:rPr lang="vi-VN" dirty="0"/>
              <a:t>Hầu hết các kỹ sư phần mềm chưa được đào tạo để sử dụng các ngôn ngữ đặc tả </a:t>
            </a:r>
            <a:r>
              <a:rPr lang="en-US" dirty="0" err="1"/>
              <a:t>kiểu</a:t>
            </a:r>
            <a:r>
              <a:rPr lang="en-US" dirty="0"/>
              <a:t> </a:t>
            </a:r>
            <a:r>
              <a:rPr lang="en-US" dirty="0" err="1"/>
              <a:t>hình</a:t>
            </a:r>
            <a:r>
              <a:rPr lang="en-US" dirty="0"/>
              <a:t> </a:t>
            </a:r>
            <a:r>
              <a:rPr lang="en-US" dirty="0" err="1"/>
              <a:t>thức</a:t>
            </a:r>
            <a:r>
              <a:rPr lang="vi-VN" dirty="0"/>
              <a:t>.</a:t>
            </a:r>
          </a:p>
          <a:p>
            <a:pPr marL="627063" indent="-227013">
              <a:lnSpc>
                <a:spcPts val="2520"/>
              </a:lnSpc>
              <a:buFont typeface="Wingdings" panose="05000000000000000000" pitchFamily="2" charset="2"/>
              <a:buChar char="§"/>
            </a:pPr>
            <a:r>
              <a:rPr lang="vi-VN" dirty="0"/>
              <a:t>Rất khó để mở rộng các cách tiếp cận hiện tại đối với đặc điểm kỹ thuật </a:t>
            </a:r>
            <a:r>
              <a:rPr lang="en-US" dirty="0" err="1"/>
              <a:t>đặc</a:t>
            </a:r>
            <a:r>
              <a:rPr lang="en-US" dirty="0"/>
              <a:t> </a:t>
            </a:r>
            <a:r>
              <a:rPr lang="en-US" dirty="0" err="1"/>
              <a:t>tả</a:t>
            </a:r>
            <a:r>
              <a:rPr lang="en-US" dirty="0"/>
              <a:t> </a:t>
            </a:r>
            <a:r>
              <a:rPr lang="en-US" dirty="0" err="1"/>
              <a:t>hình</a:t>
            </a:r>
            <a:r>
              <a:rPr lang="en-US" dirty="0"/>
              <a:t> </a:t>
            </a:r>
            <a:r>
              <a:rPr lang="en-US" dirty="0" err="1"/>
              <a:t>thức</a:t>
            </a:r>
            <a:r>
              <a:rPr lang="vi-VN" dirty="0"/>
              <a:t> lên đến các hệ thống rất lớn</a:t>
            </a:r>
          </a:p>
          <a:p>
            <a:pPr marL="627063" indent="-227013">
              <a:lnSpc>
                <a:spcPts val="2520"/>
              </a:lnSpc>
              <a:buFont typeface="Wingdings" panose="05000000000000000000" pitchFamily="2" charset="2"/>
              <a:buChar char="§"/>
            </a:pPr>
            <a:r>
              <a:rPr lang="vi-VN" dirty="0"/>
              <a:t>Đặc tả </a:t>
            </a:r>
            <a:r>
              <a:rPr lang="en-US" dirty="0" err="1"/>
              <a:t>hình</a:t>
            </a:r>
            <a:r>
              <a:rPr lang="en-US" dirty="0"/>
              <a:t> </a:t>
            </a:r>
            <a:r>
              <a:rPr lang="en-US" dirty="0" err="1"/>
              <a:t>thức</a:t>
            </a:r>
            <a:r>
              <a:rPr lang="vi-VN" dirty="0"/>
              <a:t> không tương thích với các phương pháp phát triển nhanh.</a:t>
            </a:r>
          </a:p>
          <a:p>
            <a:pPr>
              <a:buFont typeface="Wingdings" panose="05000000000000000000" pitchFamily="2" charset="2"/>
              <a:buChar char="§"/>
            </a:pPr>
            <a:endParaRPr lang="vi-VN" dirty="0"/>
          </a:p>
          <a:p>
            <a:pPr>
              <a:buFont typeface="Wingdings" panose="05000000000000000000" pitchFamily="2" charset="2"/>
              <a:buChar char="§"/>
            </a:pPr>
            <a:endParaRPr lang="vi-VN" dirty="0"/>
          </a:p>
        </p:txBody>
      </p:sp>
    </p:spTree>
    <p:extLst>
      <p:ext uri="{BB962C8B-B14F-4D97-AF65-F5344CB8AC3E}">
        <p14:creationId xmlns:p14="http://schemas.microsoft.com/office/powerpoint/2010/main" val="1173308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8F3D64-8DC3-4AC5-BB3F-AD623E4FF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03098">
            <a:off x="1816431" y="1953506"/>
            <a:ext cx="5819360" cy="1690823"/>
          </a:xfrm>
          <a:prstGeom prst="rect">
            <a:avLst/>
          </a:prstGeom>
        </p:spPr>
      </p:pic>
    </p:spTree>
    <p:extLst>
      <p:ext uri="{BB962C8B-B14F-4D97-AF65-F5344CB8AC3E}">
        <p14:creationId xmlns:p14="http://schemas.microsoft.com/office/powerpoint/2010/main" val="315858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7E5F-E841-47B2-99D5-5C1939A2E696}"/>
              </a:ext>
            </a:extLst>
          </p:cNvPr>
          <p:cNvSpPr>
            <a:spLocks noGrp="1"/>
          </p:cNvSpPr>
          <p:nvPr>
            <p:ph type="title"/>
          </p:nvPr>
        </p:nvSpPr>
        <p:spPr>
          <a:xfrm>
            <a:off x="488950" y="-87315"/>
            <a:ext cx="8315416" cy="1325563"/>
          </a:xfrm>
        </p:spPr>
        <p:txBody>
          <a:bodyPr/>
          <a:lstStyle/>
          <a:p>
            <a:r>
              <a:rPr lang="vi-VN" b="0" dirty="0"/>
              <a:t>12.1. Đặc tả yêu cầu hướng rủi ro (tiếp)</a:t>
            </a:r>
            <a:endParaRPr lang="vi-VN" dirty="0"/>
          </a:p>
        </p:txBody>
      </p:sp>
      <p:pic>
        <p:nvPicPr>
          <p:cNvPr id="15" name="Content Placeholder 14">
            <a:extLst>
              <a:ext uri="{FF2B5EF4-FFF2-40B4-BE49-F238E27FC236}">
                <a16:creationId xmlns:a16="http://schemas.microsoft.com/office/drawing/2014/main" id="{EAB5F17D-6039-4FCF-A164-79780217A7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800" y="2281647"/>
            <a:ext cx="8026399" cy="3433900"/>
          </a:xfrm>
        </p:spPr>
      </p:pic>
      <p:sp>
        <p:nvSpPr>
          <p:cNvPr id="16" name="TextBox 15">
            <a:extLst>
              <a:ext uri="{FF2B5EF4-FFF2-40B4-BE49-F238E27FC236}">
                <a16:creationId xmlns:a16="http://schemas.microsoft.com/office/drawing/2014/main" id="{D3534561-B935-491B-9AD1-28B1E2C24D87}"/>
              </a:ext>
            </a:extLst>
          </p:cNvPr>
          <p:cNvSpPr txBox="1"/>
          <p:nvPr/>
        </p:nvSpPr>
        <p:spPr>
          <a:xfrm>
            <a:off x="2656113" y="5634523"/>
            <a:ext cx="3309257" cy="383177"/>
          </a:xfrm>
          <a:prstGeom prst="rect">
            <a:avLst/>
          </a:prstGeom>
          <a:noFill/>
        </p:spPr>
        <p:txBody>
          <a:bodyPr wrap="square" rtlCol="0">
            <a:spAutoFit/>
          </a:bodyPr>
          <a:lstStyle/>
          <a:p>
            <a:r>
              <a:rPr lang="vi-VN" dirty="0"/>
              <a:t>Hinh 1: Risk-driven specification</a:t>
            </a:r>
          </a:p>
        </p:txBody>
      </p:sp>
      <p:sp>
        <p:nvSpPr>
          <p:cNvPr id="17" name="TextBox 16">
            <a:extLst>
              <a:ext uri="{FF2B5EF4-FFF2-40B4-BE49-F238E27FC236}">
                <a16:creationId xmlns:a16="http://schemas.microsoft.com/office/drawing/2014/main" id="{8277A37D-5F31-4CEC-ADF4-9B4CB1052EBE}"/>
              </a:ext>
            </a:extLst>
          </p:cNvPr>
          <p:cNvSpPr txBox="1"/>
          <p:nvPr/>
        </p:nvSpPr>
        <p:spPr>
          <a:xfrm>
            <a:off x="140789" y="1142454"/>
            <a:ext cx="8202023" cy="1061829"/>
          </a:xfrm>
          <a:prstGeom prst="rect">
            <a:avLst/>
          </a:prstGeom>
          <a:noFill/>
        </p:spPr>
        <p:txBody>
          <a:bodyPr wrap="square" rtlCol="0">
            <a:spAutoFit/>
          </a:bodyPr>
          <a:lstStyle/>
          <a:p>
            <a:pPr marL="342900" indent="-342900">
              <a:buFont typeface="Wingdings" panose="05000000000000000000" pitchFamily="2" charset="2"/>
              <a:buChar char="v"/>
            </a:pPr>
            <a:r>
              <a:rPr lang="vi-VN" sz="2100" dirty="0"/>
              <a:t>Quy trình đặc tả kỹ thuật theo rủi ro chính liên quan đến việc hiểu về các rủi ro mà hệ thống phải đối mặt,tìm ra nguyên nhân và tạo ra các yêu cầu để quản lý , bao gồm các giai đoạn trong hình mô tả sau:</a:t>
            </a:r>
          </a:p>
        </p:txBody>
      </p:sp>
    </p:spTree>
    <p:extLst>
      <p:ext uri="{BB962C8B-B14F-4D97-AF65-F5344CB8AC3E}">
        <p14:creationId xmlns:p14="http://schemas.microsoft.com/office/powerpoint/2010/main" val="213072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A21E-67B2-46E0-97F1-55FEBC21D3B0}"/>
              </a:ext>
            </a:extLst>
          </p:cNvPr>
          <p:cNvSpPr>
            <a:spLocks noGrp="1"/>
          </p:cNvSpPr>
          <p:nvPr>
            <p:ph type="title"/>
          </p:nvPr>
        </p:nvSpPr>
        <p:spPr>
          <a:xfrm>
            <a:off x="488949" y="-87315"/>
            <a:ext cx="8271873" cy="1325563"/>
          </a:xfrm>
        </p:spPr>
        <p:txBody>
          <a:bodyPr/>
          <a:lstStyle/>
          <a:p>
            <a:r>
              <a:rPr lang="vi-VN" b="0" dirty="0"/>
              <a:t>12.1. Đặc tả yêu cầu hướng rủi ro (tiếp)</a:t>
            </a:r>
            <a:endParaRPr lang="vi-VN" dirty="0"/>
          </a:p>
        </p:txBody>
      </p:sp>
      <p:sp>
        <p:nvSpPr>
          <p:cNvPr id="3" name="Content Placeholder 2">
            <a:extLst>
              <a:ext uri="{FF2B5EF4-FFF2-40B4-BE49-F238E27FC236}">
                <a16:creationId xmlns:a16="http://schemas.microsoft.com/office/drawing/2014/main" id="{31C680B1-0A1C-48B7-B3BC-E70534D96141}"/>
              </a:ext>
            </a:extLst>
          </p:cNvPr>
          <p:cNvSpPr>
            <a:spLocks noGrp="1"/>
          </p:cNvSpPr>
          <p:nvPr>
            <p:ph idx="1"/>
          </p:nvPr>
        </p:nvSpPr>
        <p:spPr>
          <a:xfrm>
            <a:off x="629918" y="2046514"/>
            <a:ext cx="8026401" cy="4088673"/>
          </a:xfrm>
        </p:spPr>
        <p:txBody>
          <a:bodyPr>
            <a:normAutofit/>
          </a:bodyPr>
          <a:lstStyle/>
          <a:p>
            <a:pPr marL="0" indent="0" fontAlgn="base">
              <a:buNone/>
            </a:pPr>
            <a:r>
              <a:rPr lang="vi-VN" b="1" dirty="0"/>
              <a:t>1. Xác định nguy cơ  (Risk Identification)</a:t>
            </a:r>
          </a:p>
          <a:p>
            <a:pPr marL="739775" indent="-225425" fontAlgn="base">
              <a:buFont typeface="Wingdings" panose="05000000000000000000" pitchFamily="2" charset="2"/>
              <a:buChar char="ü"/>
            </a:pPr>
            <a:r>
              <a:rPr lang="vi-VN" dirty="0"/>
              <a:t> Những rủi ro tiềm năng tới hệ thống được xác định và chúng phụ thuộc vào môi </a:t>
            </a:r>
            <a:r>
              <a:rPr lang="vi-VN" dirty="0" err="1"/>
              <a:t>trường</a:t>
            </a:r>
            <a:r>
              <a:rPr lang="vi-VN" dirty="0"/>
              <a:t> </a:t>
            </a:r>
            <a:r>
              <a:rPr lang="vi-VN" dirty="0" err="1"/>
              <a:t>mà</a:t>
            </a:r>
            <a:r>
              <a:rPr lang="vi-VN" dirty="0"/>
              <a:t> hệ thống được sử dụng</a:t>
            </a:r>
          </a:p>
          <a:p>
            <a:pPr marL="739775" indent="-225425" fontAlgn="base">
              <a:buFont typeface="Wingdings" panose="05000000000000000000" pitchFamily="2" charset="2"/>
              <a:buChar char="ü"/>
            </a:pPr>
            <a:r>
              <a:rPr lang="vi-VN" dirty="0"/>
              <a:t> Rủi ro có thể phát sinh từ tương tác giữa hệ thống và những điều kiện hiếm xảy ra khi thao tác với môi trường.</a:t>
            </a:r>
          </a:p>
          <a:p>
            <a:pPr marL="0" indent="0" fontAlgn="base">
              <a:buNone/>
            </a:pPr>
            <a:r>
              <a:rPr lang="vi-VN" b="1" dirty="0"/>
              <a:t>2. Phân tích rủi ro và phân loại  (</a:t>
            </a:r>
            <a:r>
              <a:rPr lang="vi-VN" b="1" dirty="0" err="1"/>
              <a:t>Risk</a:t>
            </a:r>
            <a:r>
              <a:rPr lang="vi-VN" b="1" dirty="0"/>
              <a:t> </a:t>
            </a:r>
            <a:r>
              <a:rPr lang="vi-VN" b="1" dirty="0" err="1"/>
              <a:t>analysis</a:t>
            </a:r>
            <a:r>
              <a:rPr lang="vi-VN" b="1" dirty="0"/>
              <a:t> and classification)</a:t>
            </a:r>
          </a:p>
          <a:p>
            <a:pPr marL="914400" indent="-342900" fontAlgn="base">
              <a:buFont typeface="Wingdings" panose="05000000000000000000" pitchFamily="2" charset="2"/>
              <a:buChar char="ü"/>
            </a:pPr>
            <a:r>
              <a:rPr lang="vi-VN" dirty="0"/>
              <a:t>Mỗi một rủi ro được xem xét riêng,những rủi ro nào có nguy hiểm tiềm ẩn và đáng ngờ sẽ được chọn và phân tích sau.</a:t>
            </a:r>
          </a:p>
          <a:p>
            <a:pPr marL="914400" indent="-342900" fontAlgn="base">
              <a:buFont typeface="Wingdings" panose="05000000000000000000" pitchFamily="2" charset="2"/>
              <a:buChar char="ü"/>
            </a:pPr>
            <a:r>
              <a:rPr lang="vi-VN" dirty="0"/>
              <a:t>Ở giai đoạn này, rủi ro có thể được loại bỏ vì chúng không có khả năng phát sinh hoặc do phần mềm không thể phát hiện được.</a:t>
            </a:r>
          </a:p>
          <a:p>
            <a:pPr marL="0" indent="0" fontAlgn="base">
              <a:buNone/>
            </a:pPr>
            <a:endParaRPr lang="vi-VN" dirty="0"/>
          </a:p>
          <a:p>
            <a:pPr marL="457200" indent="-457200">
              <a:buFont typeface="+mj-lt"/>
              <a:buAutoNum type="arabicPeriod"/>
            </a:pPr>
            <a:endParaRPr lang="vi-VN" dirty="0"/>
          </a:p>
        </p:txBody>
      </p:sp>
      <p:sp>
        <p:nvSpPr>
          <p:cNvPr id="4" name="TextBox 3">
            <a:extLst>
              <a:ext uri="{FF2B5EF4-FFF2-40B4-BE49-F238E27FC236}">
                <a16:creationId xmlns:a16="http://schemas.microsoft.com/office/drawing/2014/main" id="{76EEFB0C-8E14-43A2-830C-F077877BBCDE}"/>
              </a:ext>
            </a:extLst>
          </p:cNvPr>
          <p:cNvSpPr txBox="1"/>
          <p:nvPr/>
        </p:nvSpPr>
        <p:spPr>
          <a:xfrm>
            <a:off x="261258" y="1411548"/>
            <a:ext cx="7158446" cy="461665"/>
          </a:xfrm>
          <a:prstGeom prst="rect">
            <a:avLst/>
          </a:prstGeom>
          <a:noFill/>
        </p:spPr>
        <p:txBody>
          <a:bodyPr wrap="square" rtlCol="0">
            <a:spAutoFit/>
          </a:bodyPr>
          <a:lstStyle/>
          <a:p>
            <a:pPr marL="457200" indent="-457200">
              <a:buFont typeface="Wingdings" panose="05000000000000000000" pitchFamily="2" charset="2"/>
              <a:buChar char="q"/>
            </a:pPr>
            <a:r>
              <a:rPr lang="vi-VN" sz="2400" dirty="0"/>
              <a:t>Tiến trình đặc tả yêu cầu rủi ro</a:t>
            </a:r>
          </a:p>
        </p:txBody>
      </p:sp>
    </p:spTree>
    <p:extLst>
      <p:ext uri="{BB962C8B-B14F-4D97-AF65-F5344CB8AC3E}">
        <p14:creationId xmlns:p14="http://schemas.microsoft.com/office/powerpoint/2010/main" val="193437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7D10-A896-425D-828B-E59CBD20D2CD}"/>
              </a:ext>
            </a:extLst>
          </p:cNvPr>
          <p:cNvSpPr>
            <a:spLocks noGrp="1"/>
          </p:cNvSpPr>
          <p:nvPr>
            <p:ph type="title"/>
          </p:nvPr>
        </p:nvSpPr>
        <p:spPr>
          <a:xfrm>
            <a:off x="488949" y="-87315"/>
            <a:ext cx="8271873" cy="1325563"/>
          </a:xfrm>
        </p:spPr>
        <p:txBody>
          <a:bodyPr/>
          <a:lstStyle/>
          <a:p>
            <a:r>
              <a:rPr lang="vi-VN" b="0" dirty="0"/>
              <a:t>12.1. Đặc tả yêu cầu hướng rủi ro (tiếp)</a:t>
            </a:r>
            <a:endParaRPr lang="vi-VN" dirty="0"/>
          </a:p>
        </p:txBody>
      </p:sp>
      <p:sp>
        <p:nvSpPr>
          <p:cNvPr id="3" name="Content Placeholder 2">
            <a:extLst>
              <a:ext uri="{FF2B5EF4-FFF2-40B4-BE49-F238E27FC236}">
                <a16:creationId xmlns:a16="http://schemas.microsoft.com/office/drawing/2014/main" id="{44EE2EF9-0316-4969-BB05-E158562C7509}"/>
              </a:ext>
            </a:extLst>
          </p:cNvPr>
          <p:cNvSpPr>
            <a:spLocks noGrp="1"/>
          </p:cNvSpPr>
          <p:nvPr>
            <p:ph idx="1"/>
          </p:nvPr>
        </p:nvSpPr>
        <p:spPr>
          <a:xfrm>
            <a:off x="374469" y="1619794"/>
            <a:ext cx="8456021" cy="4628605"/>
          </a:xfrm>
        </p:spPr>
        <p:txBody>
          <a:bodyPr/>
          <a:lstStyle/>
          <a:p>
            <a:pPr marL="0" indent="0" fontAlgn="base">
              <a:buNone/>
            </a:pPr>
            <a:r>
              <a:rPr lang="vi-VN" b="1" dirty="0"/>
              <a:t>3. Phân tách rủi ro (Risk decomposition)</a:t>
            </a:r>
          </a:p>
          <a:p>
            <a:pPr marL="514350" indent="-173038" fontAlgn="base">
              <a:buFont typeface="Wingdings" panose="05000000000000000000" pitchFamily="2" charset="2"/>
              <a:buChar char="ü"/>
            </a:pPr>
            <a:r>
              <a:rPr lang="vi-VN" dirty="0"/>
              <a:t> Ở </a:t>
            </a:r>
            <a:r>
              <a:rPr lang="vi-VN" dirty="0" err="1"/>
              <a:t>mỗi</a:t>
            </a:r>
            <a:r>
              <a:rPr lang="vi-VN" dirty="0"/>
              <a:t> </a:t>
            </a:r>
            <a:r>
              <a:rPr lang="vi-VN" dirty="0" err="1"/>
              <a:t>rủi</a:t>
            </a:r>
            <a:r>
              <a:rPr lang="vi-VN" dirty="0"/>
              <a:t> ro, ta </a:t>
            </a:r>
            <a:r>
              <a:rPr lang="vi-VN" dirty="0" err="1"/>
              <a:t>sẽ</a:t>
            </a:r>
            <a:r>
              <a:rPr lang="vi-VN" dirty="0"/>
              <a:t> phân </a:t>
            </a:r>
            <a:r>
              <a:rPr lang="vi-VN" dirty="0" err="1"/>
              <a:t>tích</a:t>
            </a:r>
            <a:r>
              <a:rPr lang="vi-VN" dirty="0"/>
              <a:t> </a:t>
            </a:r>
            <a:r>
              <a:rPr lang="vi-VN" dirty="0" err="1"/>
              <a:t>và</a:t>
            </a:r>
            <a:r>
              <a:rPr lang="vi-VN" dirty="0"/>
              <a:t> </a:t>
            </a:r>
            <a:r>
              <a:rPr lang="vi-VN" dirty="0" err="1"/>
              <a:t>xác</a:t>
            </a:r>
            <a:r>
              <a:rPr lang="vi-VN" dirty="0"/>
              <a:t> định ra nguyên nhân gốc rễ của rủi ro </a:t>
            </a:r>
            <a:r>
              <a:rPr lang="vi-VN" dirty="0" err="1"/>
              <a:t>đó</a:t>
            </a:r>
            <a:r>
              <a:rPr lang="vi-VN" dirty="0"/>
              <a:t>, </a:t>
            </a:r>
            <a:r>
              <a:rPr lang="vi-VN" dirty="0" err="1"/>
              <a:t>những</a:t>
            </a:r>
            <a:r>
              <a:rPr lang="vi-VN" dirty="0"/>
              <a:t> nguyên nhân đó là lý do tại sao một hệ thống có </a:t>
            </a:r>
            <a:r>
              <a:rPr lang="vi-VN" dirty="0" err="1"/>
              <a:t>thể</a:t>
            </a:r>
            <a:r>
              <a:rPr lang="vi-VN" dirty="0"/>
              <a:t> </a:t>
            </a:r>
            <a:r>
              <a:rPr lang="vi-VN" dirty="0" err="1"/>
              <a:t>bị</a:t>
            </a:r>
            <a:r>
              <a:rPr lang="vi-VN" dirty="0"/>
              <a:t> lỗi.</a:t>
            </a:r>
          </a:p>
          <a:p>
            <a:pPr marL="514350" indent="-173038" fontAlgn="base">
              <a:buFont typeface="Wingdings" panose="05000000000000000000" pitchFamily="2" charset="2"/>
              <a:buChar char="ü"/>
            </a:pPr>
            <a:r>
              <a:rPr lang="vi-VN" dirty="0"/>
              <a:t> Chúng có thể là lỗi phần mềm hoặc phần cứng hoặc lỗ hổng cố hữu từ quá </a:t>
            </a:r>
            <a:r>
              <a:rPr lang="vi-VN" dirty="0" err="1"/>
              <a:t>trình</a:t>
            </a:r>
            <a:r>
              <a:rPr lang="vi-VN" dirty="0"/>
              <a:t> </a:t>
            </a:r>
            <a:r>
              <a:rPr lang="vi-VN" dirty="0" err="1"/>
              <a:t>thiết</a:t>
            </a:r>
            <a:r>
              <a:rPr lang="vi-VN" dirty="0"/>
              <a:t> kế hệ thống.</a:t>
            </a:r>
          </a:p>
          <a:p>
            <a:pPr marL="514350" indent="-173038" fontAlgn="base">
              <a:buFont typeface="Wingdings" panose="05000000000000000000" pitchFamily="2" charset="2"/>
              <a:buChar char="ü"/>
            </a:pPr>
            <a:endParaRPr lang="vi-VN" dirty="0"/>
          </a:p>
          <a:p>
            <a:pPr marL="0" indent="0" fontAlgn="base">
              <a:buNone/>
            </a:pPr>
            <a:r>
              <a:rPr lang="vi-VN" b="1" dirty="0"/>
              <a:t>4. Giảm thiểu nguy cơ (Risk reduction)</a:t>
            </a:r>
            <a:endParaRPr lang="vi-VN" dirty="0"/>
          </a:p>
          <a:p>
            <a:pPr marL="627063" indent="-287338" fontAlgn="base">
              <a:buFont typeface="Wingdings" panose="05000000000000000000" pitchFamily="2" charset="2"/>
              <a:buChar char="ü"/>
            </a:pPr>
            <a:r>
              <a:rPr lang="vi-VN" dirty="0"/>
              <a:t>Đề xuất cách thức các rủi ro có thể được loại bỏ hoặc giảm đi. Điều này góp phần vào các yêu cầu về độ tin cậy của hệ thống xác định các biện pháp phòng vệ chống lại các rủi ro và cách thức quản lý các rủi</a:t>
            </a:r>
          </a:p>
        </p:txBody>
      </p:sp>
    </p:spTree>
    <p:extLst>
      <p:ext uri="{BB962C8B-B14F-4D97-AF65-F5344CB8AC3E}">
        <p14:creationId xmlns:p14="http://schemas.microsoft.com/office/powerpoint/2010/main" val="40085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0D3D-847C-4B9B-AD7C-CAE1A361B07C}"/>
              </a:ext>
            </a:extLst>
          </p:cNvPr>
          <p:cNvSpPr>
            <a:spLocks noGrp="1"/>
          </p:cNvSpPr>
          <p:nvPr>
            <p:ph type="title"/>
          </p:nvPr>
        </p:nvSpPr>
        <p:spPr>
          <a:xfrm>
            <a:off x="488949" y="-87315"/>
            <a:ext cx="8280581" cy="1325563"/>
          </a:xfrm>
        </p:spPr>
        <p:txBody>
          <a:bodyPr/>
          <a:lstStyle/>
          <a:p>
            <a:r>
              <a:rPr lang="vi-VN" b="0" dirty="0"/>
              <a:t>12.1. Đặc tả yêu cầu hướng rủi ro (tiếp)</a:t>
            </a:r>
            <a:endParaRPr lang="vi-VN" dirty="0"/>
          </a:p>
        </p:txBody>
      </p:sp>
      <p:sp>
        <p:nvSpPr>
          <p:cNvPr id="3" name="Content Placeholder 2">
            <a:extLst>
              <a:ext uri="{FF2B5EF4-FFF2-40B4-BE49-F238E27FC236}">
                <a16:creationId xmlns:a16="http://schemas.microsoft.com/office/drawing/2014/main" id="{65E7CECB-079B-4617-ACED-36C693A648E4}"/>
              </a:ext>
            </a:extLst>
          </p:cNvPr>
          <p:cNvSpPr>
            <a:spLocks noGrp="1"/>
          </p:cNvSpPr>
          <p:nvPr>
            <p:ph idx="1"/>
          </p:nvPr>
        </p:nvSpPr>
        <p:spPr>
          <a:xfrm>
            <a:off x="671830" y="2394857"/>
            <a:ext cx="8026400" cy="2934789"/>
          </a:xfrm>
        </p:spPr>
        <p:txBody>
          <a:bodyPr>
            <a:normAutofit/>
          </a:bodyPr>
          <a:lstStyle/>
          <a:p>
            <a:pPr marL="457200" indent="-457200" fontAlgn="base">
              <a:lnSpc>
                <a:spcPts val="2520"/>
              </a:lnSpc>
              <a:buFont typeface="+mj-lt"/>
              <a:buAutoNum type="arabicPeriod"/>
            </a:pPr>
            <a:r>
              <a:rPr lang="vi-VN" b="1" dirty="0"/>
              <a:t>Phân tích sơ bộ rủi ro: </a:t>
            </a:r>
            <a:r>
              <a:rPr lang="vi-VN" dirty="0"/>
              <a:t>Các rủi ro chính của môi trường được xác định. Nó độc lập với công nghệ dùng để phát triển hệ thống. Mục đích chính là thiết lập một tập các yêu cầu an toàn và tin cậy.</a:t>
            </a:r>
          </a:p>
          <a:p>
            <a:pPr marL="457200" indent="-457200" fontAlgn="base">
              <a:lnSpc>
                <a:spcPts val="2520"/>
              </a:lnSpc>
              <a:buFont typeface="+mj-lt"/>
              <a:buAutoNum type="arabicPeriod"/>
            </a:pPr>
            <a:r>
              <a:rPr lang="vi-VN" b="1" dirty="0"/>
              <a:t>Phân tích vòng đời rủi ro:</a:t>
            </a:r>
            <a:r>
              <a:rPr lang="vi-VN" dirty="0"/>
              <a:t> </a:t>
            </a:r>
            <a:r>
              <a:rPr lang="vi-VN" dirty="0" err="1"/>
              <a:t>Được</a:t>
            </a:r>
            <a:r>
              <a:rPr lang="vi-VN" dirty="0"/>
              <a:t> xem xét trong quá trình phát triển hệ thống, liên quan đến các quyết định </a:t>
            </a:r>
            <a:r>
              <a:rPr lang="vi-VN" dirty="0" err="1"/>
              <a:t>thiết</a:t>
            </a:r>
            <a:r>
              <a:rPr lang="vi-VN" dirty="0"/>
              <a:t> </a:t>
            </a:r>
            <a:r>
              <a:rPr lang="vi-VN" dirty="0" err="1"/>
              <a:t>kế</a:t>
            </a:r>
            <a:r>
              <a:rPr lang="vi-VN" dirty="0"/>
              <a:t>. Mỗi công nghệ,kiến trúc đều liên quan đến các rủi ro khác nhau.</a:t>
            </a:r>
          </a:p>
          <a:p>
            <a:pPr marL="457200" indent="-457200" fontAlgn="base">
              <a:lnSpc>
                <a:spcPts val="2520"/>
              </a:lnSpc>
              <a:buFont typeface="+mj-lt"/>
              <a:buAutoNum type="arabicPeriod"/>
            </a:pPr>
            <a:r>
              <a:rPr lang="vi-VN" b="1" dirty="0"/>
              <a:t>Phân tích cách thức rủi ro khi vận hành: </a:t>
            </a:r>
            <a:r>
              <a:rPr lang="vi-VN" dirty="0"/>
              <a:t>Liên quan đến tương tác giữa người dùng và hệ thống.</a:t>
            </a:r>
          </a:p>
          <a:p>
            <a:pPr marL="0" indent="0">
              <a:buNone/>
            </a:pPr>
            <a:endParaRPr lang="vi-VN" dirty="0"/>
          </a:p>
        </p:txBody>
      </p:sp>
      <p:sp>
        <p:nvSpPr>
          <p:cNvPr id="4" name="TextBox 3">
            <a:extLst>
              <a:ext uri="{FF2B5EF4-FFF2-40B4-BE49-F238E27FC236}">
                <a16:creationId xmlns:a16="http://schemas.microsoft.com/office/drawing/2014/main" id="{49C9D29D-C8CE-4075-9D24-222F560BCA89}"/>
              </a:ext>
            </a:extLst>
          </p:cNvPr>
          <p:cNvSpPr txBox="1"/>
          <p:nvPr/>
        </p:nvSpPr>
        <p:spPr>
          <a:xfrm>
            <a:off x="243840" y="1377347"/>
            <a:ext cx="8649827" cy="1200329"/>
          </a:xfrm>
          <a:prstGeom prst="rect">
            <a:avLst/>
          </a:prstGeom>
          <a:noFill/>
        </p:spPr>
        <p:txBody>
          <a:bodyPr wrap="square" rtlCol="0">
            <a:spAutoFit/>
          </a:bodyPr>
          <a:lstStyle/>
          <a:p>
            <a:pPr marL="285750" indent="-285750">
              <a:buFont typeface="Wingdings" panose="05000000000000000000" pitchFamily="2" charset="2"/>
              <a:buChar char="q"/>
            </a:pPr>
            <a:r>
              <a:rPr lang="vi-VN" sz="2400" dirty="0"/>
              <a:t> Với các hệ thống lớn , rủi ro có thể được cấu trúc </a:t>
            </a:r>
            <a:r>
              <a:rPr lang="vi-VN" sz="2400" dirty="0" err="1"/>
              <a:t>và</a:t>
            </a:r>
            <a:r>
              <a:rPr lang="vi-VN" sz="2400" dirty="0"/>
              <a:t> phân loại thành các giai đoạn:</a:t>
            </a:r>
          </a:p>
          <a:p>
            <a:endParaRPr lang="vi-VN" sz="2400" dirty="0"/>
          </a:p>
        </p:txBody>
      </p:sp>
    </p:spTree>
    <p:extLst>
      <p:ext uri="{BB962C8B-B14F-4D97-AF65-F5344CB8AC3E}">
        <p14:creationId xmlns:p14="http://schemas.microsoft.com/office/powerpoint/2010/main" val="50663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E969-E8BE-422D-9327-269DFF884850}"/>
              </a:ext>
            </a:extLst>
          </p:cNvPr>
          <p:cNvSpPr>
            <a:spLocks noGrp="1"/>
          </p:cNvSpPr>
          <p:nvPr>
            <p:ph type="title"/>
          </p:nvPr>
        </p:nvSpPr>
        <p:spPr>
          <a:xfrm>
            <a:off x="488950" y="-87315"/>
            <a:ext cx="8254456" cy="1325563"/>
          </a:xfrm>
        </p:spPr>
        <p:txBody>
          <a:bodyPr/>
          <a:lstStyle/>
          <a:p>
            <a:r>
              <a:rPr lang="vi-VN" b="0" dirty="0"/>
              <a:t>12.1. Đặc tả yêu cầu hướng rủi ro (tiếp)</a:t>
            </a:r>
            <a:endParaRPr lang="vi-VN" dirty="0"/>
          </a:p>
        </p:txBody>
      </p:sp>
      <p:sp>
        <p:nvSpPr>
          <p:cNvPr id="3" name="Content Placeholder 2">
            <a:extLst>
              <a:ext uri="{FF2B5EF4-FFF2-40B4-BE49-F238E27FC236}">
                <a16:creationId xmlns:a16="http://schemas.microsoft.com/office/drawing/2014/main" id="{C428AF9F-742C-4D3E-B6E7-50CBA0078369}"/>
              </a:ext>
            </a:extLst>
          </p:cNvPr>
          <p:cNvSpPr>
            <a:spLocks noGrp="1"/>
          </p:cNvSpPr>
          <p:nvPr>
            <p:ph idx="1"/>
          </p:nvPr>
        </p:nvSpPr>
        <p:spPr>
          <a:xfrm>
            <a:off x="792480" y="2044995"/>
            <a:ext cx="7722870" cy="4203404"/>
          </a:xfrm>
        </p:spPr>
        <p:txBody>
          <a:bodyPr/>
          <a:lstStyle/>
          <a:p>
            <a:pPr marL="287338" indent="-231775">
              <a:lnSpc>
                <a:spcPts val="2520"/>
              </a:lnSpc>
              <a:buFont typeface="Wingdings" panose="05000000000000000000" pitchFamily="2" charset="2"/>
              <a:buChar char="§"/>
            </a:pPr>
            <a:r>
              <a:rPr lang="vi-VN" dirty="0"/>
              <a:t>Các giai đoạn trên rất cần thiết bởi không thể đưa ra tất cả các đặc tả về độ tin cậy và bảo mật mà không có thông tin đầy đủ về việc triển khai hệ thống.</a:t>
            </a:r>
          </a:p>
          <a:p>
            <a:pPr marL="287338" indent="-231775">
              <a:lnSpc>
                <a:spcPts val="2520"/>
              </a:lnSpc>
              <a:buFont typeface="Wingdings" panose="05000000000000000000" pitchFamily="2" charset="2"/>
              <a:buChar char="§"/>
            </a:pPr>
            <a:r>
              <a:rPr lang="vi-VN" dirty="0"/>
              <a:t>Yêu cầu bảo mật và độ tin </a:t>
            </a:r>
            <a:r>
              <a:rPr lang="vi-VN" dirty="0" err="1"/>
              <a:t>cậy</a:t>
            </a:r>
            <a:r>
              <a:rPr lang="vi-VN" dirty="0"/>
              <a:t> bị ảnh hưởng bởi các lựa chọn công nghệ và quyết định thiết kế.</a:t>
            </a:r>
          </a:p>
          <a:p>
            <a:pPr marL="287338" indent="-231775">
              <a:lnSpc>
                <a:spcPts val="2520"/>
              </a:lnSpc>
              <a:buFont typeface="Wingdings" panose="05000000000000000000" pitchFamily="2" charset="2"/>
              <a:buChar char="§"/>
            </a:pPr>
            <a:r>
              <a:rPr lang="vi-VN" dirty="0"/>
              <a:t>Kiểm tra </a:t>
            </a:r>
            <a:r>
              <a:rPr lang="vi-VN" dirty="0" err="1"/>
              <a:t>và</a:t>
            </a:r>
            <a:r>
              <a:rPr lang="vi-VN" dirty="0"/>
              <a:t> </a:t>
            </a:r>
            <a:r>
              <a:rPr lang="vi-VN" dirty="0" err="1"/>
              <a:t>đảm</a:t>
            </a:r>
            <a:r>
              <a:rPr lang="vi-VN" dirty="0"/>
              <a:t> </a:t>
            </a:r>
            <a:r>
              <a:rPr lang="vi-VN" dirty="0" err="1"/>
              <a:t>bảo</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hỗ</a:t>
            </a:r>
            <a:r>
              <a:rPr lang="vi-VN" dirty="0"/>
              <a:t> </a:t>
            </a:r>
            <a:r>
              <a:rPr lang="vi-VN" dirty="0" err="1"/>
              <a:t>trợ</a:t>
            </a:r>
            <a:r>
              <a:rPr lang="vi-VN" dirty="0"/>
              <a:t> </a:t>
            </a:r>
            <a:r>
              <a:rPr lang="vi-VN" dirty="0" err="1"/>
              <a:t>tốt</a:t>
            </a:r>
            <a:r>
              <a:rPr lang="vi-VN" dirty="0"/>
              <a:t> </a:t>
            </a:r>
            <a:r>
              <a:rPr lang="vi-VN" dirty="0" err="1"/>
              <a:t>nhất</a:t>
            </a:r>
            <a:r>
              <a:rPr lang="vi-VN" dirty="0"/>
              <a:t> </a:t>
            </a:r>
            <a:r>
              <a:rPr lang="vi-VN" dirty="0" err="1"/>
              <a:t>các</a:t>
            </a:r>
            <a:r>
              <a:rPr lang="vi-VN" dirty="0"/>
              <a:t> </a:t>
            </a:r>
            <a:r>
              <a:rPr lang="vi-VN" dirty="0" err="1"/>
              <a:t>phần</a:t>
            </a:r>
            <a:r>
              <a:rPr lang="vi-VN" dirty="0"/>
              <a:t> </a:t>
            </a:r>
            <a:r>
              <a:rPr lang="vi-VN" dirty="0" err="1"/>
              <a:t>mềm</a:t>
            </a:r>
            <a:r>
              <a:rPr lang="vi-VN" dirty="0"/>
              <a:t> bên </a:t>
            </a:r>
            <a:r>
              <a:rPr lang="vi-VN" dirty="0" err="1"/>
              <a:t>thứ</a:t>
            </a:r>
            <a:r>
              <a:rPr lang="vi-VN" dirty="0"/>
              <a:t> ba</a:t>
            </a:r>
          </a:p>
          <a:p>
            <a:pPr marL="287338" indent="-231775">
              <a:lnSpc>
                <a:spcPts val="2520"/>
              </a:lnSpc>
              <a:buFont typeface="Wingdings" panose="05000000000000000000" pitchFamily="2" charset="2"/>
              <a:buChar char="§"/>
            </a:pPr>
            <a:r>
              <a:rPr lang="vi-VN" dirty="0"/>
              <a:t>Tham khảo thêm về chuẩn IEC về quản lý độ an toàn trong hệ thống bảo mật.</a:t>
            </a:r>
          </a:p>
        </p:txBody>
      </p:sp>
      <p:sp>
        <p:nvSpPr>
          <p:cNvPr id="4" name="TextBox 3">
            <a:extLst>
              <a:ext uri="{FF2B5EF4-FFF2-40B4-BE49-F238E27FC236}">
                <a16:creationId xmlns:a16="http://schemas.microsoft.com/office/drawing/2014/main" id="{F51CAAAB-638C-45F7-83BF-322AE4778742}"/>
              </a:ext>
            </a:extLst>
          </p:cNvPr>
          <p:cNvSpPr txBox="1"/>
          <p:nvPr/>
        </p:nvSpPr>
        <p:spPr>
          <a:xfrm>
            <a:off x="374469" y="1410789"/>
            <a:ext cx="2612571"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dirty="0"/>
              <a:t>Nhận xét:</a:t>
            </a:r>
          </a:p>
        </p:txBody>
      </p:sp>
    </p:spTree>
    <p:extLst>
      <p:ext uri="{BB962C8B-B14F-4D97-AF65-F5344CB8AC3E}">
        <p14:creationId xmlns:p14="http://schemas.microsoft.com/office/powerpoint/2010/main" val="139475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40F6-B59B-480D-8FA1-CE733532ED52}"/>
              </a:ext>
            </a:extLst>
          </p:cNvPr>
          <p:cNvSpPr>
            <a:spLocks noGrp="1"/>
          </p:cNvSpPr>
          <p:nvPr>
            <p:ph type="title"/>
          </p:nvPr>
        </p:nvSpPr>
        <p:spPr/>
        <p:txBody>
          <a:bodyPr/>
          <a:lstStyle/>
          <a:p>
            <a:r>
              <a:rPr lang="vi-VN" b="0" dirty="0"/>
              <a:t>12.2. Đặc tả tính an toàn</a:t>
            </a:r>
            <a:endParaRPr lang="vi-VN" dirty="0"/>
          </a:p>
        </p:txBody>
      </p:sp>
      <p:sp>
        <p:nvSpPr>
          <p:cNvPr id="3" name="Content Placeholder 2">
            <a:extLst>
              <a:ext uri="{FF2B5EF4-FFF2-40B4-BE49-F238E27FC236}">
                <a16:creationId xmlns:a16="http://schemas.microsoft.com/office/drawing/2014/main" id="{1BDBDA36-CEE2-4AE1-85F6-10AC7EDB2EC0}"/>
              </a:ext>
            </a:extLst>
          </p:cNvPr>
          <p:cNvSpPr>
            <a:spLocks noGrp="1"/>
          </p:cNvSpPr>
          <p:nvPr>
            <p:ph idx="1"/>
          </p:nvPr>
        </p:nvSpPr>
        <p:spPr/>
        <p:txBody>
          <a:bodyPr>
            <a:noAutofit/>
          </a:bodyPr>
          <a:lstStyle/>
          <a:p>
            <a:pPr marL="0" indent="0">
              <a:buNone/>
            </a:pPr>
            <a:r>
              <a:rPr lang="vi-VN" b="1" dirty="0"/>
              <a:t>12.2.1. Xác định nguy cơ</a:t>
            </a:r>
            <a:endParaRPr lang="vi-VN" dirty="0"/>
          </a:p>
          <a:p>
            <a:pPr marL="574675" indent="-234950">
              <a:lnSpc>
                <a:spcPts val="2280"/>
              </a:lnSpc>
              <a:spcBef>
                <a:spcPts val="1200"/>
              </a:spcBef>
              <a:buFont typeface="Wingdings" panose="05000000000000000000" pitchFamily="2" charset="2"/>
              <a:buChar char="§"/>
            </a:pPr>
            <a:r>
              <a:rPr lang="vi-VN" dirty="0"/>
              <a:t>Xác định mối nguy bằng cách xem xét </a:t>
            </a:r>
            <a:r>
              <a:rPr lang="vi-VN" dirty="0" err="1"/>
              <a:t>các</a:t>
            </a:r>
            <a:r>
              <a:rPr lang="vi-VN" dirty="0"/>
              <a:t> </a:t>
            </a:r>
            <a:r>
              <a:rPr lang="vi-VN" dirty="0" err="1"/>
              <a:t>loại</a:t>
            </a:r>
            <a:r>
              <a:rPr lang="vi-VN" dirty="0"/>
              <a:t>/</a:t>
            </a:r>
            <a:r>
              <a:rPr lang="vi-VN" dirty="0" err="1"/>
              <a:t>lớp</a:t>
            </a:r>
            <a:r>
              <a:rPr lang="vi-VN" dirty="0"/>
              <a:t> nguy cơ khác nhau, như mối nguy vật lý, mối nguy về điện tử, mối nguy về sinh học, mối nguy về bức xạ, mối nguy về sự cố dịch vụ, v.v...</a:t>
            </a:r>
          </a:p>
          <a:p>
            <a:pPr marL="574675" indent="-234950">
              <a:lnSpc>
                <a:spcPts val="2280"/>
              </a:lnSpc>
              <a:spcBef>
                <a:spcPts val="1200"/>
              </a:spcBef>
              <a:buFont typeface="Wingdings" panose="05000000000000000000" pitchFamily="2" charset="2"/>
              <a:buChar char="§"/>
            </a:pPr>
            <a:r>
              <a:rPr lang="vi-VN" dirty="0"/>
              <a:t> Mỗi một lớp đó sau đó có thể được phân tích và tìm ra các mối nguy cụ thể, sự kết hợp có thể có của các mối nguy hiểm có khả năng gây nguy hiểm cho hệ thống cũng phải được xác định.</a:t>
            </a:r>
          </a:p>
          <a:p>
            <a:pPr marL="339725" indent="0">
              <a:buNone/>
            </a:pPr>
            <a:endParaRPr lang="vi-VN" dirty="0"/>
          </a:p>
          <a:p>
            <a:pPr marL="0" indent="0">
              <a:buNone/>
            </a:pPr>
            <a:r>
              <a:rPr lang="vi-VN" b="1" dirty="0"/>
              <a:t>12.2.2. Đánh giá nguy cơ</a:t>
            </a:r>
            <a:endParaRPr lang="vi-VN" dirty="0"/>
          </a:p>
          <a:p>
            <a:pPr marL="682625" indent="-342900">
              <a:lnSpc>
                <a:spcPts val="2280"/>
              </a:lnSpc>
              <a:buFont typeface="Wingdings" panose="05000000000000000000" pitchFamily="2" charset="2"/>
              <a:buChar char="v"/>
            </a:pPr>
            <a:r>
              <a:rPr lang="vi-VN" dirty="0"/>
              <a:t>Quá trình đánh giá rủi ro tập trung vào hiểu tính xác suất mà rủi ro (hay nguy cơ) này sẽ xảy ra và hậu quả nếu tai nạn hoặc sự cố liên quan đến nguy cơ đó sẽ xảy ra. </a:t>
            </a:r>
          </a:p>
          <a:p>
            <a:pPr marL="682625" indent="-342900">
              <a:lnSpc>
                <a:spcPts val="2280"/>
              </a:lnSpc>
              <a:buFont typeface="Wingdings" panose="05000000000000000000" pitchFamily="2" charset="2"/>
              <a:buChar char="v"/>
            </a:pPr>
            <a:r>
              <a:rPr lang="vi-VN" dirty="0"/>
              <a:t>Có 3 loại rủi ro:</a:t>
            </a:r>
          </a:p>
          <a:p>
            <a:pPr marL="0" indent="0">
              <a:buNone/>
            </a:pPr>
            <a:br>
              <a:rPr lang="vi-VN" dirty="0"/>
            </a:br>
            <a:endParaRPr lang="vi-VN" dirty="0"/>
          </a:p>
        </p:txBody>
      </p:sp>
    </p:spTree>
    <p:extLst>
      <p:ext uri="{BB962C8B-B14F-4D97-AF65-F5344CB8AC3E}">
        <p14:creationId xmlns:p14="http://schemas.microsoft.com/office/powerpoint/2010/main" val="193375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1155</TotalTime>
  <Words>4728</Words>
  <Application>Microsoft Office PowerPoint</Application>
  <PresentationFormat>Trình chiếu Trên màn hình (4:3)</PresentationFormat>
  <Paragraphs>235</Paragraphs>
  <Slides>34</Slides>
  <Notes>8</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34</vt:i4>
      </vt:variant>
    </vt:vector>
  </HeadingPairs>
  <TitlesOfParts>
    <vt:vector size="40" baseType="lpstr">
      <vt:lpstr>Arial</vt:lpstr>
      <vt:lpstr>Calibri</vt:lpstr>
      <vt:lpstr>Courier New</vt:lpstr>
      <vt:lpstr>Times New Roman</vt:lpstr>
      <vt:lpstr>Wingdings</vt:lpstr>
      <vt:lpstr>Office Theme</vt:lpstr>
      <vt:lpstr>Chương 12: Đặc tả độ tin cậy và bảo mật </vt:lpstr>
      <vt:lpstr>Nội dung trình bày  </vt:lpstr>
      <vt:lpstr>12.1. Đặc tả yêu cầu hướng rủi ro</vt:lpstr>
      <vt:lpstr>12.1. Đặc tả yêu cầu hướng rủi ro (tiếp)</vt:lpstr>
      <vt:lpstr>12.1. Đặc tả yêu cầu hướng rủi ro (tiếp)</vt:lpstr>
      <vt:lpstr>12.1. Đặc tả yêu cầu hướng rủi ro (tiếp)</vt:lpstr>
      <vt:lpstr>12.1. Đặc tả yêu cầu hướng rủi ro (tiếp)</vt:lpstr>
      <vt:lpstr>12.1. Đặc tả yêu cầu hướng rủi ro (tiếp)</vt:lpstr>
      <vt:lpstr>12.2. Đặc tả tính an toàn</vt:lpstr>
      <vt:lpstr>12.2.2. Đánh giá nguy cơ(tiếp) </vt:lpstr>
      <vt:lpstr>12.2.2. Đánh giá nguy cơ (tiếp) </vt:lpstr>
      <vt:lpstr>Ví dụ với hệ thống bơm insullin</vt:lpstr>
      <vt:lpstr>12.2.2. Đánh giá nguy cơ (tiếp)</vt:lpstr>
      <vt:lpstr>12.2.3. Phân tích nguy cơ</vt:lpstr>
      <vt:lpstr>12.2.4. Giảm thiểu nguy cơ</vt:lpstr>
      <vt:lpstr>12.3. Đặc tả độ tin cậy</vt:lpstr>
      <vt:lpstr>12.3. Đặc tả độ tin cậy (tiếp)</vt:lpstr>
      <vt:lpstr>12.3.1. Chỉ số độ tin cậy</vt:lpstr>
      <vt:lpstr>12.3.1. Chỉ số độ tin cậy (tiếp)</vt:lpstr>
      <vt:lpstr>12.3.1. Chỉ số độ tin cậy</vt:lpstr>
      <vt:lpstr>12.3.2. Yêu cầu độ tin cậy phi chức năng</vt:lpstr>
      <vt:lpstr>12.3.2. Yêu cầu độ tin cậy phi chức năng</vt:lpstr>
      <vt:lpstr>12.3.3. Đặc tả độ tin cậy chức năng</vt:lpstr>
      <vt:lpstr>12.4. Đặc tả tính an ninh</vt:lpstr>
      <vt:lpstr>12.4. Đặc tả tính an ninh (tiếp)</vt:lpstr>
      <vt:lpstr>12.4. Đặc tả tính an ninh (tiếp)</vt:lpstr>
      <vt:lpstr>12.4. Đặc tả tính an ninh (tiếp)</vt:lpstr>
      <vt:lpstr>12.4. Đặc tả tính an ninh (tiếp)</vt:lpstr>
      <vt:lpstr>12.4. Đặc tả tính an ninh (tiếp)</vt:lpstr>
      <vt:lpstr>12.5. Đặc tả hình thức</vt:lpstr>
      <vt:lpstr>12.5. Đặc tả hình thức</vt:lpstr>
      <vt:lpstr>12.5. Đặc tả hình thức</vt:lpstr>
      <vt:lpstr>12.5. Đặc tả hình thức</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son tran</cp:lastModifiedBy>
  <cp:revision>92</cp:revision>
  <dcterms:created xsi:type="dcterms:W3CDTF">2016-07-25T07:53:11Z</dcterms:created>
  <dcterms:modified xsi:type="dcterms:W3CDTF">2020-05-06T04:23:56Z</dcterms:modified>
</cp:coreProperties>
</file>