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0" r:id="rId5"/>
    <p:sldId id="258" r:id="rId6"/>
    <p:sldId id="259" r:id="rId7"/>
    <p:sldId id="268" r:id="rId8"/>
    <p:sldId id="274" r:id="rId9"/>
    <p:sldId id="280" r:id="rId10"/>
    <p:sldId id="282" r:id="rId11"/>
    <p:sldId id="284" r:id="rId12"/>
    <p:sldId id="279" r:id="rId13"/>
    <p:sldId id="276" r:id="rId14"/>
    <p:sldId id="278" r:id="rId15"/>
    <p:sldId id="277" r:id="rId16"/>
    <p:sldId id="28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4CA3-C0C1-068C-6A58-51DE5B68F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4335A-47E8-C299-15A9-1104ACC27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33F59-B61E-4829-D9F2-0F42B134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19E6-3F1D-411E-9BE2-D159745F47B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E648-78E5-03DF-0D27-33741182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1D037-F2FF-F783-6050-A74D2251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9B51-5D09-44A0-BE1A-C9033896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D48F-6174-598B-B103-9EA0C981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DD114-D85D-0E75-BB7A-A8A4D0BB5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9C31-84A1-9E3C-5607-84F5C20D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19E6-3F1D-411E-9BE2-D159745F47B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B7C9-C11F-E282-0050-DE798A04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29C2-8770-E03D-DCEB-46B85F31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9B51-5D09-44A0-BE1A-C9033896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AD801-27F9-DFA7-A1A6-55EC8CA7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9E4BB-36E8-9355-37B8-798A83547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12F2-4BF1-6563-47F8-974D6A67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19E6-3F1D-411E-9BE2-D159745F47B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FF9E8-DE0A-5CF1-B146-D7CAEF1F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EC30-3DAA-65C4-6150-AF9FC7DB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9B51-5D09-44A0-BE1A-C9033896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4342-CD29-A6DF-F017-4D58F2E0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449C-0ED2-F840-775D-56BDC408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B00D-F450-069E-B74B-63E89041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19E6-3F1D-411E-9BE2-D159745F47B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02CA-BEFE-19C6-617B-9CF072EB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B27B-DCD4-E7DE-8B3A-D841B8B0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9B51-5D09-44A0-BE1A-C9033896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CC19-AE1F-F1F4-4D5F-49AA4C59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4E98-C203-06A7-CD41-9B56C55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D04C-A1AD-6A01-B7CB-25671514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19E6-3F1D-411E-9BE2-D159745F47B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D89F-3C7E-DFD0-D797-B6925F6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1F16-4496-B60E-CB73-EA0EE861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9B51-5D09-44A0-BE1A-C9033896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A321-D988-7018-5800-BA64E696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53E2-9C36-0615-D6DE-D914F7EFD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C869F-4EE8-2013-07B4-9CE796910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3C2C3-4B02-90CD-1B65-85D929C6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19E6-3F1D-411E-9BE2-D159745F47B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841FB-65C0-D66E-35E9-FBDF3BD5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6B46E-6641-3757-B3A8-F95C2B44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9B51-5D09-44A0-BE1A-C9033896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676C-6B58-DD07-EB57-B14B9CFD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491B0-AA95-05FB-BF66-C81249FF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B6E9C-674A-983E-7E2F-8EAB707B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4C953-DD1A-22CE-8A44-001AFB379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48B64-FBFA-06CC-43A4-B166A730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FFDA1-19AF-1042-0D9B-53907C4D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19E6-3F1D-411E-9BE2-D159745F47B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507CA-9E8F-45A1-00E6-C306734B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A11A5-34C5-E56A-D1D4-D1FD8B76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9B51-5D09-44A0-BE1A-C9033896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8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B62A-661F-C8D3-C1BB-6FDFB29F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F4AC-944E-9E31-5B13-D53D7397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19E6-3F1D-411E-9BE2-D159745F47B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00407-65F2-E60A-5CA2-32581266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AD31A-0BD9-F8E2-81FC-14889394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9B51-5D09-44A0-BE1A-C9033896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862F8-23C0-F7AA-3540-58BA6375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19E6-3F1D-411E-9BE2-D159745F47B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7B719-CA40-CA62-3982-E7B95BA6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5C5C-8F97-41C5-45E8-DFE4ECA3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9B51-5D09-44A0-BE1A-C9033896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8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60E0-4828-19F1-A397-A04D3F5F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6864-0187-E1B7-1678-B7B850AA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183B6-9B92-C1EF-F9A1-D3C5D3D4B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FCEF-9767-C1E6-E97A-68FA2527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19E6-3F1D-411E-9BE2-D159745F47B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EED5F-9D12-A541-50BE-D79E20FF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851F7-323D-BDC7-ABA7-A5097336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9B51-5D09-44A0-BE1A-C9033896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951B-68CB-C13D-85CA-2D1C050F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478C2-4A0A-6ADE-D5EE-0433079B9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19456-4829-7583-EF23-63177F729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8AE40-4302-679D-1B34-977216E1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19E6-3F1D-411E-9BE2-D159745F47B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9D58D-DC18-D003-DBD8-E94D2A85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A92B8-D558-3949-9368-0B5705D3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9B51-5D09-44A0-BE1A-C9033896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40C27-6B1C-9F93-4F38-C246CED4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8B2E9-54C8-AA5B-0079-6650B1B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A857-F544-B122-5474-4502D2D22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19E6-3F1D-411E-9BE2-D159745F47B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EA59-149E-7564-EEF3-9DB309FB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6F141-EB79-2261-5415-CB551C3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9B51-5D09-44A0-BE1A-C9033896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58F7-F45F-04BF-691A-51CA843F1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986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4800" b="0" i="0" dirty="0">
                <a:solidFill>
                  <a:srgbClr val="06022E"/>
                </a:solidFill>
                <a:effectLst/>
                <a:ea typeface="Cambria Math" panose="02040503050406030204" pitchFamily="18" charset="0"/>
              </a:rPr>
              <a:t>Calculations of electric dipole moments in two-electron diatomic molecules</a:t>
            </a:r>
            <a:endParaRPr lang="en-US" sz="4800" dirty="0"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01E88-8E86-B09A-BD4E-8D939C441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7144" y="6493397"/>
            <a:ext cx="2534856" cy="364603"/>
          </a:xfrm>
        </p:spPr>
        <p:txBody>
          <a:bodyPr>
            <a:normAutofit/>
          </a:bodyPr>
          <a:lstStyle/>
          <a:p>
            <a:r>
              <a:rPr lang="pl-PL" sz="1600" dirty="0">
                <a:latin typeface="+mj-lt"/>
                <a:ea typeface="Cambria Math" panose="02040503050406030204" pitchFamily="18" charset="0"/>
              </a:rPr>
              <a:t>Wojciech Noskowiak</a:t>
            </a:r>
            <a:endParaRPr lang="en-US" sz="16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FF76CF-A537-758B-C365-F1A8B81DA72C}"/>
              </a:ext>
            </a:extLst>
          </p:cNvPr>
          <p:cNvSpPr txBox="1">
            <a:spLocks/>
          </p:cNvSpPr>
          <p:nvPr/>
        </p:nvSpPr>
        <p:spPr>
          <a:xfrm>
            <a:off x="4233440" y="4165600"/>
            <a:ext cx="3725119" cy="1554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 err="1">
                <a:latin typeface="+mj-lt"/>
                <a:ea typeface="Cambria Math" panose="02040503050406030204" pitchFamily="18" charset="0"/>
              </a:rPr>
              <a:t>Written</a:t>
            </a:r>
            <a:r>
              <a:rPr lang="pl-PL" sz="1600" dirty="0">
                <a:latin typeface="+mj-lt"/>
                <a:ea typeface="Cambria Math" panose="02040503050406030204" pitchFamily="18" charset="0"/>
              </a:rPr>
              <a:t> </a:t>
            </a:r>
            <a:r>
              <a:rPr lang="pl-PL" sz="1600" dirty="0" err="1">
                <a:latin typeface="+mj-lt"/>
                <a:ea typeface="Cambria Math" panose="02040503050406030204" pitchFamily="18" charset="0"/>
              </a:rPr>
              <a:t>under</a:t>
            </a:r>
            <a:r>
              <a:rPr lang="pl-PL" sz="1600" dirty="0">
                <a:latin typeface="+mj-lt"/>
                <a:ea typeface="Cambria Math" panose="02040503050406030204" pitchFamily="18" charset="0"/>
              </a:rPr>
              <a:t> the </a:t>
            </a:r>
            <a:r>
              <a:rPr lang="pl-PL" sz="1600" dirty="0" err="1">
                <a:latin typeface="+mj-lt"/>
                <a:ea typeface="Cambria Math" panose="02040503050406030204" pitchFamily="18" charset="0"/>
              </a:rPr>
              <a:t>guidence</a:t>
            </a:r>
            <a:r>
              <a:rPr lang="pl-PL" sz="1600" dirty="0">
                <a:latin typeface="+mj-lt"/>
                <a:ea typeface="Cambria Math" panose="02040503050406030204" pitchFamily="18" charset="0"/>
              </a:rPr>
              <a:t> of :</a:t>
            </a:r>
          </a:p>
          <a:p>
            <a:r>
              <a:rPr lang="pl-PL" sz="1600" dirty="0">
                <a:latin typeface="+mj-lt"/>
                <a:ea typeface="Cambria Math" panose="02040503050406030204" pitchFamily="18" charset="0"/>
              </a:rPr>
              <a:t> prof. dr hab. Krzysztof Pachucki</a:t>
            </a:r>
          </a:p>
          <a:p>
            <a:r>
              <a:rPr lang="pl-PL" sz="1600" dirty="0">
                <a:latin typeface="+mj-lt"/>
                <a:ea typeface="Cambria Math" panose="02040503050406030204" pitchFamily="18" charset="0"/>
              </a:rPr>
              <a:t> mgr Michał </a:t>
            </a:r>
            <a:r>
              <a:rPr lang="pl-PL" sz="1600" dirty="0" err="1">
                <a:latin typeface="+mj-lt"/>
                <a:ea typeface="Cambria Math" panose="02040503050406030204" pitchFamily="18" charset="0"/>
              </a:rPr>
              <a:t>Siłkowski</a:t>
            </a:r>
            <a:endParaRPr lang="en-US" sz="1600" dirty="0">
              <a:latin typeface="+mj-lt"/>
              <a:ea typeface="Cambria Math" panose="02040503050406030204" pitchFamily="18" charset="0"/>
            </a:endParaRPr>
          </a:p>
          <a:p>
            <a:endParaRPr lang="en-US" sz="160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1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50E6D5D-5E21-0C35-1D65-95B1EAEB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5216" y="1376135"/>
            <a:ext cx="7841567" cy="34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7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4805BED-A370-D0DE-83D8-76D3B49D8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4627" y="714949"/>
            <a:ext cx="6722745" cy="508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9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71065C-54D5-0F00-13F0-FBF15EBDB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280" y="-76101"/>
            <a:ext cx="9235440" cy="6934101"/>
          </a:xfrm>
        </p:spPr>
      </p:pic>
    </p:spTree>
    <p:extLst>
      <p:ext uri="{BB962C8B-B14F-4D97-AF65-F5344CB8AC3E}">
        <p14:creationId xmlns:p14="http://schemas.microsoft.com/office/powerpoint/2010/main" val="176651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AFF20D6-2FD1-40E2-EB6C-614B6F59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825" y="798302"/>
            <a:ext cx="5848349" cy="4391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6F88D4-6E17-8709-57D1-F06DDAD7045B}"/>
                  </a:ext>
                </a:extLst>
              </p:cNvPr>
              <p:cNvSpPr txBox="1"/>
              <p:nvPr/>
            </p:nvSpPr>
            <p:spPr>
              <a:xfrm>
                <a:off x="2093290" y="5632029"/>
                <a:ext cx="2641418" cy="619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-0.6987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Sup>
                            <m:sSub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6F88D4-6E17-8709-57D1-F06DDAD7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0" y="5632029"/>
                <a:ext cx="2641418" cy="619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DE073E1-77EB-C2E3-4F23-C618ECE66EB0}"/>
              </a:ext>
            </a:extLst>
          </p:cNvPr>
          <p:cNvSpPr/>
          <p:nvPr/>
        </p:nvSpPr>
        <p:spPr>
          <a:xfrm>
            <a:off x="5659120" y="355600"/>
            <a:ext cx="111760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1FA9FA3-10F0-4028-4BBD-63CC6C151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3826" y="755492"/>
            <a:ext cx="5848349" cy="4391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868E6A-8C12-6321-7892-7232E1131C4F}"/>
                  </a:ext>
                </a:extLst>
              </p:cNvPr>
              <p:cNvSpPr txBox="1"/>
              <p:nvPr/>
            </p:nvSpPr>
            <p:spPr>
              <a:xfrm>
                <a:off x="6096000" y="5589219"/>
                <a:ext cx="5848349" cy="593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-0.6987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Sup>
                            <m:sSub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den>
                      </m:f>
                      <m:r>
                        <m:rPr>
                          <m:nor/>
                        </m:rPr>
                        <a:rPr lang="en-US"/>
                        <m:t>−2.903724377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868E6A-8C12-6321-7892-7232E113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89219"/>
                <a:ext cx="5848349" cy="5938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ABB2D9D-F28A-772A-E216-61A9ACDF3A8D}"/>
              </a:ext>
            </a:extLst>
          </p:cNvPr>
          <p:cNvSpPr/>
          <p:nvPr/>
        </p:nvSpPr>
        <p:spPr>
          <a:xfrm>
            <a:off x="2550160" y="355600"/>
            <a:ext cx="621792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1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1E36D-53FC-C196-3F92-87100CA67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2428" y="-128212"/>
            <a:ext cx="9007143" cy="6762692"/>
          </a:xfrm>
        </p:spPr>
      </p:pic>
    </p:spTree>
    <p:extLst>
      <p:ext uri="{BB962C8B-B14F-4D97-AF65-F5344CB8AC3E}">
        <p14:creationId xmlns:p14="http://schemas.microsoft.com/office/powerpoint/2010/main" val="139398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73B54FC-6D3A-F572-2986-5BC013C48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83" y="798302"/>
            <a:ext cx="5734317" cy="43054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06830E-7313-07F1-B9E9-3BA0D308F30C}"/>
                  </a:ext>
                </a:extLst>
              </p:cNvPr>
              <p:cNvSpPr txBox="1"/>
              <p:nvPr/>
            </p:nvSpPr>
            <p:spPr>
              <a:xfrm>
                <a:off x="1113043" y="5485451"/>
                <a:ext cx="4231596" cy="5949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b="0" i="0" dirty="0" smtClean="0"/>
                        <m:t>-</m:t>
                      </m:r>
                      <m:r>
                        <m:rPr>
                          <m:nor/>
                        </m:rPr>
                        <a:rPr lang="en-US" dirty="0" smtClean="0"/>
                        <m:t>0.40174</m:t>
                      </m:r>
                      <m:r>
                        <m:rPr>
                          <m:nor/>
                        </m:rPr>
                        <a:rPr lang="pl-PL" b="0" i="0" dirty="0" smtClean="0"/>
                        <m:t>(3)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0.0595</m:t>
                          </m:r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(8)</m:t>
                          </m:r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0.294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Sup>
                            <m:sSub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06830E-7313-07F1-B9E9-3BA0D308F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43" y="5485451"/>
                <a:ext cx="4231596" cy="594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DDD9351-5906-73A2-CB62-8591311D79E3}"/>
              </a:ext>
            </a:extLst>
          </p:cNvPr>
          <p:cNvSpPr/>
          <p:nvPr/>
        </p:nvSpPr>
        <p:spPr>
          <a:xfrm>
            <a:off x="5608320" y="416560"/>
            <a:ext cx="111760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C30E7BC-06C3-86E0-9C3C-5E194CE09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7920" y="798302"/>
            <a:ext cx="5848350" cy="4391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E3ACF2-192D-3D53-6015-6D775D97C31D}"/>
              </a:ext>
            </a:extLst>
          </p:cNvPr>
          <p:cNvSpPr/>
          <p:nvPr/>
        </p:nvSpPr>
        <p:spPr>
          <a:xfrm>
            <a:off x="2672080" y="355600"/>
            <a:ext cx="621792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99E977-3346-2F30-9584-53A7FB6D0E4C}"/>
                  </a:ext>
                </a:extLst>
              </p:cNvPr>
              <p:cNvSpPr txBox="1"/>
              <p:nvPr/>
            </p:nvSpPr>
            <p:spPr>
              <a:xfrm>
                <a:off x="6400800" y="5393118"/>
                <a:ext cx="6096000" cy="665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b="0" i="0" dirty="0" smtClean="0"/>
                        <m:t>−</m:t>
                      </m:r>
                      <m:r>
                        <m:rPr>
                          <m:nor/>
                        </m:rPr>
                        <a:rPr lang="en-US" dirty="0" smtClean="0"/>
                        <m:t>0.40174</m:t>
                      </m:r>
                      <m:r>
                        <m:rPr>
                          <m:nor/>
                        </m:rPr>
                        <a:rPr lang="pl-PL" b="0" i="0" dirty="0" smtClean="0"/>
                        <m:t>(3)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0.0595</m:t>
                      </m:r>
                      <m:r>
                        <a:rPr lang="pl-PL" i="1" dirty="0">
                          <a:latin typeface="Cambria Math" panose="02040503050406030204" pitchFamily="18" charset="0"/>
                        </a:rPr>
                        <m:t>(8)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0.294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99E977-3346-2F30-9584-53A7FB6D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393118"/>
                <a:ext cx="6096000" cy="6652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15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21FC-CD1E-ED9E-FC72-E9BD3FA4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5A4A-C3B7-C0EA-CAC5-803B210D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0839"/>
            <a:ext cx="10515600" cy="1036321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Overall</a:t>
            </a:r>
            <a:r>
              <a:rPr lang="pl-PL" dirty="0"/>
              <a:t> the </a:t>
            </a:r>
            <a:r>
              <a:rPr lang="pl-PL" dirty="0" err="1"/>
              <a:t>obtained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</a:t>
            </a:r>
            <a:r>
              <a:rPr lang="pl-PL" dirty="0" err="1"/>
              <a:t>behaved</a:t>
            </a:r>
            <a:r>
              <a:rPr lang="pl-PL" dirty="0"/>
              <a:t> as </a:t>
            </a:r>
            <a:r>
              <a:rPr lang="pl-PL" dirty="0" err="1"/>
              <a:t>predicted</a:t>
            </a:r>
            <a:r>
              <a:rPr lang="pl-PL" dirty="0"/>
              <a:t>. Most of the </a:t>
            </a:r>
            <a:r>
              <a:rPr lang="pl-PL" dirty="0" err="1"/>
              <a:t>values</a:t>
            </a:r>
            <a:r>
              <a:rPr lang="pl-PL" dirty="0"/>
              <a:t> </a:t>
            </a:r>
            <a:r>
              <a:rPr lang="pl-PL" dirty="0" err="1"/>
              <a:t>were</a:t>
            </a:r>
            <a:r>
              <a:rPr lang="pl-PL" dirty="0"/>
              <a:t> </a:t>
            </a:r>
            <a:r>
              <a:rPr lang="pl-PL" dirty="0" err="1"/>
              <a:t>calculated</a:t>
            </a:r>
            <a:r>
              <a:rPr lang="pl-PL" dirty="0"/>
              <a:t> with </a:t>
            </a:r>
            <a:r>
              <a:rPr lang="pl-PL" dirty="0" err="1"/>
              <a:t>almost</a:t>
            </a:r>
            <a:r>
              <a:rPr lang="pl-PL" dirty="0"/>
              <a:t> a 10 </a:t>
            </a:r>
            <a:r>
              <a:rPr lang="pl-PL" dirty="0" err="1"/>
              <a:t>decimal</a:t>
            </a:r>
            <a:r>
              <a:rPr lang="pl-PL" dirty="0"/>
              <a:t> place </a:t>
            </a:r>
            <a:r>
              <a:rPr lang="pl-PL" dirty="0" err="1"/>
              <a:t>accuracy</a:t>
            </a:r>
            <a:r>
              <a:rPr lang="pl-PL" dirty="0"/>
              <a:t> 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73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B5A0-994A-DBC8-791F-85AB79C2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190" y="2766218"/>
            <a:ext cx="3055620" cy="1325563"/>
          </a:xfrm>
        </p:spPr>
        <p:txBody>
          <a:bodyPr/>
          <a:lstStyle/>
          <a:p>
            <a:pPr algn="ctr"/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8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3AC093-7FD8-0EF4-2AB3-E8BDBA7D20E8}"/>
                  </a:ext>
                </a:extLst>
              </p:cNvPr>
              <p:cNvSpPr txBox="1"/>
              <p:nvPr/>
            </p:nvSpPr>
            <p:spPr>
              <a:xfrm>
                <a:off x="838200" y="5132118"/>
                <a:ext cx="10966622" cy="1360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l-P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br>
                  <a:rPr lang="pl-PL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sSub>
                          <m:sSub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l-PL" sz="16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l-PL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l-PL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pl-PL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l-PL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l-PL" sz="16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</m:oMath>
                </a14:m>
                <a:endParaRPr lang="pl-PL" b="0" dirty="0"/>
              </a:p>
              <a:p>
                <a:endParaRPr lang="pl-PL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3AC093-7FD8-0EF4-2AB3-E8BDBA7D2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32118"/>
                <a:ext cx="10966622" cy="1360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6655F2C6-FD1B-DE17-565B-F19F3D73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/>
              <a:t>Kołos</a:t>
            </a:r>
            <a:r>
              <a:rPr lang="pl-PL" dirty="0"/>
              <a:t>-Wolniewicz </a:t>
            </a:r>
            <a:r>
              <a:rPr lang="pl-PL" dirty="0" err="1"/>
              <a:t>functions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3204F55-23F2-57CA-3BA6-49AAAD619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138" y="1524400"/>
            <a:ext cx="7666893" cy="34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1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E3C33D-F35A-34D2-5EA9-4A29A7DE9A7F}"/>
                  </a:ext>
                </a:extLst>
              </p:cNvPr>
              <p:cNvSpPr txBox="1"/>
              <p:nvPr/>
            </p:nvSpPr>
            <p:spPr>
              <a:xfrm>
                <a:off x="2981589" y="3121223"/>
                <a:ext cx="622882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l-PL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l-PL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E3C33D-F35A-34D2-5EA9-4A29A7DE9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89" y="3121223"/>
                <a:ext cx="622882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63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EA02-5208-8998-E6AC-4D634914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743A-FC48-D420-831D-27755CCF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130" y="2766218"/>
            <a:ext cx="9613739" cy="1325563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The </a:t>
            </a:r>
            <a:r>
              <a:rPr lang="pl-PL" dirty="0" err="1"/>
              <a:t>basis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defined</a:t>
            </a:r>
            <a:r>
              <a:rPr lang="pl-PL" dirty="0"/>
              <a:t> by </a:t>
            </a:r>
            <a:r>
              <a:rPr lang="pl-PL" dirty="0" err="1"/>
              <a:t>only</a:t>
            </a:r>
            <a:r>
              <a:rPr lang="pl-PL" dirty="0"/>
              <a:t> five </a:t>
            </a:r>
            <a:r>
              <a:rPr lang="pl-PL" dirty="0" err="1"/>
              <a:t>parameters</a:t>
            </a:r>
            <a:r>
              <a:rPr lang="pl-PL" dirty="0"/>
              <a:t>.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easy</a:t>
            </a:r>
            <a:r>
              <a:rPr lang="pl-PL" dirty="0"/>
              <a:t> to </a:t>
            </a:r>
            <a:r>
              <a:rPr lang="pl-PL" dirty="0" err="1"/>
              <a:t>optimize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interesting</a:t>
            </a:r>
            <a:r>
              <a:rPr lang="pl-PL" dirty="0"/>
              <a:t> </a:t>
            </a:r>
            <a:r>
              <a:rPr lang="pl-PL" dirty="0" err="1"/>
              <a:t>mathematical</a:t>
            </a:r>
            <a:r>
              <a:rPr lang="pl-PL" dirty="0"/>
              <a:t> </a:t>
            </a:r>
            <a:r>
              <a:rPr lang="pl-PL" dirty="0" err="1"/>
              <a:t>properties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helpful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performing </a:t>
            </a:r>
            <a:r>
              <a:rPr lang="pl-PL" dirty="0" err="1"/>
              <a:t>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63BF2D-B659-A7D3-4FE7-BF8037CF7C1A}"/>
                  </a:ext>
                </a:extLst>
              </p:cNvPr>
              <p:cNvSpPr txBox="1"/>
              <p:nvPr/>
            </p:nvSpPr>
            <p:spPr>
              <a:xfrm>
                <a:off x="958487" y="2765228"/>
                <a:ext cx="10275026" cy="1327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br>
                  <a:rPr lang="pl-PL" b="0" i="1" dirty="0">
                    <a:latin typeface="Cambria Math" panose="02040503050406030204" pitchFamily="18" charset="0"/>
                  </a:rPr>
                </a:br>
                <a:br>
                  <a:rPr lang="pl-PL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m:rPr>
                          <m:nor/>
                        </m:rPr>
                        <a:rPr lang="pl-PL" b="0" dirty="0"/>
                        <m:t> 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63BF2D-B659-A7D3-4FE7-BF8037CF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87" y="2765228"/>
                <a:ext cx="10275026" cy="1327543"/>
              </a:xfrm>
              <a:prstGeom prst="rect">
                <a:avLst/>
              </a:prstGeom>
              <a:blipFill>
                <a:blip r:embed="rId2"/>
                <a:stretch>
                  <a:fillRect l="-119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69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348B3D-33C9-8F88-ADD9-45B30698485F}"/>
                  </a:ext>
                </a:extLst>
              </p:cNvPr>
              <p:cNvSpPr txBox="1"/>
              <p:nvPr/>
            </p:nvSpPr>
            <p:spPr>
              <a:xfrm>
                <a:off x="482833" y="3819313"/>
                <a:ext cx="11226333" cy="881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348B3D-33C9-8F88-ADD9-45B30698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33" y="3819313"/>
                <a:ext cx="11226333" cy="881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9C2FEE-0C91-228F-5C3D-B95221710143}"/>
                  </a:ext>
                </a:extLst>
              </p:cNvPr>
              <p:cNvSpPr txBox="1"/>
              <p:nvPr/>
            </p:nvSpPr>
            <p:spPr>
              <a:xfrm>
                <a:off x="1754051" y="2096588"/>
                <a:ext cx="8683897" cy="741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,0,0,0,0,0 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𝑟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9C2FEE-0C91-228F-5C3D-B9522171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51" y="2096588"/>
                <a:ext cx="8683897" cy="741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15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48263-F235-77E2-232F-51969DF00530}"/>
                  </a:ext>
                </a:extLst>
              </p:cNvPr>
              <p:cNvSpPr txBox="1"/>
              <p:nvPr/>
            </p:nvSpPr>
            <p:spPr>
              <a:xfrm>
                <a:off x="1499260" y="2701917"/>
                <a:ext cx="9193479" cy="1151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+2,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+2,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+2,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pl-PL" i="1" dirty="0">
                    <a:latin typeface="Cambria Math" panose="02040503050406030204" pitchFamily="18" charset="0"/>
                  </a:rPr>
                </a:br>
                <a:r>
                  <a:rPr lang="pl-PL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</a:rPr>
                          <m:t>+2,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</a:rPr>
                          <m:t>+2,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48263-F235-77E2-232F-51969DF00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260" y="2701917"/>
                <a:ext cx="9193479" cy="1151341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7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676E7BE-2EF8-65EE-4E23-D56C685E1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552" y="1380194"/>
            <a:ext cx="7666893" cy="3420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8CED31-33AD-7BA1-7FA5-5967C860593F}"/>
                  </a:ext>
                </a:extLst>
              </p:cNvPr>
              <p:cNvSpPr txBox="1"/>
              <p:nvPr/>
            </p:nvSpPr>
            <p:spPr>
              <a:xfrm>
                <a:off x="3613377" y="5384283"/>
                <a:ext cx="49652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e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8CED31-33AD-7BA1-7FA5-5967C8605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77" y="5384283"/>
                <a:ext cx="496524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3D5CAA-D576-C43A-6658-2F41AF8CC9F2}"/>
              </a:ext>
            </a:extLst>
          </p:cNvPr>
          <p:cNvCxnSpPr>
            <a:cxnSpLocks/>
          </p:cNvCxnSpPr>
          <p:nvPr/>
        </p:nvCxnSpPr>
        <p:spPr>
          <a:xfrm flipH="1" flipV="1">
            <a:off x="5831838" y="1752600"/>
            <a:ext cx="264160" cy="1676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1438D1-456A-9EBE-E2A1-7B1E91005CD6}"/>
              </a:ext>
            </a:extLst>
          </p:cNvPr>
          <p:cNvCxnSpPr>
            <a:cxnSpLocks/>
          </p:cNvCxnSpPr>
          <p:nvPr/>
        </p:nvCxnSpPr>
        <p:spPr>
          <a:xfrm>
            <a:off x="6095998" y="3429000"/>
            <a:ext cx="1127762" cy="985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6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4ADC8E0-8653-AD44-9EB3-1D81A7E6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5571" y="924560"/>
            <a:ext cx="8713694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0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Calculations of electric dipole moments in two-electron diatomic molecules</vt:lpstr>
      <vt:lpstr>Kołos-Wolniewicz functions</vt:lpstr>
      <vt:lpstr>PowerPoint Presentation</vt:lpstr>
      <vt:lpstr>Why these functions?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Wojtek Noskowiak</dc:creator>
  <cp:lastModifiedBy>Wojtek Noskowiak</cp:lastModifiedBy>
  <cp:revision>25</cp:revision>
  <dcterms:created xsi:type="dcterms:W3CDTF">2022-06-05T14:19:58Z</dcterms:created>
  <dcterms:modified xsi:type="dcterms:W3CDTF">2022-09-28T09:25:48Z</dcterms:modified>
</cp:coreProperties>
</file>