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66" r:id="rId6"/>
    <p:sldId id="267" r:id="rId7"/>
    <p:sldId id="268" r:id="rId8"/>
    <p:sldId id="257" r:id="rId9"/>
    <p:sldId id="258" r:id="rId10"/>
    <p:sldId id="259" r:id="rId11"/>
    <p:sldId id="261" r:id="rId12"/>
    <p:sldId id="260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02223-B830-47E2-AD32-19D6842C7EAD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2F676-9005-4BB5-A1F1-8FE754166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73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2F676-9005-4BB5-A1F1-8FE7541663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1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2F676-9005-4BB5-A1F1-8FE7541663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1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2F676-9005-4BB5-A1F1-8FE7541663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1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2F676-9005-4BB5-A1F1-8FE7541663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1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5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6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9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3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18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20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2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8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2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7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15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图片直播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06" y="11240"/>
            <a:ext cx="8229600" cy="400270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b="1" dirty="0" smtClean="0">
                <a:latin typeface="仿宋" pitchFamily="49" charset="-122"/>
                <a:ea typeface="仿宋" pitchFamily="49" charset="-122"/>
              </a:rPr>
              <a:t>示例</a:t>
            </a:r>
            <a:r>
              <a:rPr lang="en-US" altLang="zh-CN" sz="1600" b="1" dirty="0" smtClean="0">
                <a:latin typeface="仿宋" pitchFamily="49" charset="-122"/>
                <a:ea typeface="仿宋" pitchFamily="49" charset="-122"/>
              </a:rPr>
              <a:t>——</a:t>
            </a:r>
            <a:r>
              <a:rPr lang="zh-CN" altLang="en-US" sz="1600" b="1" dirty="0" smtClean="0">
                <a:latin typeface="仿宋" pitchFamily="49" charset="-122"/>
                <a:ea typeface="仿宋" pitchFamily="49" charset="-122"/>
              </a:rPr>
              <a:t>现场照片，浏览</a:t>
            </a:r>
            <a:r>
              <a:rPr lang="en-US" altLang="zh-CN" sz="1600" b="1" dirty="0">
                <a:latin typeface="仿宋" pitchFamily="49" charset="-122"/>
                <a:ea typeface="仿宋" pitchFamily="49" charset="-122"/>
              </a:rPr>
              <a:t> </a:t>
            </a:r>
            <a:r>
              <a:rPr lang="en-US" altLang="zh-CN" sz="1600" b="1" dirty="0" smtClean="0">
                <a:latin typeface="仿宋" pitchFamily="49" charset="-122"/>
                <a:ea typeface="仿宋" pitchFamily="49" charset="-122"/>
              </a:rPr>
              <a:t>| </a:t>
            </a:r>
            <a:r>
              <a:rPr lang="zh-CN" altLang="en-US" sz="1600" b="1" dirty="0" smtClean="0">
                <a:latin typeface="仿宋" pitchFamily="49" charset="-122"/>
                <a:ea typeface="仿宋" pitchFamily="49" charset="-122"/>
              </a:rPr>
              <a:t>下载 </a:t>
            </a:r>
            <a:r>
              <a:rPr lang="en-US" altLang="zh-CN" sz="1600" b="1" dirty="0" smtClean="0">
                <a:latin typeface="仿宋" pitchFamily="49" charset="-122"/>
                <a:ea typeface="仿宋" pitchFamily="49" charset="-122"/>
              </a:rPr>
              <a:t>| </a:t>
            </a:r>
            <a:r>
              <a:rPr lang="zh-CN" altLang="en-US" sz="1600" b="1" dirty="0" smtClean="0">
                <a:latin typeface="仿宋" pitchFamily="49" charset="-122"/>
                <a:ea typeface="仿宋" pitchFamily="49" charset="-122"/>
              </a:rPr>
              <a:t>分享 </a:t>
            </a:r>
            <a:r>
              <a:rPr lang="en-US" altLang="zh-CN" sz="1600" b="1" dirty="0" smtClean="0">
                <a:latin typeface="仿宋" pitchFamily="49" charset="-122"/>
                <a:ea typeface="仿宋" pitchFamily="49" charset="-122"/>
              </a:rPr>
              <a:t>| </a:t>
            </a:r>
            <a:r>
              <a:rPr lang="zh-CN" altLang="en-US" sz="1600" b="1" dirty="0" smtClean="0">
                <a:latin typeface="仿宋" pitchFamily="49" charset="-122"/>
                <a:ea typeface="仿宋" pitchFamily="49" charset="-122"/>
              </a:rPr>
              <a:t>找人</a:t>
            </a:r>
            <a:endParaRPr lang="zh-CN" altLang="en-US" sz="16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54857" y="403959"/>
            <a:ext cx="3345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点击照片</a:t>
            </a:r>
            <a:r>
              <a:rPr lang="zh-CN" altLang="en-US" sz="12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单张显示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默认显示缩略图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自动识别出照片中出现的人物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点击“加载大图（图片大小）”，显示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原图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长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按保存到本地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支持微信分享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" y="705763"/>
            <a:ext cx="197973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79512" y="2181927"/>
            <a:ext cx="1153782" cy="828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82" y="2793721"/>
            <a:ext cx="2114135" cy="229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857" y="1433915"/>
            <a:ext cx="2482623" cy="370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82" y="518106"/>
            <a:ext cx="2053794" cy="2239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右箭头 32"/>
          <p:cNvSpPr/>
          <p:nvPr/>
        </p:nvSpPr>
        <p:spPr>
          <a:xfrm rot="5400000">
            <a:off x="2888483" y="2713401"/>
            <a:ext cx="216298" cy="208287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4751538" y="3867894"/>
            <a:ext cx="198263" cy="252028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2339752" y="1707654"/>
            <a:ext cx="198263" cy="252028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258731" y="1833668"/>
            <a:ext cx="711696" cy="261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288160" y="2465150"/>
            <a:ext cx="355848" cy="261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06" y="11240"/>
            <a:ext cx="8229600" cy="400270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b="1" dirty="0" smtClean="0">
                <a:latin typeface="仿宋" pitchFamily="49" charset="-122"/>
                <a:ea typeface="仿宋" pitchFamily="49" charset="-122"/>
              </a:rPr>
              <a:t>示例</a:t>
            </a:r>
            <a:r>
              <a:rPr lang="en-US" altLang="zh-CN" sz="1600" b="1" dirty="0" smtClean="0">
                <a:latin typeface="仿宋" pitchFamily="49" charset="-122"/>
                <a:ea typeface="仿宋" pitchFamily="49" charset="-122"/>
              </a:rPr>
              <a:t>——</a:t>
            </a:r>
            <a:r>
              <a:rPr lang="zh-CN" altLang="en-US" sz="1600" b="1" dirty="0" smtClean="0">
                <a:latin typeface="仿宋" pitchFamily="49" charset="-122"/>
                <a:ea typeface="仿宋" pitchFamily="49" charset="-122"/>
              </a:rPr>
              <a:t>通过本地照片，找人</a:t>
            </a:r>
            <a:endParaRPr lang="zh-CN" altLang="en-US" sz="1600" b="1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97862" y="774211"/>
            <a:ext cx="2937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点击按钮“找人”</a:t>
            </a:r>
            <a:r>
              <a:rPr lang="zh-CN" altLang="en-US" sz="12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12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endParaRPr lang="en-US" altLang="zh-CN" sz="12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第一步：上传一张本地照片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第二步：识别照片中的人物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第三步：选取一个人物，双击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第四步：人物搜索结果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2" y="2643758"/>
            <a:ext cx="1852127" cy="224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63960"/>
            <a:ext cx="1886904" cy="282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99" y="2192178"/>
            <a:ext cx="1906425" cy="289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976" y="1815267"/>
            <a:ext cx="2174528" cy="327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2" y="528094"/>
            <a:ext cx="1956614" cy="203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右箭头 19"/>
          <p:cNvSpPr/>
          <p:nvPr/>
        </p:nvSpPr>
        <p:spPr>
          <a:xfrm>
            <a:off x="2111676" y="3551732"/>
            <a:ext cx="198263" cy="25202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4445745" y="3516157"/>
            <a:ext cx="198263" cy="25202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677993" y="3543858"/>
            <a:ext cx="198263" cy="25202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7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06" y="11240"/>
            <a:ext cx="8229600" cy="400270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b="1" dirty="0" smtClean="0">
                <a:latin typeface="仿宋" pitchFamily="49" charset="-122"/>
                <a:ea typeface="仿宋" pitchFamily="49" charset="-122"/>
              </a:rPr>
              <a:t>示例</a:t>
            </a:r>
            <a:r>
              <a:rPr lang="en-US" altLang="zh-CN" sz="1600" b="1" dirty="0" smtClean="0">
                <a:latin typeface="仿宋" pitchFamily="49" charset="-122"/>
                <a:ea typeface="仿宋" pitchFamily="49" charset="-122"/>
              </a:rPr>
              <a:t>——</a:t>
            </a:r>
            <a:r>
              <a:rPr lang="zh-CN" altLang="en-US" sz="1600" b="1" dirty="0" smtClean="0">
                <a:latin typeface="仿宋" pitchFamily="49" charset="-122"/>
                <a:ea typeface="仿宋" pitchFamily="49" charset="-122"/>
              </a:rPr>
              <a:t>拼图、分享</a:t>
            </a:r>
            <a:endParaRPr lang="zh-CN" altLang="en-US" sz="1600" b="1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182" y="1087118"/>
            <a:ext cx="2088232" cy="312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" y="483518"/>
            <a:ext cx="2396979" cy="372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95536" y="4221824"/>
            <a:ext cx="117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图：主页面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5417" y="423219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图：找人匹配结果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23928" y="1563638"/>
            <a:ext cx="485665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96514" y="2647257"/>
            <a:ext cx="485665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4602920" y="2347587"/>
            <a:ext cx="257112" cy="252028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41" y="721022"/>
            <a:ext cx="2454695" cy="375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350436" y="1168454"/>
            <a:ext cx="1717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拼图名称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：默认“活动名称”，用户可重新编辑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点击“开始拼图”</a:t>
            </a:r>
            <a:endParaRPr lang="en-US" altLang="zh-CN" sz="1200" b="1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第一步：选取现场照片或已找到的人物照片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第二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步：生成拼图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第三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步：两种分享操作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长按，将拼图保存本地，用户通过社交软件分享图片。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按页面中的分享按钮，生成分享页面，分享到微信朋友圈或好友。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5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场景及构成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0679" y="3752809"/>
            <a:ext cx="2210901" cy="825053"/>
            <a:chOff x="179512" y="3906937"/>
            <a:chExt cx="2210901" cy="82505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318" y="4063750"/>
              <a:ext cx="576064" cy="514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4085606"/>
              <a:ext cx="266685" cy="5280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906937"/>
              <a:ext cx="1101994" cy="825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上箭头 7"/>
          <p:cNvSpPr/>
          <p:nvPr/>
        </p:nvSpPr>
        <p:spPr>
          <a:xfrm>
            <a:off x="1435470" y="3290627"/>
            <a:ext cx="211015" cy="288032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0679" y="1018182"/>
            <a:ext cx="2210901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6485" y="330158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自动上传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88224" y="1041032"/>
            <a:ext cx="1800200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图片直播服务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88224" y="1470796"/>
            <a:ext cx="1800200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人物提取服务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88224" y="1875841"/>
            <a:ext cx="1800200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人物检索服务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88224" y="2283359"/>
            <a:ext cx="1800200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人物出现频次统计服务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88224" y="2679762"/>
            <a:ext cx="1800200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图片拼接服务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2771800" y="1522238"/>
            <a:ext cx="360040" cy="8755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886303" y="3250890"/>
            <a:ext cx="3501543" cy="17098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创建直播活动，设置：活动名称、活动日期、地点、开始时间、海报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制作并发布活动直播页面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拍摄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上传现场照片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人物识别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搜索图片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—&gt;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选取图片进行“拼图”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 —&gt;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846910" y="4094641"/>
            <a:ext cx="350337" cy="379113"/>
            <a:chOff x="6340643" y="3273524"/>
            <a:chExt cx="535613" cy="736734"/>
          </a:xfrm>
          <a:solidFill>
            <a:srgbClr val="FFC000"/>
          </a:solidFill>
        </p:grpSpPr>
        <p:sp>
          <p:nvSpPr>
            <p:cNvPr id="24" name="流程图: 联系 23"/>
            <p:cNvSpPr/>
            <p:nvPr/>
          </p:nvSpPr>
          <p:spPr>
            <a:xfrm>
              <a:off x="6443074" y="3273524"/>
              <a:ext cx="330749" cy="2747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6340643" y="3500045"/>
              <a:ext cx="535613" cy="51021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" name="直接箭头连接符 25"/>
          <p:cNvCxnSpPr/>
          <p:nvPr/>
        </p:nvCxnSpPr>
        <p:spPr>
          <a:xfrm flipV="1">
            <a:off x="3996502" y="3250890"/>
            <a:ext cx="0" cy="82143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/>
          <p:cNvSpPr txBox="1">
            <a:spLocks/>
          </p:cNvSpPr>
          <p:nvPr/>
        </p:nvSpPr>
        <p:spPr>
          <a:xfrm>
            <a:off x="3627972" y="4515966"/>
            <a:ext cx="843878" cy="2378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运营人员</a:t>
            </a:r>
            <a:endParaRPr lang="zh-CN" altLang="en-US" sz="1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3419872" y="3454361"/>
            <a:ext cx="1268002" cy="4855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管理直播活动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制作、发布页面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97203" y="1041032"/>
            <a:ext cx="2138195" cy="324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图片服务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29" idx="3"/>
            <a:endCxn id="15" idx="1"/>
          </p:cNvCxnSpPr>
          <p:nvPr/>
        </p:nvCxnSpPr>
        <p:spPr>
          <a:xfrm>
            <a:off x="5435398" y="1203050"/>
            <a:ext cx="11528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9" idx="3"/>
            <a:endCxn id="16" idx="1"/>
          </p:cNvCxnSpPr>
          <p:nvPr/>
        </p:nvCxnSpPr>
        <p:spPr>
          <a:xfrm>
            <a:off x="5435398" y="1203050"/>
            <a:ext cx="1152826" cy="4297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9" idx="3"/>
            <a:endCxn id="17" idx="1"/>
          </p:cNvCxnSpPr>
          <p:nvPr/>
        </p:nvCxnSpPr>
        <p:spPr>
          <a:xfrm>
            <a:off x="5435398" y="1203050"/>
            <a:ext cx="1152826" cy="8348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9" idx="3"/>
            <a:endCxn id="18" idx="1"/>
          </p:cNvCxnSpPr>
          <p:nvPr/>
        </p:nvCxnSpPr>
        <p:spPr>
          <a:xfrm>
            <a:off x="5435398" y="1203050"/>
            <a:ext cx="1152826" cy="12423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9" idx="3"/>
            <a:endCxn id="20" idx="1"/>
          </p:cNvCxnSpPr>
          <p:nvPr/>
        </p:nvCxnSpPr>
        <p:spPr>
          <a:xfrm>
            <a:off x="5435398" y="1203050"/>
            <a:ext cx="1152826" cy="16387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297900" y="1458436"/>
            <a:ext cx="2138195" cy="1503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图片直播管理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420504" y="1794827"/>
            <a:ext cx="1876026" cy="1004414"/>
            <a:chOff x="3399237" y="1980248"/>
            <a:chExt cx="1186131" cy="1110909"/>
          </a:xfrm>
        </p:grpSpPr>
        <p:sp>
          <p:nvSpPr>
            <p:cNvPr id="58" name="矩形 57"/>
            <p:cNvSpPr/>
            <p:nvPr/>
          </p:nvSpPr>
          <p:spPr>
            <a:xfrm>
              <a:off x="3399237" y="1980248"/>
              <a:ext cx="540000" cy="3240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4042555" y="1980248"/>
              <a:ext cx="540000" cy="3240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置顶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399237" y="2375731"/>
              <a:ext cx="1186131" cy="3240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开启评论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399237" y="2767123"/>
              <a:ext cx="1186131" cy="3240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页面发布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69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图片直播服务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9552" y="987574"/>
            <a:ext cx="7992888" cy="7200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图片按时间顺序排列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可指定人物进行图片更新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51670"/>
            <a:ext cx="197973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15816" y="1995686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随时间变化，不断更新图片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也可设定具体人物，当人物图片发生变化时更新图片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10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人物提取及统计服务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9552" y="987574"/>
            <a:ext cx="7992888" cy="7200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显示人物头像，若设定人物名称，则同步显示人物名称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显示人物出现的次数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067694"/>
            <a:ext cx="2016224" cy="2808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3568" y="25717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头像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0743" y="2649274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人物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 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339752" y="278777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31840" y="263446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点击显示该人物的所以图像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55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人物检索服务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57629" y="835598"/>
            <a:ext cx="7356870" cy="4112007"/>
            <a:chOff x="179512" y="403959"/>
            <a:chExt cx="8220966" cy="4739541"/>
          </a:xfrm>
        </p:grpSpPr>
        <p:sp>
          <p:nvSpPr>
            <p:cNvPr id="12" name="TextBox 11"/>
            <p:cNvSpPr txBox="1"/>
            <p:nvPr/>
          </p:nvSpPr>
          <p:spPr>
            <a:xfrm>
              <a:off x="5054857" y="403959"/>
              <a:ext cx="33456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</a:rPr>
                <a:t>点击照片</a:t>
              </a:r>
              <a:r>
                <a:rPr lang="zh-CN" altLang="en-US" sz="1200" dirty="0" smtClean="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</a:rPr>
                <a:t>：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itchFamily="49" charset="-122"/>
                  <a:ea typeface="仿宋" pitchFamily="49" charset="-122"/>
                </a:rPr>
                <a:t>单张显示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itchFamily="49" charset="-122"/>
                  <a:ea typeface="仿宋" pitchFamily="49" charset="-122"/>
                </a:rPr>
                <a:t>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itchFamily="49" charset="-122"/>
                  <a:ea typeface="仿宋" pitchFamily="49" charset="-122"/>
                </a:rPr>
                <a:t>默认显示缩略图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itchFamily="49" charset="-122"/>
                  <a:ea typeface="仿宋" pitchFamily="49" charset="-122"/>
                </a:rPr>
                <a:t>自动识别出照片中出现的人物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itchFamily="49" charset="-122"/>
                  <a:ea typeface="仿宋" pitchFamily="49" charset="-122"/>
                </a:rPr>
                <a:t>点击“加载大图（图片大小）”，显示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itchFamily="49" charset="-122"/>
                  <a:ea typeface="仿宋" pitchFamily="49" charset="-122"/>
                </a:rPr>
                <a:t>原图</a:t>
              </a:r>
              <a:endPara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itchFamily="49" charset="-122"/>
                  <a:ea typeface="仿宋" pitchFamily="49" charset="-122"/>
                </a:rPr>
                <a:t>长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itchFamily="49" charset="-122"/>
                  <a:ea typeface="仿宋" pitchFamily="49" charset="-122"/>
                </a:rPr>
                <a:t>按保存到本地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endParaRPr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itchFamily="49" charset="-122"/>
                  <a:ea typeface="仿宋" pitchFamily="49" charset="-122"/>
                </a:rPr>
                <a:t>支持微信分享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0" y="705763"/>
              <a:ext cx="1979738" cy="2952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179512" y="2181927"/>
              <a:ext cx="1153782" cy="8280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82" y="2793721"/>
              <a:ext cx="2114135" cy="229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4857" y="1433915"/>
              <a:ext cx="2482623" cy="3709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82" y="518106"/>
              <a:ext cx="2053794" cy="22398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右箭头 17"/>
            <p:cNvSpPr/>
            <p:nvPr/>
          </p:nvSpPr>
          <p:spPr>
            <a:xfrm rot="5400000">
              <a:off x="2888483" y="2713401"/>
              <a:ext cx="216298" cy="208287"/>
            </a:xfrm>
            <a:prstGeom prst="rightArrow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4751538" y="3867894"/>
              <a:ext cx="198263" cy="252028"/>
            </a:xfrm>
            <a:prstGeom prst="rightArrow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2339752" y="1707654"/>
              <a:ext cx="198263" cy="252028"/>
            </a:xfrm>
            <a:prstGeom prst="rightArrow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258731" y="1833668"/>
              <a:ext cx="711696" cy="2616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288160" y="2465150"/>
              <a:ext cx="355848" cy="2616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949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人物拼接服务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74" y="1558502"/>
            <a:ext cx="2088232" cy="312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4" y="954902"/>
            <a:ext cx="2396979" cy="372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67428" y="4693208"/>
            <a:ext cx="117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图：主页面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97309" y="470357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图：找人匹配结果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95820" y="2035022"/>
            <a:ext cx="485665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068406" y="3118641"/>
            <a:ext cx="485665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674812" y="2818971"/>
            <a:ext cx="257112" cy="252028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633" y="1192406"/>
            <a:ext cx="2454695" cy="375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422328" y="1639838"/>
            <a:ext cx="1717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拼图名称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：默认“活动名称”，用户可重新编辑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点击“开始拼图”</a:t>
            </a:r>
            <a:endParaRPr lang="en-US" altLang="zh-CN" sz="1200" b="1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第一步：选取现场照片或已找到的人物照片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第二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步：生成拼图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第三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步：两种分享操作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长按，将拼图保存本地，用户通过社交软件分享图片。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按页面中的分享按钮，生成分享页面，分享到微信朋友圈或好友。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20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31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箭头连接符 42"/>
          <p:cNvCxnSpPr>
            <a:stCxn id="41" idx="1"/>
            <a:endCxn id="39" idx="1"/>
          </p:cNvCxnSpPr>
          <p:nvPr/>
        </p:nvCxnSpPr>
        <p:spPr>
          <a:xfrm flipH="1">
            <a:off x="5436642" y="1923346"/>
            <a:ext cx="1148318" cy="76749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1" idx="1"/>
          </p:cNvCxnSpPr>
          <p:nvPr/>
        </p:nvCxnSpPr>
        <p:spPr>
          <a:xfrm flipH="1">
            <a:off x="5504842" y="2229198"/>
            <a:ext cx="1080118" cy="502213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latin typeface="华文仿宋" pitchFamily="2" charset="-122"/>
                <a:ea typeface="华文仿宋" pitchFamily="2" charset="-122"/>
              </a:rPr>
              <a:t>场景</a:t>
            </a:r>
            <a:endParaRPr lang="zh-CN" altLang="en-US" sz="2000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61963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创建直播活动，设置：活动名称、活动日期、地点、开始时间、海报</a:t>
            </a:r>
            <a:r>
              <a:rPr lang="en-US" altLang="zh-CN" sz="1400" dirty="0" smtClean="0">
                <a:latin typeface="华文仿宋" pitchFamily="2" charset="-122"/>
                <a:ea typeface="华文仿宋" pitchFamily="2" charset="-122"/>
              </a:rPr>
              <a:t>…</a:t>
            </a:r>
          </a:p>
          <a:p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制作并发布活动直播页面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拍摄</a:t>
            </a:r>
            <a:r>
              <a:rPr lang="en-US" altLang="zh-CN" sz="1400" dirty="0" smtClean="0">
                <a:latin typeface="华文仿宋" pitchFamily="2" charset="-122"/>
                <a:ea typeface="华文仿宋" pitchFamily="2" charset="-122"/>
              </a:rPr>
              <a:t>—&gt;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上传现场照片</a:t>
            </a:r>
            <a:r>
              <a:rPr lang="en-US" altLang="zh-CN" sz="1400" dirty="0" smtClean="0">
                <a:latin typeface="华文仿宋" pitchFamily="2" charset="-122"/>
                <a:ea typeface="华文仿宋" pitchFamily="2" charset="-122"/>
              </a:rPr>
              <a:t>—&gt;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人物识别</a:t>
            </a:r>
            <a:r>
              <a:rPr lang="en-US" altLang="zh-CN" sz="1400" dirty="0" smtClean="0">
                <a:latin typeface="华文仿宋" pitchFamily="2" charset="-122"/>
                <a:ea typeface="华文仿宋" pitchFamily="2" charset="-122"/>
              </a:rPr>
              <a:t>—&gt;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搜索图片</a:t>
            </a:r>
            <a:r>
              <a:rPr lang="en-US" altLang="zh-CN" sz="1400" dirty="0" smtClean="0">
                <a:latin typeface="华文仿宋" pitchFamily="2" charset="-122"/>
                <a:ea typeface="华文仿宋" pitchFamily="2" charset="-122"/>
              </a:rPr>
              <a:t>—&gt;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选取图片进行“拼图” </a:t>
            </a:r>
            <a:r>
              <a:rPr lang="en-US" altLang="zh-CN" sz="1400" dirty="0" smtClean="0">
                <a:latin typeface="华文仿宋" pitchFamily="2" charset="-122"/>
                <a:ea typeface="华文仿宋" pitchFamily="2" charset="-122"/>
              </a:rPr>
              <a:t>… —&gt;</a:t>
            </a:r>
            <a:r>
              <a:rPr lang="zh-CN" altLang="en-US" sz="1400" dirty="0" smtClean="0">
                <a:latin typeface="华文仿宋" pitchFamily="2" charset="-122"/>
                <a:ea typeface="华文仿宋" pitchFamily="2" charset="-122"/>
              </a:rPr>
              <a:t>分享</a:t>
            </a:r>
            <a:endParaRPr lang="en-US" altLang="zh-CN" sz="1400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400" dirty="0"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0679" y="3752809"/>
            <a:ext cx="2210901" cy="825053"/>
            <a:chOff x="179512" y="3906937"/>
            <a:chExt cx="2210901" cy="82505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318" y="4063750"/>
              <a:ext cx="576064" cy="514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4085606"/>
              <a:ext cx="266685" cy="5280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906937"/>
              <a:ext cx="1101994" cy="825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" name="直接箭头连接符 4"/>
          <p:cNvCxnSpPr/>
          <p:nvPr/>
        </p:nvCxnSpPr>
        <p:spPr>
          <a:xfrm flipV="1">
            <a:off x="1663350" y="2805262"/>
            <a:ext cx="1023983" cy="1044116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333" y="1463191"/>
            <a:ext cx="2961523" cy="186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3995936" y="2283718"/>
            <a:ext cx="922751" cy="2880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华文仿宋" pitchFamily="2" charset="-122"/>
                <a:ea typeface="华文仿宋" pitchFamily="2" charset="-122"/>
              </a:rPr>
              <a:t>人物识别</a:t>
            </a:r>
            <a:endParaRPr lang="zh-CN" altLang="en-US" sz="1100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322640" y="2625242"/>
            <a:ext cx="922751" cy="2880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华文仿宋" pitchFamily="2" charset="-122"/>
                <a:ea typeface="华文仿宋" pitchFamily="2" charset="-122"/>
              </a:rPr>
              <a:t>图像搜索</a:t>
            </a:r>
            <a:endParaRPr lang="zh-CN" altLang="en-US" sz="1100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987824" y="2553234"/>
            <a:ext cx="922751" cy="2880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latin typeface="华文仿宋" pitchFamily="2" charset="-122"/>
                <a:ea typeface="华文仿宋" pitchFamily="2" charset="-122"/>
              </a:rPr>
              <a:t>图片压缩</a:t>
            </a:r>
            <a:endParaRPr lang="zh-CN" altLang="en-US" sz="1100" b="1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584960" y="2121186"/>
            <a:ext cx="165944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华文仿宋" pitchFamily="2" charset="-122"/>
                <a:ea typeface="华文仿宋" pitchFamily="2" charset="-122"/>
              </a:rPr>
              <a:t>实时上传的现场照片</a:t>
            </a:r>
            <a:endParaRPr lang="zh-CN" altLang="en-US" sz="1200" dirty="0">
              <a:latin typeface="华文仿宋" pitchFamily="2" charset="-122"/>
              <a:ea typeface="华文仿宋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267824" y="4117065"/>
            <a:ext cx="350337" cy="379113"/>
            <a:chOff x="6340643" y="3273524"/>
            <a:chExt cx="535613" cy="736734"/>
          </a:xfrm>
        </p:grpSpPr>
        <p:sp>
          <p:nvSpPr>
            <p:cNvPr id="22" name="流程图: 联系 21"/>
            <p:cNvSpPr/>
            <p:nvPr/>
          </p:nvSpPr>
          <p:spPr>
            <a:xfrm>
              <a:off x="6443074" y="3273524"/>
              <a:ext cx="330749" cy="274764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联系 27"/>
            <p:cNvSpPr/>
            <p:nvPr/>
          </p:nvSpPr>
          <p:spPr>
            <a:xfrm>
              <a:off x="6340643" y="3500045"/>
              <a:ext cx="535613" cy="510213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 flipV="1">
            <a:off x="7417416" y="3273314"/>
            <a:ext cx="0" cy="82143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6584960" y="2409218"/>
            <a:ext cx="165944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华文仿宋" pitchFamily="2" charset="-122"/>
                <a:ea typeface="华文仿宋" pitchFamily="2" charset="-122"/>
              </a:rPr>
              <a:t>脸部识别，找人</a:t>
            </a:r>
            <a:endParaRPr lang="zh-CN" altLang="en-US" sz="12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584960" y="2697250"/>
            <a:ext cx="165944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华文仿宋" pitchFamily="2" charset="-122"/>
                <a:ea typeface="华文仿宋" pitchFamily="2" charset="-122"/>
              </a:rPr>
              <a:t>拼图、海报</a:t>
            </a:r>
            <a:r>
              <a:rPr lang="en-US" altLang="zh-CN" sz="1200" dirty="0" smtClean="0">
                <a:latin typeface="华文仿宋" pitchFamily="2" charset="-122"/>
                <a:ea typeface="华文仿宋" pitchFamily="2" charset="-122"/>
              </a:rPr>
              <a:t>…</a:t>
            </a:r>
            <a:endParaRPr lang="zh-CN" altLang="en-US" sz="12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584960" y="2985282"/>
            <a:ext cx="165944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仿宋" pitchFamily="2" charset="-122"/>
                <a:ea typeface="华文仿宋" pitchFamily="2" charset="-122"/>
              </a:rPr>
              <a:t>分享</a:t>
            </a:r>
          </a:p>
        </p:txBody>
      </p:sp>
      <p:cxnSp>
        <p:nvCxnSpPr>
          <p:cNvPr id="37" name="直接箭头连接符 36"/>
          <p:cNvCxnSpPr>
            <a:stCxn id="33" idx="1"/>
          </p:cNvCxnSpPr>
          <p:nvPr/>
        </p:nvCxnSpPr>
        <p:spPr>
          <a:xfrm flipH="1">
            <a:off x="5648858" y="2517230"/>
            <a:ext cx="936102" cy="180020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5648856" y="2769258"/>
            <a:ext cx="936105" cy="36004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5648856" y="2841266"/>
            <a:ext cx="905816" cy="225473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/>
          <p:cNvSpPr txBox="1">
            <a:spLocks/>
          </p:cNvSpPr>
          <p:nvPr/>
        </p:nvSpPr>
        <p:spPr>
          <a:xfrm>
            <a:off x="1369088" y="3143456"/>
            <a:ext cx="1612506" cy="36772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200" dirty="0">
                <a:latin typeface="华文仿宋" pitchFamily="2" charset="-122"/>
                <a:ea typeface="华文仿宋" pitchFamily="2" charset="-122"/>
              </a:rPr>
              <a:t>上</a:t>
            </a:r>
            <a:r>
              <a:rPr lang="zh-CN" altLang="en-US" sz="1200" dirty="0" smtClean="0">
                <a:latin typeface="华文仿宋" pitchFamily="2" charset="-122"/>
                <a:ea typeface="华文仿宋" pitchFamily="2" charset="-122"/>
              </a:rPr>
              <a:t>传照片、视频</a:t>
            </a:r>
            <a:endParaRPr lang="zh-CN" altLang="en-US" sz="1200" dirty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7480934" y="4228164"/>
            <a:ext cx="547450" cy="2378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仿宋" pitchFamily="49" charset="-122"/>
                <a:ea typeface="仿宋" pitchFamily="49" charset="-122"/>
              </a:rPr>
              <a:t>用户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019068" y="4094641"/>
            <a:ext cx="350337" cy="379113"/>
            <a:chOff x="6340643" y="3273524"/>
            <a:chExt cx="535613" cy="736734"/>
          </a:xfrm>
          <a:solidFill>
            <a:srgbClr val="FFC000"/>
          </a:solidFill>
        </p:grpSpPr>
        <p:sp>
          <p:nvSpPr>
            <p:cNvPr id="29" name="流程图: 联系 28"/>
            <p:cNvSpPr/>
            <p:nvPr/>
          </p:nvSpPr>
          <p:spPr>
            <a:xfrm>
              <a:off x="6443074" y="3273524"/>
              <a:ext cx="330749" cy="2747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联系 29"/>
            <p:cNvSpPr/>
            <p:nvPr/>
          </p:nvSpPr>
          <p:spPr>
            <a:xfrm>
              <a:off x="6340643" y="3500045"/>
              <a:ext cx="535613" cy="51021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箭头连接符 30"/>
          <p:cNvCxnSpPr/>
          <p:nvPr/>
        </p:nvCxnSpPr>
        <p:spPr>
          <a:xfrm flipV="1">
            <a:off x="4168660" y="3250890"/>
            <a:ext cx="0" cy="82143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内容占位符 2"/>
          <p:cNvSpPr txBox="1">
            <a:spLocks/>
          </p:cNvSpPr>
          <p:nvPr/>
        </p:nvSpPr>
        <p:spPr>
          <a:xfrm>
            <a:off x="3592030" y="3454361"/>
            <a:ext cx="1268002" cy="4855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100" dirty="0" smtClean="0">
                <a:latin typeface="华文仿宋" pitchFamily="2" charset="-122"/>
                <a:ea typeface="华文仿宋" pitchFamily="2" charset="-122"/>
              </a:rPr>
              <a:t>管理直播活动</a:t>
            </a:r>
            <a:endParaRPr lang="en-US" altLang="zh-CN" sz="1100" dirty="0" smtClean="0">
              <a:latin typeface="华文仿宋" pitchFamily="2" charset="-122"/>
              <a:ea typeface="华文仿宋" pitchFamily="2" charset="-122"/>
            </a:endParaRPr>
          </a:p>
          <a:p>
            <a:pPr marL="0" indent="0" algn="ctr">
              <a:buNone/>
            </a:pPr>
            <a:r>
              <a:rPr lang="zh-CN" altLang="en-US" sz="1100" dirty="0" smtClean="0">
                <a:latin typeface="华文仿宋" pitchFamily="2" charset="-122"/>
                <a:ea typeface="华文仿宋" pitchFamily="2" charset="-122"/>
              </a:rPr>
              <a:t>制作、发布页面</a:t>
            </a:r>
            <a:endParaRPr lang="en-US" altLang="zh-CN" sz="1100" dirty="0" smtClean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8" name="内容占位符 2"/>
          <p:cNvSpPr txBox="1">
            <a:spLocks/>
          </p:cNvSpPr>
          <p:nvPr/>
        </p:nvSpPr>
        <p:spPr>
          <a:xfrm>
            <a:off x="4232178" y="4205740"/>
            <a:ext cx="843878" cy="2378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000" b="1" dirty="0" smtClean="0">
                <a:solidFill>
                  <a:srgbClr val="FFC000"/>
                </a:solidFill>
                <a:latin typeface="仿宋" pitchFamily="49" charset="-122"/>
                <a:ea typeface="仿宋" pitchFamily="49" charset="-122"/>
              </a:rPr>
              <a:t>运营人员</a:t>
            </a:r>
            <a:endParaRPr lang="zh-CN" altLang="en-US" sz="1000" b="1" dirty="0">
              <a:solidFill>
                <a:srgbClr val="FFC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36642" y="2213471"/>
            <a:ext cx="287668" cy="954737"/>
          </a:xfrm>
          <a:prstGeom prst="round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直播活动页</a:t>
            </a:r>
            <a:endParaRPr lang="zh-CN" altLang="en-US" sz="1200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584960" y="1815334"/>
            <a:ext cx="165944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华文仿宋" pitchFamily="2" charset="-122"/>
                <a:ea typeface="华文仿宋" pitchFamily="2" charset="-122"/>
              </a:rPr>
              <a:t>活动信息</a:t>
            </a:r>
            <a:endParaRPr lang="zh-CN" altLang="en-US" sz="1200" dirty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1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06" y="11240"/>
            <a:ext cx="8229600" cy="400270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b="1" dirty="0" smtClean="0">
                <a:latin typeface="仿宋" pitchFamily="49" charset="-122"/>
                <a:ea typeface="仿宋" pitchFamily="49" charset="-122"/>
              </a:rPr>
              <a:t>示例</a:t>
            </a:r>
            <a:r>
              <a:rPr lang="en-US" altLang="zh-CN" sz="1600" b="1" dirty="0" smtClean="0">
                <a:latin typeface="仿宋" pitchFamily="49" charset="-122"/>
                <a:ea typeface="仿宋" pitchFamily="49" charset="-122"/>
              </a:rPr>
              <a:t>——</a:t>
            </a:r>
            <a:r>
              <a:rPr lang="zh-CN" altLang="en-US" sz="1600" b="1" dirty="0" smtClean="0">
                <a:latin typeface="仿宋" pitchFamily="49" charset="-122"/>
                <a:ea typeface="仿宋" pitchFamily="49" charset="-122"/>
              </a:rPr>
              <a:t>主页展示</a:t>
            </a:r>
            <a:endParaRPr lang="zh-CN" altLang="en-US" sz="1600" b="1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97452"/>
            <a:ext cx="1979712" cy="190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702" y="123478"/>
            <a:ext cx="32004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左箭头 23"/>
          <p:cNvSpPr/>
          <p:nvPr/>
        </p:nvSpPr>
        <p:spPr>
          <a:xfrm rot="10800000">
            <a:off x="4067944" y="1107103"/>
            <a:ext cx="360040" cy="212370"/>
          </a:xfrm>
          <a:prstGeom prst="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16677" y="107061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① 海报</a:t>
            </a:r>
            <a:endParaRPr lang="zh-CN" altLang="en-US" sz="1200" b="1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88702" y="1672227"/>
            <a:ext cx="3200400" cy="874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箭头 46"/>
          <p:cNvSpPr/>
          <p:nvPr/>
        </p:nvSpPr>
        <p:spPr>
          <a:xfrm rot="10800000">
            <a:off x="4067944" y="1995686"/>
            <a:ext cx="360040" cy="212370"/>
          </a:xfrm>
          <a:prstGeom prst="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454360" y="1531047"/>
            <a:ext cx="1973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②</a:t>
            </a:r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活动信息</a:t>
            </a:r>
            <a:endParaRPr lang="en-US" altLang="zh-CN" sz="1200" b="1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活动名称</a:t>
            </a:r>
            <a:endParaRPr lang="en-US" altLang="zh-CN" sz="12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活动</a:t>
            </a:r>
            <a:r>
              <a:rPr lang="zh-CN" alt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日期</a:t>
            </a:r>
            <a:endParaRPr lang="en-US" altLang="zh-CN" sz="12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地点</a:t>
            </a:r>
            <a:endParaRPr lang="en-US" altLang="zh-CN" sz="1200" u="sng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浏览</a:t>
            </a:r>
            <a:r>
              <a:rPr lang="zh-CN" altLang="en-US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人数：页面浏览次数</a:t>
            </a:r>
            <a:endParaRPr lang="en-US" altLang="zh-CN" sz="1200" u="sng" dirty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9" name="左箭头 48"/>
          <p:cNvSpPr/>
          <p:nvPr/>
        </p:nvSpPr>
        <p:spPr>
          <a:xfrm rot="7025626">
            <a:off x="665260" y="2300785"/>
            <a:ext cx="373421" cy="176647"/>
          </a:xfrm>
          <a:prstGeom prst="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4113" y="2595557"/>
            <a:ext cx="2154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未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到直播开始时间，显示按钮：</a:t>
            </a:r>
            <a:r>
              <a:rPr lang="zh-CN" altLang="en-US" sz="1200" u="sng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直播未开始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，按钮不可点。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到直播开始时间，显示按钮：</a:t>
            </a:r>
            <a:r>
              <a:rPr lang="zh-CN" altLang="en-US" sz="1200" u="sng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进入直播相册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，点击按钮进入图片直播主页面。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28330" y="2611993"/>
            <a:ext cx="17836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③ 图片直播</a:t>
            </a:r>
            <a:endParaRPr lang="en-US" altLang="zh-CN" sz="12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现场照片，默认按上传时间倒序。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zh-CN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④</a:t>
            </a:r>
            <a:r>
              <a:rPr lang="en-US" altLang="zh-CN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人物</a:t>
            </a:r>
            <a:endParaRPr lang="en-US" altLang="zh-CN" sz="1200" b="1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显示现场照片中出现的人物脸部照片，按出现频率从高到低排序，定时刷新。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2414810" y="497453"/>
            <a:ext cx="1365102" cy="61644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876256" y="2611993"/>
            <a:ext cx="639973" cy="1940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箭头 56"/>
          <p:cNvSpPr/>
          <p:nvPr/>
        </p:nvSpPr>
        <p:spPr>
          <a:xfrm>
            <a:off x="7516229" y="3290637"/>
            <a:ext cx="224123" cy="212370"/>
          </a:xfrm>
          <a:prstGeom prst="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713225" y="1672227"/>
            <a:ext cx="1467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⑤ 功能按钮</a:t>
            </a:r>
            <a:endParaRPr lang="en-US" altLang="zh-CN" sz="1200" b="1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找人</a:t>
            </a:r>
            <a:r>
              <a:rPr lang="zh-CN" altLang="en-US" sz="12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点击进入操作页面后，用户可上传本地相册中的照片，识别人物后，匹配出有此人物出现的现场照片。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拼图</a:t>
            </a:r>
            <a:r>
              <a:rPr lang="zh-CN" altLang="en-US" sz="12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选取现场照片进行拼图（拼接、宫格、海报、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GIF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）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逆序</a:t>
            </a:r>
            <a:r>
              <a:rPr lang="en-US" altLang="zh-CN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/</a:t>
            </a:r>
            <a:r>
              <a:rPr lang="zh-CN" altLang="en-US" sz="1200" b="1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顺序</a:t>
            </a:r>
            <a:r>
              <a:rPr lang="zh-CN" altLang="en-US" sz="12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：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仿宋" pitchFamily="49" charset="-122"/>
                <a:ea typeface="仿宋" pitchFamily="49" charset="-122"/>
              </a:rPr>
              <a:t>点击改变现场照片的显示排序。逆序：根据上传时间倒序显示。顺序，根据上传时间先后排序。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0" name="剪去单角的矩形 29"/>
          <p:cNvSpPr/>
          <p:nvPr/>
        </p:nvSpPr>
        <p:spPr>
          <a:xfrm>
            <a:off x="-15738" y="3986216"/>
            <a:ext cx="2444068" cy="108012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4550" y="4037043"/>
            <a:ext cx="241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bg1"/>
                </a:solidFill>
                <a:latin typeface="仿宋" pitchFamily="49" charset="-122"/>
                <a:ea typeface="仿宋" pitchFamily="49" charset="-122"/>
              </a:rPr>
              <a:t>创建直播</a:t>
            </a: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</a:rPr>
              <a:t>，</a:t>
            </a:r>
            <a:r>
              <a:rPr lang="zh-CN" altLang="en-US" sz="1200" b="1" dirty="0" smtClean="0">
                <a:solidFill>
                  <a:schemeClr val="bg1"/>
                </a:solidFill>
                <a:latin typeface="仿宋" pitchFamily="49" charset="-122"/>
                <a:ea typeface="仿宋" pitchFamily="49" charset="-122"/>
              </a:rPr>
              <a:t>设置：</a:t>
            </a:r>
            <a:endParaRPr lang="en-US" altLang="zh-CN" sz="1200" b="1" dirty="0" smtClean="0">
              <a:solidFill>
                <a:schemeClr val="bg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u="sng" dirty="0" smtClean="0">
                <a:solidFill>
                  <a:schemeClr val="bg1"/>
                </a:solidFill>
                <a:latin typeface="仿宋" pitchFamily="49" charset="-122"/>
                <a:ea typeface="仿宋" pitchFamily="49" charset="-122"/>
              </a:rPr>
              <a:t>活动名称</a:t>
            </a: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</a:rPr>
              <a:t>、</a:t>
            </a:r>
            <a:r>
              <a:rPr lang="zh-CN" altLang="en-US" sz="1200" b="1" u="sng" dirty="0" smtClean="0">
                <a:solidFill>
                  <a:schemeClr val="bg1"/>
                </a:solidFill>
                <a:latin typeface="仿宋" pitchFamily="49" charset="-122"/>
                <a:ea typeface="仿宋" pitchFamily="49" charset="-122"/>
              </a:rPr>
              <a:t>活动日期</a:t>
            </a: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</a:rPr>
              <a:t>、</a:t>
            </a:r>
            <a:r>
              <a:rPr lang="zh-CN" altLang="en-US" sz="1200" b="1" u="sng" dirty="0" smtClean="0">
                <a:solidFill>
                  <a:schemeClr val="bg1"/>
                </a:solidFill>
                <a:latin typeface="仿宋" pitchFamily="49" charset="-122"/>
                <a:ea typeface="仿宋" pitchFamily="49" charset="-122"/>
              </a:rPr>
              <a:t>地点</a:t>
            </a:r>
            <a:endParaRPr lang="en-US" altLang="zh-CN" sz="1200" b="1" u="sng" dirty="0">
              <a:solidFill>
                <a:schemeClr val="bg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u="sng" dirty="0" smtClean="0">
                <a:solidFill>
                  <a:schemeClr val="bg1"/>
                </a:solidFill>
                <a:latin typeface="仿宋" pitchFamily="49" charset="-122"/>
                <a:ea typeface="仿宋" pitchFamily="49" charset="-122"/>
              </a:rPr>
              <a:t>直播开始时间</a:t>
            </a:r>
            <a:r>
              <a:rPr lang="zh-CN" altLang="en-US" sz="1200" b="1" dirty="0" smtClean="0">
                <a:solidFill>
                  <a:schemeClr val="bg1"/>
                </a:solidFill>
                <a:latin typeface="仿宋" pitchFamily="49" charset="-122"/>
                <a:ea typeface="仿宋" pitchFamily="49" charset="-122"/>
              </a:rPr>
              <a:t>（精确到几点几分）</a:t>
            </a:r>
            <a:endParaRPr lang="en-US" altLang="zh-CN" sz="1200" b="1" dirty="0" smtClean="0">
              <a:solidFill>
                <a:schemeClr val="bg1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1200" b="1" u="sng" dirty="0" smtClean="0">
                <a:solidFill>
                  <a:schemeClr val="bg1"/>
                </a:solidFill>
                <a:latin typeface="仿宋" pitchFamily="49" charset="-122"/>
                <a:ea typeface="仿宋" pitchFamily="49" charset="-122"/>
              </a:rPr>
              <a:t>活动海报（可多张不同尺寸）</a:t>
            </a:r>
            <a:endParaRPr lang="en-US" altLang="zh-CN" sz="1200" b="1" u="sng" dirty="0">
              <a:solidFill>
                <a:schemeClr val="bg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254354" y="2609503"/>
            <a:ext cx="2477886" cy="322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左箭头 51"/>
          <p:cNvSpPr/>
          <p:nvPr/>
        </p:nvSpPr>
        <p:spPr>
          <a:xfrm rot="10800000">
            <a:off x="4017655" y="2643758"/>
            <a:ext cx="320424" cy="217434"/>
          </a:xfrm>
          <a:prstGeom prst="lef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932040" y="259817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u="sng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人物</a:t>
            </a:r>
            <a:endParaRPr lang="en-US" altLang="zh-CN" sz="1100" b="1" u="sng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55776" y="63856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仿宋" pitchFamily="49" charset="-122"/>
                <a:ea typeface="仿宋" pitchFamily="49" charset="-122"/>
              </a:rPr>
              <a:t>直播开始</a:t>
            </a:r>
            <a:endParaRPr lang="zh-CN" altLang="en-US" sz="1200" b="1" dirty="0">
              <a:solidFill>
                <a:schemeClr val="bg1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1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769</Words>
  <Application>Microsoft Office PowerPoint</Application>
  <PresentationFormat>全屏显示(16:9)</PresentationFormat>
  <Paragraphs>118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图片直播</vt:lpstr>
      <vt:lpstr>场景及构成</vt:lpstr>
      <vt:lpstr>图片直播服务</vt:lpstr>
      <vt:lpstr>人物提取及统计服务</vt:lpstr>
      <vt:lpstr>人物检索服务</vt:lpstr>
      <vt:lpstr>人物拼接服务</vt:lpstr>
      <vt:lpstr>示例</vt:lpstr>
      <vt:lpstr>场景</vt:lpstr>
      <vt:lpstr>示例——主页展示</vt:lpstr>
      <vt:lpstr>示例——现场照片，浏览 | 下载 | 分享 | 找人</vt:lpstr>
      <vt:lpstr>示例——通过本地照片，找人</vt:lpstr>
      <vt:lpstr>示例——拼图、分享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图片直播</dc:title>
  <dc:creator>cathy</dc:creator>
  <cp:lastModifiedBy>wgyty</cp:lastModifiedBy>
  <cp:revision>34</cp:revision>
  <dcterms:created xsi:type="dcterms:W3CDTF">2019-01-24T04:32:00Z</dcterms:created>
  <dcterms:modified xsi:type="dcterms:W3CDTF">2019-02-18T02:49:14Z</dcterms:modified>
</cp:coreProperties>
</file>