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8" r:id="rId2"/>
    <p:sldId id="345" r:id="rId3"/>
    <p:sldId id="343" r:id="rId4"/>
    <p:sldId id="320" r:id="rId5"/>
    <p:sldId id="319" r:id="rId6"/>
    <p:sldId id="321" r:id="rId7"/>
    <p:sldId id="322" r:id="rId8"/>
    <p:sldId id="344" r:id="rId9"/>
    <p:sldId id="346" r:id="rId10"/>
    <p:sldId id="347" r:id="rId11"/>
    <p:sldId id="348" r:id="rId12"/>
    <p:sldId id="341" r:id="rId13"/>
    <p:sldId id="256" r:id="rId14"/>
    <p:sldId id="265" r:id="rId15"/>
    <p:sldId id="349" r:id="rId16"/>
    <p:sldId id="350" r:id="rId17"/>
    <p:sldId id="257" r:id="rId18"/>
    <p:sldId id="340" r:id="rId19"/>
    <p:sldId id="258" r:id="rId20"/>
    <p:sldId id="259" r:id="rId21"/>
    <p:sldId id="260" r:id="rId22"/>
    <p:sldId id="264" r:id="rId23"/>
    <p:sldId id="323" r:id="rId24"/>
    <p:sldId id="324" r:id="rId25"/>
    <p:sldId id="353" r:id="rId26"/>
    <p:sldId id="352" r:id="rId27"/>
    <p:sldId id="356" r:id="rId28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025"/>
    <a:srgbClr val="808080"/>
    <a:srgbClr val="755AA9"/>
    <a:srgbClr val="BFBFBF"/>
    <a:srgbClr val="D4D4D4"/>
    <a:srgbClr val="909090"/>
    <a:srgbClr val="F7C9DD"/>
    <a:srgbClr val="A0A0A0"/>
    <a:srgbClr val="5F5F5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96CC1BA1-5050-46F8-A196-3858EAAEF98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904C8F89-782E-4671-9D6C-B98E8882F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3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0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5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9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6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5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20B4-E7B8-4AAC-946A-DFE497283502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6380-7805-4228-8693-4B6F6F734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18" Type="http://schemas.openxmlformats.org/officeDocument/2006/relationships/tags" Target="../tags/tag133.xml"/><Relationship Id="rId26" Type="http://schemas.openxmlformats.org/officeDocument/2006/relationships/tags" Target="../tags/tag141.xml"/><Relationship Id="rId39" Type="http://schemas.openxmlformats.org/officeDocument/2006/relationships/tags" Target="../tags/tag154.xml"/><Relationship Id="rId3" Type="http://schemas.openxmlformats.org/officeDocument/2006/relationships/tags" Target="../tags/tag118.xml"/><Relationship Id="rId21" Type="http://schemas.openxmlformats.org/officeDocument/2006/relationships/tags" Target="../tags/tag136.xml"/><Relationship Id="rId34" Type="http://schemas.openxmlformats.org/officeDocument/2006/relationships/tags" Target="../tags/tag149.xml"/><Relationship Id="rId42" Type="http://schemas.openxmlformats.org/officeDocument/2006/relationships/tags" Target="../tags/tag157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tags" Target="../tags/tag132.xml"/><Relationship Id="rId25" Type="http://schemas.openxmlformats.org/officeDocument/2006/relationships/tags" Target="../tags/tag140.xml"/><Relationship Id="rId33" Type="http://schemas.openxmlformats.org/officeDocument/2006/relationships/tags" Target="../tags/tag148.xml"/><Relationship Id="rId38" Type="http://schemas.openxmlformats.org/officeDocument/2006/relationships/tags" Target="../tags/tag153.xml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20" Type="http://schemas.openxmlformats.org/officeDocument/2006/relationships/tags" Target="../tags/tag135.xml"/><Relationship Id="rId29" Type="http://schemas.openxmlformats.org/officeDocument/2006/relationships/tags" Target="../tags/tag144.xml"/><Relationship Id="rId41" Type="http://schemas.openxmlformats.org/officeDocument/2006/relationships/tags" Target="../tags/tag156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24" Type="http://schemas.openxmlformats.org/officeDocument/2006/relationships/tags" Target="../tags/tag139.xml"/><Relationship Id="rId32" Type="http://schemas.openxmlformats.org/officeDocument/2006/relationships/tags" Target="../tags/tag147.xml"/><Relationship Id="rId37" Type="http://schemas.openxmlformats.org/officeDocument/2006/relationships/tags" Target="../tags/tag152.xml"/><Relationship Id="rId40" Type="http://schemas.openxmlformats.org/officeDocument/2006/relationships/tags" Target="../tags/tag155.xml"/><Relationship Id="rId45" Type="http://schemas.openxmlformats.org/officeDocument/2006/relationships/image" Target="../media/image3.gif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23" Type="http://schemas.openxmlformats.org/officeDocument/2006/relationships/tags" Target="../tags/tag138.xml"/><Relationship Id="rId28" Type="http://schemas.openxmlformats.org/officeDocument/2006/relationships/tags" Target="../tags/tag143.xml"/><Relationship Id="rId36" Type="http://schemas.openxmlformats.org/officeDocument/2006/relationships/tags" Target="../tags/tag151.xml"/><Relationship Id="rId10" Type="http://schemas.openxmlformats.org/officeDocument/2006/relationships/tags" Target="../tags/tag125.xml"/><Relationship Id="rId19" Type="http://schemas.openxmlformats.org/officeDocument/2006/relationships/tags" Target="../tags/tag134.xml"/><Relationship Id="rId31" Type="http://schemas.openxmlformats.org/officeDocument/2006/relationships/tags" Target="../tags/tag146.xml"/><Relationship Id="rId44" Type="http://schemas.openxmlformats.org/officeDocument/2006/relationships/image" Target="../media/image2.gif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Relationship Id="rId22" Type="http://schemas.openxmlformats.org/officeDocument/2006/relationships/tags" Target="../tags/tag137.xml"/><Relationship Id="rId27" Type="http://schemas.openxmlformats.org/officeDocument/2006/relationships/tags" Target="../tags/tag142.xml"/><Relationship Id="rId30" Type="http://schemas.openxmlformats.org/officeDocument/2006/relationships/tags" Target="../tags/tag145.xml"/><Relationship Id="rId35" Type="http://schemas.openxmlformats.org/officeDocument/2006/relationships/tags" Target="../tags/tag150.xml"/><Relationship Id="rId43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image" Target="../media/image3.gif"/><Relationship Id="rId2" Type="http://schemas.openxmlformats.org/officeDocument/2006/relationships/tags" Target="../tags/tag159.xml"/><Relationship Id="rId16" Type="http://schemas.openxmlformats.org/officeDocument/2006/relationships/image" Target="../media/image2.gif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34" Type="http://schemas.openxmlformats.org/officeDocument/2006/relationships/tags" Target="../tags/tag205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33" Type="http://schemas.openxmlformats.org/officeDocument/2006/relationships/tags" Target="../tags/tag204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tags" Target="../tags/tag200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32" Type="http://schemas.openxmlformats.org/officeDocument/2006/relationships/tags" Target="../tags/tag203.xml"/><Relationship Id="rId37" Type="http://schemas.openxmlformats.org/officeDocument/2006/relationships/image" Target="../media/image3.gif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36" Type="http://schemas.openxmlformats.org/officeDocument/2006/relationships/image" Target="../media/image2.gif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31" Type="http://schemas.openxmlformats.org/officeDocument/2006/relationships/tags" Target="../tags/tag202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tags" Target="../tags/tag201.xml"/><Relationship Id="rId35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image" Target="../media/image3.gif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image" Target="../media/image2.gi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3" Type="http://schemas.openxmlformats.org/officeDocument/2006/relationships/tags" Target="../tags/tag212.xml"/><Relationship Id="rId21" Type="http://schemas.openxmlformats.org/officeDocument/2006/relationships/tags" Target="../tags/tag230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5" Type="http://schemas.openxmlformats.org/officeDocument/2006/relationships/image" Target="../media/image3.gif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0" Type="http://schemas.openxmlformats.org/officeDocument/2006/relationships/tags" Target="../tags/tag229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24" Type="http://schemas.openxmlformats.org/officeDocument/2006/relationships/image" Target="../media/image2.gif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219.xml"/><Relationship Id="rId19" Type="http://schemas.openxmlformats.org/officeDocument/2006/relationships/tags" Target="../tags/tag228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tags" Target="../tags/tag2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4" Type="http://schemas.openxmlformats.org/officeDocument/2006/relationships/tags" Target="../tags/tag235.xml"/><Relationship Id="rId9" Type="http://schemas.openxmlformats.org/officeDocument/2006/relationships/tags" Target="../tags/tag2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tags" Target="../tags/tag24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9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3.xml"/><Relationship Id="rId10" Type="http://schemas.openxmlformats.org/officeDocument/2006/relationships/tags" Target="../tags/tag258.xml"/><Relationship Id="rId4" Type="http://schemas.openxmlformats.org/officeDocument/2006/relationships/tags" Target="../tags/tag252.xml"/><Relationship Id="rId9" Type="http://schemas.openxmlformats.org/officeDocument/2006/relationships/tags" Target="../tags/tag2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tags" Target="../tags/tag26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9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3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2.gif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2.gi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.gif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.gif"/><Relationship Id="rId5" Type="http://schemas.openxmlformats.org/officeDocument/2006/relationships/tags" Target="../tags/tag2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image" Target="../media/image3.gif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2.gif"/><Relationship Id="rId2" Type="http://schemas.openxmlformats.org/officeDocument/2006/relationships/tags" Target="../tags/tag3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.gif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tags" Target="../tags/tag97.xml"/><Relationship Id="rId39" Type="http://schemas.openxmlformats.org/officeDocument/2006/relationships/tags" Target="../tags/tag110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34" Type="http://schemas.openxmlformats.org/officeDocument/2006/relationships/tags" Target="../tags/tag105.xml"/><Relationship Id="rId42" Type="http://schemas.openxmlformats.org/officeDocument/2006/relationships/tags" Target="../tags/tag113.xml"/><Relationship Id="rId47" Type="http://schemas.openxmlformats.org/officeDocument/2006/relationships/image" Target="../media/image3.gif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tags" Target="../tags/tag96.xml"/><Relationship Id="rId33" Type="http://schemas.openxmlformats.org/officeDocument/2006/relationships/tags" Target="../tags/tag104.xml"/><Relationship Id="rId38" Type="http://schemas.openxmlformats.org/officeDocument/2006/relationships/tags" Target="../tags/tag109.xml"/><Relationship Id="rId46" Type="http://schemas.openxmlformats.org/officeDocument/2006/relationships/image" Target="../media/image2.gif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29" Type="http://schemas.openxmlformats.org/officeDocument/2006/relationships/tags" Target="../tags/tag100.xml"/><Relationship Id="rId41" Type="http://schemas.openxmlformats.org/officeDocument/2006/relationships/tags" Target="../tags/tag112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32" Type="http://schemas.openxmlformats.org/officeDocument/2006/relationships/tags" Target="../tags/tag103.xml"/><Relationship Id="rId37" Type="http://schemas.openxmlformats.org/officeDocument/2006/relationships/tags" Target="../tags/tag108.xml"/><Relationship Id="rId40" Type="http://schemas.openxmlformats.org/officeDocument/2006/relationships/tags" Target="../tags/tag111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28" Type="http://schemas.openxmlformats.org/officeDocument/2006/relationships/tags" Target="../tags/tag99.xml"/><Relationship Id="rId36" Type="http://schemas.openxmlformats.org/officeDocument/2006/relationships/tags" Target="../tags/tag107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31" Type="http://schemas.openxmlformats.org/officeDocument/2006/relationships/tags" Target="../tags/tag102.xml"/><Relationship Id="rId44" Type="http://schemas.openxmlformats.org/officeDocument/2006/relationships/tags" Target="../tags/tag115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Relationship Id="rId27" Type="http://schemas.openxmlformats.org/officeDocument/2006/relationships/tags" Target="../tags/tag98.xml"/><Relationship Id="rId30" Type="http://schemas.openxmlformats.org/officeDocument/2006/relationships/tags" Target="../tags/tag101.xml"/><Relationship Id="rId35" Type="http://schemas.openxmlformats.org/officeDocument/2006/relationships/tags" Target="../tags/tag106.xml"/><Relationship Id="rId43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86820" y="1984536"/>
            <a:ext cx="3395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통합메인</a:t>
            </a:r>
            <a:endParaRPr lang="en-US" altLang="ko-KR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grpSp>
        <p:nvGrpSpPr>
          <p:cNvPr id="43" name="Segmented Control"/>
          <p:cNvGrpSpPr/>
          <p:nvPr>
            <p:custDataLst>
              <p:tags r:id="rId1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44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프로필 수정하기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ounded Panel"/>
          <p:cNvSpPr/>
          <p:nvPr/>
        </p:nvSpPr>
        <p:spPr>
          <a:xfrm>
            <a:off x="693017" y="4623750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프로필 공개 전환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32817" y="1670695"/>
            <a:ext cx="31485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나의 프로필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등록된 관심작가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C000"/>
                </a:solidFill>
              </a:rPr>
              <a:t>| </a:t>
            </a:r>
            <a:r>
              <a:rPr lang="ko-KR" altLang="en-US" dirty="0" smtClean="0"/>
              <a:t>받은 메시지</a:t>
            </a:r>
            <a:endParaRPr lang="ko-KR" altLang="en-US" dirty="0"/>
          </a:p>
        </p:txBody>
      </p:sp>
      <p:sp>
        <p:nvSpPr>
          <p:cNvPr id="22" name="Text Area"/>
          <p:cNvSpPr/>
          <p:nvPr/>
        </p:nvSpPr>
        <p:spPr>
          <a:xfrm>
            <a:off x="3164615" y="2115010"/>
            <a:ext cx="5190110" cy="9508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Area"/>
          <p:cNvSpPr/>
          <p:nvPr/>
        </p:nvSpPr>
        <p:spPr>
          <a:xfrm>
            <a:off x="3161142" y="3739512"/>
            <a:ext cx="5190110" cy="9508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Area"/>
          <p:cNvSpPr/>
          <p:nvPr/>
        </p:nvSpPr>
        <p:spPr>
          <a:xfrm>
            <a:off x="3161142" y="5371627"/>
            <a:ext cx="5190110" cy="9508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35" name="Picture 3" descr="웹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30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메시지 보관함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WT_MY_006</a:t>
            </a:r>
          </a:p>
        </p:txBody>
      </p:sp>
      <p:grpSp>
        <p:nvGrpSpPr>
          <p:cNvPr id="17" name="Segmented Control"/>
          <p:cNvGrpSpPr/>
          <p:nvPr>
            <p:custDataLst>
              <p:tags r:id="rId1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18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메시지함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ounded Panel"/>
          <p:cNvSpPr/>
          <p:nvPr/>
        </p:nvSpPr>
        <p:spPr>
          <a:xfrm>
            <a:off x="693017" y="4623750"/>
            <a:ext cx="2002055" cy="258249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보관함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3597" y="1677718"/>
            <a:ext cx="250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보관함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55" name="Rounded Panel"/>
          <p:cNvSpPr/>
          <p:nvPr/>
        </p:nvSpPr>
        <p:spPr>
          <a:xfrm>
            <a:off x="693017" y="4956149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99" name="Picture 3" descr="웹툰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62664"/>
              </p:ext>
            </p:extLst>
          </p:nvPr>
        </p:nvGraphicFramePr>
        <p:xfrm>
          <a:off x="2972869" y="2527607"/>
          <a:ext cx="5460982" cy="3432550"/>
        </p:xfrm>
        <a:graphic>
          <a:graphicData uri="http://schemas.openxmlformats.org/drawingml/2006/table">
            <a:tbl>
              <a:tblPr firstRow="1" bandRow="1"/>
              <a:tblGrid>
                <a:gridCol w="280102"/>
                <a:gridCol w="722129"/>
                <a:gridCol w="851285"/>
                <a:gridCol w="2247900"/>
                <a:gridCol w="1359566"/>
              </a:tblGrid>
              <a:tr h="312050"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보낸</a:t>
                      </a:r>
                      <a:r>
                        <a:rPr lang="en-US" altLang="ko-KR" sz="900" b="1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00" b="1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사람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받은 사람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날짜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작가목록 보고 연락드려요 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2016-09-12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5:42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뭐하세요 작가님 요즘 소식도 뜸하고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2016-09-12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5:40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보관함에 저장된 쪽지 입니다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2016-09-12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5:35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보낸 메시지 받은 메시지 모두 저장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할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2016-09-12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2:40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보관함에 저장된 쪽지 입니다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보관함에 저장된 쪽지 입니다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보관함에 저장된 쪽지 입니다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보관함에 저장된 쪽지 입니다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보관함에 저장된 쪽지 입니다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보관함에 저장된 쪽지 입니다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6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2" name="Checkbox"/>
          <p:cNvGrpSpPr/>
          <p:nvPr>
            <p:custDataLst>
              <p:tags r:id="rId2"/>
            </p:custDataLst>
          </p:nvPr>
        </p:nvGrpSpPr>
        <p:grpSpPr>
          <a:xfrm>
            <a:off x="3055512" y="2609418"/>
            <a:ext cx="131556" cy="131556"/>
            <a:chOff x="554563" y="2632644"/>
            <a:chExt cx="131556" cy="131556"/>
          </a:xfrm>
        </p:grpSpPr>
        <p:sp>
          <p:nvSpPr>
            <p:cNvPr id="103" name="Box"/>
            <p:cNvSpPr/>
            <p:nvPr>
              <p:custDataLst>
                <p:tags r:id="rId4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ck" hidden="1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Checkbox"/>
          <p:cNvGrpSpPr/>
          <p:nvPr>
            <p:custDataLst>
              <p:tags r:id="rId3"/>
            </p:custDataLst>
          </p:nvPr>
        </p:nvGrpSpPr>
        <p:grpSpPr>
          <a:xfrm>
            <a:off x="3055512" y="2922367"/>
            <a:ext cx="131556" cy="131556"/>
            <a:chOff x="554563" y="2632644"/>
            <a:chExt cx="131556" cy="131556"/>
          </a:xfrm>
        </p:grpSpPr>
        <p:sp>
          <p:nvSpPr>
            <p:cNvPr id="106" name="Box"/>
            <p:cNvSpPr/>
            <p:nvPr>
              <p:custDataLst>
                <p:tags r:id="rId3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Check" hidden="1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8" name="Checkbox"/>
          <p:cNvGrpSpPr/>
          <p:nvPr>
            <p:custDataLst>
              <p:tags r:id="rId4"/>
            </p:custDataLst>
          </p:nvPr>
        </p:nvGrpSpPr>
        <p:grpSpPr>
          <a:xfrm>
            <a:off x="3055512" y="3235316"/>
            <a:ext cx="131556" cy="131556"/>
            <a:chOff x="554563" y="2632644"/>
            <a:chExt cx="131556" cy="131556"/>
          </a:xfrm>
        </p:grpSpPr>
        <p:sp>
          <p:nvSpPr>
            <p:cNvPr id="109" name="Box"/>
            <p:cNvSpPr/>
            <p:nvPr>
              <p:custDataLst>
                <p:tags r:id="rId3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heck" hidden="1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Checkbox"/>
          <p:cNvGrpSpPr/>
          <p:nvPr>
            <p:custDataLst>
              <p:tags r:id="rId5"/>
            </p:custDataLst>
          </p:nvPr>
        </p:nvGrpSpPr>
        <p:grpSpPr>
          <a:xfrm>
            <a:off x="3055512" y="3548265"/>
            <a:ext cx="131556" cy="131556"/>
            <a:chOff x="554563" y="2632644"/>
            <a:chExt cx="131556" cy="131556"/>
          </a:xfrm>
        </p:grpSpPr>
        <p:sp>
          <p:nvSpPr>
            <p:cNvPr id="112" name="Box"/>
            <p:cNvSpPr/>
            <p:nvPr>
              <p:custDataLst>
                <p:tags r:id="rId3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heck" hidden="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" name="Checkbox"/>
          <p:cNvGrpSpPr/>
          <p:nvPr>
            <p:custDataLst>
              <p:tags r:id="rId6"/>
            </p:custDataLst>
          </p:nvPr>
        </p:nvGrpSpPr>
        <p:grpSpPr>
          <a:xfrm>
            <a:off x="3055512" y="3861214"/>
            <a:ext cx="131556" cy="131556"/>
            <a:chOff x="554563" y="2632644"/>
            <a:chExt cx="131556" cy="131556"/>
          </a:xfrm>
        </p:grpSpPr>
        <p:sp>
          <p:nvSpPr>
            <p:cNvPr id="115" name="Box"/>
            <p:cNvSpPr/>
            <p:nvPr>
              <p:custDataLst>
                <p:tags r:id="rId3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ck" hidden="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Checkbox"/>
          <p:cNvGrpSpPr/>
          <p:nvPr>
            <p:custDataLst>
              <p:tags r:id="rId7"/>
            </p:custDataLst>
          </p:nvPr>
        </p:nvGrpSpPr>
        <p:grpSpPr>
          <a:xfrm>
            <a:off x="3055512" y="4174163"/>
            <a:ext cx="131556" cy="131556"/>
            <a:chOff x="554563" y="2632644"/>
            <a:chExt cx="131556" cy="131556"/>
          </a:xfrm>
        </p:grpSpPr>
        <p:sp>
          <p:nvSpPr>
            <p:cNvPr id="118" name="Box"/>
            <p:cNvSpPr/>
            <p:nvPr>
              <p:custDataLst>
                <p:tags r:id="rId3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Check" hidden="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Text Box"/>
          <p:cNvSpPr/>
          <p:nvPr/>
        </p:nvSpPr>
        <p:spPr>
          <a:xfrm>
            <a:off x="2972869" y="2194047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4" name="Checkbox"/>
          <p:cNvGrpSpPr/>
          <p:nvPr>
            <p:custDataLst>
              <p:tags r:id="rId8"/>
            </p:custDataLst>
          </p:nvPr>
        </p:nvGrpSpPr>
        <p:grpSpPr>
          <a:xfrm>
            <a:off x="3055512" y="4487112"/>
            <a:ext cx="131556" cy="131556"/>
            <a:chOff x="554563" y="2632644"/>
            <a:chExt cx="131556" cy="131556"/>
          </a:xfrm>
        </p:grpSpPr>
        <p:sp>
          <p:nvSpPr>
            <p:cNvPr id="125" name="Box"/>
            <p:cNvSpPr/>
            <p:nvPr>
              <p:custDataLst>
                <p:tags r:id="rId2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Check" hidden="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Checkbox"/>
          <p:cNvGrpSpPr/>
          <p:nvPr>
            <p:custDataLst>
              <p:tags r:id="rId9"/>
            </p:custDataLst>
          </p:nvPr>
        </p:nvGrpSpPr>
        <p:grpSpPr>
          <a:xfrm>
            <a:off x="3055512" y="4800061"/>
            <a:ext cx="131556" cy="131556"/>
            <a:chOff x="554563" y="2632644"/>
            <a:chExt cx="131556" cy="131556"/>
          </a:xfrm>
        </p:grpSpPr>
        <p:sp>
          <p:nvSpPr>
            <p:cNvPr id="128" name="Box"/>
            <p:cNvSpPr/>
            <p:nvPr>
              <p:custDataLst>
                <p:tags r:id="rId2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Check" hidden="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Checkbox"/>
          <p:cNvGrpSpPr/>
          <p:nvPr>
            <p:custDataLst>
              <p:tags r:id="rId10"/>
            </p:custDataLst>
          </p:nvPr>
        </p:nvGrpSpPr>
        <p:grpSpPr>
          <a:xfrm>
            <a:off x="3055512" y="5113010"/>
            <a:ext cx="131556" cy="131556"/>
            <a:chOff x="554563" y="2632644"/>
            <a:chExt cx="131556" cy="131556"/>
          </a:xfrm>
        </p:grpSpPr>
        <p:sp>
          <p:nvSpPr>
            <p:cNvPr id="131" name="Box"/>
            <p:cNvSpPr/>
            <p:nvPr>
              <p:custDataLst>
                <p:tags r:id="rId2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Check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3" name="Checkbox"/>
          <p:cNvGrpSpPr/>
          <p:nvPr>
            <p:custDataLst>
              <p:tags r:id="rId11"/>
            </p:custDataLst>
          </p:nvPr>
        </p:nvGrpSpPr>
        <p:grpSpPr>
          <a:xfrm>
            <a:off x="3055512" y="5738907"/>
            <a:ext cx="131556" cy="131556"/>
            <a:chOff x="554563" y="2632644"/>
            <a:chExt cx="131556" cy="131556"/>
          </a:xfrm>
        </p:grpSpPr>
        <p:sp>
          <p:nvSpPr>
            <p:cNvPr id="134" name="Box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Check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Checkbox"/>
          <p:cNvGrpSpPr/>
          <p:nvPr>
            <p:custDataLst>
              <p:tags r:id="rId12"/>
            </p:custDataLst>
          </p:nvPr>
        </p:nvGrpSpPr>
        <p:grpSpPr>
          <a:xfrm>
            <a:off x="3055512" y="5425959"/>
            <a:ext cx="131556" cy="131556"/>
            <a:chOff x="554563" y="2632644"/>
            <a:chExt cx="131556" cy="131556"/>
          </a:xfrm>
        </p:grpSpPr>
        <p:sp>
          <p:nvSpPr>
            <p:cNvPr id="137" name="Box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Check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8" name="Pagination"/>
          <p:cNvSpPr txBox="1"/>
          <p:nvPr/>
        </p:nvSpPr>
        <p:spPr>
          <a:xfrm>
            <a:off x="5209217" y="6019831"/>
            <a:ext cx="909160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70" name="그룹 169"/>
          <p:cNvGrpSpPr/>
          <p:nvPr/>
        </p:nvGrpSpPr>
        <p:grpSpPr>
          <a:xfrm>
            <a:off x="4041019" y="6319248"/>
            <a:ext cx="3435321" cy="242932"/>
            <a:chOff x="3879883" y="6236811"/>
            <a:chExt cx="3435321" cy="242932"/>
          </a:xfrm>
        </p:grpSpPr>
        <p:grpSp>
          <p:nvGrpSpPr>
            <p:cNvPr id="186" name="Checkbox"/>
            <p:cNvGrpSpPr/>
            <p:nvPr>
              <p:custDataLst>
                <p:tags r:id="rId13"/>
              </p:custDataLst>
            </p:nvPr>
          </p:nvGrpSpPr>
          <p:grpSpPr>
            <a:xfrm>
              <a:off x="3879883" y="6236811"/>
              <a:ext cx="625537" cy="212366"/>
              <a:chOff x="554563" y="2592239"/>
              <a:chExt cx="625537" cy="212366"/>
            </a:xfrm>
          </p:grpSpPr>
          <p:sp>
            <p:nvSpPr>
              <p:cNvPr id="193" name="Box"/>
              <p:cNvSpPr/>
              <p:nvPr>
                <p:custDataLst>
                  <p:tags r:id="rId18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Label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작가명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Check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7" name="Checkbox"/>
            <p:cNvGrpSpPr/>
            <p:nvPr>
              <p:custDataLst>
                <p:tags r:id="rId14"/>
              </p:custDataLst>
            </p:nvPr>
          </p:nvGrpSpPr>
          <p:grpSpPr>
            <a:xfrm>
              <a:off x="4546772" y="6236811"/>
              <a:ext cx="510121" cy="212366"/>
              <a:chOff x="554563" y="2592239"/>
              <a:chExt cx="510121" cy="212366"/>
            </a:xfrm>
          </p:grpSpPr>
          <p:sp>
            <p:nvSpPr>
              <p:cNvPr id="190" name="Box"/>
              <p:cNvSpPr/>
              <p:nvPr>
                <p:custDataLst>
                  <p:tags r:id="rId15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Label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내용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2" name="Check" hidden="1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8" name="Text Box"/>
            <p:cNvSpPr/>
            <p:nvPr/>
          </p:nvSpPr>
          <p:spPr>
            <a:xfrm>
              <a:off x="5188449" y="623865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검색어를 입력하세요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Text Box"/>
            <p:cNvSpPr/>
            <p:nvPr/>
          </p:nvSpPr>
          <p:spPr>
            <a:xfrm>
              <a:off x="6876185" y="6238651"/>
              <a:ext cx="43901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5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메시지 보내기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WT_MY_007</a:t>
            </a:r>
          </a:p>
        </p:txBody>
      </p:sp>
      <p:grpSp>
        <p:nvGrpSpPr>
          <p:cNvPr id="17" name="Segmented Control"/>
          <p:cNvGrpSpPr/>
          <p:nvPr>
            <p:custDataLst>
              <p:tags r:id="rId1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18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메시지함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ounded Panel"/>
          <p:cNvSpPr/>
          <p:nvPr/>
        </p:nvSpPr>
        <p:spPr>
          <a:xfrm>
            <a:off x="693017" y="4623750"/>
            <a:ext cx="200205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보관함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3597" y="1677718"/>
            <a:ext cx="250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보내기</a:t>
            </a:r>
            <a:endParaRPr lang="ko-KR" altLang="en-US" dirty="0"/>
          </a:p>
        </p:txBody>
      </p:sp>
      <p:sp>
        <p:nvSpPr>
          <p:cNvPr id="85" name="Text Box"/>
          <p:cNvSpPr/>
          <p:nvPr/>
        </p:nvSpPr>
        <p:spPr>
          <a:xfrm>
            <a:off x="6410680" y="5021102"/>
            <a:ext cx="64734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전송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55" name="Rounded Panel"/>
          <p:cNvSpPr/>
          <p:nvPr/>
        </p:nvSpPr>
        <p:spPr>
          <a:xfrm>
            <a:off x="693017" y="4956149"/>
            <a:ext cx="2002055" cy="258249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3597" y="2430076"/>
            <a:ext cx="9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61" name="Text Area"/>
          <p:cNvSpPr/>
          <p:nvPr/>
        </p:nvSpPr>
        <p:spPr>
          <a:xfrm>
            <a:off x="2966907" y="2828014"/>
            <a:ext cx="4091117" cy="205419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Checkbox"/>
          <p:cNvGrpSpPr/>
          <p:nvPr>
            <p:custDataLst>
              <p:tags r:id="rId2"/>
            </p:custDataLst>
          </p:nvPr>
        </p:nvGrpSpPr>
        <p:grpSpPr>
          <a:xfrm>
            <a:off x="2966907" y="5035465"/>
            <a:ext cx="1003846" cy="212366"/>
            <a:chOff x="554563" y="2592239"/>
            <a:chExt cx="1003846" cy="212366"/>
          </a:xfrm>
        </p:grpSpPr>
        <p:sp>
          <p:nvSpPr>
            <p:cNvPr id="63" name="Box"/>
            <p:cNvSpPr/>
            <p:nvPr>
              <p:custDataLst>
                <p:tags r:id="rId1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abel"/>
            <p:cNvSpPr txBox="1"/>
            <p:nvPr>
              <p:custDataLst>
                <p:tags r:id="rId13"/>
              </p:custDataLst>
            </p:nvPr>
          </p:nvSpPr>
          <p:spPr>
            <a:xfrm>
              <a:off x="686119" y="2592239"/>
              <a:ext cx="872290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보관함에 저장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heck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75" name="Picture 3" descr="웹툰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Content"/>
          <p:cNvSpPr/>
          <p:nvPr/>
        </p:nvSpPr>
        <p:spPr>
          <a:xfrm>
            <a:off x="2932835" y="2029581"/>
            <a:ext cx="3376970" cy="228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등록한 관심작가에게 메시지를 보낼 수 있습니다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Drop-Down Box (Expanded)"/>
          <p:cNvGrpSpPr/>
          <p:nvPr>
            <p:custDataLst>
              <p:tags r:id="rId3"/>
            </p:custDataLst>
          </p:nvPr>
        </p:nvGrpSpPr>
        <p:grpSpPr>
          <a:xfrm>
            <a:off x="3764458" y="2467917"/>
            <a:ext cx="3293566" cy="1303254"/>
            <a:chOff x="595686" y="1261242"/>
            <a:chExt cx="1368150" cy="1303254"/>
          </a:xfrm>
        </p:grpSpPr>
        <p:grpSp>
          <p:nvGrpSpPr>
            <p:cNvPr id="79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83" name="Text Box"/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메시지를 보낼 작가를 선택하세요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Arrow Down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 rot="10800000" flipH="1">
                <a:off x="1916064" y="1363700"/>
                <a:ext cx="26589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Drop-Down Menu"/>
            <p:cNvGrpSpPr/>
            <p:nvPr/>
          </p:nvGrpSpPr>
          <p:grpSpPr>
            <a:xfrm>
              <a:off x="595686" y="1502667"/>
              <a:ext cx="1368150" cy="1061829"/>
              <a:chOff x="595686" y="1502667"/>
              <a:chExt cx="1368150" cy="1061829"/>
            </a:xfrm>
          </p:grpSpPr>
          <p:sp>
            <p:nvSpPr>
              <p:cNvPr id="81" name="Box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6" y="1502667"/>
                <a:ext cx="1368150" cy="106182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이작가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박만화가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최작가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황작가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김만화가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정작가</a:t>
                </a: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Selection Overlay"/>
              <p:cNvSpPr/>
              <p:nvPr>
                <p:custDataLst>
                  <p:tags r:id="rId9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9" name="Scrollbar"/>
          <p:cNvGrpSpPr/>
          <p:nvPr/>
        </p:nvGrpSpPr>
        <p:grpSpPr>
          <a:xfrm>
            <a:off x="6912349" y="2713189"/>
            <a:ext cx="144017" cy="1062162"/>
            <a:chOff x="541514" y="874785"/>
            <a:chExt cx="144017" cy="2304355"/>
          </a:xfrm>
        </p:grpSpPr>
        <p:sp>
          <p:nvSpPr>
            <p:cNvPr id="90" name="Track"/>
            <p:cNvSpPr/>
            <p:nvPr>
              <p:custDataLst>
                <p:tags r:id="rId4"/>
              </p:custDataLst>
            </p:nvPr>
          </p:nvSpPr>
          <p:spPr>
            <a:xfrm rot="5400000">
              <a:off x="-538655" y="1954954"/>
              <a:ext cx="2304355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Scroll Thumb"/>
            <p:cNvSpPr/>
            <p:nvPr>
              <p:custDataLst>
                <p:tags r:id="rId5"/>
              </p:custDataLst>
            </p:nvPr>
          </p:nvSpPr>
          <p:spPr>
            <a:xfrm rot="5400000">
              <a:off x="-29775" y="1830516"/>
              <a:ext cx="128659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0800000" flipH="1">
              <a:off x="581519" y="1003339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581519" y="2978987"/>
              <a:ext cx="64008" cy="784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0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886820" y="1984536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작가목록 메인</a:t>
            </a:r>
            <a:endParaRPr lang="ko-KR" altLang="en-US" dirty="0"/>
          </a:p>
        </p:txBody>
      </p:sp>
      <p:sp>
        <p:nvSpPr>
          <p:cNvPr id="73" name="아래쪽 화살표 72"/>
          <p:cNvSpPr/>
          <p:nvPr/>
        </p:nvSpPr>
        <p:spPr>
          <a:xfrm>
            <a:off x="9399572" y="5662450"/>
            <a:ext cx="1173018" cy="822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Search Box"/>
          <p:cNvGrpSpPr/>
          <p:nvPr>
            <p:custDataLst>
              <p:tags r:id="rId1"/>
            </p:custDataLst>
          </p:nvPr>
        </p:nvGrpSpPr>
        <p:grpSpPr>
          <a:xfrm>
            <a:off x="6060652" y="1319746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80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81" name="Search Icon"/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Text Box"/>
          <p:cNvSpPr/>
          <p:nvPr/>
        </p:nvSpPr>
        <p:spPr>
          <a:xfrm>
            <a:off x="7820608" y="1319746"/>
            <a:ext cx="45330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Drop-Down Box"/>
          <p:cNvGrpSpPr/>
          <p:nvPr>
            <p:custDataLst>
              <p:tags r:id="rId2"/>
            </p:custDataLst>
          </p:nvPr>
        </p:nvGrpSpPr>
        <p:grpSpPr>
          <a:xfrm>
            <a:off x="5203825" y="1319746"/>
            <a:ext cx="784607" cy="241092"/>
            <a:chOff x="595688" y="1261242"/>
            <a:chExt cx="1368150" cy="241092"/>
          </a:xfrm>
          <a:solidFill>
            <a:srgbClr val="FFFFFF"/>
          </a:solidFill>
        </p:grpSpPr>
        <p:sp>
          <p:nvSpPr>
            <p:cNvPr id="99" name="Text Box"/>
            <p:cNvSpPr/>
            <p:nvPr/>
          </p:nvSpPr>
          <p:spPr>
            <a:xfrm>
              <a:off x="595688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rrow Down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 bwMode="auto">
            <a:xfrm flipH="1">
              <a:off x="1763306" y="1363700"/>
              <a:ext cx="11161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Radio Button"/>
          <p:cNvGrpSpPr/>
          <p:nvPr>
            <p:custDataLst>
              <p:tags r:id="rId3"/>
            </p:custDataLst>
          </p:nvPr>
        </p:nvGrpSpPr>
        <p:grpSpPr>
          <a:xfrm>
            <a:off x="615194" y="1379766"/>
            <a:ext cx="511915" cy="212366"/>
            <a:chOff x="593892" y="1585163"/>
            <a:chExt cx="511915" cy="212366"/>
          </a:xfrm>
        </p:grpSpPr>
        <p:sp>
          <p:nvSpPr>
            <p:cNvPr id="123" name="Circle"/>
            <p:cNvSpPr/>
            <p:nvPr>
              <p:custDataLst>
                <p:tags r:id="rId30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Check"/>
            <p:cNvSpPr/>
            <p:nvPr>
              <p:custDataLst>
                <p:tags r:id="rId31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abel"/>
            <p:cNvSpPr txBox="1"/>
            <p:nvPr>
              <p:custDataLst>
                <p:tags r:id="rId32"/>
              </p:custDataLst>
            </p:nvPr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Radio Button"/>
          <p:cNvGrpSpPr/>
          <p:nvPr>
            <p:custDataLst>
              <p:tags r:id="rId4"/>
            </p:custDataLst>
          </p:nvPr>
        </p:nvGrpSpPr>
        <p:grpSpPr>
          <a:xfrm>
            <a:off x="1273557" y="1380219"/>
            <a:ext cx="511915" cy="212366"/>
            <a:chOff x="593892" y="1585163"/>
            <a:chExt cx="511915" cy="212366"/>
          </a:xfrm>
        </p:grpSpPr>
        <p:sp>
          <p:nvSpPr>
            <p:cNvPr id="128" name="Circle"/>
            <p:cNvSpPr/>
            <p:nvPr>
              <p:custDataLst>
                <p:tags r:id="rId27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Check" hidden="1"/>
            <p:cNvSpPr/>
            <p:nvPr>
              <p:custDataLst>
                <p:tags r:id="rId28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Label"/>
            <p:cNvSpPr txBox="1"/>
            <p:nvPr>
              <p:custDataLst>
                <p:tags r:id="rId29"/>
              </p:custDataLst>
            </p:nvPr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작가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Radio Button"/>
          <p:cNvGrpSpPr/>
          <p:nvPr>
            <p:custDataLst>
              <p:tags r:id="rId5"/>
            </p:custDataLst>
          </p:nvPr>
        </p:nvGrpSpPr>
        <p:grpSpPr>
          <a:xfrm>
            <a:off x="1863188" y="1370125"/>
            <a:ext cx="627331" cy="212366"/>
            <a:chOff x="593892" y="1585163"/>
            <a:chExt cx="627331" cy="212366"/>
          </a:xfrm>
        </p:grpSpPr>
        <p:sp>
          <p:nvSpPr>
            <p:cNvPr id="132" name="Circle"/>
            <p:cNvSpPr/>
            <p:nvPr>
              <p:custDataLst>
                <p:tags r:id="rId2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Check" hidden="1"/>
            <p:cNvSpPr/>
            <p:nvPr>
              <p:custDataLst>
                <p:tags r:id="rId25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Label"/>
            <p:cNvSpPr txBox="1"/>
            <p:nvPr>
              <p:custDataLst>
                <p:tags r:id="rId26"/>
              </p:custDataLst>
            </p:nvPr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만화가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4" name="Rectangle"/>
          <p:cNvSpPr/>
          <p:nvPr/>
        </p:nvSpPr>
        <p:spPr>
          <a:xfrm>
            <a:off x="608186" y="1770347"/>
            <a:ext cx="3663834" cy="165672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5" name="Placeholder"/>
          <p:cNvGrpSpPr/>
          <p:nvPr>
            <p:custDataLst>
              <p:tags r:id="rId6"/>
            </p:custDataLst>
          </p:nvPr>
        </p:nvGrpSpPr>
        <p:grpSpPr>
          <a:xfrm>
            <a:off x="735292" y="2239618"/>
            <a:ext cx="1100759" cy="1097942"/>
            <a:chOff x="3864744" y="2328042"/>
            <a:chExt cx="1008112" cy="1008114"/>
          </a:xfrm>
          <a:solidFill>
            <a:srgbClr val="FFFFFF"/>
          </a:solidFill>
        </p:grpSpPr>
        <p:grpSp>
          <p:nvGrpSpPr>
            <p:cNvPr id="166" name="Placeholder"/>
            <p:cNvGrpSpPr>
              <a:grpSpLocks/>
            </p:cNvGrpSpPr>
            <p:nvPr/>
          </p:nvGrpSpPr>
          <p:grpSpPr bwMode="auto">
            <a:xfrm>
              <a:off x="3864744" y="2328042"/>
              <a:ext cx="1008112" cy="1008114"/>
              <a:chOff x="508000" y="1396998"/>
              <a:chExt cx="1008112" cy="1008114"/>
            </a:xfrm>
            <a:grpFill/>
          </p:grpSpPr>
          <p:sp>
            <p:nvSpPr>
              <p:cNvPr id="168" name="Border"/>
              <p:cNvSpPr>
                <a:spLocks/>
              </p:cNvSpPr>
              <p:nvPr/>
            </p:nvSpPr>
            <p:spPr bwMode="auto">
              <a:xfrm>
                <a:off x="508000" y="1396998"/>
                <a:ext cx="1008112" cy="100811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Line 2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Line 1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7" name="Label"/>
            <p:cNvSpPr txBox="1"/>
            <p:nvPr>
              <p:custDataLst>
                <p:tags r:id="rId23"/>
              </p:custDataLst>
            </p:nvPr>
          </p:nvSpPr>
          <p:spPr>
            <a:xfrm>
              <a:off x="3932657" y="2734605"/>
              <a:ext cx="872290" cy="194991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이미지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1" name="Label"/>
          <p:cNvSpPr txBox="1"/>
          <p:nvPr>
            <p:custDataLst>
              <p:tags r:id="rId7"/>
            </p:custDataLst>
          </p:nvPr>
        </p:nvSpPr>
        <p:spPr>
          <a:xfrm>
            <a:off x="1313233" y="1876270"/>
            <a:ext cx="2665019" cy="1412694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 로맨스만 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년째 </a:t>
            </a:r>
            <a:endParaRPr lang="en-US" altLang="ko-KR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작가명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김작가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경력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외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편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로망띠끄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북띠끄에서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장편 연재소설 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연재중인 김작가입니다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많은 사랑을 받아 내년에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웹드라마가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촬영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될 예정이고요 어쩌고 저쩌고 자기소개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35292" y="1875395"/>
            <a:ext cx="552506" cy="218281"/>
          </a:xfrm>
          <a:prstGeom prst="roundRect">
            <a:avLst>
              <a:gd name="adj" fmla="val 45031"/>
            </a:avLst>
          </a:prstGeom>
          <a:solidFill>
            <a:schemeClr val="accent5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글작가</a:t>
            </a:r>
            <a:endParaRPr lang="ko-KR" altLang="en-US" sz="700" dirty="0"/>
          </a:p>
        </p:txBody>
      </p:sp>
      <p:sp>
        <p:nvSpPr>
          <p:cNvPr id="173" name="Rectangle"/>
          <p:cNvSpPr/>
          <p:nvPr/>
        </p:nvSpPr>
        <p:spPr>
          <a:xfrm>
            <a:off x="4603066" y="1770347"/>
            <a:ext cx="3663834" cy="165672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4" name="Placeholder"/>
          <p:cNvGrpSpPr/>
          <p:nvPr>
            <p:custDataLst>
              <p:tags r:id="rId8"/>
            </p:custDataLst>
          </p:nvPr>
        </p:nvGrpSpPr>
        <p:grpSpPr>
          <a:xfrm>
            <a:off x="4730172" y="2239618"/>
            <a:ext cx="1100759" cy="1097942"/>
            <a:chOff x="3864744" y="2328042"/>
            <a:chExt cx="1008112" cy="1008114"/>
          </a:xfrm>
          <a:solidFill>
            <a:srgbClr val="FFFFFF"/>
          </a:solidFill>
        </p:grpSpPr>
        <p:grpSp>
          <p:nvGrpSpPr>
            <p:cNvPr id="175" name="Placeholder"/>
            <p:cNvGrpSpPr>
              <a:grpSpLocks/>
            </p:cNvGrpSpPr>
            <p:nvPr/>
          </p:nvGrpSpPr>
          <p:grpSpPr bwMode="auto">
            <a:xfrm>
              <a:off x="3864744" y="2328042"/>
              <a:ext cx="1008112" cy="1008114"/>
              <a:chOff x="508000" y="1396998"/>
              <a:chExt cx="1008112" cy="1008114"/>
            </a:xfrm>
            <a:grpFill/>
          </p:grpSpPr>
          <p:sp>
            <p:nvSpPr>
              <p:cNvPr id="177" name="Border"/>
              <p:cNvSpPr>
                <a:spLocks/>
              </p:cNvSpPr>
              <p:nvPr/>
            </p:nvSpPr>
            <p:spPr bwMode="auto">
              <a:xfrm>
                <a:off x="508000" y="1396998"/>
                <a:ext cx="1008112" cy="100811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Line 2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Line 1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6" name="Label"/>
            <p:cNvSpPr txBox="1"/>
            <p:nvPr>
              <p:custDataLst>
                <p:tags r:id="rId22"/>
              </p:custDataLst>
            </p:nvPr>
          </p:nvSpPr>
          <p:spPr>
            <a:xfrm>
              <a:off x="3932657" y="2734605"/>
              <a:ext cx="872290" cy="194991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이미지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0" name="Label"/>
          <p:cNvSpPr txBox="1"/>
          <p:nvPr>
            <p:custDataLst>
              <p:tags r:id="rId9"/>
            </p:custDataLst>
          </p:nvPr>
        </p:nvSpPr>
        <p:spPr>
          <a:xfrm>
            <a:off x="5308113" y="1876270"/>
            <a:ext cx="2665019" cy="1412694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 로맨스만 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년째 </a:t>
            </a:r>
            <a:endParaRPr lang="en-US" altLang="ko-KR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작가명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김작가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경력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외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편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로망띠끄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북띠끄에서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장편 연재소설 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연재중인 김작가입니다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많은 사랑을 받아 내년에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웹드라마가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촬영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될 예정이고요 어쩌고 저쩌고 자기소개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4730172" y="1875395"/>
            <a:ext cx="552506" cy="218281"/>
          </a:xfrm>
          <a:prstGeom prst="roundRect">
            <a:avLst>
              <a:gd name="adj" fmla="val 45031"/>
            </a:avLst>
          </a:prstGeom>
          <a:solidFill>
            <a:schemeClr val="accent5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글작가</a:t>
            </a:r>
            <a:endParaRPr lang="ko-KR" altLang="en-US" sz="700" dirty="0"/>
          </a:p>
        </p:txBody>
      </p:sp>
      <p:sp>
        <p:nvSpPr>
          <p:cNvPr id="182" name="Rectangle"/>
          <p:cNvSpPr/>
          <p:nvPr/>
        </p:nvSpPr>
        <p:spPr>
          <a:xfrm>
            <a:off x="4603066" y="3538873"/>
            <a:ext cx="3663834" cy="165672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3" name="Placeholder"/>
          <p:cNvGrpSpPr/>
          <p:nvPr>
            <p:custDataLst>
              <p:tags r:id="rId10"/>
            </p:custDataLst>
          </p:nvPr>
        </p:nvGrpSpPr>
        <p:grpSpPr>
          <a:xfrm>
            <a:off x="4730172" y="4008144"/>
            <a:ext cx="1100759" cy="1097942"/>
            <a:chOff x="3864744" y="2328042"/>
            <a:chExt cx="1008112" cy="1008114"/>
          </a:xfrm>
          <a:solidFill>
            <a:srgbClr val="FFFFFF"/>
          </a:solidFill>
        </p:grpSpPr>
        <p:grpSp>
          <p:nvGrpSpPr>
            <p:cNvPr id="184" name="Placeholder"/>
            <p:cNvGrpSpPr>
              <a:grpSpLocks/>
            </p:cNvGrpSpPr>
            <p:nvPr/>
          </p:nvGrpSpPr>
          <p:grpSpPr bwMode="auto">
            <a:xfrm>
              <a:off x="3864744" y="2328042"/>
              <a:ext cx="1008112" cy="1008114"/>
              <a:chOff x="508000" y="1396998"/>
              <a:chExt cx="1008112" cy="1008114"/>
            </a:xfrm>
            <a:grpFill/>
          </p:grpSpPr>
          <p:sp>
            <p:nvSpPr>
              <p:cNvPr id="186" name="Border"/>
              <p:cNvSpPr>
                <a:spLocks/>
              </p:cNvSpPr>
              <p:nvPr/>
            </p:nvSpPr>
            <p:spPr bwMode="auto">
              <a:xfrm>
                <a:off x="508000" y="1396998"/>
                <a:ext cx="1008112" cy="100811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Line 2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Line 1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5" name="Label"/>
            <p:cNvSpPr txBox="1"/>
            <p:nvPr>
              <p:custDataLst>
                <p:tags r:id="rId21"/>
              </p:custDataLst>
            </p:nvPr>
          </p:nvSpPr>
          <p:spPr>
            <a:xfrm>
              <a:off x="3932657" y="2734605"/>
              <a:ext cx="872290" cy="194991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이미지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9" name="Label"/>
          <p:cNvSpPr txBox="1"/>
          <p:nvPr>
            <p:custDataLst>
              <p:tags r:id="rId11"/>
            </p:custDataLst>
          </p:nvPr>
        </p:nvSpPr>
        <p:spPr>
          <a:xfrm>
            <a:off x="5308113" y="3644796"/>
            <a:ext cx="2665019" cy="1412694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 로맨스만 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년째 </a:t>
            </a:r>
            <a:endParaRPr lang="en-US" altLang="ko-KR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작가명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김작가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경력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외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편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로망띠끄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북띠끄에서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장편 연재소설 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연재중인 김작가입니다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많은 사랑을 받아 내년에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웹드라마가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촬영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될 예정이고요 어쩌고 저쩌고 자기소개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730172" y="3643921"/>
            <a:ext cx="552506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만화가</a:t>
            </a:r>
            <a:endParaRPr lang="ko-KR" altLang="en-US" sz="700" dirty="0"/>
          </a:p>
        </p:txBody>
      </p:sp>
      <p:sp>
        <p:nvSpPr>
          <p:cNvPr id="191" name="Rectangle"/>
          <p:cNvSpPr/>
          <p:nvPr/>
        </p:nvSpPr>
        <p:spPr>
          <a:xfrm>
            <a:off x="608186" y="3532120"/>
            <a:ext cx="3663834" cy="165672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2" name="Placeholder"/>
          <p:cNvGrpSpPr/>
          <p:nvPr>
            <p:custDataLst>
              <p:tags r:id="rId12"/>
            </p:custDataLst>
          </p:nvPr>
        </p:nvGrpSpPr>
        <p:grpSpPr>
          <a:xfrm>
            <a:off x="735292" y="4001391"/>
            <a:ext cx="1100759" cy="1097942"/>
            <a:chOff x="3864744" y="2328042"/>
            <a:chExt cx="1008112" cy="1008114"/>
          </a:xfrm>
          <a:solidFill>
            <a:srgbClr val="FFFFFF"/>
          </a:solidFill>
        </p:grpSpPr>
        <p:grpSp>
          <p:nvGrpSpPr>
            <p:cNvPr id="193" name="Placeholder"/>
            <p:cNvGrpSpPr>
              <a:grpSpLocks/>
            </p:cNvGrpSpPr>
            <p:nvPr/>
          </p:nvGrpSpPr>
          <p:grpSpPr bwMode="auto">
            <a:xfrm>
              <a:off x="3864744" y="2328042"/>
              <a:ext cx="1008112" cy="1008114"/>
              <a:chOff x="508000" y="1396998"/>
              <a:chExt cx="1008112" cy="1008114"/>
            </a:xfrm>
            <a:grpFill/>
          </p:grpSpPr>
          <p:sp>
            <p:nvSpPr>
              <p:cNvPr id="195" name="Border"/>
              <p:cNvSpPr>
                <a:spLocks/>
              </p:cNvSpPr>
              <p:nvPr/>
            </p:nvSpPr>
            <p:spPr bwMode="auto">
              <a:xfrm>
                <a:off x="508000" y="1396998"/>
                <a:ext cx="1008112" cy="100811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Line 2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Line 1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4" name="Label"/>
            <p:cNvSpPr txBox="1"/>
            <p:nvPr>
              <p:custDataLst>
                <p:tags r:id="rId20"/>
              </p:custDataLst>
            </p:nvPr>
          </p:nvSpPr>
          <p:spPr>
            <a:xfrm>
              <a:off x="3932657" y="2734605"/>
              <a:ext cx="872290" cy="194991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이미지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8" name="Label"/>
          <p:cNvSpPr txBox="1"/>
          <p:nvPr>
            <p:custDataLst>
              <p:tags r:id="rId13"/>
            </p:custDataLst>
          </p:nvPr>
        </p:nvSpPr>
        <p:spPr>
          <a:xfrm>
            <a:off x="1313233" y="3638043"/>
            <a:ext cx="2665019" cy="1412694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 로맨스만 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년째 </a:t>
            </a:r>
            <a:endParaRPr lang="en-US" altLang="ko-KR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작가명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김작가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경력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외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편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로망띠끄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북띠끄에서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장편 연재소설 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연재중인 김작가입니다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많은 사랑을 받아 내년에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웹드라마가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촬영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될 예정이고요 어쩌고 저쩌고 자기소개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735292" y="3637168"/>
            <a:ext cx="552506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만화가</a:t>
            </a:r>
            <a:endParaRPr lang="ko-KR" altLang="en-US" sz="700" dirty="0"/>
          </a:p>
        </p:txBody>
      </p:sp>
      <p:sp>
        <p:nvSpPr>
          <p:cNvPr id="200" name="Rectangle"/>
          <p:cNvSpPr/>
          <p:nvPr/>
        </p:nvSpPr>
        <p:spPr>
          <a:xfrm>
            <a:off x="4610074" y="5310411"/>
            <a:ext cx="3663834" cy="143963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1" name="Placeholder"/>
          <p:cNvGrpSpPr/>
          <p:nvPr>
            <p:custDataLst>
              <p:tags r:id="rId14"/>
            </p:custDataLst>
          </p:nvPr>
        </p:nvGrpSpPr>
        <p:grpSpPr>
          <a:xfrm>
            <a:off x="4737180" y="5779681"/>
            <a:ext cx="1100759" cy="970367"/>
            <a:chOff x="3864744" y="2328041"/>
            <a:chExt cx="1008112" cy="1008113"/>
          </a:xfrm>
          <a:solidFill>
            <a:srgbClr val="FFFFFF"/>
          </a:solidFill>
        </p:grpSpPr>
        <p:grpSp>
          <p:nvGrpSpPr>
            <p:cNvPr id="202" name="Placeholder"/>
            <p:cNvGrpSpPr>
              <a:grpSpLocks/>
            </p:cNvGrpSpPr>
            <p:nvPr/>
          </p:nvGrpSpPr>
          <p:grpSpPr bwMode="auto">
            <a:xfrm>
              <a:off x="3864744" y="2328041"/>
              <a:ext cx="1008112" cy="1008113"/>
              <a:chOff x="508000" y="1396997"/>
              <a:chExt cx="1008112" cy="1008113"/>
            </a:xfrm>
            <a:grpFill/>
          </p:grpSpPr>
          <p:sp>
            <p:nvSpPr>
              <p:cNvPr id="204" name="Border"/>
              <p:cNvSpPr>
                <a:spLocks/>
              </p:cNvSpPr>
              <p:nvPr/>
            </p:nvSpPr>
            <p:spPr bwMode="auto">
              <a:xfrm>
                <a:off x="508000" y="1396997"/>
                <a:ext cx="1008112" cy="100811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0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3" name="Label"/>
            <p:cNvSpPr txBox="1"/>
            <p:nvPr>
              <p:custDataLst>
                <p:tags r:id="rId19"/>
              </p:custDataLst>
            </p:nvPr>
          </p:nvSpPr>
          <p:spPr>
            <a:xfrm>
              <a:off x="3932657" y="2721787"/>
              <a:ext cx="872290" cy="220627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이미지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7" name="Label"/>
          <p:cNvSpPr txBox="1"/>
          <p:nvPr>
            <p:custDataLst>
              <p:tags r:id="rId15"/>
            </p:custDataLst>
          </p:nvPr>
        </p:nvSpPr>
        <p:spPr>
          <a:xfrm>
            <a:off x="5315121" y="5416334"/>
            <a:ext cx="2665019" cy="1412694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 로맨스만 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년째 </a:t>
            </a:r>
            <a:endParaRPr lang="en-US" altLang="ko-KR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작가명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김작가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경력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외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편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로망띠끄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북띠끄에서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장편 연재소설 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연재중인 김작가입니다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많은 사랑을 받아 내년에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웹드라마가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촬영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될 예정이고요 어쩌고 저쩌고 자기소개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4737180" y="5415459"/>
            <a:ext cx="552506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만화가</a:t>
            </a:r>
            <a:endParaRPr lang="ko-KR" altLang="en-US" sz="700" dirty="0"/>
          </a:p>
        </p:txBody>
      </p:sp>
      <p:sp>
        <p:nvSpPr>
          <p:cNvPr id="209" name="Rectangle"/>
          <p:cNvSpPr/>
          <p:nvPr/>
        </p:nvSpPr>
        <p:spPr>
          <a:xfrm>
            <a:off x="615194" y="5303658"/>
            <a:ext cx="3663834" cy="144638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0" name="Placeholder"/>
          <p:cNvGrpSpPr/>
          <p:nvPr>
            <p:custDataLst>
              <p:tags r:id="rId16"/>
            </p:custDataLst>
          </p:nvPr>
        </p:nvGrpSpPr>
        <p:grpSpPr>
          <a:xfrm>
            <a:off x="742300" y="5772929"/>
            <a:ext cx="1100759" cy="977117"/>
            <a:chOff x="3864744" y="2328042"/>
            <a:chExt cx="1008112" cy="1008114"/>
          </a:xfrm>
          <a:solidFill>
            <a:srgbClr val="FFFFFF"/>
          </a:solidFill>
        </p:grpSpPr>
        <p:grpSp>
          <p:nvGrpSpPr>
            <p:cNvPr id="211" name="Placeholder"/>
            <p:cNvGrpSpPr>
              <a:grpSpLocks/>
            </p:cNvGrpSpPr>
            <p:nvPr/>
          </p:nvGrpSpPr>
          <p:grpSpPr bwMode="auto">
            <a:xfrm>
              <a:off x="3864744" y="2328042"/>
              <a:ext cx="1008112" cy="1008114"/>
              <a:chOff x="508000" y="1396998"/>
              <a:chExt cx="1008112" cy="1008114"/>
            </a:xfrm>
            <a:grpFill/>
          </p:grpSpPr>
          <p:sp>
            <p:nvSpPr>
              <p:cNvPr id="213" name="Border"/>
              <p:cNvSpPr>
                <a:spLocks/>
              </p:cNvSpPr>
              <p:nvPr/>
            </p:nvSpPr>
            <p:spPr bwMode="auto">
              <a:xfrm>
                <a:off x="508000" y="1396998"/>
                <a:ext cx="1008112" cy="100811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Line 2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Line 1"/>
              <p:cNvSpPr>
                <a:spLocks/>
              </p:cNvSpPr>
              <p:nvPr/>
            </p:nvSpPr>
            <p:spPr bwMode="auto">
              <a:xfrm>
                <a:off x="508000" y="1397001"/>
                <a:ext cx="1008112" cy="1008111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2" name="Label"/>
            <p:cNvSpPr txBox="1"/>
            <p:nvPr>
              <p:custDataLst>
                <p:tags r:id="rId18"/>
              </p:custDataLst>
            </p:nvPr>
          </p:nvSpPr>
          <p:spPr>
            <a:xfrm>
              <a:off x="3932657" y="2722549"/>
              <a:ext cx="872290" cy="219103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이미지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6" name="Label"/>
          <p:cNvSpPr txBox="1"/>
          <p:nvPr>
            <p:custDataLst>
              <p:tags r:id="rId17"/>
            </p:custDataLst>
          </p:nvPr>
        </p:nvSpPr>
        <p:spPr>
          <a:xfrm>
            <a:off x="1320241" y="5409581"/>
            <a:ext cx="2665019" cy="1412694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 로맨스만 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년째 </a:t>
            </a:r>
            <a:endParaRPr lang="en-US" altLang="ko-KR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작가명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김작가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경력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외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편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로망띠끄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북띠끄에서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장편 연재소설 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구르미그린햇빛을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연재중인 김작가입니다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많은 사랑을 받아 내년에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웹드라마가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촬영</a:t>
            </a:r>
            <a:endParaRPr lang="en-US" altLang="ko-KR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될 예정이고요 어쩌고 저쩌고 자기소개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742300" y="5408706"/>
            <a:ext cx="552506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만화가</a:t>
            </a:r>
            <a:endParaRPr lang="ko-KR" altLang="en-US" sz="700" dirty="0"/>
          </a:p>
        </p:txBody>
      </p:sp>
      <p:sp>
        <p:nvSpPr>
          <p:cNvPr id="84" name="TextBox 83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WT_AU_001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344882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93" name="Picture 3" descr="웹툰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6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3019" y="1638827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88103" y="1615752"/>
            <a:ext cx="5266625" cy="489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65105" y="1742127"/>
            <a:ext cx="53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 김작가입니다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243714" y="2111459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43714" y="2333680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자기소개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ounded Panel"/>
          <p:cNvSpPr/>
          <p:nvPr/>
        </p:nvSpPr>
        <p:spPr>
          <a:xfrm>
            <a:off x="1676400" y="4243863"/>
            <a:ext cx="101867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ounded Panel"/>
          <p:cNvSpPr/>
          <p:nvPr/>
        </p:nvSpPr>
        <p:spPr>
          <a:xfrm>
            <a:off x="693019" y="4243862"/>
            <a:ext cx="923850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관심작가등록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82163"/>
              </p:ext>
            </p:extLst>
          </p:nvPr>
        </p:nvGraphicFramePr>
        <p:xfrm>
          <a:off x="3319480" y="3527667"/>
          <a:ext cx="4824395" cy="702636"/>
        </p:xfrm>
        <a:graphic>
          <a:graphicData uri="http://schemas.openxmlformats.org/drawingml/2006/table">
            <a:tbl>
              <a:tblPr firstRow="1" bandRow="1"/>
              <a:tblGrid>
                <a:gridCol w="1204394"/>
                <a:gridCol w="1414913"/>
                <a:gridCol w="635268"/>
                <a:gridCol w="784910"/>
                <a:gridCol w="784910"/>
              </a:tblGrid>
              <a:tr h="245436"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연재일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장르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발행정보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링크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 남편의 여자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2016.02.16~2016.08.31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로망띠끄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바로보기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더블유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2015.07.08~2015.12.20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로망띠끄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바로보기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43714" y="3258530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경력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59737"/>
              </p:ext>
            </p:extLst>
          </p:nvPr>
        </p:nvGraphicFramePr>
        <p:xfrm>
          <a:off x="3319480" y="2607822"/>
          <a:ext cx="4824394" cy="50292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로망띠끄에서 로맨스물을 연재 중인 김작가입니다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신작 준비중이에요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243712" y="5150955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등록한 프로젝트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43712" y="4343242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대표작 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69302"/>
              </p:ext>
            </p:extLst>
          </p:nvPr>
        </p:nvGraphicFramePr>
        <p:xfrm>
          <a:off x="3338898" y="4620241"/>
          <a:ext cx="4824394" cy="36576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 남편의 여자는 올해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월부터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월까지 연재한 작품으로 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많이 사랑을 받았슴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37826"/>
              </p:ext>
            </p:extLst>
          </p:nvPr>
        </p:nvGraphicFramePr>
        <p:xfrm>
          <a:off x="3338898" y="5470354"/>
          <a:ext cx="4824394" cy="88245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882450">
                <a:tc>
                  <a:txBody>
                    <a:bodyPr/>
                    <a:lstStyle/>
                    <a:p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86820" y="1984536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작가소개 상세페이지</a:t>
            </a:r>
            <a:endParaRPr lang="en-US" altLang="ko-KR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354404" y="5496168"/>
            <a:ext cx="24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함께 작업하실 웹툰 작가 모집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40" name="Rounded Panel"/>
          <p:cNvSpPr/>
          <p:nvPr/>
        </p:nvSpPr>
        <p:spPr>
          <a:xfrm>
            <a:off x="7490299" y="5532106"/>
            <a:ext cx="551195" cy="207052"/>
          </a:xfrm>
          <a:prstGeom prst="roundRect">
            <a:avLst>
              <a:gd name="adj" fmla="val 7512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모집 중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07333" y="5821880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등록일자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46950" y="5813059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지원작가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57426" y="5816461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모집기간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69180" y="6064831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2016-08-01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71794" y="6039167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820" y="6069296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 남음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549910" y="5891410"/>
            <a:ext cx="0" cy="3668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30278" y="5815729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요청작품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8699" y="6059527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더블유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429260" y="5813059"/>
            <a:ext cx="469540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691677" y="5891410"/>
            <a:ext cx="0" cy="3668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977552" y="5901611"/>
            <a:ext cx="0" cy="3668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WT_AU_002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354404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64" name="Picture 3" descr="웹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93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3019" y="1638827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88103" y="1615752"/>
            <a:ext cx="5266625" cy="501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69066" y="3679037"/>
            <a:ext cx="120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박만화가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65105" y="1742127"/>
            <a:ext cx="53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박만화가입니다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243714" y="2111459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43714" y="2333680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자기소개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43714" y="4067182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작품소개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Placeholder"/>
          <p:cNvGrpSpPr>
            <a:grpSpLocks noChangeAspect="1"/>
          </p:cNvGrpSpPr>
          <p:nvPr/>
        </p:nvGrpSpPr>
        <p:grpSpPr>
          <a:xfrm>
            <a:off x="3401027" y="4394764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4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43229" y="5759511"/>
            <a:ext cx="1481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작품 </a:t>
            </a:r>
            <a:r>
              <a:rPr lang="ko-KR" altLang="en-US" sz="900" dirty="0" err="1" smtClean="0"/>
              <a:t>더보기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55" name="Rectangle"/>
          <p:cNvSpPr/>
          <p:nvPr/>
        </p:nvSpPr>
        <p:spPr>
          <a:xfrm>
            <a:off x="3318794" y="4341409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1244" y="5478010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56" name="Placeholder"/>
          <p:cNvGrpSpPr>
            <a:grpSpLocks noChangeAspect="1"/>
          </p:cNvGrpSpPr>
          <p:nvPr/>
        </p:nvGrpSpPr>
        <p:grpSpPr>
          <a:xfrm>
            <a:off x="6764102" y="4394764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5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Rectangle"/>
          <p:cNvSpPr/>
          <p:nvPr/>
        </p:nvSpPr>
        <p:spPr>
          <a:xfrm>
            <a:off x="6681869" y="4341409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74319" y="5478010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61" name="Placeholder"/>
          <p:cNvGrpSpPr>
            <a:grpSpLocks noChangeAspect="1"/>
          </p:cNvGrpSpPr>
          <p:nvPr/>
        </p:nvGrpSpPr>
        <p:grpSpPr>
          <a:xfrm>
            <a:off x="5094045" y="4394764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2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Rectangle"/>
          <p:cNvSpPr/>
          <p:nvPr/>
        </p:nvSpPr>
        <p:spPr>
          <a:xfrm>
            <a:off x="5011812" y="4341409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4262" y="5478010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52964"/>
              </p:ext>
            </p:extLst>
          </p:nvPr>
        </p:nvGraphicFramePr>
        <p:xfrm>
          <a:off x="3319480" y="3432290"/>
          <a:ext cx="4824395" cy="474036"/>
        </p:xfrm>
        <a:graphic>
          <a:graphicData uri="http://schemas.openxmlformats.org/drawingml/2006/table">
            <a:tbl>
              <a:tblPr firstRow="1" bandRow="1"/>
              <a:tblGrid>
                <a:gridCol w="1204394"/>
                <a:gridCol w="1414913"/>
                <a:gridCol w="635268"/>
                <a:gridCol w="832585"/>
                <a:gridCol w="737235"/>
              </a:tblGrid>
              <a:tr h="245436"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연재일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장르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발행정보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링크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만화가의일기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2016.01.01~2016.03.31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일상툰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네이버 도전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바로보기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43714" y="3163153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경력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51258"/>
              </p:ext>
            </p:extLst>
          </p:nvPr>
        </p:nvGraphicFramePr>
        <p:xfrm>
          <a:off x="3319480" y="2607822"/>
          <a:ext cx="4824394" cy="50292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반갑습니다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웹툰 지망생 박만화가입니다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^.~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236665" y="5508786"/>
            <a:ext cx="544112" cy="184666"/>
            <a:chOff x="4236665" y="5508786"/>
            <a:chExt cx="544112" cy="18466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26302" y="5531258"/>
              <a:ext cx="370759" cy="13972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36665" y="5508786"/>
              <a:ext cx="5441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대표작품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ounded Panel"/>
          <p:cNvSpPr/>
          <p:nvPr/>
        </p:nvSpPr>
        <p:spPr>
          <a:xfrm>
            <a:off x="1676400" y="4243863"/>
            <a:ext cx="101867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ounded Panel"/>
          <p:cNvSpPr/>
          <p:nvPr/>
        </p:nvSpPr>
        <p:spPr>
          <a:xfrm>
            <a:off x="693019" y="4243862"/>
            <a:ext cx="923850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관심작가등록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14261" y="5526068"/>
            <a:ext cx="370759" cy="1397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00" dirty="0"/>
          </a:p>
        </p:txBody>
      </p:sp>
      <p:sp>
        <p:nvSpPr>
          <p:cNvPr id="51" name="TextBox 50"/>
          <p:cNvSpPr txBox="1"/>
          <p:nvPr/>
        </p:nvSpPr>
        <p:spPr>
          <a:xfrm>
            <a:off x="5924624" y="5503596"/>
            <a:ext cx="544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대표작품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86820" y="1984536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만화가소개 상세페이지</a:t>
            </a:r>
            <a:endParaRPr lang="en-US" altLang="ko-KR" sz="14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WT_AU_002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34232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75" name="Picture 3" descr="웹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3019" y="1638827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88103" y="1615752"/>
            <a:ext cx="5266625" cy="501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69066" y="3679037"/>
            <a:ext cx="120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박만화가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43714" y="1707537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작품소개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Placeholder"/>
          <p:cNvGrpSpPr>
            <a:grpSpLocks noChangeAspect="1"/>
          </p:cNvGrpSpPr>
          <p:nvPr/>
        </p:nvGrpSpPr>
        <p:grpSpPr>
          <a:xfrm>
            <a:off x="3401027" y="2138867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4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Rectangle"/>
          <p:cNvSpPr/>
          <p:nvPr/>
        </p:nvSpPr>
        <p:spPr>
          <a:xfrm>
            <a:off x="3318794" y="2085512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1244" y="3222113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56" name="Placeholder"/>
          <p:cNvGrpSpPr>
            <a:grpSpLocks noChangeAspect="1"/>
          </p:cNvGrpSpPr>
          <p:nvPr/>
        </p:nvGrpSpPr>
        <p:grpSpPr>
          <a:xfrm>
            <a:off x="6764102" y="2138867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5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Rectangle"/>
          <p:cNvSpPr/>
          <p:nvPr/>
        </p:nvSpPr>
        <p:spPr>
          <a:xfrm>
            <a:off x="6681869" y="2085512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74319" y="3222113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61" name="Placeholder"/>
          <p:cNvGrpSpPr>
            <a:grpSpLocks noChangeAspect="1"/>
          </p:cNvGrpSpPr>
          <p:nvPr/>
        </p:nvGrpSpPr>
        <p:grpSpPr>
          <a:xfrm>
            <a:off x="5094045" y="2138867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2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Rectangle"/>
          <p:cNvSpPr/>
          <p:nvPr/>
        </p:nvSpPr>
        <p:spPr>
          <a:xfrm>
            <a:off x="5011812" y="2085512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4262" y="3222113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36665" y="3252889"/>
            <a:ext cx="544112" cy="184666"/>
            <a:chOff x="4236665" y="5508786"/>
            <a:chExt cx="544112" cy="18466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26302" y="5531258"/>
              <a:ext cx="370759" cy="13972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36665" y="5508786"/>
              <a:ext cx="5441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대표작품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ounded Panel"/>
          <p:cNvSpPr/>
          <p:nvPr/>
        </p:nvSpPr>
        <p:spPr>
          <a:xfrm>
            <a:off x="1676400" y="4243863"/>
            <a:ext cx="101867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ounded Panel"/>
          <p:cNvSpPr/>
          <p:nvPr/>
        </p:nvSpPr>
        <p:spPr>
          <a:xfrm>
            <a:off x="693019" y="4243862"/>
            <a:ext cx="923850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관심작가등록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14261" y="3270171"/>
            <a:ext cx="370759" cy="1397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00" dirty="0"/>
          </a:p>
        </p:txBody>
      </p:sp>
      <p:sp>
        <p:nvSpPr>
          <p:cNvPr id="51" name="TextBox 50"/>
          <p:cNvSpPr txBox="1"/>
          <p:nvPr/>
        </p:nvSpPr>
        <p:spPr>
          <a:xfrm>
            <a:off x="5924624" y="3247699"/>
            <a:ext cx="544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대표작품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만화가소개 상세페이지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err="1" smtClean="0"/>
              <a:t>작품더보기</a:t>
            </a:r>
            <a:endParaRPr lang="en-US" altLang="ko-KR" sz="14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WT_AU_003</a:t>
            </a:r>
          </a:p>
        </p:txBody>
      </p:sp>
      <p:grpSp>
        <p:nvGrpSpPr>
          <p:cNvPr id="69" name="Placeholder"/>
          <p:cNvGrpSpPr>
            <a:grpSpLocks noChangeAspect="1"/>
          </p:cNvGrpSpPr>
          <p:nvPr/>
        </p:nvGrpSpPr>
        <p:grpSpPr>
          <a:xfrm>
            <a:off x="3401027" y="3778359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Rectangle"/>
          <p:cNvSpPr/>
          <p:nvPr/>
        </p:nvSpPr>
        <p:spPr>
          <a:xfrm>
            <a:off x="3318794" y="3725004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11244" y="4861605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74" name="Placeholder"/>
          <p:cNvGrpSpPr>
            <a:grpSpLocks noChangeAspect="1"/>
          </p:cNvGrpSpPr>
          <p:nvPr/>
        </p:nvGrpSpPr>
        <p:grpSpPr>
          <a:xfrm>
            <a:off x="6764102" y="3778359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5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Rectangle"/>
          <p:cNvSpPr/>
          <p:nvPr/>
        </p:nvSpPr>
        <p:spPr>
          <a:xfrm>
            <a:off x="6681869" y="3725004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74319" y="4861605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79" name="Placeholder"/>
          <p:cNvGrpSpPr>
            <a:grpSpLocks noChangeAspect="1"/>
          </p:cNvGrpSpPr>
          <p:nvPr/>
        </p:nvGrpSpPr>
        <p:grpSpPr>
          <a:xfrm>
            <a:off x="5094045" y="3778359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Rectangle"/>
          <p:cNvSpPr/>
          <p:nvPr/>
        </p:nvSpPr>
        <p:spPr>
          <a:xfrm>
            <a:off x="5011812" y="3725004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04262" y="4861605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89" name="Placeholder"/>
          <p:cNvGrpSpPr>
            <a:grpSpLocks noChangeAspect="1"/>
          </p:cNvGrpSpPr>
          <p:nvPr/>
        </p:nvGrpSpPr>
        <p:grpSpPr>
          <a:xfrm>
            <a:off x="3413636" y="5370159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9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Rectangle"/>
          <p:cNvSpPr/>
          <p:nvPr/>
        </p:nvSpPr>
        <p:spPr>
          <a:xfrm>
            <a:off x="3331403" y="5316804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23853" y="6453405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39147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95" name="Picture 3" descr="웹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09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272372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99" name="Picture 3" descr="웹툰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693019" y="1638827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88103" y="1615752"/>
            <a:ext cx="5266625" cy="501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69066" y="3679037"/>
            <a:ext cx="120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박만화가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43714" y="1707537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작품소개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Placeholder"/>
          <p:cNvGrpSpPr>
            <a:grpSpLocks noChangeAspect="1"/>
          </p:cNvGrpSpPr>
          <p:nvPr/>
        </p:nvGrpSpPr>
        <p:grpSpPr>
          <a:xfrm>
            <a:off x="3401027" y="2138867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4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Rectangle"/>
          <p:cNvSpPr/>
          <p:nvPr/>
        </p:nvSpPr>
        <p:spPr>
          <a:xfrm>
            <a:off x="3318794" y="2085512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1244" y="3222113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56" name="Placeholder"/>
          <p:cNvGrpSpPr>
            <a:grpSpLocks noChangeAspect="1"/>
          </p:cNvGrpSpPr>
          <p:nvPr/>
        </p:nvGrpSpPr>
        <p:grpSpPr>
          <a:xfrm>
            <a:off x="6764102" y="2138867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5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Rectangle"/>
          <p:cNvSpPr/>
          <p:nvPr/>
        </p:nvSpPr>
        <p:spPr>
          <a:xfrm>
            <a:off x="6681869" y="2085512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74319" y="3222113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61" name="Placeholder"/>
          <p:cNvGrpSpPr>
            <a:grpSpLocks noChangeAspect="1"/>
          </p:cNvGrpSpPr>
          <p:nvPr/>
        </p:nvGrpSpPr>
        <p:grpSpPr>
          <a:xfrm>
            <a:off x="5094045" y="2138867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2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Rectangle"/>
          <p:cNvSpPr/>
          <p:nvPr/>
        </p:nvSpPr>
        <p:spPr>
          <a:xfrm>
            <a:off x="5011812" y="2085512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4262" y="3222113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36665" y="3252889"/>
            <a:ext cx="544112" cy="184666"/>
            <a:chOff x="4236665" y="5508786"/>
            <a:chExt cx="544112" cy="18466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26302" y="5531258"/>
              <a:ext cx="370759" cy="13972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36665" y="5508786"/>
              <a:ext cx="5441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대표작품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ounded Panel"/>
          <p:cNvSpPr/>
          <p:nvPr/>
        </p:nvSpPr>
        <p:spPr>
          <a:xfrm>
            <a:off x="1676400" y="4243863"/>
            <a:ext cx="101867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ounded Panel"/>
          <p:cNvSpPr/>
          <p:nvPr/>
        </p:nvSpPr>
        <p:spPr>
          <a:xfrm>
            <a:off x="693019" y="4243862"/>
            <a:ext cx="923850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관심작가등록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14261" y="3270171"/>
            <a:ext cx="370759" cy="1397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00" dirty="0"/>
          </a:p>
        </p:txBody>
      </p:sp>
      <p:sp>
        <p:nvSpPr>
          <p:cNvPr id="51" name="TextBox 50"/>
          <p:cNvSpPr txBox="1"/>
          <p:nvPr/>
        </p:nvSpPr>
        <p:spPr>
          <a:xfrm>
            <a:off x="5924624" y="3247699"/>
            <a:ext cx="544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대표작품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0" y="1984536"/>
            <a:ext cx="2953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만화가소개 상세페이지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err="1" smtClean="0"/>
              <a:t>작품더보기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작품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작품소개글</a:t>
            </a:r>
            <a:endParaRPr lang="en-US" altLang="ko-KR" sz="14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WT_AU_003</a:t>
            </a:r>
          </a:p>
        </p:txBody>
      </p:sp>
      <p:grpSp>
        <p:nvGrpSpPr>
          <p:cNvPr id="69" name="Placeholder"/>
          <p:cNvGrpSpPr>
            <a:grpSpLocks noChangeAspect="1"/>
          </p:cNvGrpSpPr>
          <p:nvPr/>
        </p:nvGrpSpPr>
        <p:grpSpPr>
          <a:xfrm>
            <a:off x="3401027" y="3778359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Rectangle"/>
          <p:cNvSpPr/>
          <p:nvPr/>
        </p:nvSpPr>
        <p:spPr>
          <a:xfrm>
            <a:off x="3318794" y="3725004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11244" y="4861605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74" name="Placeholder"/>
          <p:cNvGrpSpPr>
            <a:grpSpLocks noChangeAspect="1"/>
          </p:cNvGrpSpPr>
          <p:nvPr/>
        </p:nvGrpSpPr>
        <p:grpSpPr>
          <a:xfrm>
            <a:off x="6764102" y="3778359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5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Rectangle"/>
          <p:cNvSpPr/>
          <p:nvPr/>
        </p:nvSpPr>
        <p:spPr>
          <a:xfrm>
            <a:off x="6681869" y="3725004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74319" y="4861605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79" name="Placeholder"/>
          <p:cNvGrpSpPr>
            <a:grpSpLocks noChangeAspect="1"/>
          </p:cNvGrpSpPr>
          <p:nvPr/>
        </p:nvGrpSpPr>
        <p:grpSpPr>
          <a:xfrm>
            <a:off x="5094045" y="3778359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Rectangle"/>
          <p:cNvSpPr/>
          <p:nvPr/>
        </p:nvSpPr>
        <p:spPr>
          <a:xfrm>
            <a:off x="5011812" y="3725004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04262" y="4861605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grpSp>
        <p:nvGrpSpPr>
          <p:cNvPr id="89" name="Placeholder"/>
          <p:cNvGrpSpPr>
            <a:grpSpLocks noChangeAspect="1"/>
          </p:cNvGrpSpPr>
          <p:nvPr/>
        </p:nvGrpSpPr>
        <p:grpSpPr>
          <a:xfrm>
            <a:off x="3413636" y="5370159"/>
            <a:ext cx="1294430" cy="103733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9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Rectangle"/>
          <p:cNvSpPr/>
          <p:nvPr/>
        </p:nvSpPr>
        <p:spPr>
          <a:xfrm>
            <a:off x="3331403" y="5316804"/>
            <a:ext cx="1449374" cy="142872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23853" y="6453405"/>
            <a:ext cx="138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일러스트작업</a:t>
            </a:r>
            <a:endParaRPr lang="ko-KR" altLang="en-US" sz="1000" dirty="0"/>
          </a:p>
        </p:txBody>
      </p:sp>
      <p:sp>
        <p:nvSpPr>
          <p:cNvPr id="66" name="Modal Dialog Overlay"/>
          <p:cNvSpPr>
            <a:spLocks/>
          </p:cNvSpPr>
          <p:nvPr/>
        </p:nvSpPr>
        <p:spPr bwMode="auto">
          <a:xfrm>
            <a:off x="167679" y="476251"/>
            <a:ext cx="8530773" cy="626928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81079" y="914870"/>
            <a:ext cx="6219825" cy="538140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3229" y="965638"/>
            <a:ext cx="550552" cy="246221"/>
            <a:chOff x="9959181" y="3534489"/>
            <a:chExt cx="550552" cy="246221"/>
          </a:xfrm>
        </p:grpSpPr>
        <p:sp>
          <p:nvSpPr>
            <p:cNvPr id="84" name="Delete"/>
            <p:cNvSpPr>
              <a:spLocks noChangeAspect="1"/>
            </p:cNvSpPr>
            <p:nvPr/>
          </p:nvSpPr>
          <p:spPr bwMode="auto">
            <a:xfrm>
              <a:off x="9959181" y="3596481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055360" y="3534489"/>
              <a:ext cx="4543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닫기</a:t>
              </a:r>
              <a:endParaRPr lang="ko-KR" altLang="en-US" sz="1000" dirty="0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1690233" y="1742127"/>
            <a:ext cx="6210671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90233" y="1210473"/>
            <a:ext cx="607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일러스트 작업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808080"/>
                </a:solidFill>
              </a:rPr>
              <a:t>작품소개 </a:t>
            </a:r>
            <a:r>
              <a:rPr lang="en-US" altLang="ko-KR" sz="1000" dirty="0" smtClean="0">
                <a:solidFill>
                  <a:srgbClr val="808080"/>
                </a:solidFill>
              </a:rPr>
              <a:t>| </a:t>
            </a:r>
            <a:r>
              <a:rPr lang="ko-KR" altLang="en-US" sz="1000" dirty="0" smtClean="0">
                <a:solidFill>
                  <a:srgbClr val="808080"/>
                </a:solidFill>
              </a:rPr>
              <a:t>그건 아마도 전쟁 같은 사랑을 표현한 일러스트 입니다</a:t>
            </a:r>
            <a:endParaRPr lang="en-US" altLang="ko-KR" sz="1000" dirty="0" smtClean="0">
              <a:solidFill>
                <a:srgbClr val="808080"/>
              </a:solidFill>
            </a:endParaRPr>
          </a:p>
        </p:txBody>
      </p:sp>
      <p:grpSp>
        <p:nvGrpSpPr>
          <p:cNvPr id="104" name="Placeholder"/>
          <p:cNvGrpSpPr>
            <a:grpSpLocks noChangeAspect="1"/>
          </p:cNvGrpSpPr>
          <p:nvPr/>
        </p:nvGrpSpPr>
        <p:grpSpPr>
          <a:xfrm>
            <a:off x="2171325" y="1937064"/>
            <a:ext cx="5279467" cy="423089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05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7" name="Scrollbar"/>
          <p:cNvGrpSpPr/>
          <p:nvPr>
            <p:custDataLst>
              <p:tags r:id="rId1"/>
            </p:custDataLst>
          </p:nvPr>
        </p:nvGrpSpPr>
        <p:grpSpPr>
          <a:xfrm>
            <a:off x="7761341" y="1743422"/>
            <a:ext cx="144232" cy="4552850"/>
            <a:chOff x="5066745" y="1652473"/>
            <a:chExt cx="144017" cy="2304356"/>
          </a:xfrm>
          <a:solidFill>
            <a:srgbClr val="FFFFFF"/>
          </a:solidFill>
        </p:grpSpPr>
        <p:sp>
          <p:nvSpPr>
            <p:cNvPr id="108" name="Track"/>
            <p:cNvSpPr/>
            <p:nvPr/>
          </p:nvSpPr>
          <p:spPr>
            <a:xfrm rot="5400000">
              <a:off x="398657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Scroll Thumb"/>
            <p:cNvSpPr/>
            <p:nvPr>
              <p:custDataLst>
                <p:tags r:id="rId2"/>
              </p:custDataLst>
            </p:nvPr>
          </p:nvSpPr>
          <p:spPr>
            <a:xfrm rot="5400000">
              <a:off x="4168830" y="2663548"/>
              <a:ext cx="1939848" cy="8276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hevro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06808" y="1682465"/>
              <a:ext cx="63913" cy="183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Chevr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06808" y="3910134"/>
              <a:ext cx="63913" cy="183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4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Radio Button"/>
          <p:cNvGrpSpPr/>
          <p:nvPr>
            <p:custDataLst>
              <p:tags r:id="rId1"/>
            </p:custDataLst>
          </p:nvPr>
        </p:nvGrpSpPr>
        <p:grpSpPr>
          <a:xfrm>
            <a:off x="480338" y="1912778"/>
            <a:ext cx="858164" cy="212366"/>
            <a:chOff x="593892" y="1585163"/>
            <a:chExt cx="858164" cy="212366"/>
          </a:xfrm>
        </p:grpSpPr>
        <p:sp>
          <p:nvSpPr>
            <p:cNvPr id="84" name="Circle"/>
            <p:cNvSpPr/>
            <p:nvPr>
              <p:custDataLst>
                <p:tags r:id="rId20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heck"/>
            <p:cNvSpPr/>
            <p:nvPr>
              <p:custDataLst>
                <p:tags r:id="rId21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abel"/>
            <p:cNvSpPr txBox="1"/>
            <p:nvPr>
              <p:custDataLst>
                <p:tags r:id="rId22"/>
              </p:custDataLst>
            </p:nvPr>
          </p:nvSpPr>
          <p:spPr>
            <a:xfrm>
              <a:off x="727242" y="1585163"/>
              <a:ext cx="72481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최근등록순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Radio Button"/>
          <p:cNvGrpSpPr/>
          <p:nvPr>
            <p:custDataLst>
              <p:tags r:id="rId2"/>
            </p:custDataLst>
          </p:nvPr>
        </p:nvGrpSpPr>
        <p:grpSpPr>
          <a:xfrm>
            <a:off x="480338" y="2172249"/>
            <a:ext cx="742748" cy="212366"/>
            <a:chOff x="593892" y="1585163"/>
            <a:chExt cx="742748" cy="212366"/>
          </a:xfrm>
        </p:grpSpPr>
        <p:sp>
          <p:nvSpPr>
            <p:cNvPr id="88" name="Circle"/>
            <p:cNvSpPr/>
            <p:nvPr>
              <p:custDataLst>
                <p:tags r:id="rId17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Check" hidden="1"/>
            <p:cNvSpPr/>
            <p:nvPr>
              <p:custDataLst>
                <p:tags r:id="rId18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abel"/>
            <p:cNvSpPr txBox="1"/>
            <p:nvPr>
              <p:custDataLst>
                <p:tags r:id="rId19"/>
              </p:custDataLst>
            </p:nvPr>
          </p:nvSpPr>
          <p:spPr>
            <a:xfrm>
              <a:off x="727242" y="1585163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마감일순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Radio Button"/>
          <p:cNvGrpSpPr/>
          <p:nvPr>
            <p:custDataLst>
              <p:tags r:id="rId3"/>
            </p:custDataLst>
          </p:nvPr>
        </p:nvGrpSpPr>
        <p:grpSpPr>
          <a:xfrm>
            <a:off x="480338" y="2431720"/>
            <a:ext cx="627331" cy="212366"/>
            <a:chOff x="593892" y="1585163"/>
            <a:chExt cx="627331" cy="212366"/>
          </a:xfrm>
        </p:grpSpPr>
        <p:sp>
          <p:nvSpPr>
            <p:cNvPr id="92" name="Circle"/>
            <p:cNvSpPr/>
            <p:nvPr>
              <p:custDataLst>
                <p:tags r:id="rId1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ck" hidden="1"/>
            <p:cNvSpPr/>
            <p:nvPr>
              <p:custDataLst>
                <p:tags r:id="rId15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abel"/>
            <p:cNvSpPr txBox="1"/>
            <p:nvPr>
              <p:custDataLst>
                <p:tags r:id="rId16"/>
              </p:custDataLst>
            </p:nvPr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조회순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Rectangle"/>
          <p:cNvSpPr/>
          <p:nvPr/>
        </p:nvSpPr>
        <p:spPr>
          <a:xfrm>
            <a:off x="2143144" y="1770347"/>
            <a:ext cx="6130764" cy="165672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Label"/>
          <p:cNvSpPr txBox="1"/>
          <p:nvPr>
            <p:custDataLst>
              <p:tags r:id="rId4"/>
            </p:custDataLst>
          </p:nvPr>
        </p:nvSpPr>
        <p:spPr>
          <a:xfrm>
            <a:off x="2240273" y="2233505"/>
            <a:ext cx="4971819" cy="766364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등록작가 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김작가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등록일자 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2016-08-30 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 </a:t>
            </a:r>
            <a:r>
              <a:rPr lang="ko-KR" altLang="en-US" sz="9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요청작품명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더블유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지원현황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명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올해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로망띠끄에서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연재했던 소설 더블유를 웹툰으로 펴낼 파트너를 구합니다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작업은 주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 연재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제목은 그대로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갔으면 하고요 액션 복수극에서 피어나는 로맨스 물이 어쩌고 저쩌고 하는 상세정보 입력이 들어간다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43924" y="1869319"/>
            <a:ext cx="332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함께 작업하실 웹툰 작가 모집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67563" y="1912778"/>
            <a:ext cx="552506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모집 중</a:t>
            </a:r>
            <a:endParaRPr lang="ko-KR" altLang="en-US" sz="700" dirty="0"/>
          </a:p>
        </p:txBody>
      </p:sp>
      <p:sp>
        <p:nvSpPr>
          <p:cNvPr id="103" name="Label"/>
          <p:cNvSpPr txBox="1"/>
          <p:nvPr>
            <p:custDataLst>
              <p:tags r:id="rId5"/>
            </p:custDataLst>
          </p:nvPr>
        </p:nvSpPr>
        <p:spPr>
          <a:xfrm>
            <a:off x="7237440" y="2242535"/>
            <a:ext cx="1469895" cy="212366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지원마감</a:t>
            </a:r>
            <a:r>
              <a:rPr lang="en-US" altLang="ko-KR" sz="900" dirty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900" dirty="0" smtClean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전</a:t>
            </a:r>
            <a:endParaRPr lang="en-US" altLang="ko-KR" sz="900" dirty="0" smtClean="0">
              <a:solidFill>
                <a:srgbClr val="EB80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ounded Panel"/>
          <p:cNvSpPr/>
          <p:nvPr/>
        </p:nvSpPr>
        <p:spPr>
          <a:xfrm>
            <a:off x="2331571" y="3133236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복수물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ounded Panel"/>
          <p:cNvSpPr/>
          <p:nvPr/>
        </p:nvSpPr>
        <p:spPr>
          <a:xfrm>
            <a:off x="3080006" y="3133236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계략남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Rounded Panel"/>
          <p:cNvSpPr/>
          <p:nvPr/>
        </p:nvSpPr>
        <p:spPr>
          <a:xfrm>
            <a:off x="3836066" y="3133236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현대물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ounded Panel"/>
          <p:cNvSpPr/>
          <p:nvPr/>
        </p:nvSpPr>
        <p:spPr>
          <a:xfrm>
            <a:off x="4592126" y="3133236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김작가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"/>
          <p:cNvSpPr/>
          <p:nvPr/>
        </p:nvSpPr>
        <p:spPr>
          <a:xfrm>
            <a:off x="2143144" y="3560439"/>
            <a:ext cx="6130764" cy="165672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Label"/>
          <p:cNvSpPr txBox="1"/>
          <p:nvPr>
            <p:custDataLst>
              <p:tags r:id="rId6"/>
            </p:custDataLst>
          </p:nvPr>
        </p:nvSpPr>
        <p:spPr>
          <a:xfrm>
            <a:off x="2240273" y="4023597"/>
            <a:ext cx="4971819" cy="766364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등록작가 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김작가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등록일자 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2016-08-30 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 </a:t>
            </a:r>
            <a:r>
              <a:rPr lang="ko-KR" altLang="en-US" sz="9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요청작품명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더블유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지원현황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명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올해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로망띠끄에서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연재했던 소설 더블유를 웹툰으로 펴낼 파트너를 구합니다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작업은 주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 연재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제목은 그대로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갔으면 하고요 액션 복수극에서 피어나는 로맨스 물이 어쩌고 저쩌고 하는 상세정보 입력이 들어간다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843924" y="3659411"/>
            <a:ext cx="332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함께 작업하실 웹툰 작가 모집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67563" y="3702870"/>
            <a:ext cx="552506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모집 중</a:t>
            </a:r>
            <a:endParaRPr lang="ko-KR" altLang="en-US" sz="700" dirty="0"/>
          </a:p>
        </p:txBody>
      </p:sp>
      <p:sp>
        <p:nvSpPr>
          <p:cNvPr id="113" name="Rounded Panel"/>
          <p:cNvSpPr/>
          <p:nvPr/>
        </p:nvSpPr>
        <p:spPr>
          <a:xfrm>
            <a:off x="2331571" y="4923328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복수물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ounded Panel"/>
          <p:cNvSpPr/>
          <p:nvPr/>
        </p:nvSpPr>
        <p:spPr>
          <a:xfrm>
            <a:off x="3080006" y="4923328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계략남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ounded Panel"/>
          <p:cNvSpPr/>
          <p:nvPr/>
        </p:nvSpPr>
        <p:spPr>
          <a:xfrm>
            <a:off x="3836066" y="4923328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현대물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ounded Panel"/>
          <p:cNvSpPr/>
          <p:nvPr/>
        </p:nvSpPr>
        <p:spPr>
          <a:xfrm>
            <a:off x="4592126" y="4923328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김작가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"/>
          <p:cNvSpPr/>
          <p:nvPr/>
        </p:nvSpPr>
        <p:spPr>
          <a:xfrm>
            <a:off x="2143144" y="5350531"/>
            <a:ext cx="6130764" cy="137945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Label"/>
          <p:cNvSpPr txBox="1"/>
          <p:nvPr>
            <p:custDataLst>
              <p:tags r:id="rId7"/>
            </p:custDataLst>
          </p:nvPr>
        </p:nvSpPr>
        <p:spPr>
          <a:xfrm>
            <a:off x="2240273" y="5813689"/>
            <a:ext cx="4971819" cy="766364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등록작가 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김작가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등록일자 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2016-08-30 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 </a:t>
            </a:r>
            <a:r>
              <a:rPr lang="ko-KR" altLang="en-US" sz="9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요청작품명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더블유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지원현황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명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올해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로망띠끄에서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연재했던 소설 더블유를 웹툰으로 펴낼 파트너를 구합니다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작업은 주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 연재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제목은 그대로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갔으면 하고요 액션 복수극에서 피어나는 로맨스 물이 어쩌고 저쩌고 하는 상세정보 입력이 들어간다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43924" y="5449503"/>
            <a:ext cx="332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함께 작업하실 웹툰 작가 모집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267563" y="5492962"/>
            <a:ext cx="552506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모집 중</a:t>
            </a:r>
            <a:endParaRPr lang="ko-KR" altLang="en-US" sz="700" dirty="0"/>
          </a:p>
        </p:txBody>
      </p:sp>
      <p:sp>
        <p:nvSpPr>
          <p:cNvPr id="127" name="Rectangle"/>
          <p:cNvSpPr/>
          <p:nvPr/>
        </p:nvSpPr>
        <p:spPr>
          <a:xfrm>
            <a:off x="343267" y="1770349"/>
            <a:ext cx="1595044" cy="99571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Button"/>
          <p:cNvSpPr>
            <a:spLocks/>
          </p:cNvSpPr>
          <p:nvPr/>
        </p:nvSpPr>
        <p:spPr bwMode="auto">
          <a:xfrm>
            <a:off x="7235947" y="1958109"/>
            <a:ext cx="955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관심프로젝트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Label"/>
          <p:cNvSpPr txBox="1"/>
          <p:nvPr>
            <p:custDataLst>
              <p:tags r:id="rId8"/>
            </p:custDataLst>
          </p:nvPr>
        </p:nvSpPr>
        <p:spPr>
          <a:xfrm>
            <a:off x="7237440" y="3994059"/>
            <a:ext cx="1469895" cy="212366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지원마감</a:t>
            </a:r>
            <a:r>
              <a:rPr lang="en-US" altLang="ko-KR" sz="900" dirty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900" dirty="0" smtClean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전</a:t>
            </a:r>
            <a:endParaRPr lang="en-US" altLang="ko-KR" sz="900" dirty="0" smtClean="0">
              <a:solidFill>
                <a:srgbClr val="EB80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Button"/>
          <p:cNvSpPr>
            <a:spLocks/>
          </p:cNvSpPr>
          <p:nvPr/>
        </p:nvSpPr>
        <p:spPr bwMode="auto">
          <a:xfrm>
            <a:off x="7235947" y="3709633"/>
            <a:ext cx="955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관심프로젝트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Label"/>
          <p:cNvSpPr txBox="1"/>
          <p:nvPr>
            <p:custDataLst>
              <p:tags r:id="rId9"/>
            </p:custDataLst>
          </p:nvPr>
        </p:nvSpPr>
        <p:spPr>
          <a:xfrm>
            <a:off x="7235947" y="5776712"/>
            <a:ext cx="1469895" cy="212366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지원마감</a:t>
            </a:r>
            <a:r>
              <a:rPr lang="en-US" altLang="ko-KR" sz="900" dirty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900" dirty="0" smtClean="0">
                <a:solidFill>
                  <a:srgbClr val="EB80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전</a:t>
            </a:r>
            <a:endParaRPr lang="en-US" altLang="ko-KR" sz="900" dirty="0" smtClean="0">
              <a:solidFill>
                <a:srgbClr val="EB80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Button"/>
          <p:cNvSpPr>
            <a:spLocks/>
          </p:cNvSpPr>
          <p:nvPr/>
        </p:nvSpPr>
        <p:spPr bwMode="auto">
          <a:xfrm>
            <a:off x="7234454" y="5492286"/>
            <a:ext cx="955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관심프로젝트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ounded Panel"/>
          <p:cNvSpPr/>
          <p:nvPr/>
        </p:nvSpPr>
        <p:spPr>
          <a:xfrm>
            <a:off x="343268" y="2874987"/>
            <a:ext cx="1595044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등록하기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Rounded Panel"/>
          <p:cNvSpPr/>
          <p:nvPr/>
        </p:nvSpPr>
        <p:spPr>
          <a:xfrm>
            <a:off x="343267" y="3234668"/>
            <a:ext cx="1595044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프로젝트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86820" y="1984536"/>
            <a:ext cx="2953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찾기 메인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검색</a:t>
            </a:r>
            <a:endParaRPr lang="en-US" altLang="ko-KR" sz="1400" dirty="0" smtClean="0"/>
          </a:p>
          <a:p>
            <a:r>
              <a:rPr lang="ko-KR" altLang="en-US" sz="1400" dirty="0" smtClean="0"/>
              <a:t>전체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작가명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키워드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내용</a:t>
            </a:r>
            <a:endParaRPr lang="en-US" altLang="ko-KR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WT_PR_001</a:t>
            </a:r>
          </a:p>
        </p:txBody>
      </p:sp>
      <p:grpSp>
        <p:nvGrpSpPr>
          <p:cNvPr id="58" name="Search Box"/>
          <p:cNvGrpSpPr/>
          <p:nvPr>
            <p:custDataLst>
              <p:tags r:id="rId10"/>
            </p:custDataLst>
          </p:nvPr>
        </p:nvGrpSpPr>
        <p:grpSpPr>
          <a:xfrm>
            <a:off x="6060652" y="1319746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59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60" name="Search Icon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Text Box"/>
          <p:cNvSpPr/>
          <p:nvPr/>
        </p:nvSpPr>
        <p:spPr>
          <a:xfrm>
            <a:off x="7820608" y="1319746"/>
            <a:ext cx="45330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Drop-Down Box"/>
          <p:cNvGrpSpPr/>
          <p:nvPr>
            <p:custDataLst>
              <p:tags r:id="rId11"/>
            </p:custDataLst>
          </p:nvPr>
        </p:nvGrpSpPr>
        <p:grpSpPr>
          <a:xfrm>
            <a:off x="5203825" y="1319746"/>
            <a:ext cx="784607" cy="241092"/>
            <a:chOff x="595688" y="1261242"/>
            <a:chExt cx="1368150" cy="241092"/>
          </a:xfrm>
          <a:solidFill>
            <a:srgbClr val="FFFFFF"/>
          </a:solidFill>
        </p:grpSpPr>
        <p:sp>
          <p:nvSpPr>
            <p:cNvPr id="63" name="Text Box"/>
            <p:cNvSpPr/>
            <p:nvPr/>
          </p:nvSpPr>
          <p:spPr>
            <a:xfrm>
              <a:off x="595688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Arrow Down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763306" y="1363700"/>
              <a:ext cx="11161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198168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77" name="Picture 3" descr="웹툰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76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3019" y="1615752"/>
            <a:ext cx="2002055" cy="2918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Placeholder"/>
          <p:cNvGrpSpPr>
            <a:grpSpLocks noChangeAspect="1"/>
          </p:cNvGrpSpPr>
          <p:nvPr/>
        </p:nvGrpSpPr>
        <p:grpSpPr>
          <a:xfrm>
            <a:off x="791270" y="1742127"/>
            <a:ext cx="1797926" cy="1835735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1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39371" y="1658179"/>
            <a:ext cx="5266625" cy="4942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41063" y="3664071"/>
            <a:ext cx="9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21374" y="1731918"/>
            <a:ext cx="53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함께 작업하실 웹툰 작가 모집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345256" y="2131350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25602" y="2929902"/>
            <a:ext cx="99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상세정보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7316" y="3933736"/>
            <a:ext cx="12459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2016-08-01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로맨스작가</a:t>
            </a:r>
            <a:endParaRPr lang="en-US" altLang="ko-KR" sz="1100" dirty="0" smtClean="0"/>
          </a:p>
        </p:txBody>
      </p:sp>
      <p:sp>
        <p:nvSpPr>
          <p:cNvPr id="30" name="Clock"/>
          <p:cNvSpPr>
            <a:spLocks noChangeAspect="1" noEditPoints="1"/>
          </p:cNvSpPr>
          <p:nvPr/>
        </p:nvSpPr>
        <p:spPr bwMode="auto">
          <a:xfrm>
            <a:off x="1094515" y="4044737"/>
            <a:ext cx="161925" cy="161925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3 w 667"/>
              <a:gd name="T21" fmla="*/ 66 h 666"/>
              <a:gd name="T22" fmla="*/ 320 w 667"/>
              <a:gd name="T23" fmla="*/ 80 h 666"/>
              <a:gd name="T24" fmla="*/ 320 w 667"/>
              <a:gd name="T25" fmla="*/ 295 h 666"/>
              <a:gd name="T26" fmla="*/ 293 w 667"/>
              <a:gd name="T27" fmla="*/ 333 h 666"/>
              <a:gd name="T28" fmla="*/ 297 w 667"/>
              <a:gd name="T29" fmla="*/ 350 h 666"/>
              <a:gd name="T30" fmla="*/ 217 w 667"/>
              <a:gd name="T31" fmla="*/ 430 h 666"/>
              <a:gd name="T32" fmla="*/ 236 w 667"/>
              <a:gd name="T33" fmla="*/ 449 h 666"/>
              <a:gd name="T34" fmla="*/ 316 w 667"/>
              <a:gd name="T35" fmla="*/ 369 h 666"/>
              <a:gd name="T36" fmla="*/ 333 w 667"/>
              <a:gd name="T37" fmla="*/ 373 h 666"/>
              <a:gd name="T38" fmla="*/ 373 w 667"/>
              <a:gd name="T39" fmla="*/ 333 h 666"/>
              <a:gd name="T40" fmla="*/ 347 w 667"/>
              <a:gd name="T41" fmla="*/ 295 h 666"/>
              <a:gd name="T42" fmla="*/ 347 w 667"/>
              <a:gd name="T43" fmla="*/ 80 h 666"/>
              <a:gd name="T44" fmla="*/ 333 w 667"/>
              <a:gd name="T45" fmla="*/ 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3" y="66"/>
                </a:moveTo>
                <a:cubicBezTo>
                  <a:pt x="326" y="66"/>
                  <a:pt x="320" y="72"/>
                  <a:pt x="320" y="80"/>
                </a:cubicBezTo>
                <a:lnTo>
                  <a:pt x="320" y="295"/>
                </a:lnTo>
                <a:cubicBezTo>
                  <a:pt x="304" y="301"/>
                  <a:pt x="293" y="316"/>
                  <a:pt x="293" y="333"/>
                </a:cubicBezTo>
                <a:cubicBezTo>
                  <a:pt x="293" y="339"/>
                  <a:pt x="295" y="345"/>
                  <a:pt x="297" y="350"/>
                </a:cubicBezTo>
                <a:lnTo>
                  <a:pt x="217" y="430"/>
                </a:lnTo>
                <a:cubicBezTo>
                  <a:pt x="204" y="443"/>
                  <a:pt x="223" y="462"/>
                  <a:pt x="236" y="449"/>
                </a:cubicBezTo>
                <a:lnTo>
                  <a:pt x="316" y="369"/>
                </a:lnTo>
                <a:cubicBezTo>
                  <a:pt x="321" y="372"/>
                  <a:pt x="327" y="373"/>
                  <a:pt x="333" y="373"/>
                </a:cubicBezTo>
                <a:cubicBezTo>
                  <a:pt x="355" y="373"/>
                  <a:pt x="373" y="355"/>
                  <a:pt x="373" y="333"/>
                </a:cubicBezTo>
                <a:cubicBezTo>
                  <a:pt x="373" y="316"/>
                  <a:pt x="362" y="301"/>
                  <a:pt x="347" y="295"/>
                </a:cubicBezTo>
                <a:lnTo>
                  <a:pt x="347" y="80"/>
                </a:lnTo>
                <a:cubicBezTo>
                  <a:pt x="347" y="72"/>
                  <a:pt x="340" y="66"/>
                  <a:pt x="333" y="6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ook"/>
          <p:cNvSpPr>
            <a:spLocks noChangeAspect="1" noEditPoints="1"/>
          </p:cNvSpPr>
          <p:nvPr/>
        </p:nvSpPr>
        <p:spPr bwMode="auto">
          <a:xfrm>
            <a:off x="1093722" y="4287822"/>
            <a:ext cx="163513" cy="155575"/>
          </a:xfrm>
          <a:custGeom>
            <a:avLst/>
            <a:gdLst>
              <a:gd name="T0" fmla="*/ 80 w 667"/>
              <a:gd name="T1" fmla="*/ 0 h 640"/>
              <a:gd name="T2" fmla="*/ 67 w 667"/>
              <a:gd name="T3" fmla="*/ 13 h 640"/>
              <a:gd name="T4" fmla="*/ 67 w 667"/>
              <a:gd name="T5" fmla="*/ 80 h 640"/>
              <a:gd name="T6" fmla="*/ 38 w 667"/>
              <a:gd name="T7" fmla="*/ 80 h 640"/>
              <a:gd name="T8" fmla="*/ 0 w 667"/>
              <a:gd name="T9" fmla="*/ 118 h 640"/>
              <a:gd name="T10" fmla="*/ 0 w 667"/>
              <a:gd name="T11" fmla="*/ 562 h 640"/>
              <a:gd name="T12" fmla="*/ 38 w 667"/>
              <a:gd name="T13" fmla="*/ 600 h 640"/>
              <a:gd name="T14" fmla="*/ 261 w 667"/>
              <a:gd name="T15" fmla="*/ 600 h 640"/>
              <a:gd name="T16" fmla="*/ 334 w 667"/>
              <a:gd name="T17" fmla="*/ 640 h 640"/>
              <a:gd name="T18" fmla="*/ 406 w 667"/>
              <a:gd name="T19" fmla="*/ 600 h 640"/>
              <a:gd name="T20" fmla="*/ 629 w 667"/>
              <a:gd name="T21" fmla="*/ 600 h 640"/>
              <a:gd name="T22" fmla="*/ 667 w 667"/>
              <a:gd name="T23" fmla="*/ 562 h 640"/>
              <a:gd name="T24" fmla="*/ 667 w 667"/>
              <a:gd name="T25" fmla="*/ 118 h 640"/>
              <a:gd name="T26" fmla="*/ 629 w 667"/>
              <a:gd name="T27" fmla="*/ 80 h 640"/>
              <a:gd name="T28" fmla="*/ 600 w 667"/>
              <a:gd name="T29" fmla="*/ 80 h 640"/>
              <a:gd name="T30" fmla="*/ 600 w 667"/>
              <a:gd name="T31" fmla="*/ 13 h 640"/>
              <a:gd name="T32" fmla="*/ 587 w 667"/>
              <a:gd name="T33" fmla="*/ 0 h 640"/>
              <a:gd name="T34" fmla="*/ 379 w 667"/>
              <a:gd name="T35" fmla="*/ 41 h 640"/>
              <a:gd name="T36" fmla="*/ 334 w 667"/>
              <a:gd name="T37" fmla="*/ 73 h 640"/>
              <a:gd name="T38" fmla="*/ 288 w 667"/>
              <a:gd name="T39" fmla="*/ 41 h 640"/>
              <a:gd name="T40" fmla="*/ 80 w 667"/>
              <a:gd name="T41" fmla="*/ 0 h 640"/>
              <a:gd name="T42" fmla="*/ 94 w 667"/>
              <a:gd name="T43" fmla="*/ 27 h 640"/>
              <a:gd name="T44" fmla="*/ 276 w 667"/>
              <a:gd name="T45" fmla="*/ 65 h 640"/>
              <a:gd name="T46" fmla="*/ 313 w 667"/>
              <a:gd name="T47" fmla="*/ 90 h 640"/>
              <a:gd name="T48" fmla="*/ 320 w 667"/>
              <a:gd name="T49" fmla="*/ 98 h 640"/>
              <a:gd name="T50" fmla="*/ 320 w 667"/>
              <a:gd name="T51" fmla="*/ 523 h 640"/>
              <a:gd name="T52" fmla="*/ 286 w 667"/>
              <a:gd name="T53" fmla="*/ 507 h 640"/>
              <a:gd name="T54" fmla="*/ 94 w 667"/>
              <a:gd name="T55" fmla="*/ 481 h 640"/>
              <a:gd name="T56" fmla="*/ 94 w 667"/>
              <a:gd name="T57" fmla="*/ 27 h 640"/>
              <a:gd name="T58" fmla="*/ 574 w 667"/>
              <a:gd name="T59" fmla="*/ 27 h 640"/>
              <a:gd name="T60" fmla="*/ 574 w 667"/>
              <a:gd name="T61" fmla="*/ 481 h 640"/>
              <a:gd name="T62" fmla="*/ 381 w 667"/>
              <a:gd name="T63" fmla="*/ 507 h 640"/>
              <a:gd name="T64" fmla="*/ 347 w 667"/>
              <a:gd name="T65" fmla="*/ 523 h 640"/>
              <a:gd name="T66" fmla="*/ 347 w 667"/>
              <a:gd name="T67" fmla="*/ 98 h 640"/>
              <a:gd name="T68" fmla="*/ 354 w 667"/>
              <a:gd name="T69" fmla="*/ 90 h 640"/>
              <a:gd name="T70" fmla="*/ 391 w 667"/>
              <a:gd name="T71" fmla="*/ 65 h 640"/>
              <a:gd name="T72" fmla="*/ 574 w 667"/>
              <a:gd name="T73" fmla="*/ 27 h 640"/>
              <a:gd name="T74" fmla="*/ 38 w 667"/>
              <a:gd name="T75" fmla="*/ 106 h 640"/>
              <a:gd name="T76" fmla="*/ 67 w 667"/>
              <a:gd name="T77" fmla="*/ 106 h 640"/>
              <a:gd name="T78" fmla="*/ 67 w 667"/>
              <a:gd name="T79" fmla="*/ 493 h 640"/>
              <a:gd name="T80" fmla="*/ 80 w 667"/>
              <a:gd name="T81" fmla="*/ 506 h 640"/>
              <a:gd name="T82" fmla="*/ 277 w 667"/>
              <a:gd name="T83" fmla="*/ 532 h 640"/>
              <a:gd name="T84" fmla="*/ 315 w 667"/>
              <a:gd name="T85" fmla="*/ 549 h 640"/>
              <a:gd name="T86" fmla="*/ 352 w 667"/>
              <a:gd name="T87" fmla="*/ 549 h 640"/>
              <a:gd name="T88" fmla="*/ 390 w 667"/>
              <a:gd name="T89" fmla="*/ 532 h 640"/>
              <a:gd name="T90" fmla="*/ 587 w 667"/>
              <a:gd name="T91" fmla="*/ 506 h 640"/>
              <a:gd name="T92" fmla="*/ 600 w 667"/>
              <a:gd name="T93" fmla="*/ 493 h 640"/>
              <a:gd name="T94" fmla="*/ 600 w 667"/>
              <a:gd name="T95" fmla="*/ 106 h 640"/>
              <a:gd name="T96" fmla="*/ 629 w 667"/>
              <a:gd name="T97" fmla="*/ 106 h 640"/>
              <a:gd name="T98" fmla="*/ 640 w 667"/>
              <a:gd name="T99" fmla="*/ 118 h 640"/>
              <a:gd name="T100" fmla="*/ 640 w 667"/>
              <a:gd name="T101" fmla="*/ 562 h 640"/>
              <a:gd name="T102" fmla="*/ 629 w 667"/>
              <a:gd name="T103" fmla="*/ 573 h 640"/>
              <a:gd name="T104" fmla="*/ 400 w 667"/>
              <a:gd name="T105" fmla="*/ 573 h 640"/>
              <a:gd name="T106" fmla="*/ 389 w 667"/>
              <a:gd name="T107" fmla="*/ 580 h 640"/>
              <a:gd name="T108" fmla="*/ 334 w 667"/>
              <a:gd name="T109" fmla="*/ 613 h 640"/>
              <a:gd name="T110" fmla="*/ 279 w 667"/>
              <a:gd name="T111" fmla="*/ 580 h 640"/>
              <a:gd name="T112" fmla="*/ 267 w 667"/>
              <a:gd name="T113" fmla="*/ 573 h 640"/>
              <a:gd name="T114" fmla="*/ 38 w 667"/>
              <a:gd name="T115" fmla="*/ 573 h 640"/>
              <a:gd name="T116" fmla="*/ 27 w 667"/>
              <a:gd name="T117" fmla="*/ 562 h 640"/>
              <a:gd name="T118" fmla="*/ 27 w 667"/>
              <a:gd name="T119" fmla="*/ 118 h 640"/>
              <a:gd name="T120" fmla="*/ 38 w 667"/>
              <a:gd name="T121" fmla="*/ 106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7" h="640">
                <a:moveTo>
                  <a:pt x="80" y="0"/>
                </a:moveTo>
                <a:cubicBezTo>
                  <a:pt x="73" y="0"/>
                  <a:pt x="67" y="6"/>
                  <a:pt x="67" y="13"/>
                </a:cubicBezTo>
                <a:lnTo>
                  <a:pt x="67" y="80"/>
                </a:lnTo>
                <a:lnTo>
                  <a:pt x="38" y="80"/>
                </a:lnTo>
                <a:cubicBezTo>
                  <a:pt x="17" y="80"/>
                  <a:pt x="0" y="97"/>
                  <a:pt x="0" y="118"/>
                </a:cubicBezTo>
                <a:lnTo>
                  <a:pt x="0" y="562"/>
                </a:lnTo>
                <a:cubicBezTo>
                  <a:pt x="0" y="582"/>
                  <a:pt x="17" y="600"/>
                  <a:pt x="38" y="600"/>
                </a:cubicBezTo>
                <a:lnTo>
                  <a:pt x="261" y="600"/>
                </a:lnTo>
                <a:cubicBezTo>
                  <a:pt x="268" y="610"/>
                  <a:pt x="289" y="640"/>
                  <a:pt x="334" y="640"/>
                </a:cubicBezTo>
                <a:cubicBezTo>
                  <a:pt x="378" y="640"/>
                  <a:pt x="400" y="610"/>
                  <a:pt x="406" y="600"/>
                </a:cubicBezTo>
                <a:lnTo>
                  <a:pt x="629" y="600"/>
                </a:lnTo>
                <a:cubicBezTo>
                  <a:pt x="650" y="600"/>
                  <a:pt x="667" y="582"/>
                  <a:pt x="667" y="562"/>
                </a:cubicBezTo>
                <a:lnTo>
                  <a:pt x="667" y="118"/>
                </a:lnTo>
                <a:cubicBezTo>
                  <a:pt x="667" y="97"/>
                  <a:pt x="650" y="80"/>
                  <a:pt x="629" y="80"/>
                </a:cubicBezTo>
                <a:lnTo>
                  <a:pt x="600" y="80"/>
                </a:lnTo>
                <a:lnTo>
                  <a:pt x="600" y="13"/>
                </a:lnTo>
                <a:cubicBezTo>
                  <a:pt x="600" y="6"/>
                  <a:pt x="594" y="0"/>
                  <a:pt x="587" y="0"/>
                </a:cubicBezTo>
                <a:cubicBezTo>
                  <a:pt x="485" y="0"/>
                  <a:pt x="420" y="20"/>
                  <a:pt x="379" y="41"/>
                </a:cubicBezTo>
                <a:cubicBezTo>
                  <a:pt x="363" y="50"/>
                  <a:pt x="346" y="61"/>
                  <a:pt x="334" y="73"/>
                </a:cubicBezTo>
                <a:cubicBezTo>
                  <a:pt x="319" y="60"/>
                  <a:pt x="302" y="48"/>
                  <a:pt x="288" y="41"/>
                </a:cubicBezTo>
                <a:cubicBezTo>
                  <a:pt x="248" y="20"/>
                  <a:pt x="182" y="0"/>
                  <a:pt x="80" y="0"/>
                </a:cubicBezTo>
                <a:close/>
                <a:moveTo>
                  <a:pt x="94" y="27"/>
                </a:moveTo>
                <a:cubicBezTo>
                  <a:pt x="183" y="29"/>
                  <a:pt x="241" y="47"/>
                  <a:pt x="276" y="65"/>
                </a:cubicBezTo>
                <a:cubicBezTo>
                  <a:pt x="294" y="74"/>
                  <a:pt x="306" y="84"/>
                  <a:pt x="313" y="90"/>
                </a:cubicBezTo>
                <a:cubicBezTo>
                  <a:pt x="319" y="95"/>
                  <a:pt x="319" y="97"/>
                  <a:pt x="320" y="98"/>
                </a:cubicBezTo>
                <a:lnTo>
                  <a:pt x="320" y="523"/>
                </a:lnTo>
                <a:cubicBezTo>
                  <a:pt x="311" y="518"/>
                  <a:pt x="302" y="513"/>
                  <a:pt x="286" y="507"/>
                </a:cubicBezTo>
                <a:cubicBezTo>
                  <a:pt x="248" y="494"/>
                  <a:pt x="185" y="482"/>
                  <a:pt x="94" y="481"/>
                </a:cubicBezTo>
                <a:lnTo>
                  <a:pt x="94" y="27"/>
                </a:lnTo>
                <a:close/>
                <a:moveTo>
                  <a:pt x="574" y="27"/>
                </a:moveTo>
                <a:lnTo>
                  <a:pt x="574" y="481"/>
                </a:lnTo>
                <a:cubicBezTo>
                  <a:pt x="482" y="482"/>
                  <a:pt x="419" y="494"/>
                  <a:pt x="381" y="507"/>
                </a:cubicBezTo>
                <a:cubicBezTo>
                  <a:pt x="365" y="513"/>
                  <a:pt x="356" y="518"/>
                  <a:pt x="347" y="523"/>
                </a:cubicBezTo>
                <a:lnTo>
                  <a:pt x="347" y="98"/>
                </a:lnTo>
                <a:cubicBezTo>
                  <a:pt x="348" y="97"/>
                  <a:pt x="349" y="95"/>
                  <a:pt x="354" y="90"/>
                </a:cubicBezTo>
                <a:cubicBezTo>
                  <a:pt x="361" y="84"/>
                  <a:pt x="373" y="74"/>
                  <a:pt x="391" y="65"/>
                </a:cubicBezTo>
                <a:cubicBezTo>
                  <a:pt x="426" y="47"/>
                  <a:pt x="484" y="29"/>
                  <a:pt x="574" y="27"/>
                </a:cubicBezTo>
                <a:close/>
                <a:moveTo>
                  <a:pt x="38" y="106"/>
                </a:moveTo>
                <a:lnTo>
                  <a:pt x="67" y="106"/>
                </a:lnTo>
                <a:lnTo>
                  <a:pt x="67" y="493"/>
                </a:lnTo>
                <a:cubicBezTo>
                  <a:pt x="67" y="500"/>
                  <a:pt x="73" y="506"/>
                  <a:pt x="80" y="506"/>
                </a:cubicBezTo>
                <a:cubicBezTo>
                  <a:pt x="179" y="506"/>
                  <a:pt x="240" y="519"/>
                  <a:pt x="277" y="532"/>
                </a:cubicBezTo>
                <a:cubicBezTo>
                  <a:pt x="296" y="539"/>
                  <a:pt x="308" y="544"/>
                  <a:pt x="315" y="549"/>
                </a:cubicBezTo>
                <a:cubicBezTo>
                  <a:pt x="333" y="563"/>
                  <a:pt x="336" y="561"/>
                  <a:pt x="352" y="549"/>
                </a:cubicBezTo>
                <a:cubicBezTo>
                  <a:pt x="359" y="544"/>
                  <a:pt x="372" y="539"/>
                  <a:pt x="390" y="532"/>
                </a:cubicBezTo>
                <a:cubicBezTo>
                  <a:pt x="427" y="519"/>
                  <a:pt x="489" y="506"/>
                  <a:pt x="587" y="506"/>
                </a:cubicBezTo>
                <a:cubicBezTo>
                  <a:pt x="594" y="506"/>
                  <a:pt x="600" y="500"/>
                  <a:pt x="600" y="493"/>
                </a:cubicBezTo>
                <a:lnTo>
                  <a:pt x="600" y="106"/>
                </a:lnTo>
                <a:lnTo>
                  <a:pt x="629" y="106"/>
                </a:lnTo>
                <a:cubicBezTo>
                  <a:pt x="635" y="106"/>
                  <a:pt x="640" y="111"/>
                  <a:pt x="640" y="118"/>
                </a:cubicBezTo>
                <a:lnTo>
                  <a:pt x="640" y="562"/>
                </a:lnTo>
                <a:cubicBezTo>
                  <a:pt x="640" y="568"/>
                  <a:pt x="635" y="573"/>
                  <a:pt x="629" y="573"/>
                </a:cubicBezTo>
                <a:lnTo>
                  <a:pt x="400" y="573"/>
                </a:lnTo>
                <a:cubicBezTo>
                  <a:pt x="395" y="573"/>
                  <a:pt x="391" y="576"/>
                  <a:pt x="389" y="580"/>
                </a:cubicBezTo>
                <a:cubicBezTo>
                  <a:pt x="389" y="580"/>
                  <a:pt x="370" y="613"/>
                  <a:pt x="334" y="613"/>
                </a:cubicBezTo>
                <a:cubicBezTo>
                  <a:pt x="297" y="613"/>
                  <a:pt x="279" y="580"/>
                  <a:pt x="279" y="580"/>
                </a:cubicBezTo>
                <a:cubicBezTo>
                  <a:pt x="276" y="576"/>
                  <a:pt x="272" y="573"/>
                  <a:pt x="267" y="573"/>
                </a:cubicBezTo>
                <a:lnTo>
                  <a:pt x="38" y="573"/>
                </a:lnTo>
                <a:cubicBezTo>
                  <a:pt x="32" y="573"/>
                  <a:pt x="27" y="568"/>
                  <a:pt x="27" y="562"/>
                </a:cubicBezTo>
                <a:lnTo>
                  <a:pt x="27" y="118"/>
                </a:lnTo>
                <a:cubicBezTo>
                  <a:pt x="27" y="111"/>
                  <a:pt x="32" y="106"/>
                  <a:pt x="38" y="10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ounded Panel"/>
          <p:cNvSpPr/>
          <p:nvPr/>
        </p:nvSpPr>
        <p:spPr>
          <a:xfrm>
            <a:off x="698429" y="4997755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웹툰 제안하기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ounded Panel"/>
          <p:cNvSpPr/>
          <p:nvPr/>
        </p:nvSpPr>
        <p:spPr>
          <a:xfrm>
            <a:off x="7753585" y="1816200"/>
            <a:ext cx="600075" cy="226307"/>
          </a:xfrm>
          <a:prstGeom prst="roundRect">
            <a:avLst>
              <a:gd name="adj" fmla="val 7512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모집 중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45256" y="2843066"/>
            <a:ext cx="50147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60139" y="2224515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등록일자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9756" y="2215694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지원작가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10232" y="2219096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모집기간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1986" y="2467466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2016-08-01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24600" y="2441802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15626" y="2471931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 남음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67484" y="2208003"/>
            <a:ext cx="0" cy="5199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678124" y="2215694"/>
            <a:ext cx="0" cy="5199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25602" y="3143678"/>
            <a:ext cx="5022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올해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로망띠끄에서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연재했던 소설 더블유를 웹툰으로 펴낼 파트너를 구합니다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작업은 주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 연재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제목은 그대로 갔으면 하고요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액션복수극에 피어나는 로맨스 물과 어울리는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그림체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였으면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좋겠어요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ounded Panel"/>
          <p:cNvSpPr/>
          <p:nvPr/>
        </p:nvSpPr>
        <p:spPr>
          <a:xfrm>
            <a:off x="3423215" y="5534360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복수물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ounded Panel"/>
          <p:cNvSpPr/>
          <p:nvPr/>
        </p:nvSpPr>
        <p:spPr>
          <a:xfrm>
            <a:off x="4171650" y="5534360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계략남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ounded Panel"/>
          <p:cNvSpPr/>
          <p:nvPr/>
        </p:nvSpPr>
        <p:spPr>
          <a:xfrm>
            <a:off x="4927710" y="5534360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현대물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5256" y="5256004"/>
            <a:ext cx="99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관련키워드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ounded Panel"/>
          <p:cNvSpPr/>
          <p:nvPr/>
        </p:nvSpPr>
        <p:spPr>
          <a:xfrm>
            <a:off x="5683770" y="5534360"/>
            <a:ext cx="661191" cy="15111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김작가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22020" y="3746679"/>
            <a:ext cx="1498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줄거리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935424" y="2215694"/>
            <a:ext cx="0" cy="5199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00906" y="2219095"/>
            <a:ext cx="1003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요청 작품 명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5555" y="2461915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더블유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5256" y="3960669"/>
            <a:ext cx="4985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미친개 박교수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허정도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호출에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정신없이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달려간 연주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한효주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박교수로부터 웹</a:t>
            </a: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툰 의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스포를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알아오라는 뜻밖의 지시를 받는다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 대가로 가슴을 열게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해주겠</a:t>
            </a:r>
            <a:endParaRPr lang="ko-KR" alt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다는 솔깃한 제안에 아버지 성무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김의성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문하생 수봉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이시언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에게 전화를 건 연</a:t>
            </a: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주는 성무가 사라졌다는 소식을 듣게 되는데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2020" y="4687605"/>
            <a:ext cx="1498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작품 미리보기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78889" y="4901595"/>
            <a:ext cx="145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더블유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1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 보기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Bookmark"/>
          <p:cNvSpPr>
            <a:spLocks noChangeAspect="1" noEditPoints="1"/>
          </p:cNvSpPr>
          <p:nvPr/>
        </p:nvSpPr>
        <p:spPr bwMode="auto">
          <a:xfrm>
            <a:off x="3460086" y="4959961"/>
            <a:ext cx="161925" cy="136525"/>
          </a:xfrm>
          <a:custGeom>
            <a:avLst/>
            <a:gdLst>
              <a:gd name="T0" fmla="*/ 66 w 666"/>
              <a:gd name="T1" fmla="*/ 0 h 560"/>
              <a:gd name="T2" fmla="*/ 0 w 666"/>
              <a:gd name="T3" fmla="*/ 66 h 560"/>
              <a:gd name="T4" fmla="*/ 0 w 666"/>
              <a:gd name="T5" fmla="*/ 453 h 560"/>
              <a:gd name="T6" fmla="*/ 66 w 666"/>
              <a:gd name="T7" fmla="*/ 520 h 560"/>
              <a:gd name="T8" fmla="*/ 280 w 666"/>
              <a:gd name="T9" fmla="*/ 520 h 560"/>
              <a:gd name="T10" fmla="*/ 320 w 666"/>
              <a:gd name="T11" fmla="*/ 560 h 560"/>
              <a:gd name="T12" fmla="*/ 346 w 666"/>
              <a:gd name="T13" fmla="*/ 560 h 560"/>
              <a:gd name="T14" fmla="*/ 386 w 666"/>
              <a:gd name="T15" fmla="*/ 520 h 560"/>
              <a:gd name="T16" fmla="*/ 600 w 666"/>
              <a:gd name="T17" fmla="*/ 520 h 560"/>
              <a:gd name="T18" fmla="*/ 666 w 666"/>
              <a:gd name="T19" fmla="*/ 453 h 560"/>
              <a:gd name="T20" fmla="*/ 666 w 666"/>
              <a:gd name="T21" fmla="*/ 66 h 560"/>
              <a:gd name="T22" fmla="*/ 600 w 666"/>
              <a:gd name="T23" fmla="*/ 0 h 560"/>
              <a:gd name="T24" fmla="*/ 386 w 666"/>
              <a:gd name="T25" fmla="*/ 0 h 560"/>
              <a:gd name="T26" fmla="*/ 333 w 666"/>
              <a:gd name="T27" fmla="*/ 27 h 560"/>
              <a:gd name="T28" fmla="*/ 280 w 666"/>
              <a:gd name="T29" fmla="*/ 0 h 560"/>
              <a:gd name="T30" fmla="*/ 66 w 666"/>
              <a:gd name="T31" fmla="*/ 0 h 560"/>
              <a:gd name="T32" fmla="*/ 66 w 666"/>
              <a:gd name="T33" fmla="*/ 26 h 560"/>
              <a:gd name="T34" fmla="*/ 280 w 666"/>
              <a:gd name="T35" fmla="*/ 26 h 560"/>
              <a:gd name="T36" fmla="*/ 320 w 666"/>
              <a:gd name="T37" fmla="*/ 66 h 560"/>
              <a:gd name="T38" fmla="*/ 320 w 666"/>
              <a:gd name="T39" fmla="*/ 508 h 560"/>
              <a:gd name="T40" fmla="*/ 280 w 666"/>
              <a:gd name="T41" fmla="*/ 493 h 560"/>
              <a:gd name="T42" fmla="*/ 66 w 666"/>
              <a:gd name="T43" fmla="*/ 493 h 560"/>
              <a:gd name="T44" fmla="*/ 26 w 666"/>
              <a:gd name="T45" fmla="*/ 453 h 560"/>
              <a:gd name="T46" fmla="*/ 26 w 666"/>
              <a:gd name="T47" fmla="*/ 66 h 560"/>
              <a:gd name="T48" fmla="*/ 66 w 666"/>
              <a:gd name="T49" fmla="*/ 26 h 560"/>
              <a:gd name="T50" fmla="*/ 386 w 666"/>
              <a:gd name="T51" fmla="*/ 26 h 560"/>
              <a:gd name="T52" fmla="*/ 600 w 666"/>
              <a:gd name="T53" fmla="*/ 26 h 560"/>
              <a:gd name="T54" fmla="*/ 640 w 666"/>
              <a:gd name="T55" fmla="*/ 66 h 560"/>
              <a:gd name="T56" fmla="*/ 640 w 666"/>
              <a:gd name="T57" fmla="*/ 453 h 560"/>
              <a:gd name="T58" fmla="*/ 600 w 666"/>
              <a:gd name="T59" fmla="*/ 493 h 560"/>
              <a:gd name="T60" fmla="*/ 386 w 666"/>
              <a:gd name="T61" fmla="*/ 493 h 560"/>
              <a:gd name="T62" fmla="*/ 346 w 666"/>
              <a:gd name="T63" fmla="*/ 508 h 560"/>
              <a:gd name="T64" fmla="*/ 346 w 666"/>
              <a:gd name="T65" fmla="*/ 66 h 560"/>
              <a:gd name="T66" fmla="*/ 386 w 666"/>
              <a:gd name="T67" fmla="*/ 26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560">
                <a:moveTo>
                  <a:pt x="66" y="0"/>
                </a:moveTo>
                <a:cubicBezTo>
                  <a:pt x="30" y="0"/>
                  <a:pt x="0" y="30"/>
                  <a:pt x="0" y="66"/>
                </a:cubicBezTo>
                <a:lnTo>
                  <a:pt x="0" y="453"/>
                </a:lnTo>
                <a:cubicBezTo>
                  <a:pt x="0" y="490"/>
                  <a:pt x="30" y="520"/>
                  <a:pt x="66" y="520"/>
                </a:cubicBezTo>
                <a:lnTo>
                  <a:pt x="280" y="520"/>
                </a:lnTo>
                <a:cubicBezTo>
                  <a:pt x="302" y="520"/>
                  <a:pt x="320" y="538"/>
                  <a:pt x="320" y="560"/>
                </a:cubicBezTo>
                <a:lnTo>
                  <a:pt x="346" y="560"/>
                </a:lnTo>
                <a:cubicBezTo>
                  <a:pt x="346" y="538"/>
                  <a:pt x="364" y="520"/>
                  <a:pt x="386" y="520"/>
                </a:cubicBezTo>
                <a:lnTo>
                  <a:pt x="600" y="520"/>
                </a:lnTo>
                <a:cubicBezTo>
                  <a:pt x="636" y="520"/>
                  <a:pt x="666" y="490"/>
                  <a:pt x="666" y="453"/>
                </a:cubicBezTo>
                <a:lnTo>
                  <a:pt x="666" y="66"/>
                </a:lnTo>
                <a:cubicBezTo>
                  <a:pt x="666" y="30"/>
                  <a:pt x="636" y="0"/>
                  <a:pt x="600" y="0"/>
                </a:cubicBezTo>
                <a:lnTo>
                  <a:pt x="386" y="0"/>
                </a:lnTo>
                <a:cubicBezTo>
                  <a:pt x="365" y="0"/>
                  <a:pt x="345" y="11"/>
                  <a:pt x="333" y="27"/>
                </a:cubicBezTo>
                <a:cubicBezTo>
                  <a:pt x="321" y="11"/>
                  <a:pt x="301" y="0"/>
                  <a:pt x="280" y="0"/>
                </a:cubicBezTo>
                <a:lnTo>
                  <a:pt x="66" y="0"/>
                </a:lnTo>
                <a:close/>
                <a:moveTo>
                  <a:pt x="66" y="26"/>
                </a:moveTo>
                <a:lnTo>
                  <a:pt x="280" y="26"/>
                </a:lnTo>
                <a:cubicBezTo>
                  <a:pt x="302" y="26"/>
                  <a:pt x="320" y="44"/>
                  <a:pt x="320" y="66"/>
                </a:cubicBezTo>
                <a:lnTo>
                  <a:pt x="320" y="508"/>
                </a:lnTo>
                <a:cubicBezTo>
                  <a:pt x="308" y="499"/>
                  <a:pt x="295" y="493"/>
                  <a:pt x="280" y="493"/>
                </a:cubicBezTo>
                <a:lnTo>
                  <a:pt x="66" y="493"/>
                </a:lnTo>
                <a:cubicBezTo>
                  <a:pt x="44" y="493"/>
                  <a:pt x="26" y="475"/>
                  <a:pt x="26" y="453"/>
                </a:cubicBezTo>
                <a:lnTo>
                  <a:pt x="26" y="66"/>
                </a:lnTo>
                <a:cubicBezTo>
                  <a:pt x="26" y="44"/>
                  <a:pt x="44" y="26"/>
                  <a:pt x="66" y="26"/>
                </a:cubicBezTo>
                <a:close/>
                <a:moveTo>
                  <a:pt x="386" y="26"/>
                </a:moveTo>
                <a:lnTo>
                  <a:pt x="600" y="26"/>
                </a:lnTo>
                <a:cubicBezTo>
                  <a:pt x="622" y="26"/>
                  <a:pt x="640" y="44"/>
                  <a:pt x="640" y="66"/>
                </a:cubicBezTo>
                <a:lnTo>
                  <a:pt x="640" y="453"/>
                </a:lnTo>
                <a:cubicBezTo>
                  <a:pt x="640" y="475"/>
                  <a:pt x="622" y="493"/>
                  <a:pt x="600" y="493"/>
                </a:cubicBezTo>
                <a:lnTo>
                  <a:pt x="386" y="493"/>
                </a:lnTo>
                <a:cubicBezTo>
                  <a:pt x="371" y="493"/>
                  <a:pt x="358" y="499"/>
                  <a:pt x="346" y="508"/>
                </a:cubicBezTo>
                <a:lnTo>
                  <a:pt x="346" y="66"/>
                </a:lnTo>
                <a:cubicBezTo>
                  <a:pt x="346" y="44"/>
                  <a:pt x="364" y="26"/>
                  <a:pt x="386" y="2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25602" y="6186004"/>
            <a:ext cx="99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지원작가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3345256" y="6120452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Go Home"/>
          <p:cNvSpPr>
            <a:spLocks noChangeAspect="1" noEditPoints="1"/>
          </p:cNvSpPr>
          <p:nvPr/>
        </p:nvSpPr>
        <p:spPr bwMode="auto">
          <a:xfrm>
            <a:off x="1992032" y="3746679"/>
            <a:ext cx="163513" cy="161925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아래쪽 화살표 72"/>
          <p:cNvSpPr/>
          <p:nvPr/>
        </p:nvSpPr>
        <p:spPr>
          <a:xfrm>
            <a:off x="9399572" y="5662450"/>
            <a:ext cx="1173018" cy="822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ounded Panel"/>
          <p:cNvSpPr/>
          <p:nvPr/>
        </p:nvSpPr>
        <p:spPr>
          <a:xfrm>
            <a:off x="1676400" y="4638212"/>
            <a:ext cx="101867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ounded Panel"/>
          <p:cNvSpPr/>
          <p:nvPr/>
        </p:nvSpPr>
        <p:spPr>
          <a:xfrm>
            <a:off x="693019" y="4638211"/>
            <a:ext cx="923850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관심작가등록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86820" y="1984536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상세페이지</a:t>
            </a:r>
            <a:endParaRPr lang="en-US" altLang="ko-KR" sz="14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WT_PR_002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198168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86" name="Picture 3" descr="웹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6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39371" y="562632"/>
            <a:ext cx="5266625" cy="6009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325602" y="642454"/>
            <a:ext cx="99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지원작가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345256" y="1007400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Placeholder"/>
          <p:cNvGrpSpPr>
            <a:grpSpLocks noChangeAspect="1"/>
          </p:cNvGrpSpPr>
          <p:nvPr/>
        </p:nvGrpSpPr>
        <p:grpSpPr>
          <a:xfrm>
            <a:off x="3371521" y="1115194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21095" y="1113908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박만화가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721095" y="1318368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안녕하세요 박만화가입니다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Rounded Panel"/>
          <p:cNvSpPr/>
          <p:nvPr/>
        </p:nvSpPr>
        <p:spPr>
          <a:xfrm>
            <a:off x="5986169" y="1833746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Panel"/>
          <p:cNvSpPr/>
          <p:nvPr/>
        </p:nvSpPr>
        <p:spPr>
          <a:xfrm>
            <a:off x="7210708" y="1827087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3552" y="1103990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2016-08-01 PM 14:16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Panel"/>
          <p:cNvSpPr/>
          <p:nvPr/>
        </p:nvSpPr>
        <p:spPr>
          <a:xfrm>
            <a:off x="4761630" y="1833746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345256" y="2236125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Placeholder"/>
          <p:cNvGrpSpPr>
            <a:grpSpLocks noChangeAspect="1"/>
          </p:cNvGrpSpPr>
          <p:nvPr/>
        </p:nvGrpSpPr>
        <p:grpSpPr>
          <a:xfrm>
            <a:off x="3371521" y="2343919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21095" y="2342633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</a:t>
            </a:r>
            <a:r>
              <a:rPr lang="ko-KR" altLang="en-US" sz="1100" dirty="0" smtClean="0"/>
              <a:t>만화가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4721095" y="2547093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함께 웹툰 진행하고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시포요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Rounded Panel"/>
          <p:cNvSpPr/>
          <p:nvPr/>
        </p:nvSpPr>
        <p:spPr>
          <a:xfrm>
            <a:off x="5986169" y="3062471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Panel"/>
          <p:cNvSpPr/>
          <p:nvPr/>
        </p:nvSpPr>
        <p:spPr>
          <a:xfrm>
            <a:off x="7210708" y="3055812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13552" y="2332715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2016-08-01 PM 22:40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ounded Panel"/>
          <p:cNvSpPr/>
          <p:nvPr/>
        </p:nvSpPr>
        <p:spPr>
          <a:xfrm>
            <a:off x="4761630" y="3062471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3345256" y="3464850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Placeholder"/>
          <p:cNvGrpSpPr>
            <a:grpSpLocks noChangeAspect="1"/>
          </p:cNvGrpSpPr>
          <p:nvPr/>
        </p:nvGrpSpPr>
        <p:grpSpPr>
          <a:xfrm>
            <a:off x="3366364" y="3564403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9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715938" y="3563117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</a:t>
            </a:r>
            <a:r>
              <a:rPr lang="ko-KR" altLang="en-US" sz="1100" dirty="0" smtClean="0"/>
              <a:t>만화가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4715938" y="3767577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작가페이지 들려주세요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Rounded Panel"/>
          <p:cNvSpPr/>
          <p:nvPr/>
        </p:nvSpPr>
        <p:spPr>
          <a:xfrm>
            <a:off x="5981012" y="4282955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ounded Panel"/>
          <p:cNvSpPr/>
          <p:nvPr/>
        </p:nvSpPr>
        <p:spPr>
          <a:xfrm>
            <a:off x="7205551" y="4276296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8395" y="3553199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2016-08-02 AM 01:12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Rounded Panel"/>
          <p:cNvSpPr/>
          <p:nvPr/>
        </p:nvSpPr>
        <p:spPr>
          <a:xfrm>
            <a:off x="4756473" y="4282955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3340099" y="4685334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Placeholder"/>
          <p:cNvGrpSpPr>
            <a:grpSpLocks noChangeAspect="1"/>
          </p:cNvGrpSpPr>
          <p:nvPr/>
        </p:nvGrpSpPr>
        <p:grpSpPr>
          <a:xfrm>
            <a:off x="3361207" y="4798097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0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710781" y="4796811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정만화가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10781" y="5001271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안녕하세요 정만화가입니다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1" name="Rounded Panel"/>
          <p:cNvSpPr/>
          <p:nvPr/>
        </p:nvSpPr>
        <p:spPr>
          <a:xfrm>
            <a:off x="5975855" y="5516649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Panel"/>
          <p:cNvSpPr/>
          <p:nvPr/>
        </p:nvSpPr>
        <p:spPr>
          <a:xfrm>
            <a:off x="7200394" y="5509990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03238" y="4786893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2016-08-02 PM 16:31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Rounded Panel"/>
          <p:cNvSpPr/>
          <p:nvPr/>
        </p:nvSpPr>
        <p:spPr>
          <a:xfrm>
            <a:off x="4751316" y="5516649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334942" y="5919028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Panel"/>
          <p:cNvSpPr/>
          <p:nvPr/>
        </p:nvSpPr>
        <p:spPr>
          <a:xfrm>
            <a:off x="7429500" y="650791"/>
            <a:ext cx="930518" cy="255051"/>
          </a:xfrm>
          <a:prstGeom prst="roundRect">
            <a:avLst>
              <a:gd name="adj" fmla="val 751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웹툰 제안하기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86820" y="1984536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상세페이지</a:t>
            </a:r>
            <a:endParaRPr lang="en-US" altLang="ko-KR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WT_PR_002</a:t>
            </a:r>
          </a:p>
        </p:txBody>
      </p:sp>
    </p:spTree>
    <p:extLst>
      <p:ext uri="{BB962C8B-B14F-4D97-AF65-F5344CB8AC3E}">
        <p14:creationId xmlns:p14="http://schemas.microsoft.com/office/powerpoint/2010/main" val="17022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886820" y="1984536"/>
            <a:ext cx="3395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등록된 데이터가 존재하지 않는 경우</a:t>
            </a:r>
            <a:endParaRPr lang="en-US" altLang="ko-KR" sz="1400" dirty="0" smtClean="0"/>
          </a:p>
        </p:txBody>
      </p:sp>
      <p:grpSp>
        <p:nvGrpSpPr>
          <p:cNvPr id="43" name="Segmented Control"/>
          <p:cNvGrpSpPr/>
          <p:nvPr>
            <p:custDataLst>
              <p:tags r:id="rId1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44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88102" y="1663240"/>
            <a:ext cx="5266625" cy="489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165104" y="1789615"/>
            <a:ext cx="53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등록된 제목이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3243713" y="2158947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43713" y="2381168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자기소개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43713" y="3152248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경력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06188"/>
              </p:ext>
            </p:extLst>
          </p:nvPr>
        </p:nvGraphicFramePr>
        <p:xfrm>
          <a:off x="3319479" y="2655310"/>
          <a:ext cx="4824394" cy="22860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등록된 자기소개가 없습니다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243711" y="4733950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등록한 프로젝트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43711" y="3943099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대표작 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92556"/>
              </p:ext>
            </p:extLst>
          </p:nvPr>
        </p:nvGraphicFramePr>
        <p:xfrm>
          <a:off x="3338897" y="4220098"/>
          <a:ext cx="4824394" cy="22860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등록된 대표작이 없습니다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49803"/>
              </p:ext>
            </p:extLst>
          </p:nvPr>
        </p:nvGraphicFramePr>
        <p:xfrm>
          <a:off x="3319479" y="3435861"/>
          <a:ext cx="4824394" cy="22860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등록된 경력사항이 없습니다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92727"/>
              </p:ext>
            </p:extLst>
          </p:nvPr>
        </p:nvGraphicFramePr>
        <p:xfrm>
          <a:off x="3319479" y="5031170"/>
          <a:ext cx="4824394" cy="22860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등록된 프로젝트가 없습니다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프로필 수정하기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ounded Panel"/>
          <p:cNvSpPr/>
          <p:nvPr/>
        </p:nvSpPr>
        <p:spPr>
          <a:xfrm>
            <a:off x="7503808" y="1862385"/>
            <a:ext cx="733660" cy="205703"/>
          </a:xfrm>
          <a:prstGeom prst="roundRect">
            <a:avLst>
              <a:gd name="adj" fmla="val 7512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비공개 중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ounded Panel"/>
          <p:cNvSpPr/>
          <p:nvPr/>
        </p:nvSpPr>
        <p:spPr>
          <a:xfrm>
            <a:off x="693017" y="4623750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프로필 공개 전환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김작가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42" name="Picture 3" descr="웹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90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51606" y="2242475"/>
            <a:ext cx="5004448" cy="26531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9371" y="562632"/>
            <a:ext cx="5266625" cy="6009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325602" y="642454"/>
            <a:ext cx="99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지원작가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345256" y="1007400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Placeholder"/>
          <p:cNvGrpSpPr>
            <a:grpSpLocks noChangeAspect="1"/>
          </p:cNvGrpSpPr>
          <p:nvPr/>
        </p:nvGrpSpPr>
        <p:grpSpPr>
          <a:xfrm>
            <a:off x="3371521" y="1115194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21095" y="1113908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박만화가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721095" y="1318368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안녕하세요 박만화가입니다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Rounded Panel"/>
          <p:cNvSpPr/>
          <p:nvPr/>
        </p:nvSpPr>
        <p:spPr>
          <a:xfrm>
            <a:off x="5986169" y="1833746"/>
            <a:ext cx="1085850" cy="289560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Panel"/>
          <p:cNvSpPr/>
          <p:nvPr/>
        </p:nvSpPr>
        <p:spPr>
          <a:xfrm>
            <a:off x="7210708" y="1827087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3552" y="1103990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2016-08-01 PM 04:16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Panel"/>
          <p:cNvSpPr/>
          <p:nvPr/>
        </p:nvSpPr>
        <p:spPr>
          <a:xfrm>
            <a:off x="4761630" y="1833746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345256" y="2236125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334942" y="4894317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Panel"/>
          <p:cNvSpPr/>
          <p:nvPr/>
        </p:nvSpPr>
        <p:spPr>
          <a:xfrm>
            <a:off x="7429500" y="650791"/>
            <a:ext cx="930518" cy="255051"/>
          </a:xfrm>
          <a:prstGeom prst="roundRect">
            <a:avLst>
              <a:gd name="adj" fmla="val 751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웹툰 제안하기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 Area"/>
          <p:cNvSpPr/>
          <p:nvPr/>
        </p:nvSpPr>
        <p:spPr>
          <a:xfrm>
            <a:off x="3424239" y="2346156"/>
            <a:ext cx="3816736" cy="4420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내용을 입력하세요</a:t>
            </a:r>
            <a:r>
              <a:rPr lang="en-US" altLang="ko-KR" sz="900" noProof="1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noProof="1" smtClean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ounded Panel"/>
          <p:cNvSpPr/>
          <p:nvPr/>
        </p:nvSpPr>
        <p:spPr>
          <a:xfrm>
            <a:off x="7315979" y="2346156"/>
            <a:ext cx="980579" cy="442027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14907" y="3348429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김작가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47918" y="3340522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2016-08-26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05:36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ounded Panel"/>
          <p:cNvSpPr/>
          <p:nvPr/>
        </p:nvSpPr>
        <p:spPr>
          <a:xfrm>
            <a:off x="7918450" y="3384292"/>
            <a:ext cx="378108" cy="15868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 Area"/>
          <p:cNvSpPr/>
          <p:nvPr/>
        </p:nvSpPr>
        <p:spPr>
          <a:xfrm>
            <a:off x="3314907" y="3548068"/>
            <a:ext cx="3869454" cy="3369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아하 액션로맨스물인데 액션씬은 문제 </a:t>
            </a:r>
            <a:r>
              <a:rPr lang="ko-KR" altLang="en-US" sz="900" noProof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없으시죠</a:t>
            </a:r>
            <a:r>
              <a:rPr lang="en-US" altLang="ko-KR" sz="900" noProof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900" noProof="1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3351606" y="3820378"/>
            <a:ext cx="4988758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351606" y="4798278"/>
            <a:ext cx="4998098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14907" y="3838561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박만화가</a:t>
            </a:r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960143" y="3853950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2016-08-26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05:10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 Area"/>
          <p:cNvSpPr/>
          <p:nvPr/>
        </p:nvSpPr>
        <p:spPr>
          <a:xfrm>
            <a:off x="3314907" y="4063415"/>
            <a:ext cx="3869454" cy="3369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네</a:t>
            </a:r>
            <a:r>
              <a:rPr lang="ko-KR" altLang="en-US" sz="900" noProof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데뷔작이 되겠습니다</a:t>
            </a:r>
            <a:endParaRPr lang="en-US" sz="900" noProof="1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ounded Panel"/>
          <p:cNvSpPr/>
          <p:nvPr/>
        </p:nvSpPr>
        <p:spPr>
          <a:xfrm>
            <a:off x="7918450" y="3893644"/>
            <a:ext cx="378108" cy="15868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14907" y="4327428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김작가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946463" y="4342817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2016-08-26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05:04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Text Area"/>
          <p:cNvSpPr/>
          <p:nvPr/>
        </p:nvSpPr>
        <p:spPr>
          <a:xfrm>
            <a:off x="3314907" y="4552282"/>
            <a:ext cx="3869454" cy="3369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 웹툰 작업 해보셨나요</a:t>
            </a:r>
            <a:r>
              <a:rPr lang="en-US" altLang="ko-KR" sz="900" noProof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noProof="1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Rounded Panel"/>
          <p:cNvSpPr/>
          <p:nvPr/>
        </p:nvSpPr>
        <p:spPr>
          <a:xfrm>
            <a:off x="7909681" y="4398906"/>
            <a:ext cx="378108" cy="15868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3351606" y="4327428"/>
            <a:ext cx="4998098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314907" y="2865584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박만화가</a:t>
            </a:r>
            <a:endParaRPr lang="ko-KR" altLang="en-US" sz="11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960143" y="2857677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2016-08-26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06:08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Rounded Panel"/>
          <p:cNvSpPr/>
          <p:nvPr/>
        </p:nvSpPr>
        <p:spPr>
          <a:xfrm>
            <a:off x="7909681" y="2901447"/>
            <a:ext cx="378108" cy="15868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 Area"/>
          <p:cNvSpPr/>
          <p:nvPr/>
        </p:nvSpPr>
        <p:spPr>
          <a:xfrm>
            <a:off x="3314907" y="3065223"/>
            <a:ext cx="3869454" cy="3369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 소개글에 이미지 업로드 하나 했는데 참고해주세요</a:t>
            </a:r>
            <a:endParaRPr lang="en-US" sz="900" noProof="1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3351606" y="3306450"/>
            <a:ext cx="4988758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Placeholder"/>
          <p:cNvGrpSpPr>
            <a:grpSpLocks noChangeAspect="1"/>
          </p:cNvGrpSpPr>
          <p:nvPr/>
        </p:nvGrpSpPr>
        <p:grpSpPr>
          <a:xfrm>
            <a:off x="3371521" y="5019137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7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4721095" y="5017851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</a:t>
            </a:r>
            <a:r>
              <a:rPr lang="ko-KR" altLang="en-US" sz="1100" dirty="0" smtClean="0"/>
              <a:t>만화가</a:t>
            </a:r>
            <a:endParaRPr lang="ko-KR" altLang="en-US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721095" y="5222311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안녕하세요 이만화가입니다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1" name="Rounded Panel"/>
          <p:cNvSpPr/>
          <p:nvPr/>
        </p:nvSpPr>
        <p:spPr>
          <a:xfrm>
            <a:off x="5986169" y="5737689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ounded Panel"/>
          <p:cNvSpPr/>
          <p:nvPr/>
        </p:nvSpPr>
        <p:spPr>
          <a:xfrm>
            <a:off x="7210708" y="5731030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413552" y="5007933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2016-08-01 PM 22:40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Rounded Panel"/>
          <p:cNvSpPr/>
          <p:nvPr/>
        </p:nvSpPr>
        <p:spPr>
          <a:xfrm>
            <a:off x="4761630" y="5737689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3345256" y="6140068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75341" y="6237171"/>
            <a:ext cx="461665" cy="3350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29821" y="1916432"/>
            <a:ext cx="171449" cy="119169"/>
          </a:xfrm>
          <a:prstGeom prst="roundRect">
            <a:avLst/>
          </a:prstGeom>
          <a:solidFill>
            <a:srgbClr val="EB8025"/>
          </a:solidFill>
          <a:ln>
            <a:solidFill>
              <a:srgbClr val="EB8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상세페이지</a:t>
            </a:r>
            <a:endParaRPr lang="en-US" altLang="ko-KR" sz="1400" dirty="0" smtClean="0"/>
          </a:p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논의 게시판</a:t>
            </a:r>
            <a:endParaRPr lang="en-US" altLang="ko-KR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WT_PR_003</a:t>
            </a:r>
          </a:p>
        </p:txBody>
      </p:sp>
    </p:spTree>
    <p:extLst>
      <p:ext uri="{BB962C8B-B14F-4D97-AF65-F5344CB8AC3E}">
        <p14:creationId xmlns:p14="http://schemas.microsoft.com/office/powerpoint/2010/main" val="18776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39371" y="562632"/>
            <a:ext cx="5266625" cy="6009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325602" y="642454"/>
            <a:ext cx="99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지원작가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345256" y="1007400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Placeholder"/>
          <p:cNvGrpSpPr>
            <a:grpSpLocks noChangeAspect="1"/>
          </p:cNvGrpSpPr>
          <p:nvPr/>
        </p:nvGrpSpPr>
        <p:grpSpPr>
          <a:xfrm>
            <a:off x="3371521" y="1115194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21095" y="1113908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박만화가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721095" y="1318368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안녕하세요 박만화가입니다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Rounded Panel"/>
          <p:cNvSpPr/>
          <p:nvPr/>
        </p:nvSpPr>
        <p:spPr>
          <a:xfrm>
            <a:off x="5986169" y="1833746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Panel"/>
          <p:cNvSpPr/>
          <p:nvPr/>
        </p:nvSpPr>
        <p:spPr>
          <a:xfrm>
            <a:off x="7210708" y="1827087"/>
            <a:ext cx="1085850" cy="289560"/>
          </a:xfrm>
          <a:prstGeom prst="roundRect">
            <a:avLst>
              <a:gd name="adj" fmla="val 751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3552" y="1103990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2016-08-01 PM 14:16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Panel"/>
          <p:cNvSpPr/>
          <p:nvPr/>
        </p:nvSpPr>
        <p:spPr>
          <a:xfrm>
            <a:off x="4761630" y="1833746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345256" y="2236125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Placeholder"/>
          <p:cNvGrpSpPr>
            <a:grpSpLocks noChangeAspect="1"/>
          </p:cNvGrpSpPr>
          <p:nvPr/>
        </p:nvGrpSpPr>
        <p:grpSpPr>
          <a:xfrm>
            <a:off x="3371521" y="2343919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21095" y="2342633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</a:t>
            </a:r>
            <a:r>
              <a:rPr lang="ko-KR" altLang="en-US" sz="1100" dirty="0" smtClean="0"/>
              <a:t>만화가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4721095" y="2547093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안녕하세요 이만화가입니다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Rounded Panel"/>
          <p:cNvSpPr/>
          <p:nvPr/>
        </p:nvSpPr>
        <p:spPr>
          <a:xfrm>
            <a:off x="5986169" y="3062471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Panel"/>
          <p:cNvSpPr/>
          <p:nvPr/>
        </p:nvSpPr>
        <p:spPr>
          <a:xfrm>
            <a:off x="7210708" y="3055812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13552" y="2332715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2016-08-01 PM 22:40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ounded Panel"/>
          <p:cNvSpPr/>
          <p:nvPr/>
        </p:nvSpPr>
        <p:spPr>
          <a:xfrm>
            <a:off x="4761630" y="3062471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3345256" y="3464850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Placeholder"/>
          <p:cNvGrpSpPr>
            <a:grpSpLocks noChangeAspect="1"/>
          </p:cNvGrpSpPr>
          <p:nvPr/>
        </p:nvGrpSpPr>
        <p:grpSpPr>
          <a:xfrm>
            <a:off x="3366364" y="3564403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9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715938" y="3563117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</a:t>
            </a:r>
            <a:r>
              <a:rPr lang="ko-KR" altLang="en-US" sz="1100" dirty="0" smtClean="0"/>
              <a:t>만화가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4715938" y="3767577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안녕하세요 조만화가입니다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Rounded Panel"/>
          <p:cNvSpPr/>
          <p:nvPr/>
        </p:nvSpPr>
        <p:spPr>
          <a:xfrm>
            <a:off x="5981012" y="4282955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ounded Panel"/>
          <p:cNvSpPr/>
          <p:nvPr/>
        </p:nvSpPr>
        <p:spPr>
          <a:xfrm>
            <a:off x="7205551" y="4276296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8395" y="3553199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2016-08-02 AM 01:12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Rounded Panel"/>
          <p:cNvSpPr/>
          <p:nvPr/>
        </p:nvSpPr>
        <p:spPr>
          <a:xfrm>
            <a:off x="4756473" y="4282955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3340099" y="4685334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Placeholder"/>
          <p:cNvGrpSpPr>
            <a:grpSpLocks noChangeAspect="1"/>
          </p:cNvGrpSpPr>
          <p:nvPr/>
        </p:nvGrpSpPr>
        <p:grpSpPr>
          <a:xfrm>
            <a:off x="3361207" y="4798097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07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710781" y="4796811"/>
            <a:ext cx="1066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정만화가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10781" y="5001271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안녕하세요 정만화가입니다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1" name="Rounded Panel"/>
          <p:cNvSpPr/>
          <p:nvPr/>
        </p:nvSpPr>
        <p:spPr>
          <a:xfrm>
            <a:off x="5975855" y="5516649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대화하기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Panel"/>
          <p:cNvSpPr/>
          <p:nvPr/>
        </p:nvSpPr>
        <p:spPr>
          <a:xfrm>
            <a:off x="7200394" y="5509990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협의 진행하기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03238" y="4786893"/>
            <a:ext cx="182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2016-08-02 PM 16:31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Rounded Panel"/>
          <p:cNvSpPr/>
          <p:nvPr/>
        </p:nvSpPr>
        <p:spPr>
          <a:xfrm>
            <a:off x="4751316" y="5516649"/>
            <a:ext cx="1085850" cy="28956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334942" y="5919028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Panel"/>
          <p:cNvSpPr/>
          <p:nvPr/>
        </p:nvSpPr>
        <p:spPr>
          <a:xfrm>
            <a:off x="7429500" y="650791"/>
            <a:ext cx="930518" cy="255051"/>
          </a:xfrm>
          <a:prstGeom prst="roundRect">
            <a:avLst>
              <a:gd name="adj" fmla="val 751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웹툰 제안하기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Alert"/>
          <p:cNvGrpSpPr/>
          <p:nvPr>
            <p:custDataLst>
              <p:tags r:id="rId1"/>
            </p:custDataLst>
          </p:nvPr>
        </p:nvGrpSpPr>
        <p:grpSpPr>
          <a:xfrm>
            <a:off x="1556271" y="2464973"/>
            <a:ext cx="3813729" cy="1784052"/>
            <a:chOff x="595686" y="1261242"/>
            <a:chExt cx="3222246" cy="1507358"/>
          </a:xfrm>
        </p:grpSpPr>
        <p:sp>
          <p:nvSpPr>
            <p:cNvPr id="47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6" y="1462114"/>
              <a:ext cx="3222246" cy="130648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/>
            <p:cNvSpPr txBox="1"/>
            <p:nvPr>
              <p:custDataLst>
                <p:tags r:id="rId3"/>
              </p:custDataLst>
            </p:nvPr>
          </p:nvSpPr>
          <p:spPr>
            <a:xfrm>
              <a:off x="1220806" y="1577726"/>
              <a:ext cx="2438396" cy="815314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박만화가님과 웹툰 진행을 계속하시겠습니까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 </a:t>
              </a:r>
            </a:p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확인을 누르시면 프로젝트가 마감됩니다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008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알림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639755" y="1321439"/>
              <a:ext cx="83160" cy="804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745950" y="1606362"/>
              <a:ext cx="386292" cy="335322"/>
              <a:chOff x="745950" y="1606362"/>
              <a:chExt cx="386292" cy="335322"/>
            </a:xfrm>
          </p:grpSpPr>
          <p:sp>
            <p:nvSpPr>
              <p:cNvPr id="57" name="Info Ic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1436" y="1607033"/>
                <a:ext cx="335323" cy="333981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Warning Icon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45950" y="1607033"/>
                <a:ext cx="386292" cy="33398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70765" y="1607033"/>
                <a:ext cx="336664" cy="33398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0765" y="1606362"/>
                <a:ext cx="336664" cy="33532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Buttons"/>
            <p:cNvGrpSpPr/>
            <p:nvPr/>
          </p:nvGrpSpPr>
          <p:grpSpPr>
            <a:xfrm>
              <a:off x="2495424" y="2445736"/>
              <a:ext cx="1163779" cy="203103"/>
              <a:chOff x="2495424" y="2445736"/>
              <a:chExt cx="1163779" cy="203103"/>
            </a:xfrm>
          </p:grpSpPr>
          <p:sp>
            <p:nvSpPr>
              <p:cNvPr id="54" name="Button 1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099005" y="2445737"/>
                <a:ext cx="560198" cy="20310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Button 2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495424" y="2445736"/>
                <a:ext cx="560198" cy="20310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상세페이지</a:t>
            </a:r>
            <a:endParaRPr lang="en-US" altLang="ko-KR" sz="1400" dirty="0" smtClean="0"/>
          </a:p>
          <a:p>
            <a:r>
              <a:rPr lang="en-US" altLang="ko-KR" sz="1400" dirty="0" smtClean="0"/>
              <a:t>&gt; </a:t>
            </a:r>
            <a:r>
              <a:rPr lang="ko-KR" altLang="en-US" sz="1400" dirty="0" smtClean="0"/>
              <a:t>논의 게시판</a:t>
            </a:r>
            <a:endParaRPr lang="en-US" altLang="ko-KR" sz="14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WT_PR_003</a:t>
            </a:r>
          </a:p>
        </p:txBody>
      </p:sp>
    </p:spTree>
    <p:extLst>
      <p:ext uri="{BB962C8B-B14F-4D97-AF65-F5344CB8AC3E}">
        <p14:creationId xmlns:p14="http://schemas.microsoft.com/office/powerpoint/2010/main" val="16728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3019" y="1638827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3486" y="3679037"/>
            <a:ext cx="9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41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ounded Panel"/>
          <p:cNvSpPr/>
          <p:nvPr/>
        </p:nvSpPr>
        <p:spPr>
          <a:xfrm>
            <a:off x="698430" y="4603972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현황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ounded Panel"/>
          <p:cNvSpPr/>
          <p:nvPr/>
        </p:nvSpPr>
        <p:spPr>
          <a:xfrm>
            <a:off x="698429" y="4919493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 내역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ounded Panel"/>
          <p:cNvSpPr/>
          <p:nvPr/>
        </p:nvSpPr>
        <p:spPr>
          <a:xfrm>
            <a:off x="698428" y="5249668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 프로젝트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86820" y="1984536"/>
            <a:ext cx="295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프로젝트관리 메인</a:t>
            </a:r>
            <a:endParaRPr lang="en-US" altLang="ko-KR" sz="1400" dirty="0" smtClean="0"/>
          </a:p>
        </p:txBody>
      </p:sp>
      <p:sp>
        <p:nvSpPr>
          <p:cNvPr id="22" name="Rounded Panel"/>
          <p:cNvSpPr/>
          <p:nvPr/>
        </p:nvSpPr>
        <p:spPr>
          <a:xfrm>
            <a:off x="698428" y="4273184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WT_PM_001</a:t>
            </a:r>
          </a:p>
        </p:txBody>
      </p:sp>
      <p:sp>
        <p:nvSpPr>
          <p:cNvPr id="29" name="Rectangle"/>
          <p:cNvSpPr/>
          <p:nvPr/>
        </p:nvSpPr>
        <p:spPr>
          <a:xfrm>
            <a:off x="3129348" y="3815498"/>
            <a:ext cx="5068948" cy="60319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6476" y="3978597"/>
            <a:ext cx="33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진행 중인 프로젝트가 없습니다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"/>
          <p:cNvSpPr/>
          <p:nvPr/>
        </p:nvSpPr>
        <p:spPr>
          <a:xfrm>
            <a:off x="3129348" y="2033847"/>
            <a:ext cx="5068948" cy="11545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6477" y="2180091"/>
            <a:ext cx="33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등록한 프로젝트가 없습니다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4997899" y="2741616"/>
            <a:ext cx="142621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 프로젝트 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2817" y="1592637"/>
            <a:ext cx="31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내가 등록한 프로젝트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32817" y="3334622"/>
            <a:ext cx="31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중인 프로젝트</a:t>
            </a:r>
            <a:endParaRPr lang="ko-KR" altLang="en-US" dirty="0"/>
          </a:p>
        </p:txBody>
      </p:sp>
      <p:sp>
        <p:nvSpPr>
          <p:cNvPr id="36" name="Rectangle"/>
          <p:cNvSpPr/>
          <p:nvPr/>
        </p:nvSpPr>
        <p:spPr>
          <a:xfrm>
            <a:off x="3129348" y="5045816"/>
            <a:ext cx="5068948" cy="60319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6476" y="5208915"/>
            <a:ext cx="33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지원한 프로젝트가 없습니다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32817" y="4564940"/>
            <a:ext cx="31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 내역</a:t>
            </a:r>
            <a:endParaRPr lang="ko-KR" altLang="en-US" dirty="0"/>
          </a:p>
        </p:txBody>
      </p:sp>
      <p:sp>
        <p:nvSpPr>
          <p:cNvPr id="39" name="Rectangle"/>
          <p:cNvSpPr/>
          <p:nvPr/>
        </p:nvSpPr>
        <p:spPr>
          <a:xfrm>
            <a:off x="3129348" y="6253730"/>
            <a:ext cx="5068948" cy="60319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26476" y="6416829"/>
            <a:ext cx="33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관심등록 된 프로젝트가 없습니다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32817" y="5772854"/>
            <a:ext cx="31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관심 프로젝트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480333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52" name="Picture 3" descr="웹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03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3019" y="1638827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3486" y="3679037"/>
            <a:ext cx="9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41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86820" y="1984536"/>
            <a:ext cx="302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프로젝트관리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프로젝트 등록</a:t>
            </a:r>
            <a:endParaRPr lang="en-US" altLang="ko-KR" sz="14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3088102" y="1663240"/>
            <a:ext cx="5266625" cy="485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27166" y="3049614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모집기간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5104" y="1789615"/>
            <a:ext cx="53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등록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3243713" y="2158947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27165" y="2342142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제목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95390"/>
              </p:ext>
            </p:extLst>
          </p:nvPr>
        </p:nvGraphicFramePr>
        <p:xfrm>
          <a:off x="3302932" y="2620415"/>
          <a:ext cx="4824394" cy="275723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275723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한글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 이내 등록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0" name="Drop-Down Box"/>
          <p:cNvGrpSpPr/>
          <p:nvPr>
            <p:custDataLst>
              <p:tags r:id="rId1"/>
            </p:custDataLst>
          </p:nvPr>
        </p:nvGrpSpPr>
        <p:grpSpPr>
          <a:xfrm>
            <a:off x="3302932" y="3328442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81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Arrow Dow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Drop-Down Box"/>
          <p:cNvGrpSpPr/>
          <p:nvPr>
            <p:custDataLst>
              <p:tags r:id="rId2"/>
            </p:custDataLst>
          </p:nvPr>
        </p:nvGrpSpPr>
        <p:grpSpPr>
          <a:xfrm>
            <a:off x="4260892" y="3328442"/>
            <a:ext cx="77551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92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60954" y="1363700"/>
              <a:ext cx="112922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Drop-Down Box"/>
          <p:cNvGrpSpPr/>
          <p:nvPr>
            <p:custDataLst>
              <p:tags r:id="rId3"/>
            </p:custDataLst>
          </p:nvPr>
        </p:nvGrpSpPr>
        <p:grpSpPr>
          <a:xfrm>
            <a:off x="5112172" y="3328442"/>
            <a:ext cx="77551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95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Arrow Dow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60954" y="1363700"/>
              <a:ext cx="112922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227165" y="3726553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요청작품 명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43106"/>
              </p:ext>
            </p:extLst>
          </p:nvPr>
        </p:nvGraphicFramePr>
        <p:xfrm>
          <a:off x="3302932" y="4004826"/>
          <a:ext cx="4824394" cy="275723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275723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한글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 이내 등록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3227166" y="4399947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작품 상세정보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16773"/>
              </p:ext>
            </p:extLst>
          </p:nvPr>
        </p:nvGraphicFramePr>
        <p:xfrm>
          <a:off x="3302932" y="4697469"/>
          <a:ext cx="4824394" cy="588745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588745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한글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 이내 등록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76416"/>
              </p:ext>
            </p:extLst>
          </p:nvPr>
        </p:nvGraphicFramePr>
        <p:xfrm>
          <a:off x="5898810" y="3340141"/>
          <a:ext cx="2096264" cy="275723"/>
        </p:xfrm>
        <a:graphic>
          <a:graphicData uri="http://schemas.openxmlformats.org/drawingml/2006/table">
            <a:tbl>
              <a:tblPr firstRow="1" bandRow="1"/>
              <a:tblGrid>
                <a:gridCol w="2096264"/>
              </a:tblGrid>
              <a:tr h="275723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까지 </a:t>
                      </a:r>
                      <a:r>
                        <a:rPr lang="ko-KR" altLang="en-US" sz="900" baseline="0" noProof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900" baseline="0" noProof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(31</a:t>
                      </a:r>
                      <a:r>
                        <a:rPr lang="ko-KR" altLang="en-US" sz="900" baseline="0" noProof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 남음</a:t>
                      </a:r>
                      <a:r>
                        <a:rPr lang="en-US" altLang="ko-KR" sz="900" baseline="0" noProof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227166" y="5402140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줄거리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32315"/>
              </p:ext>
            </p:extLst>
          </p:nvPr>
        </p:nvGraphicFramePr>
        <p:xfrm>
          <a:off x="3302932" y="5699662"/>
          <a:ext cx="4824394" cy="588745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588745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한글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 이내 등록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9399572" y="5662450"/>
            <a:ext cx="1173018" cy="822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ounded Panel"/>
          <p:cNvSpPr/>
          <p:nvPr/>
        </p:nvSpPr>
        <p:spPr>
          <a:xfrm>
            <a:off x="698430" y="4603972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현황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Panel"/>
          <p:cNvSpPr/>
          <p:nvPr/>
        </p:nvSpPr>
        <p:spPr>
          <a:xfrm>
            <a:off x="698429" y="4919493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 내역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ounded Panel"/>
          <p:cNvSpPr/>
          <p:nvPr/>
        </p:nvSpPr>
        <p:spPr>
          <a:xfrm>
            <a:off x="698428" y="5249668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 프로젝트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ounded Panel"/>
          <p:cNvSpPr/>
          <p:nvPr/>
        </p:nvSpPr>
        <p:spPr>
          <a:xfrm>
            <a:off x="698428" y="4273184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81772" y="340493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WT_PM_002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480333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61" name="Picture 3" descr="웹툰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26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3088102" y="701214"/>
            <a:ext cx="5266625" cy="583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227165" y="809631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미리보기 작품 명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5553"/>
              </p:ext>
            </p:extLst>
          </p:nvPr>
        </p:nvGraphicFramePr>
        <p:xfrm>
          <a:off x="3302932" y="1087904"/>
          <a:ext cx="4824394" cy="275723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275723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구르미 그린 햇빛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227165" y="1599608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미리보기 작품 링크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4550"/>
              </p:ext>
            </p:extLst>
          </p:nvPr>
        </p:nvGraphicFramePr>
        <p:xfrm>
          <a:off x="3302932" y="1877881"/>
          <a:ext cx="4824394" cy="275723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275723">
                <a:tc>
                  <a:txBody>
                    <a:bodyPr/>
                    <a:lstStyle/>
                    <a:p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27164" y="2389585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작품 관련 키워드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(20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개 까지 등록 가능합니다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5971"/>
              </p:ext>
            </p:extLst>
          </p:nvPr>
        </p:nvGraphicFramePr>
        <p:xfrm>
          <a:off x="3288156" y="2666582"/>
          <a:ext cx="4824396" cy="1170564"/>
        </p:xfrm>
        <a:graphic>
          <a:graphicData uri="http://schemas.openxmlformats.org/drawingml/2006/table">
            <a:tbl>
              <a:tblPr firstRow="1" bandRow="1"/>
              <a:tblGrid>
                <a:gridCol w="705188"/>
                <a:gridCol w="1783080"/>
                <a:gridCol w="1196340"/>
                <a:gridCol w="1139788"/>
              </a:tblGrid>
              <a:tr h="4088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키워드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키워드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키워드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Text Box"/>
          <p:cNvSpPr/>
          <p:nvPr/>
        </p:nvSpPr>
        <p:spPr>
          <a:xfrm>
            <a:off x="4180306" y="2757761"/>
            <a:ext cx="304009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4" name="Text Box"/>
          <p:cNvSpPr/>
          <p:nvPr/>
        </p:nvSpPr>
        <p:spPr>
          <a:xfrm>
            <a:off x="7287105" y="2757761"/>
            <a:ext cx="43977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 Box"/>
          <p:cNvSpPr/>
          <p:nvPr/>
        </p:nvSpPr>
        <p:spPr>
          <a:xfrm>
            <a:off x="4180306" y="3132047"/>
            <a:ext cx="304009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66" name="Text Box"/>
          <p:cNvSpPr/>
          <p:nvPr/>
        </p:nvSpPr>
        <p:spPr>
          <a:xfrm>
            <a:off x="7287105" y="3132047"/>
            <a:ext cx="43977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Box"/>
          <p:cNvSpPr/>
          <p:nvPr/>
        </p:nvSpPr>
        <p:spPr>
          <a:xfrm>
            <a:off x="4180306" y="3506333"/>
            <a:ext cx="304009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2" name="Text Box"/>
          <p:cNvSpPr/>
          <p:nvPr/>
        </p:nvSpPr>
        <p:spPr>
          <a:xfrm>
            <a:off x="7287105" y="3506333"/>
            <a:ext cx="43977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 Box"/>
          <p:cNvSpPr/>
          <p:nvPr/>
        </p:nvSpPr>
        <p:spPr>
          <a:xfrm>
            <a:off x="3302932" y="3917905"/>
            <a:ext cx="116157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키워드 추가하기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 Box"/>
          <p:cNvSpPr/>
          <p:nvPr/>
        </p:nvSpPr>
        <p:spPr>
          <a:xfrm>
            <a:off x="7449870" y="3917905"/>
            <a:ext cx="65234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등록완료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 Box"/>
          <p:cNvSpPr/>
          <p:nvPr/>
        </p:nvSpPr>
        <p:spPr>
          <a:xfrm>
            <a:off x="6917777" y="3918054"/>
            <a:ext cx="46538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 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043251" y="6161648"/>
            <a:ext cx="663029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981575" y="6161647"/>
            <a:ext cx="915079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등록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52871" y="4422141"/>
            <a:ext cx="188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공개 설정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Radio Button"/>
          <p:cNvGrpSpPr/>
          <p:nvPr>
            <p:custDataLst>
              <p:tags r:id="rId3"/>
            </p:custDataLst>
          </p:nvPr>
        </p:nvGrpSpPr>
        <p:grpSpPr>
          <a:xfrm>
            <a:off x="6774991" y="4456505"/>
            <a:ext cx="511915" cy="212366"/>
            <a:chOff x="593892" y="1585163"/>
            <a:chExt cx="511915" cy="212366"/>
          </a:xfrm>
        </p:grpSpPr>
        <p:sp>
          <p:nvSpPr>
            <p:cNvPr id="23" name="Circle"/>
            <p:cNvSpPr/>
            <p:nvPr>
              <p:custDataLst>
                <p:tags r:id="rId8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/>
            <p:cNvSpPr/>
            <p:nvPr>
              <p:custDataLst>
                <p:tags r:id="rId9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/>
            <p:cNvSpPr txBox="1"/>
            <p:nvPr>
              <p:custDataLst>
                <p:tags r:id="rId10"/>
              </p:custDataLst>
            </p:nvPr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Radio Button"/>
          <p:cNvGrpSpPr/>
          <p:nvPr>
            <p:custDataLst>
              <p:tags r:id="rId4"/>
            </p:custDataLst>
          </p:nvPr>
        </p:nvGrpSpPr>
        <p:grpSpPr>
          <a:xfrm>
            <a:off x="7563042" y="4463220"/>
            <a:ext cx="627331" cy="212366"/>
            <a:chOff x="593892" y="1585163"/>
            <a:chExt cx="627331" cy="212366"/>
          </a:xfrm>
        </p:grpSpPr>
        <p:sp>
          <p:nvSpPr>
            <p:cNvPr id="27" name="Circle"/>
            <p:cNvSpPr/>
            <p:nvPr>
              <p:custDataLst>
                <p:tags r:id="rId5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/>
            <p:nvPr>
              <p:custDataLst>
                <p:tags r:id="rId6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abel"/>
            <p:cNvSpPr txBox="1"/>
            <p:nvPr>
              <p:custDataLst>
                <p:tags r:id="rId7"/>
              </p:custDataLst>
            </p:nvPr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비공개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886820" y="1984536"/>
            <a:ext cx="302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프로젝트관리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프로젝트 등록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WT_PM_002</a:t>
            </a:r>
          </a:p>
        </p:txBody>
      </p:sp>
    </p:spTree>
    <p:extLst>
      <p:ext uri="{BB962C8B-B14F-4D97-AF65-F5344CB8AC3E}">
        <p14:creationId xmlns:p14="http://schemas.microsoft.com/office/powerpoint/2010/main" val="23866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3019" y="1638827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3486" y="3679037"/>
            <a:ext cx="9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41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ounded Panel"/>
          <p:cNvSpPr/>
          <p:nvPr/>
        </p:nvSpPr>
        <p:spPr>
          <a:xfrm>
            <a:off x="698430" y="4603972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현황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ed Panel"/>
          <p:cNvSpPr/>
          <p:nvPr/>
        </p:nvSpPr>
        <p:spPr>
          <a:xfrm>
            <a:off x="698429" y="4919493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 내역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ounded Panel"/>
          <p:cNvSpPr/>
          <p:nvPr/>
        </p:nvSpPr>
        <p:spPr>
          <a:xfrm>
            <a:off x="698428" y="5249668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 프로젝트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Panel"/>
          <p:cNvSpPr/>
          <p:nvPr/>
        </p:nvSpPr>
        <p:spPr>
          <a:xfrm>
            <a:off x="698428" y="4273184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"/>
          <p:cNvSpPr/>
          <p:nvPr/>
        </p:nvSpPr>
        <p:spPr>
          <a:xfrm>
            <a:off x="3129348" y="4259023"/>
            <a:ext cx="5068948" cy="60319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6476" y="4422122"/>
            <a:ext cx="33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진행 중인 프로젝트가 없습니다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Rectangle"/>
          <p:cNvSpPr/>
          <p:nvPr/>
        </p:nvSpPr>
        <p:spPr>
          <a:xfrm>
            <a:off x="3129348" y="2033847"/>
            <a:ext cx="5068948" cy="11545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26477" y="2180091"/>
            <a:ext cx="33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등록한 프로젝트가 없습니다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4997899" y="2741616"/>
            <a:ext cx="142621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 프로젝트 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32817" y="1592637"/>
            <a:ext cx="31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내가 등록한 프로젝트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32817" y="3778147"/>
            <a:ext cx="31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중인 프로젝트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886820" y="1984536"/>
            <a:ext cx="2953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관리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프로젝트 현황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데이터가 없는 경우</a:t>
            </a:r>
            <a:endParaRPr lang="en-US" altLang="ko-KR" sz="14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WT_PM_003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480333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34" name="Picture 3" descr="웹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68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3019" y="1638827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3486" y="3679037"/>
            <a:ext cx="9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41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817" y="1592637"/>
            <a:ext cx="31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내가 등록한 프로젝트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886820" y="1984536"/>
            <a:ext cx="2953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관리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프로젝트 현황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데이터가 존재하는 경우</a:t>
            </a:r>
            <a:endParaRPr lang="en-US" altLang="ko-KR" sz="1400" dirty="0" smtClean="0"/>
          </a:p>
        </p:txBody>
      </p:sp>
      <p:sp>
        <p:nvSpPr>
          <p:cNvPr id="50" name="Rectangle"/>
          <p:cNvSpPr/>
          <p:nvPr/>
        </p:nvSpPr>
        <p:spPr>
          <a:xfrm>
            <a:off x="3129348" y="2022312"/>
            <a:ext cx="5068948" cy="7872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Label"/>
          <p:cNvSpPr txBox="1"/>
          <p:nvPr>
            <p:custDataLst>
              <p:tags r:id="rId1"/>
            </p:custDataLst>
          </p:nvPr>
        </p:nvSpPr>
        <p:spPr>
          <a:xfrm>
            <a:off x="3226477" y="2485470"/>
            <a:ext cx="4971819" cy="212366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등록작가 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김작가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등록일자 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2016-08-30 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 </a:t>
            </a:r>
            <a:r>
              <a:rPr lang="ko-KR" altLang="en-US" sz="9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요청작품명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더블유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지원현황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명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30128" y="2121284"/>
            <a:ext cx="332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함께 작업하실 웹툰 작가 모집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53767" y="2164743"/>
            <a:ext cx="552506" cy="218281"/>
          </a:xfrm>
          <a:prstGeom prst="roundRect">
            <a:avLst>
              <a:gd name="adj" fmla="val 45031"/>
            </a:avLst>
          </a:prstGeom>
          <a:solidFill>
            <a:srgbClr val="FFC000"/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모집 중</a:t>
            </a:r>
            <a:endParaRPr lang="ko-KR" altLang="en-US" sz="700" dirty="0"/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6155622" y="2908566"/>
            <a:ext cx="955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7242743" y="2908218"/>
            <a:ext cx="955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ounded Panel"/>
          <p:cNvSpPr/>
          <p:nvPr/>
        </p:nvSpPr>
        <p:spPr>
          <a:xfrm>
            <a:off x="698430" y="4603972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현황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ed Panel"/>
          <p:cNvSpPr/>
          <p:nvPr/>
        </p:nvSpPr>
        <p:spPr>
          <a:xfrm>
            <a:off x="698429" y="4919493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 내역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ounded Panel"/>
          <p:cNvSpPr/>
          <p:nvPr/>
        </p:nvSpPr>
        <p:spPr>
          <a:xfrm>
            <a:off x="698428" y="5249668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 프로젝트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32817" y="3577862"/>
            <a:ext cx="31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|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중인 프로젝트</a:t>
            </a:r>
            <a:endParaRPr lang="ko-KR" altLang="en-US" dirty="0"/>
          </a:p>
        </p:txBody>
      </p:sp>
      <p:sp>
        <p:nvSpPr>
          <p:cNvPr id="77" name="Rectangle"/>
          <p:cNvSpPr/>
          <p:nvPr/>
        </p:nvSpPr>
        <p:spPr>
          <a:xfrm>
            <a:off x="3129348" y="4007538"/>
            <a:ext cx="5068948" cy="78929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Label"/>
          <p:cNvSpPr txBox="1"/>
          <p:nvPr>
            <p:custDataLst>
              <p:tags r:id="rId2"/>
            </p:custDataLst>
          </p:nvPr>
        </p:nvSpPr>
        <p:spPr>
          <a:xfrm>
            <a:off x="3226477" y="4470695"/>
            <a:ext cx="4971819" cy="212366"/>
          </a:xfrm>
          <a:prstGeom prst="rect">
            <a:avLst/>
          </a:prstGeom>
          <a:noFill/>
        </p:spPr>
        <p:txBody>
          <a:bodyPr wrap="square" lIns="73152" tIns="36576" rIns="73152" bIns="36576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등록일자 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2016-08-30 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 </a:t>
            </a:r>
            <a:r>
              <a:rPr lang="ko-KR" altLang="en-US" sz="9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요청작품명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더블유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작가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김작가  </a:t>
            </a:r>
            <a:r>
              <a:rPr lang="en-US" altLang="ko-KR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만화가 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박만화가</a:t>
            </a:r>
            <a:endParaRPr lang="en-US" altLang="ko-KR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30128" y="4106509"/>
            <a:ext cx="41342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함께 작업하실 웹툰 작가 모집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NEW &gt;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253767" y="4149968"/>
            <a:ext cx="552506" cy="218281"/>
          </a:xfrm>
          <a:prstGeom prst="roundRect">
            <a:avLst>
              <a:gd name="adj" fmla="val 45031"/>
            </a:avLst>
          </a:prstGeom>
          <a:solidFill>
            <a:schemeClr val="accent6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협의 중</a:t>
            </a:r>
            <a:endParaRPr lang="ko-KR" altLang="en-US" sz="700" dirty="0"/>
          </a:p>
        </p:txBody>
      </p:sp>
      <p:sp>
        <p:nvSpPr>
          <p:cNvPr id="81" name="Rounded Panel"/>
          <p:cNvSpPr/>
          <p:nvPr/>
        </p:nvSpPr>
        <p:spPr>
          <a:xfrm>
            <a:off x="698428" y="4273184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WT_PM_003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80333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39" name="Picture 3" descr="웹툰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11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3019" y="1638827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Border"/>
          <p:cNvSpPr>
            <a:spLocks/>
          </p:cNvSpPr>
          <p:nvPr/>
        </p:nvSpPr>
        <p:spPr bwMode="auto">
          <a:xfrm>
            <a:off x="791270" y="1742127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3486" y="3679037"/>
            <a:ext cx="9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41" name="Edit User"/>
          <p:cNvSpPr>
            <a:spLocks noChangeAspect="1" noEditPoints="1"/>
          </p:cNvSpPr>
          <p:nvPr/>
        </p:nvSpPr>
        <p:spPr bwMode="auto">
          <a:xfrm>
            <a:off x="1069066" y="2008718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86820" y="1984536"/>
            <a:ext cx="302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프로젝트관리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프로젝트 수정</a:t>
            </a:r>
            <a:endParaRPr lang="en-US" altLang="ko-KR" sz="14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3088102" y="1663240"/>
            <a:ext cx="5266625" cy="485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27166" y="3049614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모집기간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5104" y="1789615"/>
            <a:ext cx="53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수정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3243713" y="2158947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27165" y="2342142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제목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48112"/>
              </p:ext>
            </p:extLst>
          </p:nvPr>
        </p:nvGraphicFramePr>
        <p:xfrm>
          <a:off x="3302932" y="2620415"/>
          <a:ext cx="4824394" cy="275723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275723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함께 작업하실 웹툰 작가 모집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!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0" name="Drop-Down Box"/>
          <p:cNvGrpSpPr/>
          <p:nvPr>
            <p:custDataLst>
              <p:tags r:id="rId1"/>
            </p:custDataLst>
          </p:nvPr>
        </p:nvGrpSpPr>
        <p:grpSpPr>
          <a:xfrm>
            <a:off x="3302932" y="3328442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81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2016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Arrow Dow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Drop-Down Box"/>
          <p:cNvGrpSpPr/>
          <p:nvPr>
            <p:custDataLst>
              <p:tags r:id="rId2"/>
            </p:custDataLst>
          </p:nvPr>
        </p:nvGrpSpPr>
        <p:grpSpPr>
          <a:xfrm>
            <a:off x="4260892" y="3328442"/>
            <a:ext cx="77551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92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09</a:t>
              </a:r>
            </a:p>
          </p:txBody>
        </p:sp>
        <p:sp>
          <p:nvSpPr>
            <p:cNvPr id="93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60954" y="1363700"/>
              <a:ext cx="112922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Drop-Down Box"/>
          <p:cNvGrpSpPr/>
          <p:nvPr>
            <p:custDataLst>
              <p:tags r:id="rId3"/>
            </p:custDataLst>
          </p:nvPr>
        </p:nvGrpSpPr>
        <p:grpSpPr>
          <a:xfrm>
            <a:off x="5112172" y="3328442"/>
            <a:ext cx="77551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95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Arrow Dow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60954" y="1363700"/>
              <a:ext cx="112922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227165" y="3726553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요청작품 명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69966"/>
              </p:ext>
            </p:extLst>
          </p:nvPr>
        </p:nvGraphicFramePr>
        <p:xfrm>
          <a:off x="3302932" y="4004826"/>
          <a:ext cx="4824394" cy="275723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275723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더블유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3227166" y="4399947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작품 상세정보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12303"/>
              </p:ext>
            </p:extLst>
          </p:nvPr>
        </p:nvGraphicFramePr>
        <p:xfrm>
          <a:off x="3302932" y="4697469"/>
          <a:ext cx="4824394" cy="588745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588745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올해 로망띠끄에서 연재했던 소설 더블유를 웹툰으로 펴낼 파트너를 구합니다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작업은 주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 연재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제목은 그대로 갔으면 하고요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액션복수극에서 피어나는 로맨스 물과 어울리는 그림체 였으면 좋겠어요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05845"/>
              </p:ext>
            </p:extLst>
          </p:nvPr>
        </p:nvGraphicFramePr>
        <p:xfrm>
          <a:off x="5898810" y="3340141"/>
          <a:ext cx="2096264" cy="275723"/>
        </p:xfrm>
        <a:graphic>
          <a:graphicData uri="http://schemas.openxmlformats.org/drawingml/2006/table">
            <a:tbl>
              <a:tblPr firstRow="1" bandRow="1"/>
              <a:tblGrid>
                <a:gridCol w="2096264"/>
              </a:tblGrid>
              <a:tr h="275723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까지 </a:t>
                      </a:r>
                      <a:r>
                        <a:rPr lang="ko-KR" altLang="en-US" sz="900" baseline="0" noProof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900" baseline="0" noProof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(30</a:t>
                      </a:r>
                      <a:r>
                        <a:rPr lang="ko-KR" altLang="en-US" sz="900" baseline="0" noProof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 남음</a:t>
                      </a:r>
                      <a:r>
                        <a:rPr lang="en-US" altLang="ko-KR" sz="900" baseline="0" noProof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227166" y="5402140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줄거리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3302932" y="5699662"/>
          <a:ext cx="4824394" cy="64008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588745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미친개 박교수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허정도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호출에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정신없이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달려간 연주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한효주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는 박교수로부터 웹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툰 의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스포를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알아오라는 뜻밖의 지시를 받는다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 대가로 가슴을 열게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해주겠</a:t>
                      </a:r>
                      <a:endParaRPr lang="ko-KR" alt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다는 솔깃한 제안에 아버지 성무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김의성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문하생 수봉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이시언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에게 전화를 건 연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주는 성무가 사라졌다는 소식을 듣게 되는데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endParaRPr lang="en-US" altLang="ko-KR" sz="9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9399572" y="5662450"/>
            <a:ext cx="1173018" cy="822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ounded Panel"/>
          <p:cNvSpPr/>
          <p:nvPr/>
        </p:nvSpPr>
        <p:spPr>
          <a:xfrm>
            <a:off x="698430" y="4603972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현황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Panel"/>
          <p:cNvSpPr/>
          <p:nvPr/>
        </p:nvSpPr>
        <p:spPr>
          <a:xfrm>
            <a:off x="698429" y="4919493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 내역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ounded Panel"/>
          <p:cNvSpPr/>
          <p:nvPr/>
        </p:nvSpPr>
        <p:spPr>
          <a:xfrm>
            <a:off x="698428" y="5249668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 프로젝트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ounded Panel"/>
          <p:cNvSpPr/>
          <p:nvPr/>
        </p:nvSpPr>
        <p:spPr>
          <a:xfrm>
            <a:off x="698428" y="4273184"/>
            <a:ext cx="1996645" cy="258249"/>
          </a:xfrm>
          <a:prstGeom prst="roundRect">
            <a:avLst>
              <a:gd name="adj" fmla="val 751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81772" y="340493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WT_PM_004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456505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61" name="Picture 3" descr="웹툰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39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</a:t>
            </a:r>
            <a:endParaRPr lang="en-US" altLang="ko-KR" sz="1400" dirty="0"/>
          </a:p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등록된 데이터가 존재하는 경우</a:t>
            </a:r>
            <a:endParaRPr lang="en-US" altLang="ko-KR" sz="1400" dirty="0" smtClean="0"/>
          </a:p>
        </p:txBody>
      </p:sp>
      <p:grpSp>
        <p:nvGrpSpPr>
          <p:cNvPr id="43" name="Segmented Control"/>
          <p:cNvGrpSpPr/>
          <p:nvPr>
            <p:custDataLst>
              <p:tags r:id="rId1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44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프로필 수정하기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ounded Panel"/>
          <p:cNvSpPr/>
          <p:nvPr/>
        </p:nvSpPr>
        <p:spPr>
          <a:xfrm>
            <a:off x="693017" y="4623750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프로필 공개 전환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88103" y="1686315"/>
            <a:ext cx="5266625" cy="489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65105" y="1812690"/>
            <a:ext cx="53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 김작가입니다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3243714" y="2182022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43714" y="2404243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자기소개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71419"/>
              </p:ext>
            </p:extLst>
          </p:nvPr>
        </p:nvGraphicFramePr>
        <p:xfrm>
          <a:off x="3319480" y="3598230"/>
          <a:ext cx="4824395" cy="702636"/>
        </p:xfrm>
        <a:graphic>
          <a:graphicData uri="http://schemas.openxmlformats.org/drawingml/2006/table">
            <a:tbl>
              <a:tblPr firstRow="1" bandRow="1"/>
              <a:tblGrid>
                <a:gridCol w="1204394"/>
                <a:gridCol w="1414913"/>
                <a:gridCol w="635268"/>
                <a:gridCol w="784910"/>
                <a:gridCol w="784910"/>
              </a:tblGrid>
              <a:tr h="245436"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연재일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장르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발행정보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링크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 남편의 여자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2016.02.16~2016.08.31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로망띠끄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바로보기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더블유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2015.07.08~2015.12.20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로망띠끄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바로보기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243714" y="3329093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경력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18981"/>
              </p:ext>
            </p:extLst>
          </p:nvPr>
        </p:nvGraphicFramePr>
        <p:xfrm>
          <a:off x="3319480" y="2678385"/>
          <a:ext cx="4824394" cy="50292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로망띠끄에서 로맨스물을 연재 중인 김작가입니다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신작 준비중이에요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43712" y="5221518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등록한 프로젝트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43712" y="4413805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대표작 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50746"/>
              </p:ext>
            </p:extLst>
          </p:nvPr>
        </p:nvGraphicFramePr>
        <p:xfrm>
          <a:off x="3338898" y="4690804"/>
          <a:ext cx="4824394" cy="36576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 남편의 여자는 올해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월부터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월까지 연재한 작품으로 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많이 사랑을 받았슴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42639"/>
              </p:ext>
            </p:extLst>
          </p:nvPr>
        </p:nvGraphicFramePr>
        <p:xfrm>
          <a:off x="3338898" y="5540917"/>
          <a:ext cx="4824394" cy="882450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882450">
                <a:tc>
                  <a:txBody>
                    <a:bodyPr/>
                    <a:lstStyle/>
                    <a:p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354404" y="5566731"/>
            <a:ext cx="24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함께 작업하실 웹툰 작가 모집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49" name="Rounded Panel"/>
          <p:cNvSpPr/>
          <p:nvPr/>
        </p:nvSpPr>
        <p:spPr>
          <a:xfrm>
            <a:off x="7490299" y="5602669"/>
            <a:ext cx="551195" cy="207052"/>
          </a:xfrm>
          <a:prstGeom prst="roundRect">
            <a:avLst>
              <a:gd name="adj" fmla="val 7512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모집 중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07333" y="5892443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등록일자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46950" y="5883622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지원작가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57426" y="5887024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모집기간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69180" y="6135394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2016-08-01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71794" y="6109730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62820" y="6139859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 남음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549910" y="5961973"/>
            <a:ext cx="0" cy="3668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30278" y="5886292"/>
            <a:ext cx="84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요청작품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68699" y="6130090"/>
            <a:ext cx="98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더블유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429260" y="5883622"/>
            <a:ext cx="469540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691677" y="5961973"/>
            <a:ext cx="0" cy="3668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977552" y="5972174"/>
            <a:ext cx="0" cy="3668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Panel"/>
          <p:cNvSpPr/>
          <p:nvPr/>
        </p:nvSpPr>
        <p:spPr>
          <a:xfrm>
            <a:off x="7503808" y="1862385"/>
            <a:ext cx="733660" cy="205703"/>
          </a:xfrm>
          <a:prstGeom prst="roundRect">
            <a:avLst>
              <a:gd name="adj" fmla="val 7512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비공개 중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김작가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63" name="Picture 3" descr="웹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62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err="1" smtClean="0"/>
              <a:t>글작가소개</a:t>
            </a:r>
            <a:r>
              <a:rPr lang="ko-KR" altLang="en-US" sz="1400" dirty="0" smtClean="0"/>
              <a:t>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 페이지</a:t>
            </a:r>
            <a:endParaRPr lang="en-US" altLang="ko-KR" sz="14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3088102" y="1663239"/>
            <a:ext cx="5266625" cy="501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27166" y="3161279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자기소개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03939"/>
              </p:ext>
            </p:extLst>
          </p:nvPr>
        </p:nvGraphicFramePr>
        <p:xfrm>
          <a:off x="3302932" y="3458801"/>
          <a:ext cx="4824394" cy="588745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588745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한글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 이내 등록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65104" y="1789615"/>
            <a:ext cx="53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작가소개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243713" y="2158947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27166" y="4302096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경력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48320"/>
              </p:ext>
            </p:extLst>
          </p:nvPr>
        </p:nvGraphicFramePr>
        <p:xfrm>
          <a:off x="3288156" y="4631242"/>
          <a:ext cx="4824396" cy="1504290"/>
        </p:xfrm>
        <a:graphic>
          <a:graphicData uri="http://schemas.openxmlformats.org/drawingml/2006/table">
            <a:tbl>
              <a:tblPr firstRow="1" bandRow="1"/>
              <a:tblGrid>
                <a:gridCol w="705188"/>
                <a:gridCol w="1783080"/>
                <a:gridCol w="1196340"/>
                <a:gridCol w="1139788"/>
              </a:tblGrid>
              <a:tr h="3964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제목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연재일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                    ~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장르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발행정보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92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작품</a:t>
                      </a:r>
                      <a:r>
                        <a:rPr lang="en-US" altLang="ko-KR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URL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 Box"/>
          <p:cNvSpPr/>
          <p:nvPr/>
        </p:nvSpPr>
        <p:spPr>
          <a:xfrm>
            <a:off x="3941730" y="4722421"/>
            <a:ext cx="39384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39" name="Drop-Down Box"/>
          <p:cNvGrpSpPr/>
          <p:nvPr>
            <p:custDataLst>
              <p:tags r:id="rId1"/>
            </p:custDataLst>
          </p:nvPr>
        </p:nvGrpSpPr>
        <p:grpSpPr>
          <a:xfrm>
            <a:off x="3941731" y="5077727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40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/>
          <p:cNvGrpSpPr/>
          <p:nvPr>
            <p:custDataLst>
              <p:tags r:id="rId2"/>
            </p:custDataLst>
          </p:nvPr>
        </p:nvGrpSpPr>
        <p:grpSpPr>
          <a:xfrm>
            <a:off x="4899691" y="5077727"/>
            <a:ext cx="77551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46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Arrow Dow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60954" y="1363700"/>
              <a:ext cx="112922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Drop-Down Box"/>
          <p:cNvGrpSpPr/>
          <p:nvPr>
            <p:custDataLst>
              <p:tags r:id="rId3"/>
            </p:custDataLst>
          </p:nvPr>
        </p:nvGrpSpPr>
        <p:grpSpPr>
          <a:xfrm>
            <a:off x="6145791" y="5077727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58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Arrow Dow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Drop-Down Box"/>
          <p:cNvGrpSpPr/>
          <p:nvPr>
            <p:custDataLst>
              <p:tags r:id="rId4"/>
            </p:custDataLst>
          </p:nvPr>
        </p:nvGrpSpPr>
        <p:grpSpPr>
          <a:xfrm>
            <a:off x="7103751" y="5077727"/>
            <a:ext cx="77551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67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Arrow Dow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60954" y="1363700"/>
              <a:ext cx="112922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 Box"/>
          <p:cNvSpPr/>
          <p:nvPr/>
        </p:nvSpPr>
        <p:spPr>
          <a:xfrm>
            <a:off x="3941731" y="5443413"/>
            <a:ext cx="17334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0" name="Text Box"/>
          <p:cNvSpPr/>
          <p:nvPr/>
        </p:nvSpPr>
        <p:spPr>
          <a:xfrm>
            <a:off x="6424804" y="5438976"/>
            <a:ext cx="145534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1" name="Text Box"/>
          <p:cNvSpPr/>
          <p:nvPr/>
        </p:nvSpPr>
        <p:spPr>
          <a:xfrm>
            <a:off x="3941730" y="5804662"/>
            <a:ext cx="39384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27165" y="2342142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소개 제목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59954"/>
              </p:ext>
            </p:extLst>
          </p:nvPr>
        </p:nvGraphicFramePr>
        <p:xfrm>
          <a:off x="3302932" y="2620415"/>
          <a:ext cx="4824394" cy="275723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275723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한글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 이내 등록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" name="아래쪽 화살표 54"/>
          <p:cNvSpPr/>
          <p:nvPr/>
        </p:nvSpPr>
        <p:spPr>
          <a:xfrm>
            <a:off x="9399572" y="5662450"/>
            <a:ext cx="1173018" cy="822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 Box"/>
          <p:cNvSpPr/>
          <p:nvPr/>
        </p:nvSpPr>
        <p:spPr>
          <a:xfrm>
            <a:off x="3302932" y="6207057"/>
            <a:ext cx="109581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경력 추가하기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7449870" y="6207057"/>
            <a:ext cx="65234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등록완료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Box"/>
          <p:cNvSpPr/>
          <p:nvPr/>
        </p:nvSpPr>
        <p:spPr>
          <a:xfrm>
            <a:off x="6917777" y="6207206"/>
            <a:ext cx="46538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Segmented Control"/>
          <p:cNvGrpSpPr/>
          <p:nvPr>
            <p:custDataLst>
              <p:tags r:id="rId5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63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사진 수정하기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김작가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82" name="그룹 81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83" name="Picture 3" descr="웹툰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82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3088102" y="1663239"/>
            <a:ext cx="5266625" cy="501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52870" y="1779207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대표작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Button 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824176" y="6209273"/>
            <a:ext cx="663029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014550" y="6209272"/>
            <a:ext cx="663029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Segmented Control"/>
          <p:cNvGrpSpPr/>
          <p:nvPr>
            <p:custDataLst>
              <p:tags r:id="rId3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80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10149"/>
              </p:ext>
            </p:extLst>
          </p:nvPr>
        </p:nvGraphicFramePr>
        <p:xfrm>
          <a:off x="3309217" y="2073624"/>
          <a:ext cx="4824394" cy="588745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588745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한글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 이내 등록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252870" y="2799398"/>
            <a:ext cx="2977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프로필 공개 설정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Radio Button"/>
          <p:cNvGrpSpPr/>
          <p:nvPr>
            <p:custDataLst>
              <p:tags r:id="rId4"/>
            </p:custDataLst>
          </p:nvPr>
        </p:nvGrpSpPr>
        <p:grpSpPr>
          <a:xfrm>
            <a:off x="6729072" y="2833762"/>
            <a:ext cx="511915" cy="212366"/>
            <a:chOff x="593892" y="1585163"/>
            <a:chExt cx="511915" cy="212366"/>
          </a:xfrm>
        </p:grpSpPr>
        <p:sp>
          <p:nvSpPr>
            <p:cNvPr id="41" name="Circle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heck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abel"/>
            <p:cNvSpPr txBox="1"/>
            <p:nvPr>
              <p:custDataLst>
                <p:tags r:id="rId11"/>
              </p:custDataLst>
            </p:nvPr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Radio Button"/>
          <p:cNvGrpSpPr/>
          <p:nvPr>
            <p:custDataLst>
              <p:tags r:id="rId5"/>
            </p:custDataLst>
          </p:nvPr>
        </p:nvGrpSpPr>
        <p:grpSpPr>
          <a:xfrm>
            <a:off x="7563619" y="2840477"/>
            <a:ext cx="627331" cy="212366"/>
            <a:chOff x="593892" y="1585163"/>
            <a:chExt cx="627331" cy="212366"/>
          </a:xfrm>
        </p:grpSpPr>
        <p:sp>
          <p:nvSpPr>
            <p:cNvPr id="45" name="Circle"/>
            <p:cNvSpPr/>
            <p:nvPr>
              <p:custDataLst>
                <p:tags r:id="rId6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Check" hidden="1"/>
            <p:cNvSpPr/>
            <p:nvPr>
              <p:custDataLst>
                <p:tags r:id="rId7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Label"/>
            <p:cNvSpPr txBox="1"/>
            <p:nvPr>
              <p:custDataLst>
                <p:tags r:id="rId8"/>
              </p:custDataLst>
            </p:nvPr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비공개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err="1" smtClean="0"/>
              <a:t>글작가소개</a:t>
            </a:r>
            <a:r>
              <a:rPr lang="ko-KR" altLang="en-US" sz="1400" dirty="0" smtClean="0"/>
              <a:t>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 페이지</a:t>
            </a:r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사진 수정하기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김작가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58" name="Picture 3" descr="웹툰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96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만화가소개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 페이지</a:t>
            </a:r>
            <a:endParaRPr lang="en-US" altLang="ko-KR" sz="14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3088102" y="1663239"/>
            <a:ext cx="5266625" cy="501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27166" y="3161279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자기소개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03939"/>
              </p:ext>
            </p:extLst>
          </p:nvPr>
        </p:nvGraphicFramePr>
        <p:xfrm>
          <a:off x="3302932" y="3458801"/>
          <a:ext cx="4824394" cy="588745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588745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한글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 이내 등록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65104" y="1789615"/>
            <a:ext cx="53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만화가소개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243713" y="2158947"/>
            <a:ext cx="5014762" cy="0"/>
          </a:xfrm>
          <a:prstGeom prst="line">
            <a:avLst/>
          </a:prstGeom>
          <a:ln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27166" y="4302096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경력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48320"/>
              </p:ext>
            </p:extLst>
          </p:nvPr>
        </p:nvGraphicFramePr>
        <p:xfrm>
          <a:off x="3288156" y="4631242"/>
          <a:ext cx="4824396" cy="1504290"/>
        </p:xfrm>
        <a:graphic>
          <a:graphicData uri="http://schemas.openxmlformats.org/drawingml/2006/table">
            <a:tbl>
              <a:tblPr firstRow="1" bandRow="1"/>
              <a:tblGrid>
                <a:gridCol w="705188"/>
                <a:gridCol w="1783080"/>
                <a:gridCol w="1196340"/>
                <a:gridCol w="1139788"/>
              </a:tblGrid>
              <a:tr h="3964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제목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연재일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                    ~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장르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발행정보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92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작품</a:t>
                      </a:r>
                      <a:r>
                        <a:rPr lang="en-US" altLang="ko-KR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URL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 Box"/>
          <p:cNvSpPr/>
          <p:nvPr/>
        </p:nvSpPr>
        <p:spPr>
          <a:xfrm>
            <a:off x="3941730" y="4722421"/>
            <a:ext cx="39384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39" name="Drop-Down Box"/>
          <p:cNvGrpSpPr/>
          <p:nvPr>
            <p:custDataLst>
              <p:tags r:id="rId1"/>
            </p:custDataLst>
          </p:nvPr>
        </p:nvGrpSpPr>
        <p:grpSpPr>
          <a:xfrm>
            <a:off x="3941731" y="5077727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40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/>
          <p:cNvGrpSpPr/>
          <p:nvPr>
            <p:custDataLst>
              <p:tags r:id="rId2"/>
            </p:custDataLst>
          </p:nvPr>
        </p:nvGrpSpPr>
        <p:grpSpPr>
          <a:xfrm>
            <a:off x="4899691" y="5077727"/>
            <a:ext cx="77551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46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Arrow Dow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60954" y="1363700"/>
              <a:ext cx="112922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Drop-Down Box"/>
          <p:cNvGrpSpPr/>
          <p:nvPr>
            <p:custDataLst>
              <p:tags r:id="rId3"/>
            </p:custDataLst>
          </p:nvPr>
        </p:nvGrpSpPr>
        <p:grpSpPr>
          <a:xfrm>
            <a:off x="6145791" y="5077727"/>
            <a:ext cx="88219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58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Arrow Dow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785488" y="1363700"/>
              <a:ext cx="992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Drop-Down Box"/>
          <p:cNvGrpSpPr/>
          <p:nvPr>
            <p:custDataLst>
              <p:tags r:id="rId4"/>
            </p:custDataLst>
          </p:nvPr>
        </p:nvGrpSpPr>
        <p:grpSpPr>
          <a:xfrm>
            <a:off x="7103751" y="5077727"/>
            <a:ext cx="775514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67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Arrow Dow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60954" y="1363700"/>
              <a:ext cx="112922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 Box"/>
          <p:cNvSpPr/>
          <p:nvPr/>
        </p:nvSpPr>
        <p:spPr>
          <a:xfrm>
            <a:off x="3941731" y="5443413"/>
            <a:ext cx="17334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0" name="Text Box"/>
          <p:cNvSpPr/>
          <p:nvPr/>
        </p:nvSpPr>
        <p:spPr>
          <a:xfrm>
            <a:off x="6424804" y="5438976"/>
            <a:ext cx="145534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1" name="Text Box"/>
          <p:cNvSpPr/>
          <p:nvPr/>
        </p:nvSpPr>
        <p:spPr>
          <a:xfrm>
            <a:off x="3941730" y="5804662"/>
            <a:ext cx="39384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27165" y="2342142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소개 제목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59954"/>
              </p:ext>
            </p:extLst>
          </p:nvPr>
        </p:nvGraphicFramePr>
        <p:xfrm>
          <a:off x="3302932" y="2620415"/>
          <a:ext cx="4824394" cy="275723"/>
        </p:xfrm>
        <a:graphic>
          <a:graphicData uri="http://schemas.openxmlformats.org/drawingml/2006/table">
            <a:tbl>
              <a:tblPr firstRow="1" bandRow="1"/>
              <a:tblGrid>
                <a:gridCol w="4824394"/>
              </a:tblGrid>
              <a:tr h="275723">
                <a:tc>
                  <a:txBody>
                    <a:bodyPr/>
                    <a:lstStyle/>
                    <a:p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한글 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 이내 등록</a:t>
                      </a:r>
                      <a:endParaRPr lang="en-US" altLang="ko-KR" sz="9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" name="아래쪽 화살표 54"/>
          <p:cNvSpPr/>
          <p:nvPr/>
        </p:nvSpPr>
        <p:spPr>
          <a:xfrm>
            <a:off x="9399572" y="5662450"/>
            <a:ext cx="1173018" cy="822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 Box"/>
          <p:cNvSpPr/>
          <p:nvPr/>
        </p:nvSpPr>
        <p:spPr>
          <a:xfrm>
            <a:off x="3302932" y="6207057"/>
            <a:ext cx="109581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경력 추가하기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7449870" y="6207057"/>
            <a:ext cx="65234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등록완료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6917777" y="6207206"/>
            <a:ext cx="46538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2" name="Segmented Control"/>
          <p:cNvGrpSpPr/>
          <p:nvPr>
            <p:custDataLst>
              <p:tags r:id="rId5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73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WT_MY_003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박만화가</a:t>
            </a:r>
            <a:endParaRPr lang="ko-KR" altLang="en-US" dirty="0"/>
          </a:p>
        </p:txBody>
      </p:sp>
      <p:sp>
        <p:nvSpPr>
          <p:cNvPr id="77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사진 수정하기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82" name="그룹 81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83" name="Picture 3" descr="웹툰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73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3088102" y="1663239"/>
            <a:ext cx="5266625" cy="501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52870" y="1779207"/>
            <a:ext cx="53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작품 등록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Button 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824176" y="6209273"/>
            <a:ext cx="663029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Button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014550" y="6209272"/>
            <a:ext cx="663029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Segmented Control"/>
          <p:cNvGrpSpPr/>
          <p:nvPr>
            <p:custDataLst>
              <p:tags r:id="rId3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78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80534"/>
              </p:ext>
            </p:extLst>
          </p:nvPr>
        </p:nvGraphicFramePr>
        <p:xfrm>
          <a:off x="3288156" y="2121060"/>
          <a:ext cx="4824397" cy="2186577"/>
        </p:xfrm>
        <a:graphic>
          <a:graphicData uri="http://schemas.openxmlformats.org/drawingml/2006/table">
            <a:tbl>
              <a:tblPr firstRow="1" bandRow="1"/>
              <a:tblGrid>
                <a:gridCol w="850457"/>
                <a:gridCol w="1637812"/>
                <a:gridCol w="1196340"/>
                <a:gridCol w="1139788"/>
              </a:tblGrid>
              <a:tr h="39647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제목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이미지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소개글</a:t>
                      </a:r>
                      <a:endParaRPr lang="en-US" altLang="ko-KR" sz="900" b="1" noProof="1" smtClean="0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927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대표작 여부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"/>
          <p:cNvSpPr/>
          <p:nvPr/>
        </p:nvSpPr>
        <p:spPr>
          <a:xfrm>
            <a:off x="4114800" y="2212239"/>
            <a:ext cx="376534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한글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 이하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 Box"/>
          <p:cNvSpPr/>
          <p:nvPr/>
        </p:nvSpPr>
        <p:spPr>
          <a:xfrm>
            <a:off x="4114800" y="2582853"/>
            <a:ext cx="234138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 Area"/>
          <p:cNvSpPr/>
          <p:nvPr/>
        </p:nvSpPr>
        <p:spPr>
          <a:xfrm>
            <a:off x="4114800" y="2975607"/>
            <a:ext cx="3761444" cy="572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 Box"/>
          <p:cNvSpPr/>
          <p:nvPr/>
        </p:nvSpPr>
        <p:spPr>
          <a:xfrm>
            <a:off x="3366432" y="3995209"/>
            <a:ext cx="109581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작품 추가하기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/>
          <p:cNvSpPr/>
          <p:nvPr/>
        </p:nvSpPr>
        <p:spPr>
          <a:xfrm>
            <a:off x="7376216" y="3999711"/>
            <a:ext cx="65234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등록완료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 Box"/>
          <p:cNvSpPr/>
          <p:nvPr/>
        </p:nvSpPr>
        <p:spPr>
          <a:xfrm>
            <a:off x="6844123" y="3999860"/>
            <a:ext cx="46538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Box"/>
          <p:cNvSpPr/>
          <p:nvPr/>
        </p:nvSpPr>
        <p:spPr>
          <a:xfrm>
            <a:off x="6528337" y="2580232"/>
            <a:ext cx="8367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 Box"/>
          <p:cNvSpPr/>
          <p:nvPr/>
        </p:nvSpPr>
        <p:spPr>
          <a:xfrm>
            <a:off x="7437225" y="2580232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Checkbox"/>
          <p:cNvGrpSpPr/>
          <p:nvPr>
            <p:custDataLst>
              <p:tags r:id="rId4"/>
            </p:custDataLst>
          </p:nvPr>
        </p:nvGrpSpPr>
        <p:grpSpPr>
          <a:xfrm>
            <a:off x="4112452" y="3668504"/>
            <a:ext cx="2380826" cy="212366"/>
            <a:chOff x="554563" y="2592239"/>
            <a:chExt cx="2380826" cy="212366"/>
          </a:xfrm>
        </p:grpSpPr>
        <p:sp>
          <p:nvSpPr>
            <p:cNvPr id="49" name="Box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abel"/>
            <p:cNvSpPr txBox="1"/>
            <p:nvPr>
              <p:custDataLst>
                <p:tags r:id="rId14"/>
              </p:custDataLst>
            </p:nvPr>
          </p:nvSpPr>
          <p:spPr>
            <a:xfrm>
              <a:off x="686119" y="2592239"/>
              <a:ext cx="2249270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대표작품으로 선택하겠습니다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최대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Check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252870" y="4478002"/>
            <a:ext cx="2977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프로필 공개 설정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5" name="Radio Button"/>
          <p:cNvGrpSpPr/>
          <p:nvPr>
            <p:custDataLst>
              <p:tags r:id="rId5"/>
            </p:custDataLst>
          </p:nvPr>
        </p:nvGrpSpPr>
        <p:grpSpPr>
          <a:xfrm>
            <a:off x="6729072" y="4512366"/>
            <a:ext cx="511915" cy="212366"/>
            <a:chOff x="593892" y="1585163"/>
            <a:chExt cx="511915" cy="212366"/>
          </a:xfrm>
        </p:grpSpPr>
        <p:sp>
          <p:nvSpPr>
            <p:cNvPr id="67" name="Circle"/>
            <p:cNvSpPr/>
            <p:nvPr>
              <p:custDataLst>
                <p:tags r:id="rId10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ck"/>
            <p:cNvSpPr/>
            <p:nvPr>
              <p:custDataLst>
                <p:tags r:id="rId11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abel"/>
            <p:cNvSpPr txBox="1"/>
            <p:nvPr>
              <p:custDataLst>
                <p:tags r:id="rId12"/>
              </p:custDataLst>
            </p:nvPr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Radio Button"/>
          <p:cNvGrpSpPr/>
          <p:nvPr>
            <p:custDataLst>
              <p:tags r:id="rId6"/>
            </p:custDataLst>
          </p:nvPr>
        </p:nvGrpSpPr>
        <p:grpSpPr>
          <a:xfrm>
            <a:off x="7563619" y="4519081"/>
            <a:ext cx="627331" cy="212366"/>
            <a:chOff x="593892" y="1585163"/>
            <a:chExt cx="627331" cy="212366"/>
          </a:xfrm>
        </p:grpSpPr>
        <p:sp>
          <p:nvSpPr>
            <p:cNvPr id="71" name="Circle"/>
            <p:cNvSpPr/>
            <p:nvPr>
              <p:custDataLst>
                <p:tags r:id="rId7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Check" hidden="1"/>
            <p:cNvSpPr/>
            <p:nvPr>
              <p:custDataLst>
                <p:tags r:id="rId8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/>
            <p:cNvSpPr txBox="1"/>
            <p:nvPr>
              <p:custDataLst>
                <p:tags r:id="rId9"/>
              </p:custDataLst>
            </p:nvPr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비공개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만화가소개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 페이지</a:t>
            </a:r>
            <a:endParaRPr lang="en-US" altLang="ko-KR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박만화가</a:t>
            </a:r>
            <a:endParaRPr lang="ko-KR" altLang="en-US" dirty="0"/>
          </a:p>
        </p:txBody>
      </p:sp>
      <p:sp>
        <p:nvSpPr>
          <p:cNvPr id="56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사진 수정하기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82" name="Picture 3" descr="웹툰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11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820" y="1984536"/>
            <a:ext cx="29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관심작가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WT_MY_004</a:t>
            </a:r>
          </a:p>
        </p:txBody>
      </p:sp>
      <p:grpSp>
        <p:nvGrpSpPr>
          <p:cNvPr id="17" name="Segmented Control"/>
          <p:cNvGrpSpPr/>
          <p:nvPr>
            <p:custDataLst>
              <p:tags r:id="rId1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18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51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3597" y="1677718"/>
            <a:ext cx="250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등록된 관심작가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88482"/>
              </p:ext>
            </p:extLst>
          </p:nvPr>
        </p:nvGraphicFramePr>
        <p:xfrm>
          <a:off x="2972869" y="2527607"/>
          <a:ext cx="5381856" cy="2245560"/>
        </p:xfrm>
        <a:graphic>
          <a:graphicData uri="http://schemas.openxmlformats.org/drawingml/2006/table">
            <a:tbl>
              <a:tblPr firstRow="1" bandRow="1"/>
              <a:tblGrid>
                <a:gridCol w="322266"/>
                <a:gridCol w="810140"/>
                <a:gridCol w="2682703"/>
                <a:gridCol w="1566747"/>
              </a:tblGrid>
              <a:tr h="374260"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426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 김작가입니다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426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이작가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426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신인 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426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 소설만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년째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426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 소개 보고 가세요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..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☆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7" name="Checkbox"/>
          <p:cNvGrpSpPr/>
          <p:nvPr>
            <p:custDataLst>
              <p:tags r:id="rId2"/>
            </p:custDataLst>
          </p:nvPr>
        </p:nvGrpSpPr>
        <p:grpSpPr>
          <a:xfrm>
            <a:off x="3055512" y="2638652"/>
            <a:ext cx="131556" cy="131556"/>
            <a:chOff x="554563" y="2632644"/>
            <a:chExt cx="131556" cy="131556"/>
          </a:xfrm>
        </p:grpSpPr>
        <p:sp>
          <p:nvSpPr>
            <p:cNvPr id="58" name="Box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Check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Checkbox"/>
          <p:cNvGrpSpPr/>
          <p:nvPr>
            <p:custDataLst>
              <p:tags r:id="rId3"/>
            </p:custDataLst>
          </p:nvPr>
        </p:nvGrpSpPr>
        <p:grpSpPr>
          <a:xfrm>
            <a:off x="3055512" y="3011684"/>
            <a:ext cx="131556" cy="131556"/>
            <a:chOff x="554563" y="2632644"/>
            <a:chExt cx="131556" cy="131556"/>
          </a:xfrm>
        </p:grpSpPr>
        <p:sp>
          <p:nvSpPr>
            <p:cNvPr id="62" name="Box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heck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Checkbox"/>
          <p:cNvGrpSpPr/>
          <p:nvPr>
            <p:custDataLst>
              <p:tags r:id="rId4"/>
            </p:custDataLst>
          </p:nvPr>
        </p:nvGrpSpPr>
        <p:grpSpPr>
          <a:xfrm>
            <a:off x="3055512" y="3384716"/>
            <a:ext cx="131556" cy="131556"/>
            <a:chOff x="554563" y="2632644"/>
            <a:chExt cx="131556" cy="131556"/>
          </a:xfrm>
        </p:grpSpPr>
        <p:sp>
          <p:nvSpPr>
            <p:cNvPr id="65" name="Box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ck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Checkbox"/>
          <p:cNvGrpSpPr/>
          <p:nvPr>
            <p:custDataLst>
              <p:tags r:id="rId5"/>
            </p:custDataLst>
          </p:nvPr>
        </p:nvGrpSpPr>
        <p:grpSpPr>
          <a:xfrm>
            <a:off x="3055512" y="3757748"/>
            <a:ext cx="131556" cy="131556"/>
            <a:chOff x="554563" y="2632644"/>
            <a:chExt cx="131556" cy="131556"/>
          </a:xfrm>
        </p:grpSpPr>
        <p:sp>
          <p:nvSpPr>
            <p:cNvPr id="68" name="Box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heck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Checkbox"/>
          <p:cNvGrpSpPr/>
          <p:nvPr>
            <p:custDataLst>
              <p:tags r:id="rId6"/>
            </p:custDataLst>
          </p:nvPr>
        </p:nvGrpSpPr>
        <p:grpSpPr>
          <a:xfrm>
            <a:off x="3055512" y="4130780"/>
            <a:ext cx="131556" cy="131556"/>
            <a:chOff x="554563" y="2632644"/>
            <a:chExt cx="131556" cy="131556"/>
          </a:xfrm>
        </p:grpSpPr>
        <p:sp>
          <p:nvSpPr>
            <p:cNvPr id="71" name="Box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heck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Checkbox"/>
          <p:cNvGrpSpPr/>
          <p:nvPr>
            <p:custDataLst>
              <p:tags r:id="rId7"/>
            </p:custDataLst>
          </p:nvPr>
        </p:nvGrpSpPr>
        <p:grpSpPr>
          <a:xfrm>
            <a:off x="3055512" y="4503810"/>
            <a:ext cx="131556" cy="131556"/>
            <a:chOff x="554563" y="2632644"/>
            <a:chExt cx="131556" cy="131556"/>
          </a:xfrm>
        </p:grpSpPr>
        <p:sp>
          <p:nvSpPr>
            <p:cNvPr id="74" name="Box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Label"/>
          <p:cNvSpPr txBox="1"/>
          <p:nvPr>
            <p:custDataLst>
              <p:tags r:id="rId8"/>
            </p:custDataLst>
          </p:nvPr>
        </p:nvSpPr>
        <p:spPr>
          <a:xfrm>
            <a:off x="3372913" y="2986668"/>
            <a:ext cx="530851" cy="181588"/>
          </a:xfrm>
          <a:prstGeom prst="rect">
            <a:avLst/>
          </a:prstGeom>
          <a:solidFill>
            <a:schemeClr val="accent4"/>
          </a:solidFill>
          <a:ln>
            <a:solidFill>
              <a:srgbClr val="808080"/>
            </a:solidFill>
          </a:ln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공개 중</a:t>
            </a:r>
            <a:endParaRPr lang="en-US" sz="7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Label"/>
          <p:cNvSpPr txBox="1"/>
          <p:nvPr>
            <p:custDataLst>
              <p:tags r:id="rId9"/>
            </p:custDataLst>
          </p:nvPr>
        </p:nvSpPr>
        <p:spPr>
          <a:xfrm>
            <a:off x="3372913" y="3359700"/>
            <a:ext cx="530851" cy="181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808080"/>
            </a:solidFill>
          </a:ln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비공개 중</a:t>
            </a:r>
            <a:endParaRPr lang="en-US" sz="7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Label"/>
          <p:cNvSpPr txBox="1"/>
          <p:nvPr>
            <p:custDataLst>
              <p:tags r:id="rId10"/>
            </p:custDataLst>
          </p:nvPr>
        </p:nvSpPr>
        <p:spPr>
          <a:xfrm>
            <a:off x="3372913" y="3732732"/>
            <a:ext cx="530851" cy="181588"/>
          </a:xfrm>
          <a:prstGeom prst="rect">
            <a:avLst/>
          </a:prstGeom>
          <a:solidFill>
            <a:schemeClr val="accent4"/>
          </a:solidFill>
          <a:ln>
            <a:solidFill>
              <a:srgbClr val="808080"/>
            </a:solidFill>
          </a:ln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공개 중</a:t>
            </a:r>
            <a:endParaRPr lang="en-US" sz="7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Label"/>
          <p:cNvSpPr txBox="1"/>
          <p:nvPr>
            <p:custDataLst>
              <p:tags r:id="rId11"/>
            </p:custDataLst>
          </p:nvPr>
        </p:nvSpPr>
        <p:spPr>
          <a:xfrm>
            <a:off x="3372913" y="4105764"/>
            <a:ext cx="530851" cy="181588"/>
          </a:xfrm>
          <a:prstGeom prst="rect">
            <a:avLst/>
          </a:prstGeom>
          <a:solidFill>
            <a:schemeClr val="accent4"/>
          </a:solidFill>
          <a:ln>
            <a:solidFill>
              <a:srgbClr val="808080"/>
            </a:solidFill>
          </a:ln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공개 중</a:t>
            </a:r>
            <a:endParaRPr lang="en-US" sz="7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Label"/>
          <p:cNvSpPr txBox="1"/>
          <p:nvPr>
            <p:custDataLst>
              <p:tags r:id="rId12"/>
            </p:custDataLst>
          </p:nvPr>
        </p:nvSpPr>
        <p:spPr>
          <a:xfrm>
            <a:off x="3372913" y="4478794"/>
            <a:ext cx="530851" cy="181588"/>
          </a:xfrm>
          <a:prstGeom prst="rect">
            <a:avLst/>
          </a:prstGeom>
          <a:solidFill>
            <a:schemeClr val="accent4"/>
          </a:solidFill>
          <a:ln>
            <a:solidFill>
              <a:srgbClr val="808080"/>
            </a:solidFill>
          </a:ln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공개 중</a:t>
            </a:r>
            <a:endParaRPr lang="en-US" sz="7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 Box"/>
          <p:cNvSpPr/>
          <p:nvPr/>
        </p:nvSpPr>
        <p:spPr>
          <a:xfrm>
            <a:off x="2972869" y="2194047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77" name="Picture 3" descr="웹툰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83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820" y="1984536"/>
            <a:ext cx="295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마이페이지 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메시지함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200" dirty="0" smtClean="0"/>
              <a:t>전체메시지</a:t>
            </a:r>
            <a:r>
              <a:rPr lang="en-US" altLang="ko-KR" sz="1200" dirty="0"/>
              <a:t>/</a:t>
            </a:r>
            <a:r>
              <a:rPr lang="ko-KR" altLang="en-US" sz="1200" dirty="0" err="1" smtClean="0"/>
              <a:t>받은메시지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보낸메시지</a:t>
            </a:r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81772" y="322205"/>
            <a:ext cx="237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WT_MY_005</a:t>
            </a:r>
          </a:p>
        </p:txBody>
      </p:sp>
      <p:grpSp>
        <p:nvGrpSpPr>
          <p:cNvPr id="17" name="Segmented Control"/>
          <p:cNvGrpSpPr/>
          <p:nvPr>
            <p:custDataLst>
              <p:tags r:id="rId1"/>
            </p:custDataLst>
          </p:nvPr>
        </p:nvGrpSpPr>
        <p:grpSpPr>
          <a:xfrm>
            <a:off x="694142" y="1266057"/>
            <a:ext cx="7660585" cy="242000"/>
            <a:chOff x="2946303" y="1762566"/>
            <a:chExt cx="1577358" cy="297744"/>
          </a:xfrm>
          <a:solidFill>
            <a:srgbClr val="FFFFFF"/>
          </a:solidFill>
        </p:grpSpPr>
        <p:sp>
          <p:nvSpPr>
            <p:cNvPr id="18" name="Segment"/>
            <p:cNvSpPr/>
            <p:nvPr/>
          </p:nvSpPr>
          <p:spPr>
            <a:xfrm rot="5400000">
              <a:off x="4111900" y="1648541"/>
              <a:ext cx="29773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755AA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메세지함</a:t>
              </a:r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프로필 관리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egment"/>
            <p:cNvSpPr/>
            <p:nvPr/>
          </p:nvSpPr>
          <p:spPr>
            <a:xfrm>
              <a:off x="3472089" y="1762572"/>
              <a:ext cx="525786" cy="2977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관심작가</a:t>
              </a:r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93018" y="1686315"/>
            <a:ext cx="2002055" cy="2503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Border"/>
          <p:cNvSpPr>
            <a:spLocks/>
          </p:cNvSpPr>
          <p:nvPr/>
        </p:nvSpPr>
        <p:spPr bwMode="auto">
          <a:xfrm>
            <a:off x="791269" y="1789615"/>
            <a:ext cx="1797926" cy="18357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Edit User"/>
          <p:cNvSpPr>
            <a:spLocks noChangeAspect="1" noEditPoints="1"/>
          </p:cNvSpPr>
          <p:nvPr/>
        </p:nvSpPr>
        <p:spPr bwMode="auto">
          <a:xfrm>
            <a:off x="1069065" y="2056206"/>
            <a:ext cx="1508541" cy="139137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ounded Panel"/>
          <p:cNvSpPr/>
          <p:nvPr/>
        </p:nvSpPr>
        <p:spPr>
          <a:xfrm>
            <a:off x="693017" y="4291351"/>
            <a:ext cx="2002055" cy="258249"/>
          </a:xfrm>
          <a:prstGeom prst="roundRect">
            <a:avLst>
              <a:gd name="adj" fmla="val 751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메시지함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ounded Panel"/>
          <p:cNvSpPr/>
          <p:nvPr/>
        </p:nvSpPr>
        <p:spPr>
          <a:xfrm>
            <a:off x="693017" y="4623750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보관함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3597" y="1677718"/>
            <a:ext cx="250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메시지함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20806"/>
              </p:ext>
            </p:extLst>
          </p:nvPr>
        </p:nvGraphicFramePr>
        <p:xfrm>
          <a:off x="2972869" y="2527607"/>
          <a:ext cx="5381857" cy="3432550"/>
        </p:xfrm>
        <a:graphic>
          <a:graphicData uri="http://schemas.openxmlformats.org/drawingml/2006/table">
            <a:tbl>
              <a:tblPr firstRow="1" bandRow="1"/>
              <a:tblGrid>
                <a:gridCol w="280102"/>
                <a:gridCol w="266517"/>
                <a:gridCol w="755332"/>
                <a:gridCol w="2718147"/>
                <a:gridCol w="1361759"/>
              </a:tblGrid>
              <a:tr h="312050">
                <a:tc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보낸사람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날짜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 작가님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프로필보고 연락드려요 혹시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2016-09-12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5:42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 작가님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프로필보고 연락드려요 혹시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2016-09-12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5:40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쪽지주셔서 감사합니다 프로젝트 업데이트 할 예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..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2016-09-12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5:35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박만화가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 작가님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프로필보고 연락드려요 혹시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2016-09-12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2:40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반갑습니다요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 작가님</a:t>
                      </a:r>
                      <a:r>
                        <a:rPr lang="ko-KR" altLang="en-US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프로필보고 연락드려요 혹시</a:t>
                      </a:r>
                      <a:r>
                        <a:rPr lang="en-US" altLang="ko-KR" sz="9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반갑습니다요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반갑습니다요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정작가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김작가님 뭐하세요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!!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새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프로젝트 등록 안하시나요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2050"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나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요즘 잘 지내시나요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반가워서 쪽지 날려욤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2016-09-11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7" name="Checkbox"/>
          <p:cNvGrpSpPr/>
          <p:nvPr>
            <p:custDataLst>
              <p:tags r:id="rId2"/>
            </p:custDataLst>
          </p:nvPr>
        </p:nvGrpSpPr>
        <p:grpSpPr>
          <a:xfrm>
            <a:off x="3055512" y="2609418"/>
            <a:ext cx="131556" cy="131556"/>
            <a:chOff x="554563" y="2632644"/>
            <a:chExt cx="131556" cy="131556"/>
          </a:xfrm>
        </p:grpSpPr>
        <p:sp>
          <p:nvSpPr>
            <p:cNvPr id="58" name="Box"/>
            <p:cNvSpPr/>
            <p:nvPr>
              <p:custDataLst>
                <p:tags r:id="rId4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Check" hidden="1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Checkbox"/>
          <p:cNvGrpSpPr/>
          <p:nvPr>
            <p:custDataLst>
              <p:tags r:id="rId3"/>
            </p:custDataLst>
          </p:nvPr>
        </p:nvGrpSpPr>
        <p:grpSpPr>
          <a:xfrm>
            <a:off x="3055512" y="2922367"/>
            <a:ext cx="131556" cy="131556"/>
            <a:chOff x="554563" y="2632644"/>
            <a:chExt cx="131556" cy="131556"/>
          </a:xfrm>
        </p:grpSpPr>
        <p:sp>
          <p:nvSpPr>
            <p:cNvPr id="62" name="Box"/>
            <p:cNvSpPr/>
            <p:nvPr>
              <p:custDataLst>
                <p:tags r:id="rId4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heck" hidden="1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Checkbox"/>
          <p:cNvGrpSpPr/>
          <p:nvPr>
            <p:custDataLst>
              <p:tags r:id="rId4"/>
            </p:custDataLst>
          </p:nvPr>
        </p:nvGrpSpPr>
        <p:grpSpPr>
          <a:xfrm>
            <a:off x="3055512" y="3235316"/>
            <a:ext cx="131556" cy="131556"/>
            <a:chOff x="554563" y="2632644"/>
            <a:chExt cx="131556" cy="131556"/>
          </a:xfrm>
        </p:grpSpPr>
        <p:sp>
          <p:nvSpPr>
            <p:cNvPr id="65" name="Box"/>
            <p:cNvSpPr/>
            <p:nvPr>
              <p:custDataLst>
                <p:tags r:id="rId3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ck" hidden="1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Checkbox"/>
          <p:cNvGrpSpPr/>
          <p:nvPr>
            <p:custDataLst>
              <p:tags r:id="rId5"/>
            </p:custDataLst>
          </p:nvPr>
        </p:nvGrpSpPr>
        <p:grpSpPr>
          <a:xfrm>
            <a:off x="3055512" y="3548265"/>
            <a:ext cx="131556" cy="131556"/>
            <a:chOff x="554563" y="2632644"/>
            <a:chExt cx="131556" cy="131556"/>
          </a:xfrm>
        </p:grpSpPr>
        <p:sp>
          <p:nvSpPr>
            <p:cNvPr id="68" name="Box"/>
            <p:cNvSpPr/>
            <p:nvPr>
              <p:custDataLst>
                <p:tags r:id="rId3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heck" hidden="1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Checkbox"/>
          <p:cNvGrpSpPr/>
          <p:nvPr>
            <p:custDataLst>
              <p:tags r:id="rId6"/>
            </p:custDataLst>
          </p:nvPr>
        </p:nvGrpSpPr>
        <p:grpSpPr>
          <a:xfrm>
            <a:off x="3055512" y="3861214"/>
            <a:ext cx="131556" cy="131556"/>
            <a:chOff x="554563" y="2632644"/>
            <a:chExt cx="131556" cy="131556"/>
          </a:xfrm>
        </p:grpSpPr>
        <p:sp>
          <p:nvSpPr>
            <p:cNvPr id="71" name="Box"/>
            <p:cNvSpPr/>
            <p:nvPr>
              <p:custDataLst>
                <p:tags r:id="rId3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heck" hidden="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Checkbox"/>
          <p:cNvGrpSpPr/>
          <p:nvPr>
            <p:custDataLst>
              <p:tags r:id="rId7"/>
            </p:custDataLst>
          </p:nvPr>
        </p:nvGrpSpPr>
        <p:grpSpPr>
          <a:xfrm>
            <a:off x="3055512" y="4174163"/>
            <a:ext cx="131556" cy="131556"/>
            <a:chOff x="554563" y="2632644"/>
            <a:chExt cx="131556" cy="131556"/>
          </a:xfrm>
        </p:grpSpPr>
        <p:sp>
          <p:nvSpPr>
            <p:cNvPr id="74" name="Box"/>
            <p:cNvSpPr/>
            <p:nvPr>
              <p:custDataLst>
                <p:tags r:id="rId3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hidden="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 Box"/>
          <p:cNvSpPr/>
          <p:nvPr/>
        </p:nvSpPr>
        <p:spPr>
          <a:xfrm>
            <a:off x="2972869" y="2194047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1269" y="3726525"/>
            <a:ext cx="17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김작가</a:t>
            </a:r>
            <a:endParaRPr lang="ko-KR" altLang="en-US" dirty="0"/>
          </a:p>
        </p:txBody>
      </p:sp>
      <p:sp>
        <p:nvSpPr>
          <p:cNvPr id="55" name="Rounded Panel"/>
          <p:cNvSpPr/>
          <p:nvPr/>
        </p:nvSpPr>
        <p:spPr>
          <a:xfrm>
            <a:off x="693017" y="4956149"/>
            <a:ext cx="2002055" cy="25824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메시지 보내기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265438" y="2924225"/>
            <a:ext cx="172390" cy="131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 Box"/>
          <p:cNvSpPr/>
          <p:nvPr/>
        </p:nvSpPr>
        <p:spPr>
          <a:xfrm>
            <a:off x="3508925" y="2194047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 Box"/>
          <p:cNvSpPr/>
          <p:nvPr/>
        </p:nvSpPr>
        <p:spPr>
          <a:xfrm>
            <a:off x="4041019" y="2194047"/>
            <a:ext cx="439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답장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Checkbox"/>
          <p:cNvGrpSpPr/>
          <p:nvPr>
            <p:custDataLst>
              <p:tags r:id="rId8"/>
            </p:custDataLst>
          </p:nvPr>
        </p:nvGrpSpPr>
        <p:grpSpPr>
          <a:xfrm>
            <a:off x="3055512" y="4487112"/>
            <a:ext cx="131556" cy="131556"/>
            <a:chOff x="554563" y="2632644"/>
            <a:chExt cx="131556" cy="131556"/>
          </a:xfrm>
        </p:grpSpPr>
        <p:sp>
          <p:nvSpPr>
            <p:cNvPr id="78" name="Box"/>
            <p:cNvSpPr/>
            <p:nvPr>
              <p:custDataLst>
                <p:tags r:id="rId3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Check" hidden="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Checkbox"/>
          <p:cNvGrpSpPr/>
          <p:nvPr>
            <p:custDataLst>
              <p:tags r:id="rId9"/>
            </p:custDataLst>
          </p:nvPr>
        </p:nvGrpSpPr>
        <p:grpSpPr>
          <a:xfrm>
            <a:off x="3055512" y="4800061"/>
            <a:ext cx="131556" cy="131556"/>
            <a:chOff x="554563" y="2632644"/>
            <a:chExt cx="131556" cy="131556"/>
          </a:xfrm>
        </p:grpSpPr>
        <p:sp>
          <p:nvSpPr>
            <p:cNvPr id="87" name="Box"/>
            <p:cNvSpPr/>
            <p:nvPr>
              <p:custDataLst>
                <p:tags r:id="rId2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heck" hidden="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Checkbox"/>
          <p:cNvGrpSpPr/>
          <p:nvPr>
            <p:custDataLst>
              <p:tags r:id="rId10"/>
            </p:custDataLst>
          </p:nvPr>
        </p:nvGrpSpPr>
        <p:grpSpPr>
          <a:xfrm>
            <a:off x="3055512" y="5113010"/>
            <a:ext cx="131556" cy="131556"/>
            <a:chOff x="554563" y="2632644"/>
            <a:chExt cx="131556" cy="131556"/>
          </a:xfrm>
        </p:grpSpPr>
        <p:sp>
          <p:nvSpPr>
            <p:cNvPr id="90" name="Box"/>
            <p:cNvSpPr/>
            <p:nvPr>
              <p:custDataLst>
                <p:tags r:id="rId2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heck" hidden="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Checkbox"/>
          <p:cNvGrpSpPr/>
          <p:nvPr>
            <p:custDataLst>
              <p:tags r:id="rId11"/>
            </p:custDataLst>
          </p:nvPr>
        </p:nvGrpSpPr>
        <p:grpSpPr>
          <a:xfrm>
            <a:off x="3055512" y="5738907"/>
            <a:ext cx="131556" cy="131556"/>
            <a:chOff x="554563" y="2632644"/>
            <a:chExt cx="131556" cy="131556"/>
          </a:xfrm>
        </p:grpSpPr>
        <p:sp>
          <p:nvSpPr>
            <p:cNvPr id="93" name="Box"/>
            <p:cNvSpPr/>
            <p:nvPr>
              <p:custDataLst>
                <p:tags r:id="rId2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ck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Checkbox"/>
          <p:cNvGrpSpPr/>
          <p:nvPr>
            <p:custDataLst>
              <p:tags r:id="rId12"/>
            </p:custDataLst>
          </p:nvPr>
        </p:nvGrpSpPr>
        <p:grpSpPr>
          <a:xfrm>
            <a:off x="3055512" y="5425959"/>
            <a:ext cx="131556" cy="131556"/>
            <a:chOff x="554563" y="2632644"/>
            <a:chExt cx="131556" cy="131556"/>
          </a:xfrm>
        </p:grpSpPr>
        <p:sp>
          <p:nvSpPr>
            <p:cNvPr id="96" name="Box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Check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8" name="오른쪽 화살표 97"/>
          <p:cNvSpPr/>
          <p:nvPr/>
        </p:nvSpPr>
        <p:spPr>
          <a:xfrm>
            <a:off x="3265438" y="3236967"/>
            <a:ext cx="172390" cy="131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른쪽 화살표 98"/>
          <p:cNvSpPr/>
          <p:nvPr/>
        </p:nvSpPr>
        <p:spPr>
          <a:xfrm rot="10800000">
            <a:off x="3265438" y="3549709"/>
            <a:ext cx="172390" cy="13155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오른쪽 화살표 99"/>
          <p:cNvSpPr/>
          <p:nvPr/>
        </p:nvSpPr>
        <p:spPr>
          <a:xfrm>
            <a:off x="3265438" y="3862451"/>
            <a:ext cx="172390" cy="131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3265438" y="4487935"/>
            <a:ext cx="172390" cy="131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3265438" y="5426161"/>
            <a:ext cx="172390" cy="131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 rot="10800000">
            <a:off x="3265438" y="4175193"/>
            <a:ext cx="172390" cy="13155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오른쪽 화살표 103"/>
          <p:cNvSpPr/>
          <p:nvPr/>
        </p:nvSpPr>
        <p:spPr>
          <a:xfrm rot="10800000">
            <a:off x="3265438" y="4800677"/>
            <a:ext cx="172390" cy="13155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 rot="10800000">
            <a:off x="3265438" y="5113419"/>
            <a:ext cx="172390" cy="13155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오른쪽 화살표 105"/>
          <p:cNvSpPr/>
          <p:nvPr/>
        </p:nvSpPr>
        <p:spPr>
          <a:xfrm rot="10800000">
            <a:off x="3265438" y="5738907"/>
            <a:ext cx="172390" cy="13155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Pagination"/>
          <p:cNvSpPr txBox="1"/>
          <p:nvPr/>
        </p:nvSpPr>
        <p:spPr>
          <a:xfrm>
            <a:off x="5209217" y="6019831"/>
            <a:ext cx="909160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35" name="Drop-Down Box"/>
          <p:cNvGrpSpPr/>
          <p:nvPr>
            <p:custDataLst>
              <p:tags r:id="rId13"/>
            </p:custDataLst>
          </p:nvPr>
        </p:nvGrpSpPr>
        <p:grpSpPr>
          <a:xfrm>
            <a:off x="6995977" y="2194047"/>
            <a:ext cx="1354787" cy="241092"/>
            <a:chOff x="595687" y="1261242"/>
            <a:chExt cx="1368150" cy="241092"/>
          </a:xfrm>
          <a:solidFill>
            <a:srgbClr val="FFFFFF"/>
          </a:solidFill>
        </p:grpSpPr>
        <p:sp>
          <p:nvSpPr>
            <p:cNvPr id="136" name="Text Box"/>
            <p:cNvSpPr/>
            <p:nvPr/>
          </p:nvSpPr>
          <p:spPr>
            <a:xfrm>
              <a:off x="595687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 메시지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Arrow Down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1847702" y="1363700"/>
              <a:ext cx="64639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직선 연결선 114"/>
          <p:cNvCxnSpPr/>
          <p:nvPr/>
        </p:nvCxnSpPr>
        <p:spPr>
          <a:xfrm>
            <a:off x="166688" y="1110867"/>
            <a:ext cx="85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7646650" y="1041714"/>
            <a:ext cx="993808" cy="7103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104840" y="753140"/>
            <a:ext cx="118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찾기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17393" y="753140"/>
            <a:ext cx="8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작가 목록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398270" y="753140"/>
            <a:ext cx="11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프로젝트 관리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648388" y="753140"/>
            <a:ext cx="99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마이페이지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17199" y="753140"/>
            <a:ext cx="109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웹툰 관리</a:t>
            </a:r>
            <a:endParaRPr lang="ko-KR" altLang="en-US" sz="1200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60158" y="573869"/>
            <a:ext cx="1525976" cy="381804"/>
            <a:chOff x="1993940" y="1348932"/>
            <a:chExt cx="1979592" cy="495300"/>
          </a:xfrm>
        </p:grpSpPr>
        <p:pic>
          <p:nvPicPr>
            <p:cNvPr id="123" name="Picture 3" descr="웹툰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381" y="1362983"/>
              <a:ext cx="438151" cy="33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ROMANTIQUE:국내 최대 로맨스 소설 커뮤니티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0" y="1348932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041019" y="6319248"/>
            <a:ext cx="3435321" cy="242932"/>
            <a:chOff x="3879883" y="6236811"/>
            <a:chExt cx="3435321" cy="242932"/>
          </a:xfrm>
        </p:grpSpPr>
        <p:grpSp>
          <p:nvGrpSpPr>
            <p:cNvPr id="125" name="Checkbox"/>
            <p:cNvGrpSpPr/>
            <p:nvPr>
              <p:custDataLst>
                <p:tags r:id="rId14"/>
              </p:custDataLst>
            </p:nvPr>
          </p:nvGrpSpPr>
          <p:grpSpPr>
            <a:xfrm>
              <a:off x="3879883" y="6236811"/>
              <a:ext cx="625537" cy="212366"/>
              <a:chOff x="554563" y="2592239"/>
              <a:chExt cx="625537" cy="212366"/>
            </a:xfrm>
          </p:grpSpPr>
          <p:sp>
            <p:nvSpPr>
              <p:cNvPr id="126" name="Box"/>
              <p:cNvSpPr/>
              <p:nvPr>
                <p:custDataLst>
                  <p:tags r:id="rId19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Label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작가명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Check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0" name="Checkbox"/>
            <p:cNvGrpSpPr/>
            <p:nvPr>
              <p:custDataLst>
                <p:tags r:id="rId15"/>
              </p:custDataLst>
            </p:nvPr>
          </p:nvGrpSpPr>
          <p:grpSpPr>
            <a:xfrm>
              <a:off x="4546772" y="6236811"/>
              <a:ext cx="510121" cy="212366"/>
              <a:chOff x="554563" y="2592239"/>
              <a:chExt cx="510121" cy="212366"/>
            </a:xfrm>
          </p:grpSpPr>
          <p:sp>
            <p:nvSpPr>
              <p:cNvPr id="131" name="Box"/>
              <p:cNvSpPr/>
              <p:nvPr>
                <p:custDataLst>
                  <p:tags r:id="rId16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Label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내용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Check" hidden="1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Text Box"/>
            <p:cNvSpPr/>
            <p:nvPr/>
          </p:nvSpPr>
          <p:spPr>
            <a:xfrm>
              <a:off x="5188449" y="623865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검색어를 입력하세요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 Box"/>
            <p:cNvSpPr/>
            <p:nvPr/>
          </p:nvSpPr>
          <p:spPr>
            <a:xfrm>
              <a:off x="6876185" y="6238651"/>
              <a:ext cx="43901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1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7,6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"/>
  <p:tag name="SMARTOPTIONSCODESIGNATURE" val="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rgbClr val="808080"/>
          </a:solidFill>
        </a:ln>
      </a:spPr>
      <a:bodyPr rot="0" spcFirstLastPara="0" vert="horz" wrap="square" lIns="91440" tIns="50800" rIns="91440" bIns="508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700" dirty="0" smtClean="0">
            <a:solidFill>
              <a:srgbClr val="5F5F5F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7660</TotalTime>
  <Words>2318</Words>
  <Application>Microsoft Office PowerPoint</Application>
  <PresentationFormat>와이드스크린</PresentationFormat>
  <Paragraphs>950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</dc:creator>
  <cp:lastModifiedBy>kjy</cp:lastModifiedBy>
  <cp:revision>888</cp:revision>
  <cp:lastPrinted>2016-09-07T08:27:28Z</cp:lastPrinted>
  <dcterms:created xsi:type="dcterms:W3CDTF">2016-08-01T01:44:14Z</dcterms:created>
  <dcterms:modified xsi:type="dcterms:W3CDTF">2018-07-03T07:04:17Z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