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4366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[더존] 본문체 30"/>
        <a:ea typeface="[더존] 본문체 30"/>
        <a:cs typeface="[더존] 본문체 30"/>
        <a:sym typeface="[더존] 본문체 30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[더존] 본문체 30"/>
        <a:ea typeface="[더존] 본문체 30"/>
        <a:cs typeface="[더존] 본문체 30"/>
        <a:sym typeface="[더존] 본문체 30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[더존] 본문체 30"/>
        <a:ea typeface="[더존] 본문체 30"/>
        <a:cs typeface="[더존] 본문체 30"/>
        <a:sym typeface="[더존] 본문체 30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[더존] 본문체 30"/>
        <a:ea typeface="[더존] 본문체 30"/>
        <a:cs typeface="[더존] 본문체 30"/>
        <a:sym typeface="[더존] 본문체 30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[더존] 본문체 30"/>
        <a:ea typeface="[더존] 본문체 30"/>
        <a:cs typeface="[더존] 본문체 30"/>
        <a:sym typeface="[더존] 본문체 30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[더존] 본문체 30"/>
        <a:ea typeface="[더존] 본문체 30"/>
        <a:cs typeface="[더존] 본문체 30"/>
        <a:sym typeface="[더존] 본문체 30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[더존] 본문체 30"/>
        <a:ea typeface="[더존] 본문체 30"/>
        <a:cs typeface="[더존] 본문체 30"/>
        <a:sym typeface="[더존] 본문체 30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[더존] 본문체 30"/>
        <a:ea typeface="[더존] 본문체 30"/>
        <a:cs typeface="[더존] 본문체 30"/>
        <a:sym typeface="[더존] 본문체 30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[더존] 본문체 30"/>
        <a:ea typeface="[더존] 본문체 30"/>
        <a:cs typeface="[더존] 본문체 30"/>
        <a:sym typeface="[더존] 본문체 3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[더존] 본문체 30"/>
          <a:ea typeface="[더존] 본문체 30"/>
          <a:cs typeface="[더존] 본문체 30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[더존] 본문체 30"/>
          <a:ea typeface="[더존] 본문체 30"/>
          <a:cs typeface="[더존] 본문체 30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[더존] 본문체 30"/>
          <a:ea typeface="[더존] 본문체 30"/>
          <a:cs typeface="[더존] 본문체 30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[더존] 본문체 30"/>
          <a:ea typeface="[더존] 본문체 30"/>
          <a:cs typeface="[더존] 본문체 30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[더존] 본문체 30"/>
          <a:ea typeface="[더존] 본문체 30"/>
          <a:cs typeface="[더존] 본문체 30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2F9"/>
          </a:solidFill>
        </a:fill>
      </a:tcStyle>
    </a:wholeTbl>
    <a:band2H>
      <a:tcTxStyle b="def" i="def"/>
      <a:tcStyle>
        <a:tcBdr/>
        <a:fill>
          <a:solidFill>
            <a:srgbClr val="E6F1FC"/>
          </a:solidFill>
        </a:fill>
      </a:tcStyle>
    </a:band2H>
    <a:firstCol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[더존] 본문체 30"/>
          <a:ea typeface="[더존] 본문체 30"/>
          <a:cs typeface="[더존] 본문체 30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6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[더존] 본문체 30"/>
          <a:ea typeface="[더존] 본문체 30"/>
          <a:cs typeface="[더존] 본문체 30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CBDE"/>
          </a:solidFill>
        </a:fill>
      </a:tcStyle>
    </a:wholeTbl>
    <a:band2H>
      <a:tcTxStyle b="def" i="def"/>
      <a:tcStyle>
        <a:tcBdr/>
        <a:fill>
          <a:solidFill>
            <a:srgbClr val="EDE7EF"/>
          </a:solidFill>
        </a:fill>
      </a:tcStyle>
    </a:band2H>
    <a:firstCol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[더존] 본문체 30"/>
          <a:ea typeface="[더존] 본문체 30"/>
          <a:cs typeface="[더존] 본문체 30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[더존] 본문체 30"/>
          <a:ea typeface="[더존] 본문체 30"/>
          <a:cs typeface="[더존] 본문체 30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[더존] 본문체 30"/>
          <a:ea typeface="[더존] 본문체 30"/>
          <a:cs typeface="[더존] 본문체 30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[더존] 본문체 30"/>
          <a:ea typeface="[더존] 본문체 30"/>
          <a:cs typeface="[더존] 본문체 30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Shape 61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86" name="Shape 61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6.pn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203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개인근무시간관리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215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6" name="직사각형 11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17" name="직사각형 115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218" name="직사각형 116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219" name="그림 122" descr="그림 1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직사각형 123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221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6" name="그룹 159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224" name="그림 161" descr="그림 16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그림 162" descr="그림 16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7" name="TextBox 163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231" name="그룹 164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228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2" name="TextBox 168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233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4" name="TextBox 170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개인근무시간관리</a:t>
            </a:r>
          </a:p>
        </p:txBody>
      </p:sp>
      <p:sp>
        <p:nvSpPr>
          <p:cNvPr id="235" name="직사각형 171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236" name="표 173"/>
          <p:cNvGraphicFramePr/>
          <p:nvPr/>
        </p:nvGraphicFramePr>
        <p:xfrm>
          <a:off x="1847920" y="2652740"/>
          <a:ext cx="8962955" cy="438576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71479"/>
                <a:gridCol w="514350"/>
                <a:gridCol w="711282"/>
                <a:gridCol w="772556"/>
                <a:gridCol w="772556"/>
                <a:gridCol w="772556"/>
                <a:gridCol w="3724275"/>
                <a:gridCol w="723900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   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신청근태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2018-10-04(</a:t>
                      </a:r>
                      <a:r>
                        <a:t>목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2018-10-03(</a:t>
                      </a:r>
                      <a:r>
                        <a:t>수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공휴일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2018-10-02(</a:t>
                      </a:r>
                      <a:r>
                        <a:t>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21:00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2018-10-01(</a:t>
                      </a:r>
                      <a:r>
                        <a:t>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22:00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2018-09-30(</a:t>
                      </a:r>
                      <a:r>
                        <a:t>일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7227">
                <a:tc gridSpan="8">
                  <a:txBody>
                    <a:bodyPr/>
                    <a:lstStyle/>
                    <a:p>
                      <a:pPr algn="l" defTabSz="1007912">
                        <a:defRPr sz="9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</a:p>
                    <a:p>
                      <a:pPr algn="l" defTabSz="1007912">
                        <a:defRPr sz="9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⊙ 주간 근무시간 합계 및 추이</a:t>
                      </a:r>
                      <a:br/>
                      <a:br/>
                      <a:r>
                        <a:t>- </a:t>
                      </a:r>
                      <a:r>
                        <a:t>기본근무 </a:t>
                      </a:r>
                      <a:r>
                        <a:t>: 21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  <a:br/>
                      <a:br/>
                      <a:r>
                        <a:t>- </a:t>
                      </a:r>
                      <a:r>
                        <a:t>연장근무 </a:t>
                      </a:r>
                      <a:r>
                        <a:t>: 10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  <a:br/>
                      <a:br/>
                      <a:r>
                        <a:t>- </a:t>
                      </a:r>
                      <a:r>
                        <a:t>합계시간 </a:t>
                      </a:r>
                      <a:r>
                        <a:t>: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32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시간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분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3858">
                <a:tc gridSpan="8"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237" name="그림 174" descr="그림 17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3644451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그림 175" descr="그림 17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6950" y="4356339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그림 179" descr="그림 17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87658" y="4119709"/>
            <a:ext cx="140229" cy="14100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직사각형 180"/>
          <p:cNvSpPr txBox="1"/>
          <p:nvPr/>
        </p:nvSpPr>
        <p:spPr>
          <a:xfrm>
            <a:off x="333021" y="259357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241" name="직사각형 181"/>
          <p:cNvSpPr txBox="1"/>
          <p:nvPr/>
        </p:nvSpPr>
        <p:spPr>
          <a:xfrm>
            <a:off x="333021" y="280622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242" name="직사각형 182"/>
          <p:cNvSpPr txBox="1"/>
          <p:nvPr/>
        </p:nvSpPr>
        <p:spPr>
          <a:xfrm>
            <a:off x="333021" y="3018871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243" name="직사각형 183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244" name="직사각형 184"/>
          <p:cNvSpPr txBox="1"/>
          <p:nvPr/>
        </p:nvSpPr>
        <p:spPr>
          <a:xfrm>
            <a:off x="333021" y="323152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245" name="직사각형 185"/>
          <p:cNvSpPr txBox="1"/>
          <p:nvPr/>
        </p:nvSpPr>
        <p:spPr>
          <a:xfrm>
            <a:off x="331597" y="343647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246" name="직사각형 186"/>
          <p:cNvSpPr txBox="1"/>
          <p:nvPr/>
        </p:nvSpPr>
        <p:spPr>
          <a:xfrm>
            <a:off x="331597" y="3649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247" name="직사각형 187"/>
          <p:cNvSpPr txBox="1"/>
          <p:nvPr/>
        </p:nvSpPr>
        <p:spPr>
          <a:xfrm>
            <a:off x="459690" y="406672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248" name="직사각형 188"/>
          <p:cNvSpPr txBox="1"/>
          <p:nvPr/>
        </p:nvSpPr>
        <p:spPr>
          <a:xfrm>
            <a:off x="459690" y="427937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249" name="직사각형 189"/>
          <p:cNvSpPr txBox="1"/>
          <p:nvPr/>
        </p:nvSpPr>
        <p:spPr>
          <a:xfrm>
            <a:off x="459690" y="449202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250" name="직사각형 239"/>
          <p:cNvSpPr txBox="1"/>
          <p:nvPr/>
        </p:nvSpPr>
        <p:spPr>
          <a:xfrm>
            <a:off x="333021" y="385407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251" name="직사각형 240"/>
          <p:cNvSpPr txBox="1"/>
          <p:nvPr/>
        </p:nvSpPr>
        <p:spPr>
          <a:xfrm>
            <a:off x="459690" y="470467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252" name="직사각형 241"/>
          <p:cNvSpPr txBox="1"/>
          <p:nvPr/>
        </p:nvSpPr>
        <p:spPr>
          <a:xfrm>
            <a:off x="333021" y="512227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253" name="직사각형 242"/>
          <p:cNvSpPr txBox="1"/>
          <p:nvPr/>
        </p:nvSpPr>
        <p:spPr>
          <a:xfrm>
            <a:off x="459690" y="533492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254" name="직사각형 243"/>
          <p:cNvSpPr txBox="1"/>
          <p:nvPr/>
        </p:nvSpPr>
        <p:spPr>
          <a:xfrm>
            <a:off x="459690" y="554757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255" name="직사각형 244"/>
          <p:cNvSpPr txBox="1"/>
          <p:nvPr/>
        </p:nvSpPr>
        <p:spPr>
          <a:xfrm>
            <a:off x="459690" y="576022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256" name="직사각형 249"/>
          <p:cNvSpPr txBox="1"/>
          <p:nvPr/>
        </p:nvSpPr>
        <p:spPr>
          <a:xfrm>
            <a:off x="459690" y="597287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257" name="직사각형 250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258" name="직사각형 251"/>
          <p:cNvSpPr txBox="1"/>
          <p:nvPr/>
        </p:nvSpPr>
        <p:spPr>
          <a:xfrm>
            <a:off x="468128" y="4909630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grpSp>
        <p:nvGrpSpPr>
          <p:cNvPr id="266" name="그룹 252"/>
          <p:cNvGrpSpPr/>
          <p:nvPr/>
        </p:nvGrpSpPr>
        <p:grpSpPr>
          <a:xfrm>
            <a:off x="5245441" y="2402752"/>
            <a:ext cx="1915428" cy="218441"/>
            <a:chOff x="0" y="0"/>
            <a:chExt cx="1915427" cy="218440"/>
          </a:xfrm>
        </p:grpSpPr>
        <p:sp>
          <p:nvSpPr>
            <p:cNvPr id="259" name="TextBox 253"/>
            <p:cNvSpPr txBox="1"/>
            <p:nvPr/>
          </p:nvSpPr>
          <p:spPr>
            <a:xfrm>
              <a:off x="5655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2018-09-30 ~ 2018-10-06</a:t>
              </a:r>
            </a:p>
          </p:txBody>
        </p:sp>
        <p:grpSp>
          <p:nvGrpSpPr>
            <p:cNvPr id="262" name="그룹 254"/>
            <p:cNvGrpSpPr/>
            <p:nvPr/>
          </p:nvGrpSpPr>
          <p:grpSpPr>
            <a:xfrm>
              <a:off x="1733085" y="22154"/>
              <a:ext cx="182343" cy="185475"/>
              <a:chOff x="0" y="0"/>
              <a:chExt cx="182342" cy="185473"/>
            </a:xfrm>
          </p:grpSpPr>
          <p:sp>
            <p:nvSpPr>
              <p:cNvPr id="260" name="타원 258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261" name="L 도형 259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5" name="그룹 255"/>
            <p:cNvGrpSpPr/>
            <p:nvPr/>
          </p:nvGrpSpPr>
          <p:grpSpPr>
            <a:xfrm>
              <a:off x="-1" y="22153"/>
              <a:ext cx="182344" cy="185475"/>
              <a:chOff x="0" y="0"/>
              <a:chExt cx="182342" cy="185474"/>
            </a:xfrm>
          </p:grpSpPr>
          <p:sp>
            <p:nvSpPr>
              <p:cNvPr id="263" name="타원 256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264" name="L 도형 257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pic>
        <p:nvPicPr>
          <p:cNvPr id="267" name="그림 260" descr="그림 26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3891055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그림 261" descr="그림 26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6950" y="4116385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1" name="모서리가 둥근 직사각형 262"/>
          <p:cNvGrpSpPr/>
          <p:nvPr/>
        </p:nvGrpSpPr>
        <p:grpSpPr>
          <a:xfrm>
            <a:off x="3428996" y="3138177"/>
            <a:ext cx="521579" cy="193041"/>
            <a:chOff x="0" y="0"/>
            <a:chExt cx="521577" cy="193039"/>
          </a:xfrm>
        </p:grpSpPr>
        <p:sp>
          <p:nvSpPr>
            <p:cNvPr id="269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70" name="동의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동의</a:t>
              </a:r>
            </a:p>
          </p:txBody>
        </p:sp>
      </p:grpSp>
      <p:grpSp>
        <p:nvGrpSpPr>
          <p:cNvPr id="274" name="모서리가 둥근 직사각형 263"/>
          <p:cNvGrpSpPr/>
          <p:nvPr/>
        </p:nvGrpSpPr>
        <p:grpSpPr>
          <a:xfrm>
            <a:off x="3428996" y="3374255"/>
            <a:ext cx="521579" cy="193041"/>
            <a:chOff x="0" y="0"/>
            <a:chExt cx="521577" cy="193039"/>
          </a:xfrm>
        </p:grpSpPr>
        <p:sp>
          <p:nvSpPr>
            <p:cNvPr id="272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73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77" name="모서리가 둥근 직사각형 264"/>
          <p:cNvGrpSpPr/>
          <p:nvPr/>
        </p:nvGrpSpPr>
        <p:grpSpPr>
          <a:xfrm>
            <a:off x="3428996" y="3610333"/>
            <a:ext cx="521579" cy="193041"/>
            <a:chOff x="0" y="0"/>
            <a:chExt cx="521577" cy="193039"/>
          </a:xfrm>
        </p:grpSpPr>
        <p:sp>
          <p:nvSpPr>
            <p:cNvPr id="275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76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80" name="모서리가 둥근 직사각형 265"/>
          <p:cNvGrpSpPr/>
          <p:nvPr/>
        </p:nvGrpSpPr>
        <p:grpSpPr>
          <a:xfrm>
            <a:off x="3428996" y="3846411"/>
            <a:ext cx="521579" cy="193041"/>
            <a:chOff x="0" y="0"/>
            <a:chExt cx="521577" cy="193039"/>
          </a:xfrm>
        </p:grpSpPr>
        <p:sp>
          <p:nvSpPr>
            <p:cNvPr id="278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83" name="모서리가 둥근 직사각형 266"/>
          <p:cNvGrpSpPr/>
          <p:nvPr/>
        </p:nvGrpSpPr>
        <p:grpSpPr>
          <a:xfrm>
            <a:off x="3428996" y="4082489"/>
            <a:ext cx="521579" cy="193041"/>
            <a:chOff x="0" y="0"/>
            <a:chExt cx="521577" cy="193039"/>
          </a:xfrm>
        </p:grpSpPr>
        <p:sp>
          <p:nvSpPr>
            <p:cNvPr id="281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82" name="대기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86" name="모서리가 둥근 직사각형 267"/>
          <p:cNvGrpSpPr/>
          <p:nvPr/>
        </p:nvGrpSpPr>
        <p:grpSpPr>
          <a:xfrm>
            <a:off x="3428996" y="4318567"/>
            <a:ext cx="521579" cy="193041"/>
            <a:chOff x="0" y="0"/>
            <a:chExt cx="521577" cy="193039"/>
          </a:xfrm>
        </p:grpSpPr>
        <p:sp>
          <p:nvSpPr>
            <p:cNvPr id="284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89" name="모서리가 둥근 직사각형 268"/>
          <p:cNvGrpSpPr/>
          <p:nvPr/>
        </p:nvGrpSpPr>
        <p:grpSpPr>
          <a:xfrm>
            <a:off x="3428996" y="4554645"/>
            <a:ext cx="521579" cy="193041"/>
            <a:chOff x="0" y="0"/>
            <a:chExt cx="521577" cy="193039"/>
          </a:xfrm>
        </p:grpSpPr>
        <p:sp>
          <p:nvSpPr>
            <p:cNvPr id="287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92" name="타원 269"/>
          <p:cNvGrpSpPr/>
          <p:nvPr/>
        </p:nvGrpSpPr>
        <p:grpSpPr>
          <a:xfrm>
            <a:off x="3785599" y="2803540"/>
            <a:ext cx="114889" cy="180341"/>
            <a:chOff x="0" y="0"/>
            <a:chExt cx="114887" cy="180339"/>
          </a:xfrm>
        </p:grpSpPr>
        <p:sp>
          <p:nvSpPr>
            <p:cNvPr id="290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291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293" name="TextBox 270"/>
          <p:cNvSpPr txBox="1"/>
          <p:nvPr/>
        </p:nvSpPr>
        <p:spPr>
          <a:xfrm>
            <a:off x="1624427" y="2401148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Today : </a:t>
            </a:r>
            <a:r>
              <a:rPr>
                <a:solidFill>
                  <a:schemeClr val="accent1"/>
                </a:solidFill>
              </a:rPr>
              <a:t>2018-10-06(</a:t>
            </a:r>
            <a:r>
              <a:rPr>
                <a:solidFill>
                  <a:schemeClr val="accent1"/>
                </a:solidFill>
              </a:rPr>
              <a:t>토</a:t>
            </a:r>
            <a:r>
              <a:rPr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298" name="그룹 271"/>
          <p:cNvGrpSpPr/>
          <p:nvPr/>
        </p:nvGrpSpPr>
        <p:grpSpPr>
          <a:xfrm>
            <a:off x="6490715" y="4386452"/>
            <a:ext cx="2819973" cy="62042"/>
            <a:chOff x="0" y="0"/>
            <a:chExt cx="2819972" cy="62040"/>
          </a:xfrm>
        </p:grpSpPr>
        <p:sp>
          <p:nvSpPr>
            <p:cNvPr id="294" name="직사각형 272"/>
            <p:cNvSpPr/>
            <p:nvPr/>
          </p:nvSpPr>
          <p:spPr>
            <a:xfrm>
              <a:off x="-1" y="0"/>
              <a:ext cx="2819974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" name="직사각형 273"/>
            <p:cNvSpPr/>
            <p:nvPr/>
          </p:nvSpPr>
          <p:spPr>
            <a:xfrm>
              <a:off x="-1" y="0"/>
              <a:ext cx="2819974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직사각형 274"/>
            <p:cNvSpPr/>
            <p:nvPr/>
          </p:nvSpPr>
          <p:spPr>
            <a:xfrm>
              <a:off x="0" y="0"/>
              <a:ext cx="2594684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7" name="직사각형 275"/>
            <p:cNvSpPr/>
            <p:nvPr/>
          </p:nvSpPr>
          <p:spPr>
            <a:xfrm>
              <a:off x="-1" y="0"/>
              <a:ext cx="1653385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3" name="그룹 276"/>
          <p:cNvGrpSpPr/>
          <p:nvPr/>
        </p:nvGrpSpPr>
        <p:grpSpPr>
          <a:xfrm>
            <a:off x="6490715" y="3209321"/>
            <a:ext cx="2819973" cy="62042"/>
            <a:chOff x="0" y="0"/>
            <a:chExt cx="2819972" cy="62040"/>
          </a:xfrm>
        </p:grpSpPr>
        <p:sp>
          <p:nvSpPr>
            <p:cNvPr id="299" name="직사각형 277"/>
            <p:cNvSpPr/>
            <p:nvPr/>
          </p:nvSpPr>
          <p:spPr>
            <a:xfrm>
              <a:off x="-1" y="0"/>
              <a:ext cx="2819974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직사각형 278"/>
            <p:cNvSpPr/>
            <p:nvPr/>
          </p:nvSpPr>
          <p:spPr>
            <a:xfrm>
              <a:off x="-1" y="0"/>
              <a:ext cx="225563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" name="직사각형 279"/>
            <p:cNvSpPr/>
            <p:nvPr/>
          </p:nvSpPr>
          <p:spPr>
            <a:xfrm>
              <a:off x="0" y="0"/>
              <a:ext cx="1854137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직사각형 280"/>
            <p:cNvSpPr/>
            <p:nvPr/>
          </p:nvSpPr>
          <p:spPr>
            <a:xfrm>
              <a:off x="0" y="0"/>
              <a:ext cx="142809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8" name="그룹 281"/>
          <p:cNvGrpSpPr/>
          <p:nvPr/>
        </p:nvGrpSpPr>
        <p:grpSpPr>
          <a:xfrm>
            <a:off x="6490715" y="3444747"/>
            <a:ext cx="2819973" cy="62042"/>
            <a:chOff x="0" y="0"/>
            <a:chExt cx="2819972" cy="62040"/>
          </a:xfrm>
        </p:grpSpPr>
        <p:sp>
          <p:nvSpPr>
            <p:cNvPr id="304" name="직사각형 283"/>
            <p:cNvSpPr/>
            <p:nvPr/>
          </p:nvSpPr>
          <p:spPr>
            <a:xfrm>
              <a:off x="-1" y="0"/>
              <a:ext cx="2819974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직사각형 284"/>
            <p:cNvSpPr/>
            <p:nvPr/>
          </p:nvSpPr>
          <p:spPr>
            <a:xfrm>
              <a:off x="-1" y="0"/>
              <a:ext cx="2351553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직사각형 285"/>
            <p:cNvSpPr/>
            <p:nvPr/>
          </p:nvSpPr>
          <p:spPr>
            <a:xfrm>
              <a:off x="-1" y="0"/>
              <a:ext cx="1992431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직사각형 286"/>
            <p:cNvSpPr/>
            <p:nvPr/>
          </p:nvSpPr>
          <p:spPr>
            <a:xfrm>
              <a:off x="0" y="0"/>
              <a:ext cx="142809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2" name="그룹 287"/>
          <p:cNvGrpSpPr/>
          <p:nvPr/>
        </p:nvGrpSpPr>
        <p:grpSpPr>
          <a:xfrm>
            <a:off x="6490715" y="3680173"/>
            <a:ext cx="2819973" cy="62042"/>
            <a:chOff x="0" y="0"/>
            <a:chExt cx="2819972" cy="62040"/>
          </a:xfrm>
        </p:grpSpPr>
        <p:sp>
          <p:nvSpPr>
            <p:cNvPr id="309" name="직사각형 288"/>
            <p:cNvSpPr/>
            <p:nvPr/>
          </p:nvSpPr>
          <p:spPr>
            <a:xfrm>
              <a:off x="-1" y="0"/>
              <a:ext cx="2819974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0" name="직사각형 289"/>
            <p:cNvSpPr/>
            <p:nvPr/>
          </p:nvSpPr>
          <p:spPr>
            <a:xfrm>
              <a:off x="-1" y="0"/>
              <a:ext cx="19322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직사각형 290"/>
            <p:cNvSpPr/>
            <p:nvPr/>
          </p:nvSpPr>
          <p:spPr>
            <a:xfrm>
              <a:off x="-1" y="0"/>
              <a:ext cx="1635541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5" name="그룹 292"/>
          <p:cNvGrpSpPr/>
          <p:nvPr/>
        </p:nvGrpSpPr>
        <p:grpSpPr>
          <a:xfrm>
            <a:off x="6490715" y="3915600"/>
            <a:ext cx="2819973" cy="62042"/>
            <a:chOff x="0" y="0"/>
            <a:chExt cx="2819972" cy="62040"/>
          </a:xfrm>
        </p:grpSpPr>
        <p:sp>
          <p:nvSpPr>
            <p:cNvPr id="313" name="직사각형 294"/>
            <p:cNvSpPr/>
            <p:nvPr/>
          </p:nvSpPr>
          <p:spPr>
            <a:xfrm>
              <a:off x="-1" y="0"/>
              <a:ext cx="2819974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직사각형 295"/>
            <p:cNvSpPr/>
            <p:nvPr/>
          </p:nvSpPr>
          <p:spPr>
            <a:xfrm>
              <a:off x="0" y="0"/>
              <a:ext cx="279177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0" name="그룹 296"/>
          <p:cNvGrpSpPr/>
          <p:nvPr/>
        </p:nvGrpSpPr>
        <p:grpSpPr>
          <a:xfrm>
            <a:off x="6490715" y="4151026"/>
            <a:ext cx="2819973" cy="62042"/>
            <a:chOff x="0" y="0"/>
            <a:chExt cx="2819972" cy="62040"/>
          </a:xfrm>
        </p:grpSpPr>
        <p:sp>
          <p:nvSpPr>
            <p:cNvPr id="316" name="직사각형 297"/>
            <p:cNvSpPr/>
            <p:nvPr/>
          </p:nvSpPr>
          <p:spPr>
            <a:xfrm>
              <a:off x="-1" y="0"/>
              <a:ext cx="2819974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" name="직사각형 298"/>
            <p:cNvSpPr/>
            <p:nvPr/>
          </p:nvSpPr>
          <p:spPr>
            <a:xfrm>
              <a:off x="-1" y="0"/>
              <a:ext cx="1932208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직사각형 299"/>
            <p:cNvSpPr/>
            <p:nvPr/>
          </p:nvSpPr>
          <p:spPr>
            <a:xfrm>
              <a:off x="0" y="0"/>
              <a:ext cx="1524012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직사각형 300"/>
            <p:cNvSpPr/>
            <p:nvPr/>
          </p:nvSpPr>
          <p:spPr>
            <a:xfrm>
              <a:off x="0" y="0"/>
              <a:ext cx="118692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5" name="그룹 301"/>
          <p:cNvGrpSpPr/>
          <p:nvPr/>
        </p:nvGrpSpPr>
        <p:grpSpPr>
          <a:xfrm>
            <a:off x="6490715" y="4621877"/>
            <a:ext cx="2819973" cy="62042"/>
            <a:chOff x="0" y="0"/>
            <a:chExt cx="2819972" cy="62040"/>
          </a:xfrm>
        </p:grpSpPr>
        <p:sp>
          <p:nvSpPr>
            <p:cNvPr id="321" name="직사각형 302"/>
            <p:cNvSpPr/>
            <p:nvPr/>
          </p:nvSpPr>
          <p:spPr>
            <a:xfrm>
              <a:off x="-1" y="0"/>
              <a:ext cx="2819974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직사각형 303"/>
            <p:cNvSpPr/>
            <p:nvPr/>
          </p:nvSpPr>
          <p:spPr>
            <a:xfrm>
              <a:off x="-1" y="0"/>
              <a:ext cx="225563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직사각형 304"/>
            <p:cNvSpPr/>
            <p:nvPr/>
          </p:nvSpPr>
          <p:spPr>
            <a:xfrm>
              <a:off x="0" y="0"/>
              <a:ext cx="1854137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직사각형 305"/>
            <p:cNvSpPr/>
            <p:nvPr/>
          </p:nvSpPr>
          <p:spPr>
            <a:xfrm>
              <a:off x="0" y="0"/>
              <a:ext cx="142809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8" name="타원 306"/>
          <p:cNvGrpSpPr/>
          <p:nvPr/>
        </p:nvGrpSpPr>
        <p:grpSpPr>
          <a:xfrm>
            <a:off x="8443483" y="2803540"/>
            <a:ext cx="114889" cy="180341"/>
            <a:chOff x="0" y="0"/>
            <a:chExt cx="114887" cy="180339"/>
          </a:xfrm>
        </p:grpSpPr>
        <p:sp>
          <p:nvSpPr>
            <p:cNvPr id="326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27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84" name="그룹 22"/>
          <p:cNvGrpSpPr/>
          <p:nvPr/>
        </p:nvGrpSpPr>
        <p:grpSpPr>
          <a:xfrm>
            <a:off x="4494895" y="4867031"/>
            <a:ext cx="6182629" cy="1753076"/>
            <a:chOff x="0" y="0"/>
            <a:chExt cx="6182628" cy="1753074"/>
          </a:xfrm>
        </p:grpSpPr>
        <p:sp>
          <p:nvSpPr>
            <p:cNvPr id="329" name="모서리가 둥근 직사각형 1"/>
            <p:cNvSpPr/>
            <p:nvPr/>
          </p:nvSpPr>
          <p:spPr>
            <a:xfrm>
              <a:off x="0" y="0"/>
              <a:ext cx="6182629" cy="1753075"/>
            </a:xfrm>
            <a:prstGeom prst="roundRect">
              <a:avLst>
                <a:gd name="adj" fmla="val 4617"/>
              </a:avLst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0" name="TextBox 316"/>
            <p:cNvSpPr txBox="1"/>
            <p:nvPr/>
          </p:nvSpPr>
          <p:spPr>
            <a:xfrm>
              <a:off x="141379" y="1398219"/>
              <a:ext cx="806019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합계</a:t>
              </a:r>
            </a:p>
          </p:txBody>
        </p:sp>
        <p:grpSp>
          <p:nvGrpSpPr>
            <p:cNvPr id="340" name="그룹 17"/>
            <p:cNvGrpSpPr/>
            <p:nvPr/>
          </p:nvGrpSpPr>
          <p:grpSpPr>
            <a:xfrm>
              <a:off x="5103836" y="83409"/>
              <a:ext cx="760860" cy="522054"/>
              <a:chOff x="0" y="0"/>
              <a:chExt cx="760859" cy="522053"/>
            </a:xfrm>
          </p:grpSpPr>
          <p:grpSp>
            <p:nvGrpSpPr>
              <p:cNvPr id="333" name="그룹 16"/>
              <p:cNvGrpSpPr/>
              <p:nvPr/>
            </p:nvGrpSpPr>
            <p:grpSpPr>
              <a:xfrm>
                <a:off x="2004" y="0"/>
                <a:ext cx="758856" cy="193040"/>
                <a:chOff x="0" y="0"/>
                <a:chExt cx="758854" cy="193039"/>
              </a:xfrm>
            </p:grpSpPr>
            <p:sp>
              <p:nvSpPr>
                <p:cNvPr id="331" name="직사각형 325"/>
                <p:cNvSpPr/>
                <p:nvPr/>
              </p:nvSpPr>
              <p:spPr>
                <a:xfrm>
                  <a:off x="0" y="43376"/>
                  <a:ext cx="151077" cy="108323"/>
                </a:xfrm>
                <a:prstGeom prst="rect">
                  <a:avLst/>
                </a:prstGeom>
                <a:solidFill>
                  <a:schemeClr val="accent2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332" name="TextBox 327"/>
                <p:cNvSpPr txBox="1"/>
                <p:nvPr/>
              </p:nvSpPr>
              <p:spPr>
                <a:xfrm>
                  <a:off x="119328" y="0"/>
                  <a:ext cx="639527" cy="193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기본근무</a:t>
                  </a:r>
                </a:p>
              </p:txBody>
            </p:sp>
          </p:grpSp>
          <p:grpSp>
            <p:nvGrpSpPr>
              <p:cNvPr id="336" name="그룹 15"/>
              <p:cNvGrpSpPr/>
              <p:nvPr/>
            </p:nvGrpSpPr>
            <p:grpSpPr>
              <a:xfrm>
                <a:off x="0" y="164506"/>
                <a:ext cx="760010" cy="193041"/>
                <a:chOff x="0" y="0"/>
                <a:chExt cx="760009" cy="193039"/>
              </a:xfrm>
            </p:grpSpPr>
            <p:sp>
              <p:nvSpPr>
                <p:cNvPr id="334" name="직사각형 326"/>
                <p:cNvSpPr/>
                <p:nvPr/>
              </p:nvSpPr>
              <p:spPr>
                <a:xfrm>
                  <a:off x="0" y="44798"/>
                  <a:ext cx="151077" cy="108323"/>
                </a:xfrm>
                <a:prstGeom prst="rect">
                  <a:avLst/>
                </a:prstGeom>
                <a:solidFill>
                  <a:srgbClr val="B6DF89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335" name="TextBox 328"/>
                <p:cNvSpPr txBox="1"/>
                <p:nvPr/>
              </p:nvSpPr>
              <p:spPr>
                <a:xfrm>
                  <a:off x="120483" y="0"/>
                  <a:ext cx="639527" cy="193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연장근무</a:t>
                  </a:r>
                </a:p>
              </p:txBody>
            </p:sp>
          </p:grpSp>
          <p:grpSp>
            <p:nvGrpSpPr>
              <p:cNvPr id="339" name="그룹 12"/>
              <p:cNvGrpSpPr/>
              <p:nvPr/>
            </p:nvGrpSpPr>
            <p:grpSpPr>
              <a:xfrm>
                <a:off x="1154" y="329013"/>
                <a:ext cx="758856" cy="193041"/>
                <a:chOff x="0" y="0"/>
                <a:chExt cx="758854" cy="193039"/>
              </a:xfrm>
            </p:grpSpPr>
            <p:sp>
              <p:nvSpPr>
                <p:cNvPr id="337" name="직사각형 368"/>
                <p:cNvSpPr/>
                <p:nvPr/>
              </p:nvSpPr>
              <p:spPr>
                <a:xfrm>
                  <a:off x="0" y="43376"/>
                  <a:ext cx="151077" cy="108323"/>
                </a:xfrm>
                <a:prstGeom prst="rect">
                  <a:avLst/>
                </a:prstGeom>
                <a:solidFill>
                  <a:srgbClr val="FFBFBF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338" name="TextBox 369"/>
                <p:cNvSpPr txBox="1"/>
                <p:nvPr/>
              </p:nvSpPr>
              <p:spPr>
                <a:xfrm>
                  <a:off x="119328" y="0"/>
                  <a:ext cx="639527" cy="193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제외시간</a:t>
                  </a:r>
                </a:p>
              </p:txBody>
            </p:sp>
          </p:grpSp>
        </p:grpSp>
        <p:sp>
          <p:nvSpPr>
            <p:cNvPr id="341" name="직선 연결선 379"/>
            <p:cNvSpPr/>
            <p:nvPr/>
          </p:nvSpPr>
          <p:spPr>
            <a:xfrm>
              <a:off x="1079264" y="1172667"/>
              <a:ext cx="4674121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직선 연결선 380"/>
            <p:cNvSpPr/>
            <p:nvPr/>
          </p:nvSpPr>
          <p:spPr>
            <a:xfrm>
              <a:off x="1079264" y="949349"/>
              <a:ext cx="4674121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TextBox 317"/>
            <p:cNvSpPr txBox="1"/>
            <p:nvPr/>
          </p:nvSpPr>
          <p:spPr>
            <a:xfrm>
              <a:off x="1072315" y="1398219"/>
              <a:ext cx="806019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30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344" name="TextBox 318"/>
            <p:cNvSpPr txBox="1"/>
            <p:nvPr/>
          </p:nvSpPr>
          <p:spPr>
            <a:xfrm>
              <a:off x="1718009" y="1398219"/>
              <a:ext cx="806019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1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345" name="TextBox 319"/>
            <p:cNvSpPr txBox="1"/>
            <p:nvPr/>
          </p:nvSpPr>
          <p:spPr>
            <a:xfrm>
              <a:off x="2363703" y="1398219"/>
              <a:ext cx="806019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</a:t>
              </a:r>
              <a:r>
                <a:t>일</a:t>
              </a:r>
            </a:p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대기</a:t>
              </a:r>
              <a:r>
                <a:t>)</a:t>
              </a:r>
            </a:p>
          </p:txBody>
        </p:sp>
        <p:sp>
          <p:nvSpPr>
            <p:cNvPr id="346" name="TextBox 320"/>
            <p:cNvSpPr txBox="1"/>
            <p:nvPr/>
          </p:nvSpPr>
          <p:spPr>
            <a:xfrm>
              <a:off x="3009396" y="1398219"/>
              <a:ext cx="806019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347" name="TextBox 321"/>
            <p:cNvSpPr txBox="1"/>
            <p:nvPr/>
          </p:nvSpPr>
          <p:spPr>
            <a:xfrm>
              <a:off x="3655091" y="1398219"/>
              <a:ext cx="806019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4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348" name="TextBox 322"/>
            <p:cNvSpPr txBox="1"/>
            <p:nvPr/>
          </p:nvSpPr>
          <p:spPr>
            <a:xfrm>
              <a:off x="4300783" y="1398219"/>
              <a:ext cx="806019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5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349" name="TextBox 323"/>
            <p:cNvSpPr txBox="1"/>
            <p:nvPr/>
          </p:nvSpPr>
          <p:spPr>
            <a:xfrm>
              <a:off x="4946472" y="1398219"/>
              <a:ext cx="806019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6</a:t>
              </a:r>
              <a:r>
                <a:t>일</a:t>
              </a:r>
            </a:p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동의</a:t>
              </a:r>
              <a:r>
                <a:t>)</a:t>
              </a:r>
            </a:p>
          </p:txBody>
        </p:sp>
        <p:grpSp>
          <p:nvGrpSpPr>
            <p:cNvPr id="353" name="그룹 344"/>
            <p:cNvGrpSpPr/>
            <p:nvPr/>
          </p:nvGrpSpPr>
          <p:grpSpPr>
            <a:xfrm>
              <a:off x="2025294" y="697848"/>
              <a:ext cx="194979" cy="690720"/>
              <a:chOff x="0" y="0"/>
              <a:chExt cx="194977" cy="690718"/>
            </a:xfrm>
          </p:grpSpPr>
          <p:sp>
            <p:nvSpPr>
              <p:cNvPr id="350" name="직사각형 345"/>
              <p:cNvSpPr/>
              <p:nvPr/>
            </p:nvSpPr>
            <p:spPr>
              <a:xfrm>
                <a:off x="0" y="323087"/>
                <a:ext cx="194978" cy="367632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51" name="직사각형 346"/>
              <p:cNvSpPr/>
              <p:nvPr/>
            </p:nvSpPr>
            <p:spPr>
              <a:xfrm>
                <a:off x="0" y="118110"/>
                <a:ext cx="194978" cy="207704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52" name="직사각형 347"/>
              <p:cNvSpPr/>
              <p:nvPr/>
            </p:nvSpPr>
            <p:spPr>
              <a:xfrm>
                <a:off x="0" y="0"/>
                <a:ext cx="194978" cy="119088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357" name="그룹 348"/>
            <p:cNvGrpSpPr/>
            <p:nvPr/>
          </p:nvGrpSpPr>
          <p:grpSpPr>
            <a:xfrm>
              <a:off x="2670548" y="911377"/>
              <a:ext cx="194979" cy="477191"/>
              <a:chOff x="0" y="0"/>
              <a:chExt cx="194977" cy="477189"/>
            </a:xfrm>
          </p:grpSpPr>
          <p:sp>
            <p:nvSpPr>
              <p:cNvPr id="354" name="직사각형 349"/>
              <p:cNvSpPr/>
              <p:nvPr/>
            </p:nvSpPr>
            <p:spPr>
              <a:xfrm>
                <a:off x="0" y="223208"/>
                <a:ext cx="194978" cy="253982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55" name="직사각형 350"/>
              <p:cNvSpPr/>
              <p:nvPr/>
            </p:nvSpPr>
            <p:spPr>
              <a:xfrm>
                <a:off x="0" y="81597"/>
                <a:ext cx="194978" cy="143495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56" name="직사각형 351"/>
              <p:cNvSpPr/>
              <p:nvPr/>
            </p:nvSpPr>
            <p:spPr>
              <a:xfrm>
                <a:off x="0" y="-1"/>
                <a:ext cx="194978" cy="82273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358" name="직사각형 353"/>
            <p:cNvSpPr/>
            <p:nvPr/>
          </p:nvSpPr>
          <p:spPr>
            <a:xfrm>
              <a:off x="3315803" y="1318485"/>
              <a:ext cx="194979" cy="70082"/>
            </a:xfrm>
            <a:prstGeom prst="rect">
              <a:avLst/>
            </a:prstGeom>
            <a:solidFill>
              <a:srgbClr val="B6DF89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361" name="그룹 356"/>
            <p:cNvGrpSpPr/>
            <p:nvPr/>
          </p:nvGrpSpPr>
          <p:grpSpPr>
            <a:xfrm>
              <a:off x="3961058" y="902281"/>
              <a:ext cx="194979" cy="486285"/>
              <a:chOff x="0" y="0"/>
              <a:chExt cx="194977" cy="486283"/>
            </a:xfrm>
          </p:grpSpPr>
          <p:sp>
            <p:nvSpPr>
              <p:cNvPr id="359" name="직사각형 357"/>
              <p:cNvSpPr/>
              <p:nvPr/>
            </p:nvSpPr>
            <p:spPr>
              <a:xfrm>
                <a:off x="0" y="118652"/>
                <a:ext cx="194978" cy="367632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>
                <a:off x="0" y="-1"/>
                <a:ext cx="194978" cy="119089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365" name="그룹 360"/>
            <p:cNvGrpSpPr/>
            <p:nvPr/>
          </p:nvGrpSpPr>
          <p:grpSpPr>
            <a:xfrm>
              <a:off x="4606313" y="827088"/>
              <a:ext cx="194979" cy="561479"/>
              <a:chOff x="0" y="0"/>
              <a:chExt cx="194977" cy="561478"/>
            </a:xfrm>
          </p:grpSpPr>
          <p:sp>
            <p:nvSpPr>
              <p:cNvPr id="362" name="직사각형 361"/>
              <p:cNvSpPr/>
              <p:nvPr/>
            </p:nvSpPr>
            <p:spPr>
              <a:xfrm>
                <a:off x="0" y="262635"/>
                <a:ext cx="194978" cy="298844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63" name="직사각형 362"/>
              <p:cNvSpPr/>
              <p:nvPr/>
            </p:nvSpPr>
            <p:spPr>
              <a:xfrm>
                <a:off x="0" y="96010"/>
                <a:ext cx="194978" cy="168841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64" name="직사각형 363"/>
              <p:cNvSpPr/>
              <p:nvPr/>
            </p:nvSpPr>
            <p:spPr>
              <a:xfrm>
                <a:off x="0" y="-1"/>
                <a:ext cx="194978" cy="96806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366" name="직사각형 373"/>
            <p:cNvSpPr/>
            <p:nvPr/>
          </p:nvSpPr>
          <p:spPr>
            <a:xfrm>
              <a:off x="1373867" y="697859"/>
              <a:ext cx="194979" cy="683365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67" name="직사각형 377"/>
            <p:cNvSpPr/>
            <p:nvPr/>
          </p:nvSpPr>
          <p:spPr>
            <a:xfrm>
              <a:off x="5269349" y="697857"/>
              <a:ext cx="194979" cy="690709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68" name="직선 연결선 315"/>
            <p:cNvSpPr/>
            <p:nvPr/>
          </p:nvSpPr>
          <p:spPr>
            <a:xfrm>
              <a:off x="1072315" y="1390874"/>
              <a:ext cx="4681069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TextBox 381"/>
            <p:cNvSpPr txBox="1"/>
            <p:nvPr/>
          </p:nvSpPr>
          <p:spPr>
            <a:xfrm>
              <a:off x="5658816" y="1071993"/>
              <a:ext cx="430336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5h</a:t>
              </a:r>
            </a:p>
          </p:txBody>
        </p:sp>
        <p:sp>
          <p:nvSpPr>
            <p:cNvPr id="370" name="TextBox 382"/>
            <p:cNvSpPr txBox="1"/>
            <p:nvPr/>
          </p:nvSpPr>
          <p:spPr>
            <a:xfrm>
              <a:off x="5662922" y="849597"/>
              <a:ext cx="430336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10h</a:t>
              </a:r>
            </a:p>
          </p:txBody>
        </p:sp>
        <p:sp>
          <p:nvSpPr>
            <p:cNvPr id="371" name="직선 연결선 383"/>
            <p:cNvSpPr/>
            <p:nvPr/>
          </p:nvSpPr>
          <p:spPr>
            <a:xfrm>
              <a:off x="199554" y="1390874"/>
              <a:ext cx="732149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9" name="그룹 10"/>
            <p:cNvGrpSpPr/>
            <p:nvPr/>
          </p:nvGrpSpPr>
          <p:grpSpPr>
            <a:xfrm>
              <a:off x="388257" y="332688"/>
              <a:ext cx="306653" cy="1057508"/>
              <a:chOff x="0" y="0"/>
              <a:chExt cx="306651" cy="1057507"/>
            </a:xfrm>
          </p:grpSpPr>
          <p:grpSp>
            <p:nvGrpSpPr>
              <p:cNvPr id="374" name="직사각형 337"/>
              <p:cNvGrpSpPr/>
              <p:nvPr/>
            </p:nvGrpSpPr>
            <p:grpSpPr>
              <a:xfrm>
                <a:off x="0" y="494401"/>
                <a:ext cx="306652" cy="563106"/>
                <a:chOff x="0" y="0"/>
                <a:chExt cx="306651" cy="563105"/>
              </a:xfrm>
            </p:grpSpPr>
            <p:sp>
              <p:nvSpPr>
                <p:cNvPr id="372" name="직사각형"/>
                <p:cNvSpPr/>
                <p:nvPr/>
              </p:nvSpPr>
              <p:spPr>
                <a:xfrm>
                  <a:off x="0" y="0"/>
                  <a:ext cx="306652" cy="563106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373" name="%"/>
                <p:cNvSpPr txBox="1"/>
                <p:nvPr/>
              </p:nvSpPr>
              <p:spPr>
                <a:xfrm>
                  <a:off x="0" y="185032"/>
                  <a:ext cx="306652" cy="193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grpSp>
            <p:nvGrpSpPr>
              <p:cNvPr id="377" name="직사각형 338"/>
              <p:cNvGrpSpPr/>
              <p:nvPr/>
            </p:nvGrpSpPr>
            <p:grpSpPr>
              <a:xfrm>
                <a:off x="0" y="175672"/>
                <a:ext cx="306652" cy="318143"/>
                <a:chOff x="0" y="0"/>
                <a:chExt cx="306651" cy="318142"/>
              </a:xfrm>
            </p:grpSpPr>
            <p:sp>
              <p:nvSpPr>
                <p:cNvPr id="375" name="직사각형"/>
                <p:cNvSpPr/>
                <p:nvPr/>
              </p:nvSpPr>
              <p:spPr>
                <a:xfrm>
                  <a:off x="0" y="-1"/>
                  <a:ext cx="306652" cy="318144"/>
                </a:xfrm>
                <a:prstGeom prst="rect">
                  <a:avLst/>
                </a:prstGeom>
                <a:solidFill>
                  <a:srgbClr val="B6DF89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376" name="%"/>
                <p:cNvSpPr txBox="1"/>
                <p:nvPr/>
              </p:nvSpPr>
              <p:spPr>
                <a:xfrm>
                  <a:off x="0" y="62550"/>
                  <a:ext cx="306652" cy="193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sp>
            <p:nvSpPr>
              <p:cNvPr id="378" name="직사각형 339"/>
              <p:cNvSpPr/>
              <p:nvPr/>
            </p:nvSpPr>
            <p:spPr>
              <a:xfrm>
                <a:off x="0" y="-1"/>
                <a:ext cx="306652" cy="182409"/>
              </a:xfrm>
              <a:prstGeom prst="rect">
                <a:avLst/>
              </a:prstGeom>
              <a:solidFill>
                <a:srgbClr val="FFBFBF"/>
              </a:solidFill>
              <a:ln w="952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380" name="TextBox 378"/>
            <p:cNvSpPr txBox="1"/>
            <p:nvPr/>
          </p:nvSpPr>
          <p:spPr>
            <a:xfrm>
              <a:off x="444665" y="320734"/>
              <a:ext cx="196549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%</a:t>
              </a:r>
            </a:p>
          </p:txBody>
        </p:sp>
        <p:grpSp>
          <p:nvGrpSpPr>
            <p:cNvPr id="383" name="사각형 설명선 21"/>
            <p:cNvGrpSpPr/>
            <p:nvPr/>
          </p:nvGrpSpPr>
          <p:grpSpPr>
            <a:xfrm>
              <a:off x="724932" y="315689"/>
              <a:ext cx="683680" cy="193041"/>
              <a:chOff x="0" y="0"/>
              <a:chExt cx="683679" cy="193039"/>
            </a:xfrm>
          </p:grpSpPr>
          <p:sp>
            <p:nvSpPr>
              <p:cNvPr id="381" name="도형"/>
              <p:cNvSpPr/>
              <p:nvPr/>
            </p:nvSpPr>
            <p:spPr>
              <a:xfrm>
                <a:off x="0" y="14384"/>
                <a:ext cx="683680" cy="164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7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1467" y="21600"/>
                    </a:lnTo>
                    <a:lnTo>
                      <a:pt x="1467" y="9000"/>
                    </a:lnTo>
                    <a:lnTo>
                      <a:pt x="0" y="5967"/>
                    </a:lnTo>
                    <a:lnTo>
                      <a:pt x="1467" y="3600"/>
                    </a:lnTo>
                    <a:close/>
                  </a:path>
                </a:pathLst>
              </a:custGeom>
              <a:solidFill>
                <a:srgbClr val="D4E3F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2" name="6시간 30분"/>
              <p:cNvSpPr txBox="1"/>
              <p:nvPr/>
            </p:nvSpPr>
            <p:spPr>
              <a:xfrm>
                <a:off x="46435" y="-1"/>
                <a:ext cx="63724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  <a:r>
                  <a:t>6</a:t>
                </a:r>
                <a:r>
                  <a:t>시간 </a:t>
                </a:r>
                <a:r>
                  <a:t>30</a:t>
                </a:r>
                <a:r>
                  <a:t>분</a:t>
                </a:r>
              </a:p>
            </p:txBody>
          </p:sp>
        </p:grpSp>
      </p:grpSp>
      <p:grpSp>
        <p:nvGrpSpPr>
          <p:cNvPr id="387" name="사각형 설명선 152"/>
          <p:cNvGrpSpPr/>
          <p:nvPr/>
        </p:nvGrpSpPr>
        <p:grpSpPr>
          <a:xfrm>
            <a:off x="6744654" y="5938068"/>
            <a:ext cx="683681" cy="193041"/>
            <a:chOff x="0" y="0"/>
            <a:chExt cx="683680" cy="193039"/>
          </a:xfrm>
        </p:grpSpPr>
        <p:sp>
          <p:nvSpPr>
            <p:cNvPr id="385" name="도형"/>
            <p:cNvSpPr/>
            <p:nvPr/>
          </p:nvSpPr>
          <p:spPr>
            <a:xfrm>
              <a:off x="0" y="14384"/>
              <a:ext cx="683681" cy="16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7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467" y="21600"/>
                  </a:lnTo>
                  <a:lnTo>
                    <a:pt x="1467" y="9000"/>
                  </a:lnTo>
                  <a:lnTo>
                    <a:pt x="0" y="5967"/>
                  </a:lnTo>
                  <a:lnTo>
                    <a:pt x="1467" y="3600"/>
                  </a:lnTo>
                  <a:close/>
                </a:path>
              </a:pathLst>
            </a:custGeom>
            <a:solidFill>
              <a:srgbClr val="D4E3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86" name="7시간 30분"/>
            <p:cNvSpPr txBox="1"/>
            <p:nvPr/>
          </p:nvSpPr>
          <p:spPr>
            <a:xfrm>
              <a:off x="46436" y="-1"/>
              <a:ext cx="637245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7</a:t>
              </a:r>
              <a:r>
                <a:t>시간 </a:t>
              </a:r>
              <a:r>
                <a:t>30</a:t>
              </a:r>
              <a:r>
                <a:t>분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개인근무시간관리_상세1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7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398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9" name="직사각형 239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00" name="직사각형 240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401" name="직사각형 241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402" name="그림 242" descr="그림 2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직사각형 243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404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05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09" name="그룹 247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407" name="그림 248" descr="그림 248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8" name="그림 249" descr="그림 249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0" name="TextBox 250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414" name="그룹 251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411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15" name="TextBox 255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416" name="직사각형 256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17" name="직사각형 257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418" name="직사각형 258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419" name="직사각형 259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420" name="직사각형 260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421" name="직사각형 261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422" name="직사각형 262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423" name="직사각형 263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424" name="직사각형 264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425" name="직사각형 265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426" name="직사각형 266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427" name="직사각형 267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428" name="직사각형 268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429" name="직사각형 269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430" name="직사각형 270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431" name="직사각형 282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432" name="직사각형 355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433" name="직사각형 356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434" name="직사각형 357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435" name="직사각형 358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436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37" name="TextBox 360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개인근무시간관리</a:t>
            </a:r>
          </a:p>
        </p:txBody>
      </p:sp>
      <p:grpSp>
        <p:nvGrpSpPr>
          <p:cNvPr id="445" name="그룹 361"/>
          <p:cNvGrpSpPr/>
          <p:nvPr/>
        </p:nvGrpSpPr>
        <p:grpSpPr>
          <a:xfrm>
            <a:off x="4179997" y="2402752"/>
            <a:ext cx="1915428" cy="218441"/>
            <a:chOff x="0" y="0"/>
            <a:chExt cx="1915427" cy="218440"/>
          </a:xfrm>
        </p:grpSpPr>
        <p:sp>
          <p:nvSpPr>
            <p:cNvPr id="438" name="TextBox 362"/>
            <p:cNvSpPr txBox="1"/>
            <p:nvPr/>
          </p:nvSpPr>
          <p:spPr>
            <a:xfrm>
              <a:off x="5655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2018-09-30 ~ 2018-10-06</a:t>
              </a:r>
            </a:p>
          </p:txBody>
        </p:sp>
        <p:grpSp>
          <p:nvGrpSpPr>
            <p:cNvPr id="441" name="그룹 363"/>
            <p:cNvGrpSpPr/>
            <p:nvPr/>
          </p:nvGrpSpPr>
          <p:grpSpPr>
            <a:xfrm>
              <a:off x="1733085" y="22154"/>
              <a:ext cx="182343" cy="185475"/>
              <a:chOff x="0" y="0"/>
              <a:chExt cx="182342" cy="185473"/>
            </a:xfrm>
          </p:grpSpPr>
          <p:sp>
            <p:nvSpPr>
              <p:cNvPr id="439" name="타원 367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40" name="L 도형 368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44" name="그룹 364"/>
            <p:cNvGrpSpPr/>
            <p:nvPr/>
          </p:nvGrpSpPr>
          <p:grpSpPr>
            <a:xfrm>
              <a:off x="-1" y="22153"/>
              <a:ext cx="182344" cy="185475"/>
              <a:chOff x="0" y="0"/>
              <a:chExt cx="182342" cy="185474"/>
            </a:xfrm>
          </p:grpSpPr>
          <p:sp>
            <p:nvSpPr>
              <p:cNvPr id="442" name="타원 365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43" name="L 도형 366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46" name="TextBox 369"/>
          <p:cNvSpPr txBox="1"/>
          <p:nvPr/>
        </p:nvSpPr>
        <p:spPr>
          <a:xfrm>
            <a:off x="1624427" y="2401148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Today : </a:t>
            </a:r>
            <a:r>
              <a:rPr>
                <a:solidFill>
                  <a:schemeClr val="accent1"/>
                </a:solidFill>
              </a:rPr>
              <a:t>2018-10-06(</a:t>
            </a:r>
            <a:r>
              <a:rPr>
                <a:solidFill>
                  <a:schemeClr val="accent1"/>
                </a:solidFill>
              </a:rPr>
              <a:t>토</a:t>
            </a:r>
            <a:r>
              <a:rPr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447" name="표 370"/>
          <p:cNvGraphicFramePr/>
          <p:nvPr/>
        </p:nvGraphicFramePr>
        <p:xfrm>
          <a:off x="1847920" y="2652740"/>
          <a:ext cx="6924605" cy="438576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71479"/>
                <a:gridCol w="514350"/>
                <a:gridCol w="711282"/>
                <a:gridCol w="772556"/>
                <a:gridCol w="772556"/>
                <a:gridCol w="772556"/>
                <a:gridCol w="1743075"/>
                <a:gridCol w="666750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   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신청근태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2018-10-04(</a:t>
                      </a:r>
                      <a:r>
                        <a:t>목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2018-10-03(</a:t>
                      </a:r>
                      <a:r>
                        <a:t>수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공휴일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2018-10-02(</a:t>
                      </a:r>
                      <a:r>
                        <a:t>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21:00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2018-10-01(</a:t>
                      </a:r>
                      <a:r>
                        <a:t>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22:00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2018-09-30(</a:t>
                      </a:r>
                      <a:r>
                        <a:t>일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7227">
                <a:tc gridSpan="8">
                  <a:txBody>
                    <a:bodyPr/>
                    <a:lstStyle/>
                    <a:p>
                      <a:pPr algn="l" defTabSz="1007912">
                        <a:defRPr sz="9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</a:p>
                    <a:p>
                      <a:pPr algn="l" defTabSz="1007912">
                        <a:defRPr sz="9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⊙ 주간 근무시간 합계 및 추이</a:t>
                      </a:r>
                      <a:br/>
                      <a:br/>
                      <a:r>
                        <a:t>- </a:t>
                      </a:r>
                      <a:r>
                        <a:t>기본근무 </a:t>
                      </a:r>
                      <a:r>
                        <a:t>: 21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  <a:br/>
                      <a:br/>
                      <a:r>
                        <a:t>- </a:t>
                      </a:r>
                      <a:r>
                        <a:t>연장근무 </a:t>
                      </a:r>
                      <a:r>
                        <a:t>: 10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  <a:br/>
                      <a:br/>
                      <a:r>
                        <a:t>- </a:t>
                      </a:r>
                      <a:r>
                        <a:t>합계시간 </a:t>
                      </a:r>
                      <a:r>
                        <a:t>: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32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시간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분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3858">
                <a:tc gridSpan="8"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48" name="그림 371" descr="그림 37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3644451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그림 372" descr="그림 37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4356339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그림 373" descr="그림 37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76315" y="4110378"/>
            <a:ext cx="140229" cy="141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그림 374" descr="그림 37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3891055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그림 375" descr="그림 37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4116385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5" name="모서리가 둥근 직사각형 376"/>
          <p:cNvGrpSpPr/>
          <p:nvPr/>
        </p:nvGrpSpPr>
        <p:grpSpPr>
          <a:xfrm>
            <a:off x="3428996" y="3138177"/>
            <a:ext cx="521579" cy="193041"/>
            <a:chOff x="0" y="0"/>
            <a:chExt cx="521577" cy="193039"/>
          </a:xfrm>
        </p:grpSpPr>
        <p:sp>
          <p:nvSpPr>
            <p:cNvPr id="453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54" name="동의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동의</a:t>
              </a:r>
            </a:p>
          </p:txBody>
        </p:sp>
      </p:grpSp>
      <p:grpSp>
        <p:nvGrpSpPr>
          <p:cNvPr id="458" name="모서리가 둥근 직사각형 377"/>
          <p:cNvGrpSpPr/>
          <p:nvPr/>
        </p:nvGrpSpPr>
        <p:grpSpPr>
          <a:xfrm>
            <a:off x="3428996" y="3374255"/>
            <a:ext cx="521579" cy="193041"/>
            <a:chOff x="0" y="0"/>
            <a:chExt cx="521577" cy="193039"/>
          </a:xfrm>
        </p:grpSpPr>
        <p:sp>
          <p:nvSpPr>
            <p:cNvPr id="456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57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61" name="모서리가 둥근 직사각형 378"/>
          <p:cNvGrpSpPr/>
          <p:nvPr/>
        </p:nvGrpSpPr>
        <p:grpSpPr>
          <a:xfrm>
            <a:off x="3428996" y="3610333"/>
            <a:ext cx="521579" cy="193041"/>
            <a:chOff x="0" y="0"/>
            <a:chExt cx="521577" cy="193039"/>
          </a:xfrm>
        </p:grpSpPr>
        <p:sp>
          <p:nvSpPr>
            <p:cNvPr id="459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60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64" name="모서리가 둥근 직사각형 379"/>
          <p:cNvGrpSpPr/>
          <p:nvPr/>
        </p:nvGrpSpPr>
        <p:grpSpPr>
          <a:xfrm>
            <a:off x="3428996" y="3846411"/>
            <a:ext cx="521579" cy="193041"/>
            <a:chOff x="0" y="0"/>
            <a:chExt cx="521577" cy="193039"/>
          </a:xfrm>
        </p:grpSpPr>
        <p:sp>
          <p:nvSpPr>
            <p:cNvPr id="462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67" name="모서리가 둥근 직사각형 380"/>
          <p:cNvGrpSpPr/>
          <p:nvPr/>
        </p:nvGrpSpPr>
        <p:grpSpPr>
          <a:xfrm>
            <a:off x="3428996" y="4082489"/>
            <a:ext cx="521579" cy="193041"/>
            <a:chOff x="0" y="0"/>
            <a:chExt cx="521577" cy="193039"/>
          </a:xfrm>
        </p:grpSpPr>
        <p:sp>
          <p:nvSpPr>
            <p:cNvPr id="465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66" name="대기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70" name="모서리가 둥근 직사각형 381"/>
          <p:cNvGrpSpPr/>
          <p:nvPr/>
        </p:nvGrpSpPr>
        <p:grpSpPr>
          <a:xfrm>
            <a:off x="3428996" y="4318567"/>
            <a:ext cx="521579" cy="193041"/>
            <a:chOff x="0" y="0"/>
            <a:chExt cx="521577" cy="193039"/>
          </a:xfrm>
        </p:grpSpPr>
        <p:sp>
          <p:nvSpPr>
            <p:cNvPr id="468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9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73" name="모서리가 둥근 직사각형 382"/>
          <p:cNvGrpSpPr/>
          <p:nvPr/>
        </p:nvGrpSpPr>
        <p:grpSpPr>
          <a:xfrm>
            <a:off x="3428996" y="4554645"/>
            <a:ext cx="521579" cy="193041"/>
            <a:chOff x="0" y="0"/>
            <a:chExt cx="521577" cy="193039"/>
          </a:xfrm>
        </p:grpSpPr>
        <p:sp>
          <p:nvSpPr>
            <p:cNvPr id="471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2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76" name="타원 383"/>
          <p:cNvGrpSpPr/>
          <p:nvPr/>
        </p:nvGrpSpPr>
        <p:grpSpPr>
          <a:xfrm>
            <a:off x="3785599" y="2803540"/>
            <a:ext cx="114889" cy="180341"/>
            <a:chOff x="0" y="0"/>
            <a:chExt cx="114887" cy="180339"/>
          </a:xfrm>
        </p:grpSpPr>
        <p:sp>
          <p:nvSpPr>
            <p:cNvPr id="474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475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479" name="타원 384"/>
          <p:cNvGrpSpPr/>
          <p:nvPr/>
        </p:nvGrpSpPr>
        <p:grpSpPr>
          <a:xfrm>
            <a:off x="7461670" y="2803540"/>
            <a:ext cx="114889" cy="180341"/>
            <a:chOff x="0" y="0"/>
            <a:chExt cx="114887" cy="180339"/>
          </a:xfrm>
        </p:grpSpPr>
        <p:sp>
          <p:nvSpPr>
            <p:cNvPr id="477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478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535" name="그룹 385"/>
          <p:cNvGrpSpPr/>
          <p:nvPr/>
        </p:nvGrpSpPr>
        <p:grpSpPr>
          <a:xfrm>
            <a:off x="4494895" y="4867031"/>
            <a:ext cx="4167936" cy="1753076"/>
            <a:chOff x="0" y="0"/>
            <a:chExt cx="4167935" cy="1753074"/>
          </a:xfrm>
        </p:grpSpPr>
        <p:sp>
          <p:nvSpPr>
            <p:cNvPr id="480" name="모서리가 둥근 직사각형 386"/>
            <p:cNvSpPr/>
            <p:nvPr/>
          </p:nvSpPr>
          <p:spPr>
            <a:xfrm>
              <a:off x="0" y="0"/>
              <a:ext cx="4153805" cy="1753075"/>
            </a:xfrm>
            <a:prstGeom prst="roundRect">
              <a:avLst>
                <a:gd name="adj" fmla="val 4617"/>
              </a:avLst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1" name="TextBox 387"/>
            <p:cNvSpPr txBox="1"/>
            <p:nvPr/>
          </p:nvSpPr>
          <p:spPr>
            <a:xfrm>
              <a:off x="76178" y="1398219"/>
              <a:ext cx="5415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합계</a:t>
              </a:r>
            </a:p>
          </p:txBody>
        </p:sp>
        <p:grpSp>
          <p:nvGrpSpPr>
            <p:cNvPr id="491" name="그룹 388"/>
            <p:cNvGrpSpPr/>
            <p:nvPr/>
          </p:nvGrpSpPr>
          <p:grpSpPr>
            <a:xfrm>
              <a:off x="3429016" y="83409"/>
              <a:ext cx="634459" cy="522054"/>
              <a:chOff x="0" y="0"/>
              <a:chExt cx="634457" cy="522053"/>
            </a:xfrm>
          </p:grpSpPr>
          <p:grpSp>
            <p:nvGrpSpPr>
              <p:cNvPr id="484" name="그룹 436"/>
              <p:cNvGrpSpPr/>
              <p:nvPr/>
            </p:nvGrpSpPr>
            <p:grpSpPr>
              <a:xfrm>
                <a:off x="1346" y="0"/>
                <a:ext cx="633112" cy="193040"/>
                <a:chOff x="0" y="0"/>
                <a:chExt cx="633111" cy="193039"/>
              </a:xfrm>
            </p:grpSpPr>
            <p:sp>
              <p:nvSpPr>
                <p:cNvPr id="482" name="직사각형 443"/>
                <p:cNvSpPr/>
                <p:nvPr/>
              </p:nvSpPr>
              <p:spPr>
                <a:xfrm>
                  <a:off x="0" y="43376"/>
                  <a:ext cx="101501" cy="108323"/>
                </a:xfrm>
                <a:prstGeom prst="rect">
                  <a:avLst/>
                </a:prstGeom>
                <a:solidFill>
                  <a:schemeClr val="accent2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83" name="TextBox 444"/>
                <p:cNvSpPr txBox="1"/>
                <p:nvPr/>
              </p:nvSpPr>
              <p:spPr>
                <a:xfrm>
                  <a:off x="80171" y="0"/>
                  <a:ext cx="552941" cy="193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기본근무</a:t>
                  </a:r>
                </a:p>
              </p:txBody>
            </p:sp>
          </p:grpSp>
          <p:grpSp>
            <p:nvGrpSpPr>
              <p:cNvPr id="487" name="그룹 437"/>
              <p:cNvGrpSpPr/>
              <p:nvPr/>
            </p:nvGrpSpPr>
            <p:grpSpPr>
              <a:xfrm>
                <a:off x="0" y="164506"/>
                <a:ext cx="633887" cy="193041"/>
                <a:chOff x="0" y="0"/>
                <a:chExt cx="633886" cy="193039"/>
              </a:xfrm>
            </p:grpSpPr>
            <p:sp>
              <p:nvSpPr>
                <p:cNvPr id="485" name="직사각형 441"/>
                <p:cNvSpPr/>
                <p:nvPr/>
              </p:nvSpPr>
              <p:spPr>
                <a:xfrm>
                  <a:off x="0" y="44798"/>
                  <a:ext cx="101501" cy="108323"/>
                </a:xfrm>
                <a:prstGeom prst="rect">
                  <a:avLst/>
                </a:prstGeom>
                <a:solidFill>
                  <a:srgbClr val="B6DF89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86" name="TextBox 442"/>
                <p:cNvSpPr txBox="1"/>
                <p:nvPr/>
              </p:nvSpPr>
              <p:spPr>
                <a:xfrm>
                  <a:off x="80947" y="0"/>
                  <a:ext cx="552940" cy="193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연장근무</a:t>
                  </a:r>
                </a:p>
              </p:txBody>
            </p:sp>
          </p:grpSp>
          <p:grpSp>
            <p:nvGrpSpPr>
              <p:cNvPr id="490" name="그룹 438"/>
              <p:cNvGrpSpPr/>
              <p:nvPr/>
            </p:nvGrpSpPr>
            <p:grpSpPr>
              <a:xfrm>
                <a:off x="775" y="329013"/>
                <a:ext cx="633112" cy="193041"/>
                <a:chOff x="0" y="0"/>
                <a:chExt cx="633110" cy="193039"/>
              </a:xfrm>
            </p:grpSpPr>
            <p:sp>
              <p:nvSpPr>
                <p:cNvPr id="488" name="직사각형 439"/>
                <p:cNvSpPr/>
                <p:nvPr/>
              </p:nvSpPr>
              <p:spPr>
                <a:xfrm>
                  <a:off x="0" y="43376"/>
                  <a:ext cx="101501" cy="108323"/>
                </a:xfrm>
                <a:prstGeom prst="rect">
                  <a:avLst/>
                </a:prstGeom>
                <a:solidFill>
                  <a:srgbClr val="FFBFBF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89" name="TextBox 440"/>
                <p:cNvSpPr txBox="1"/>
                <p:nvPr/>
              </p:nvSpPr>
              <p:spPr>
                <a:xfrm>
                  <a:off x="80171" y="0"/>
                  <a:ext cx="552940" cy="193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제외시간</a:t>
                  </a:r>
                </a:p>
              </p:txBody>
            </p:sp>
          </p:grpSp>
        </p:grpSp>
        <p:sp>
          <p:nvSpPr>
            <p:cNvPr id="492" name="직선 연결선 389"/>
            <p:cNvSpPr/>
            <p:nvPr/>
          </p:nvSpPr>
          <p:spPr>
            <a:xfrm>
              <a:off x="725104" y="1172667"/>
              <a:ext cx="314031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3" name="직선 연결선 390"/>
            <p:cNvSpPr/>
            <p:nvPr/>
          </p:nvSpPr>
          <p:spPr>
            <a:xfrm>
              <a:off x="725104" y="949349"/>
              <a:ext cx="314031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4" name="TextBox 391"/>
            <p:cNvSpPr txBox="1"/>
            <p:nvPr/>
          </p:nvSpPr>
          <p:spPr>
            <a:xfrm>
              <a:off x="720436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30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95" name="TextBox 392"/>
            <p:cNvSpPr txBox="1"/>
            <p:nvPr/>
          </p:nvSpPr>
          <p:spPr>
            <a:xfrm>
              <a:off x="1154246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1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96" name="TextBox 393"/>
            <p:cNvSpPr txBox="1"/>
            <p:nvPr/>
          </p:nvSpPr>
          <p:spPr>
            <a:xfrm>
              <a:off x="1588055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</a:t>
              </a:r>
              <a:r>
                <a:t>일</a:t>
              </a:r>
            </a:p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대기</a:t>
              </a:r>
              <a:r>
                <a:t>)</a:t>
              </a:r>
            </a:p>
          </p:txBody>
        </p:sp>
        <p:sp>
          <p:nvSpPr>
            <p:cNvPr id="497" name="TextBox 394"/>
            <p:cNvSpPr txBox="1"/>
            <p:nvPr/>
          </p:nvSpPr>
          <p:spPr>
            <a:xfrm>
              <a:off x="2021865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98" name="TextBox 395"/>
            <p:cNvSpPr txBox="1"/>
            <p:nvPr/>
          </p:nvSpPr>
          <p:spPr>
            <a:xfrm>
              <a:off x="2455676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4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99" name="TextBox 396"/>
            <p:cNvSpPr txBox="1"/>
            <p:nvPr/>
          </p:nvSpPr>
          <p:spPr>
            <a:xfrm>
              <a:off x="2889485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5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500" name="TextBox 397"/>
            <p:cNvSpPr txBox="1"/>
            <p:nvPr/>
          </p:nvSpPr>
          <p:spPr>
            <a:xfrm>
              <a:off x="3323291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6</a:t>
              </a:r>
              <a:r>
                <a:t>일</a:t>
              </a:r>
            </a:p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동의</a:t>
              </a:r>
              <a:r>
                <a:t>)</a:t>
              </a:r>
            </a:p>
          </p:txBody>
        </p:sp>
        <p:grpSp>
          <p:nvGrpSpPr>
            <p:cNvPr id="504" name="그룹 398"/>
            <p:cNvGrpSpPr/>
            <p:nvPr/>
          </p:nvGrpSpPr>
          <p:grpSpPr>
            <a:xfrm>
              <a:off x="1360695" y="697848"/>
              <a:ext cx="130997" cy="690720"/>
              <a:chOff x="0" y="0"/>
              <a:chExt cx="130996" cy="690718"/>
            </a:xfrm>
          </p:grpSpPr>
          <p:sp>
            <p:nvSpPr>
              <p:cNvPr id="501" name="직사각형 423"/>
              <p:cNvSpPr/>
              <p:nvPr/>
            </p:nvSpPr>
            <p:spPr>
              <a:xfrm>
                <a:off x="-1" y="323087"/>
                <a:ext cx="130998" cy="367632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02" name="직사각형 424"/>
              <p:cNvSpPr/>
              <p:nvPr/>
            </p:nvSpPr>
            <p:spPr>
              <a:xfrm>
                <a:off x="-1" y="118110"/>
                <a:ext cx="130998" cy="207704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03" name="직사각형 435"/>
              <p:cNvSpPr/>
              <p:nvPr/>
            </p:nvSpPr>
            <p:spPr>
              <a:xfrm>
                <a:off x="-1" y="0"/>
                <a:ext cx="130998" cy="119088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508" name="그룹 399"/>
            <p:cNvGrpSpPr/>
            <p:nvPr/>
          </p:nvGrpSpPr>
          <p:grpSpPr>
            <a:xfrm>
              <a:off x="1794210" y="911377"/>
              <a:ext cx="130997" cy="477191"/>
              <a:chOff x="0" y="0"/>
              <a:chExt cx="130996" cy="477189"/>
            </a:xfrm>
          </p:grpSpPr>
          <p:sp>
            <p:nvSpPr>
              <p:cNvPr id="505" name="직사각형 420"/>
              <p:cNvSpPr/>
              <p:nvPr/>
            </p:nvSpPr>
            <p:spPr>
              <a:xfrm>
                <a:off x="-1" y="223208"/>
                <a:ext cx="130998" cy="253982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06" name="직사각형 421"/>
              <p:cNvSpPr/>
              <p:nvPr/>
            </p:nvSpPr>
            <p:spPr>
              <a:xfrm>
                <a:off x="-1" y="81597"/>
                <a:ext cx="130998" cy="143495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07" name="직사각형 422"/>
              <p:cNvSpPr/>
              <p:nvPr/>
            </p:nvSpPr>
            <p:spPr>
              <a:xfrm>
                <a:off x="-1" y="-1"/>
                <a:ext cx="130998" cy="82273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509" name="직사각형 400"/>
            <p:cNvSpPr/>
            <p:nvPr/>
          </p:nvSpPr>
          <p:spPr>
            <a:xfrm>
              <a:off x="2227725" y="1318485"/>
              <a:ext cx="130997" cy="70082"/>
            </a:xfrm>
            <a:prstGeom prst="rect">
              <a:avLst/>
            </a:prstGeom>
            <a:solidFill>
              <a:srgbClr val="B6DF89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512" name="그룹 401"/>
            <p:cNvGrpSpPr/>
            <p:nvPr/>
          </p:nvGrpSpPr>
          <p:grpSpPr>
            <a:xfrm>
              <a:off x="2661240" y="902281"/>
              <a:ext cx="130997" cy="486285"/>
              <a:chOff x="0" y="0"/>
              <a:chExt cx="130996" cy="486283"/>
            </a:xfrm>
          </p:grpSpPr>
          <p:sp>
            <p:nvSpPr>
              <p:cNvPr id="510" name="직사각형 418"/>
              <p:cNvSpPr/>
              <p:nvPr/>
            </p:nvSpPr>
            <p:spPr>
              <a:xfrm>
                <a:off x="-1" y="118652"/>
                <a:ext cx="130998" cy="367632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11" name="직사각형 419"/>
              <p:cNvSpPr/>
              <p:nvPr/>
            </p:nvSpPr>
            <p:spPr>
              <a:xfrm>
                <a:off x="-1" y="-1"/>
                <a:ext cx="130998" cy="119089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516" name="그룹 402"/>
            <p:cNvGrpSpPr/>
            <p:nvPr/>
          </p:nvGrpSpPr>
          <p:grpSpPr>
            <a:xfrm>
              <a:off x="3094755" y="827088"/>
              <a:ext cx="130997" cy="561479"/>
              <a:chOff x="0" y="0"/>
              <a:chExt cx="130996" cy="561478"/>
            </a:xfrm>
          </p:grpSpPr>
          <p:sp>
            <p:nvSpPr>
              <p:cNvPr id="513" name="직사각형 415"/>
              <p:cNvSpPr/>
              <p:nvPr/>
            </p:nvSpPr>
            <p:spPr>
              <a:xfrm>
                <a:off x="-1" y="262635"/>
                <a:ext cx="130998" cy="298844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14" name="직사각형 416"/>
              <p:cNvSpPr/>
              <p:nvPr/>
            </p:nvSpPr>
            <p:spPr>
              <a:xfrm>
                <a:off x="-1" y="96010"/>
                <a:ext cx="130998" cy="168841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15" name="직사각형 417"/>
              <p:cNvSpPr/>
              <p:nvPr/>
            </p:nvSpPr>
            <p:spPr>
              <a:xfrm>
                <a:off x="-1" y="-1"/>
                <a:ext cx="130998" cy="96806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517" name="직사각형 403"/>
            <p:cNvSpPr/>
            <p:nvPr/>
          </p:nvSpPr>
          <p:spPr>
            <a:xfrm>
              <a:off x="923033" y="697859"/>
              <a:ext cx="130997" cy="683365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8" name="직사각형 404"/>
            <p:cNvSpPr/>
            <p:nvPr/>
          </p:nvSpPr>
          <p:spPr>
            <a:xfrm>
              <a:off x="3540216" y="697857"/>
              <a:ext cx="130997" cy="690709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9" name="직선 연결선 405"/>
            <p:cNvSpPr/>
            <p:nvPr/>
          </p:nvSpPr>
          <p:spPr>
            <a:xfrm>
              <a:off x="720436" y="1390874"/>
              <a:ext cx="3144981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" name="TextBox 406"/>
            <p:cNvSpPr txBox="1"/>
            <p:nvPr/>
          </p:nvSpPr>
          <p:spPr>
            <a:xfrm>
              <a:off x="3801880" y="1071993"/>
              <a:ext cx="363297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5h</a:t>
              </a:r>
            </a:p>
          </p:txBody>
        </p:sp>
        <p:sp>
          <p:nvSpPr>
            <p:cNvPr id="521" name="TextBox 407"/>
            <p:cNvSpPr txBox="1"/>
            <p:nvPr/>
          </p:nvSpPr>
          <p:spPr>
            <a:xfrm>
              <a:off x="3804639" y="849597"/>
              <a:ext cx="363297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10h</a:t>
              </a:r>
            </a:p>
          </p:txBody>
        </p:sp>
        <p:sp>
          <p:nvSpPr>
            <p:cNvPr id="522" name="직선 연결선 408"/>
            <p:cNvSpPr/>
            <p:nvPr/>
          </p:nvSpPr>
          <p:spPr>
            <a:xfrm>
              <a:off x="134071" y="1390874"/>
              <a:ext cx="491895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30" name="그룹 409"/>
            <p:cNvGrpSpPr/>
            <p:nvPr/>
          </p:nvGrpSpPr>
          <p:grpSpPr>
            <a:xfrm>
              <a:off x="260850" y="332688"/>
              <a:ext cx="206025" cy="1057508"/>
              <a:chOff x="0" y="0"/>
              <a:chExt cx="206024" cy="1057507"/>
            </a:xfrm>
          </p:grpSpPr>
          <p:grpSp>
            <p:nvGrpSpPr>
              <p:cNvPr id="525" name="직사각형 412"/>
              <p:cNvGrpSpPr/>
              <p:nvPr/>
            </p:nvGrpSpPr>
            <p:grpSpPr>
              <a:xfrm>
                <a:off x="-1" y="494401"/>
                <a:ext cx="206026" cy="563106"/>
                <a:chOff x="0" y="0"/>
                <a:chExt cx="206024" cy="563105"/>
              </a:xfrm>
            </p:grpSpPr>
            <p:sp>
              <p:nvSpPr>
                <p:cNvPr id="523" name="직사각형"/>
                <p:cNvSpPr/>
                <p:nvPr/>
              </p:nvSpPr>
              <p:spPr>
                <a:xfrm>
                  <a:off x="-1" y="0"/>
                  <a:ext cx="206026" cy="563106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524" name="%"/>
                <p:cNvSpPr txBox="1"/>
                <p:nvPr/>
              </p:nvSpPr>
              <p:spPr>
                <a:xfrm>
                  <a:off x="-1" y="185032"/>
                  <a:ext cx="206026" cy="193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grpSp>
            <p:nvGrpSpPr>
              <p:cNvPr id="528" name="직사각형 413"/>
              <p:cNvGrpSpPr/>
              <p:nvPr/>
            </p:nvGrpSpPr>
            <p:grpSpPr>
              <a:xfrm>
                <a:off x="-1" y="175672"/>
                <a:ext cx="206026" cy="318143"/>
                <a:chOff x="0" y="0"/>
                <a:chExt cx="206024" cy="318142"/>
              </a:xfrm>
            </p:grpSpPr>
            <p:sp>
              <p:nvSpPr>
                <p:cNvPr id="526" name="직사각형"/>
                <p:cNvSpPr/>
                <p:nvPr/>
              </p:nvSpPr>
              <p:spPr>
                <a:xfrm>
                  <a:off x="-1" y="-1"/>
                  <a:ext cx="206026" cy="318144"/>
                </a:xfrm>
                <a:prstGeom prst="rect">
                  <a:avLst/>
                </a:prstGeom>
                <a:solidFill>
                  <a:srgbClr val="B6DF89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527" name="%"/>
                <p:cNvSpPr txBox="1"/>
                <p:nvPr/>
              </p:nvSpPr>
              <p:spPr>
                <a:xfrm>
                  <a:off x="-1" y="62550"/>
                  <a:ext cx="206026" cy="193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sp>
            <p:nvSpPr>
              <p:cNvPr id="529" name="직사각형 414"/>
              <p:cNvSpPr/>
              <p:nvPr/>
            </p:nvSpPr>
            <p:spPr>
              <a:xfrm>
                <a:off x="-1" y="-1"/>
                <a:ext cx="206026" cy="182409"/>
              </a:xfrm>
              <a:prstGeom prst="rect">
                <a:avLst/>
              </a:prstGeom>
              <a:solidFill>
                <a:srgbClr val="FFBFBF"/>
              </a:solidFill>
              <a:ln w="952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531" name="TextBox 410"/>
            <p:cNvSpPr txBox="1"/>
            <p:nvPr/>
          </p:nvSpPr>
          <p:spPr>
            <a:xfrm>
              <a:off x="298748" y="320734"/>
              <a:ext cx="13205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%</a:t>
              </a:r>
            </a:p>
          </p:txBody>
        </p:sp>
        <p:grpSp>
          <p:nvGrpSpPr>
            <p:cNvPr id="534" name="사각형 설명선 411"/>
            <p:cNvGrpSpPr/>
            <p:nvPr/>
          </p:nvGrpSpPr>
          <p:grpSpPr>
            <a:xfrm>
              <a:off x="471899" y="315689"/>
              <a:ext cx="682347" cy="193041"/>
              <a:chOff x="0" y="0"/>
              <a:chExt cx="682346" cy="193039"/>
            </a:xfrm>
          </p:grpSpPr>
          <p:sp>
            <p:nvSpPr>
              <p:cNvPr id="532" name="도형"/>
              <p:cNvSpPr/>
              <p:nvPr/>
            </p:nvSpPr>
            <p:spPr>
              <a:xfrm>
                <a:off x="0" y="14384"/>
                <a:ext cx="682346" cy="164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7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1467" y="21600"/>
                    </a:lnTo>
                    <a:lnTo>
                      <a:pt x="1467" y="9000"/>
                    </a:lnTo>
                    <a:lnTo>
                      <a:pt x="0" y="5967"/>
                    </a:lnTo>
                    <a:lnTo>
                      <a:pt x="1467" y="3600"/>
                    </a:lnTo>
                    <a:close/>
                  </a:path>
                </a:pathLst>
              </a:custGeom>
              <a:solidFill>
                <a:srgbClr val="D4E3F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33" name="6시간 30분"/>
              <p:cNvSpPr txBox="1"/>
              <p:nvPr/>
            </p:nvSpPr>
            <p:spPr>
              <a:xfrm>
                <a:off x="46344" y="-1"/>
                <a:ext cx="636003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  <a:r>
                  <a:t>6</a:t>
                </a:r>
                <a:r>
                  <a:t>시간 </a:t>
                </a:r>
                <a:r>
                  <a:t>30</a:t>
                </a:r>
                <a:r>
                  <a:t>분</a:t>
                </a:r>
              </a:p>
            </p:txBody>
          </p:sp>
        </p:grpSp>
      </p:grpSp>
      <p:grpSp>
        <p:nvGrpSpPr>
          <p:cNvPr id="540" name="그룹 445"/>
          <p:cNvGrpSpPr/>
          <p:nvPr/>
        </p:nvGrpSpPr>
        <p:grpSpPr>
          <a:xfrm>
            <a:off x="6490715" y="4386452"/>
            <a:ext cx="853060" cy="62042"/>
            <a:chOff x="0" y="0"/>
            <a:chExt cx="853058" cy="62040"/>
          </a:xfrm>
        </p:grpSpPr>
        <p:sp>
          <p:nvSpPr>
            <p:cNvPr id="536" name="직사각형 446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7" name="직사각형 447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8" name="직사각형 448"/>
            <p:cNvSpPr/>
            <p:nvPr/>
          </p:nvSpPr>
          <p:spPr>
            <a:xfrm>
              <a:off x="0" y="0"/>
              <a:ext cx="78490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9" name="직사각형 449"/>
            <p:cNvSpPr/>
            <p:nvPr/>
          </p:nvSpPr>
          <p:spPr>
            <a:xfrm>
              <a:off x="-1" y="0"/>
              <a:ext cx="50016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45" name="그룹 450"/>
          <p:cNvGrpSpPr/>
          <p:nvPr/>
        </p:nvGrpSpPr>
        <p:grpSpPr>
          <a:xfrm>
            <a:off x="6490715" y="3209321"/>
            <a:ext cx="853060" cy="62042"/>
            <a:chOff x="0" y="0"/>
            <a:chExt cx="853058" cy="62040"/>
          </a:xfrm>
        </p:grpSpPr>
        <p:sp>
          <p:nvSpPr>
            <p:cNvPr id="541" name="직사각형 451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2" name="직사각형 452"/>
            <p:cNvSpPr/>
            <p:nvPr/>
          </p:nvSpPr>
          <p:spPr>
            <a:xfrm>
              <a:off x="-1" y="0"/>
              <a:ext cx="68234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3" name="직사각형 453"/>
            <p:cNvSpPr/>
            <p:nvPr/>
          </p:nvSpPr>
          <p:spPr>
            <a:xfrm>
              <a:off x="0" y="0"/>
              <a:ext cx="560888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4" name="직사각형 454"/>
            <p:cNvSpPr/>
            <p:nvPr/>
          </p:nvSpPr>
          <p:spPr>
            <a:xfrm>
              <a:off x="0" y="0"/>
              <a:ext cx="43200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50" name="그룹 455"/>
          <p:cNvGrpSpPr/>
          <p:nvPr/>
        </p:nvGrpSpPr>
        <p:grpSpPr>
          <a:xfrm>
            <a:off x="6490715" y="3444747"/>
            <a:ext cx="853060" cy="62042"/>
            <a:chOff x="0" y="0"/>
            <a:chExt cx="853058" cy="62040"/>
          </a:xfrm>
        </p:grpSpPr>
        <p:sp>
          <p:nvSpPr>
            <p:cNvPr id="546" name="직사각형 456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7" name="직사각형 457"/>
            <p:cNvSpPr/>
            <p:nvPr/>
          </p:nvSpPr>
          <p:spPr>
            <a:xfrm>
              <a:off x="-1" y="0"/>
              <a:ext cx="711361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8" name="직사각형 458"/>
            <p:cNvSpPr/>
            <p:nvPr/>
          </p:nvSpPr>
          <p:spPr>
            <a:xfrm>
              <a:off x="0" y="0"/>
              <a:ext cx="602723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" name="직사각형 459"/>
            <p:cNvSpPr/>
            <p:nvPr/>
          </p:nvSpPr>
          <p:spPr>
            <a:xfrm>
              <a:off x="0" y="0"/>
              <a:ext cx="43200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54" name="그룹 460"/>
          <p:cNvGrpSpPr/>
          <p:nvPr/>
        </p:nvGrpSpPr>
        <p:grpSpPr>
          <a:xfrm>
            <a:off x="6490715" y="3680173"/>
            <a:ext cx="853060" cy="62042"/>
            <a:chOff x="0" y="0"/>
            <a:chExt cx="853058" cy="62040"/>
          </a:xfrm>
        </p:grpSpPr>
        <p:sp>
          <p:nvSpPr>
            <p:cNvPr id="551" name="직사각형 461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직사각형 462"/>
            <p:cNvSpPr/>
            <p:nvPr/>
          </p:nvSpPr>
          <p:spPr>
            <a:xfrm>
              <a:off x="-1" y="0"/>
              <a:ext cx="584505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직사각형 463"/>
            <p:cNvSpPr/>
            <p:nvPr/>
          </p:nvSpPr>
          <p:spPr>
            <a:xfrm>
              <a:off x="0" y="0"/>
              <a:ext cx="494761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57" name="그룹 464"/>
          <p:cNvGrpSpPr/>
          <p:nvPr/>
        </p:nvGrpSpPr>
        <p:grpSpPr>
          <a:xfrm>
            <a:off x="6490715" y="3915600"/>
            <a:ext cx="853060" cy="62042"/>
            <a:chOff x="0" y="0"/>
            <a:chExt cx="853058" cy="62040"/>
          </a:xfrm>
        </p:grpSpPr>
        <p:sp>
          <p:nvSpPr>
            <p:cNvPr id="555" name="직사각형 465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6" name="직사각형 466"/>
            <p:cNvSpPr/>
            <p:nvPr/>
          </p:nvSpPr>
          <p:spPr>
            <a:xfrm>
              <a:off x="0" y="0"/>
              <a:ext cx="84453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62" name="그룹 467"/>
          <p:cNvGrpSpPr/>
          <p:nvPr/>
        </p:nvGrpSpPr>
        <p:grpSpPr>
          <a:xfrm>
            <a:off x="6490715" y="4151026"/>
            <a:ext cx="853060" cy="62042"/>
            <a:chOff x="0" y="0"/>
            <a:chExt cx="853058" cy="62040"/>
          </a:xfrm>
        </p:grpSpPr>
        <p:sp>
          <p:nvSpPr>
            <p:cNvPr id="558" name="직사각형 468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9" name="직사각형 469"/>
            <p:cNvSpPr/>
            <p:nvPr/>
          </p:nvSpPr>
          <p:spPr>
            <a:xfrm>
              <a:off x="0" y="0"/>
              <a:ext cx="584504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0" name="직사각형 470"/>
            <p:cNvSpPr/>
            <p:nvPr/>
          </p:nvSpPr>
          <p:spPr>
            <a:xfrm>
              <a:off x="0" y="0"/>
              <a:ext cx="461023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1" name="직사각형 471"/>
            <p:cNvSpPr/>
            <p:nvPr/>
          </p:nvSpPr>
          <p:spPr>
            <a:xfrm>
              <a:off x="0" y="0"/>
              <a:ext cx="35905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67" name="그룹 472"/>
          <p:cNvGrpSpPr/>
          <p:nvPr/>
        </p:nvGrpSpPr>
        <p:grpSpPr>
          <a:xfrm>
            <a:off x="6490715" y="4621877"/>
            <a:ext cx="853060" cy="62042"/>
            <a:chOff x="0" y="0"/>
            <a:chExt cx="853058" cy="62040"/>
          </a:xfrm>
        </p:grpSpPr>
        <p:sp>
          <p:nvSpPr>
            <p:cNvPr id="563" name="직사각형 473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4" name="직사각형 474"/>
            <p:cNvSpPr/>
            <p:nvPr/>
          </p:nvSpPr>
          <p:spPr>
            <a:xfrm>
              <a:off x="-1" y="0"/>
              <a:ext cx="68234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5" name="직사각형 475"/>
            <p:cNvSpPr/>
            <p:nvPr/>
          </p:nvSpPr>
          <p:spPr>
            <a:xfrm>
              <a:off x="0" y="0"/>
              <a:ext cx="560888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6" name="직사각형 476"/>
            <p:cNvSpPr/>
            <p:nvPr/>
          </p:nvSpPr>
          <p:spPr>
            <a:xfrm>
              <a:off x="0" y="0"/>
              <a:ext cx="43200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68" name="직사각형 478"/>
          <p:cNvSpPr/>
          <p:nvPr/>
        </p:nvSpPr>
        <p:spPr>
          <a:xfrm>
            <a:off x="7820129" y="2645473"/>
            <a:ext cx="2987276" cy="4385769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9" name="직선 연결선 479"/>
          <p:cNvSpPr/>
          <p:nvPr/>
        </p:nvSpPr>
        <p:spPr>
          <a:xfrm>
            <a:off x="7899893" y="3013368"/>
            <a:ext cx="2775076" cy="1"/>
          </a:xfrm>
          <a:prstGeom prst="lin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72" name="그룹 480"/>
          <p:cNvGrpSpPr/>
          <p:nvPr/>
        </p:nvGrpSpPr>
        <p:grpSpPr>
          <a:xfrm>
            <a:off x="10620630" y="2784961"/>
            <a:ext cx="85970" cy="85970"/>
            <a:chOff x="0" y="0"/>
            <a:chExt cx="85969" cy="85969"/>
          </a:xfrm>
        </p:grpSpPr>
        <p:sp>
          <p:nvSpPr>
            <p:cNvPr id="570" name="직선 연결선 481"/>
            <p:cNvSpPr/>
            <p:nvPr/>
          </p:nvSpPr>
          <p:spPr>
            <a:xfrm>
              <a:off x="-1" y="-1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1" name="직선 연결선 482"/>
            <p:cNvSpPr/>
            <p:nvPr/>
          </p:nvSpPr>
          <p:spPr>
            <a:xfrm flipV="1">
              <a:off x="-1" y="0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73" name="TextBox 483"/>
          <p:cNvSpPr txBox="1"/>
          <p:nvPr/>
        </p:nvSpPr>
        <p:spPr>
          <a:xfrm>
            <a:off x="7806873" y="2712529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⊙</a:t>
            </a:r>
            <a:r>
              <a:t> </a:t>
            </a:r>
            <a:r>
              <a:t>일별 근무시간 관리</a:t>
            </a:r>
          </a:p>
        </p:txBody>
      </p:sp>
      <p:grpSp>
        <p:nvGrpSpPr>
          <p:cNvPr id="576" name="직사각형 484"/>
          <p:cNvGrpSpPr/>
          <p:nvPr/>
        </p:nvGrpSpPr>
        <p:grpSpPr>
          <a:xfrm>
            <a:off x="9696567" y="2716022"/>
            <a:ext cx="392391" cy="205741"/>
            <a:chOff x="0" y="0"/>
            <a:chExt cx="392390" cy="205740"/>
          </a:xfrm>
        </p:grpSpPr>
        <p:sp>
          <p:nvSpPr>
            <p:cNvPr id="574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75" name="저장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저장</a:t>
              </a:r>
            </a:p>
          </p:txBody>
        </p:sp>
      </p:grpSp>
      <p:grpSp>
        <p:nvGrpSpPr>
          <p:cNvPr id="579" name="직사각형 485"/>
          <p:cNvGrpSpPr/>
          <p:nvPr/>
        </p:nvGrpSpPr>
        <p:grpSpPr>
          <a:xfrm>
            <a:off x="10131542" y="2716022"/>
            <a:ext cx="392391" cy="205741"/>
            <a:chOff x="0" y="0"/>
            <a:chExt cx="392390" cy="205740"/>
          </a:xfrm>
        </p:grpSpPr>
        <p:sp>
          <p:nvSpPr>
            <p:cNvPr id="577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78" name="동의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동의</a:t>
              </a:r>
            </a:p>
          </p:txBody>
        </p:sp>
      </p:grpSp>
      <p:sp>
        <p:nvSpPr>
          <p:cNvPr id="580" name="직사각형 486"/>
          <p:cNvSpPr/>
          <p:nvPr/>
        </p:nvSpPr>
        <p:spPr>
          <a:xfrm>
            <a:off x="7829654" y="3109193"/>
            <a:ext cx="2967251" cy="436365"/>
          </a:xfrm>
          <a:prstGeom prst="rect">
            <a:avLst/>
          </a:prstGeom>
          <a:solidFill>
            <a:srgbClr val="D4E3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1" name="TextBox 487"/>
          <p:cNvSpPr txBox="1"/>
          <p:nvPr/>
        </p:nvSpPr>
        <p:spPr>
          <a:xfrm>
            <a:off x="8235450" y="3200856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나근태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 개발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팀 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82" name="타원 488"/>
          <p:cNvSpPr/>
          <p:nvPr/>
        </p:nvSpPr>
        <p:spPr>
          <a:xfrm>
            <a:off x="7894157" y="3154153"/>
            <a:ext cx="335975" cy="335975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3" name="TextBox 489"/>
          <p:cNvSpPr txBox="1"/>
          <p:nvPr/>
        </p:nvSpPr>
        <p:spPr>
          <a:xfrm>
            <a:off x="7820129" y="3571032"/>
            <a:ext cx="214781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근무일자 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2018-10-02(</a:t>
            </a:r>
            <a:r>
              <a:rPr>
                <a:solidFill>
                  <a:schemeClr val="accent1"/>
                </a:solidFill>
              </a:rPr>
              <a:t>화</a:t>
            </a:r>
            <a:r>
              <a:rPr>
                <a:solidFill>
                  <a:schemeClr val="accent1"/>
                </a:solidFill>
              </a:rPr>
              <a:t>)</a:t>
            </a:r>
            <a:r>
              <a:t> [</a:t>
            </a:r>
            <a:r>
              <a:t>평일</a:t>
            </a:r>
            <a:r>
              <a:t>]</a:t>
            </a:r>
          </a:p>
        </p:txBody>
      </p:sp>
      <p:sp>
        <p:nvSpPr>
          <p:cNvPr id="584" name="TextBox 490"/>
          <p:cNvSpPr txBox="1"/>
          <p:nvPr/>
        </p:nvSpPr>
        <p:spPr>
          <a:xfrm>
            <a:off x="7820129" y="3817408"/>
            <a:ext cx="214781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상태 </a:t>
            </a:r>
            <a:r>
              <a:t>: </a:t>
            </a:r>
          </a:p>
        </p:txBody>
      </p:sp>
      <p:grpSp>
        <p:nvGrpSpPr>
          <p:cNvPr id="587" name="모서리가 둥근 직사각형 491"/>
          <p:cNvGrpSpPr/>
          <p:nvPr/>
        </p:nvGrpSpPr>
        <p:grpSpPr>
          <a:xfrm>
            <a:off x="8489552" y="3828610"/>
            <a:ext cx="521579" cy="193041"/>
            <a:chOff x="0" y="0"/>
            <a:chExt cx="521577" cy="193039"/>
          </a:xfrm>
        </p:grpSpPr>
        <p:sp>
          <p:nvSpPr>
            <p:cNvPr id="585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6" name="대기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sp>
        <p:nvSpPr>
          <p:cNvPr id="588" name="직사각형 492"/>
          <p:cNvSpPr/>
          <p:nvPr/>
        </p:nvSpPr>
        <p:spPr>
          <a:xfrm>
            <a:off x="7832348" y="4145422"/>
            <a:ext cx="2967251" cy="1009862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9" name="모서리가 둥근 직사각형 493"/>
          <p:cNvSpPr/>
          <p:nvPr/>
        </p:nvSpPr>
        <p:spPr>
          <a:xfrm>
            <a:off x="10734399" y="3566640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92" name="그룹 494"/>
          <p:cNvGrpSpPr/>
          <p:nvPr/>
        </p:nvGrpSpPr>
        <p:grpSpPr>
          <a:xfrm>
            <a:off x="7820129" y="4164434"/>
            <a:ext cx="2786604" cy="205741"/>
            <a:chOff x="0" y="0"/>
            <a:chExt cx="2786603" cy="205740"/>
          </a:xfrm>
        </p:grpSpPr>
        <p:sp>
          <p:nvSpPr>
            <p:cNvPr id="590" name="TextBox 495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당일</a:t>
              </a:r>
              <a:r>
                <a:t>) </a:t>
              </a:r>
              <a:r>
                <a:t>근무시간</a:t>
              </a:r>
            </a:p>
          </p:txBody>
        </p:sp>
        <p:sp>
          <p:nvSpPr>
            <p:cNvPr id="591" name="직선 연결선 496"/>
            <p:cNvSpPr/>
            <p:nvPr/>
          </p:nvSpPr>
          <p:spPr>
            <a:xfrm>
              <a:off x="839942" y="113356"/>
              <a:ext cx="1946662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593" name="표 497"/>
          <p:cNvGraphicFramePr/>
          <p:nvPr/>
        </p:nvGraphicFramePr>
        <p:xfrm>
          <a:off x="7943429" y="4389949"/>
          <a:ext cx="2725582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6939"/>
                <a:gridCol w="1938642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5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7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94" name="직사각형 498"/>
          <p:cNvSpPr/>
          <p:nvPr/>
        </p:nvSpPr>
        <p:spPr>
          <a:xfrm>
            <a:off x="7833011" y="5943637"/>
            <a:ext cx="2967251" cy="697547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5" name="TextBox 499"/>
          <p:cNvSpPr txBox="1"/>
          <p:nvPr/>
        </p:nvSpPr>
        <p:spPr>
          <a:xfrm>
            <a:off x="7867939" y="5433383"/>
            <a:ext cx="2693740" cy="211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[</a:t>
            </a:r>
            <a:r>
              <a:t>교육 </a:t>
            </a:r>
            <a:r>
              <a:t>&gt; </a:t>
            </a:r>
            <a:r>
              <a:t>사내교육</a:t>
            </a:r>
            <a:r>
              <a:t>] </a:t>
            </a:r>
            <a:r>
              <a:rPr u="sng"/>
              <a:t>2</a:t>
            </a:r>
            <a:r>
              <a:rPr u="sng"/>
              <a:t>일 교육</a:t>
            </a:r>
            <a:r>
              <a:rPr u="sng"/>
              <a:t>…</a:t>
            </a:r>
            <a:r>
              <a:rPr u="sng"/>
              <a:t>건 </a:t>
            </a:r>
            <a:r>
              <a:rPr u="sng"/>
              <a:t>(ABC-123)</a:t>
            </a:r>
          </a:p>
        </p:txBody>
      </p:sp>
      <p:sp>
        <p:nvSpPr>
          <p:cNvPr id="596" name="TextBox 500"/>
          <p:cNvSpPr txBox="1"/>
          <p:nvPr/>
        </p:nvSpPr>
        <p:spPr>
          <a:xfrm>
            <a:off x="7867939" y="5626415"/>
            <a:ext cx="2693740" cy="211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[</a:t>
            </a:r>
            <a:r>
              <a:t>연장근무</a:t>
            </a:r>
            <a:r>
              <a:t>] </a:t>
            </a:r>
            <a:r>
              <a:rPr u="sng"/>
              <a:t>2</a:t>
            </a:r>
            <a:r>
              <a:rPr u="sng"/>
              <a:t>일 연장</a:t>
            </a:r>
            <a:r>
              <a:rPr u="sng"/>
              <a:t>…</a:t>
            </a:r>
            <a:r>
              <a:rPr u="sng"/>
              <a:t>신청 의 건 </a:t>
            </a:r>
            <a:r>
              <a:rPr u="sng"/>
              <a:t>(DEF-456)</a:t>
            </a:r>
          </a:p>
        </p:txBody>
      </p:sp>
      <p:grpSp>
        <p:nvGrpSpPr>
          <p:cNvPr id="599" name="그룹 501"/>
          <p:cNvGrpSpPr/>
          <p:nvPr/>
        </p:nvGrpSpPr>
        <p:grpSpPr>
          <a:xfrm>
            <a:off x="7820793" y="5224964"/>
            <a:ext cx="2786605" cy="205741"/>
            <a:chOff x="0" y="0"/>
            <a:chExt cx="2786603" cy="205740"/>
          </a:xfrm>
        </p:grpSpPr>
        <p:sp>
          <p:nvSpPr>
            <p:cNvPr id="597" name="TextBox 502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신청근태</a:t>
              </a:r>
              <a:r>
                <a:t> </a:t>
              </a:r>
            </a:p>
          </p:txBody>
        </p:sp>
        <p:sp>
          <p:nvSpPr>
            <p:cNvPr id="598" name="직선 연결선 503"/>
            <p:cNvSpPr/>
            <p:nvPr/>
          </p:nvSpPr>
          <p:spPr>
            <a:xfrm>
              <a:off x="555521" y="113356"/>
              <a:ext cx="2231083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02" name="그룹 504"/>
          <p:cNvGrpSpPr/>
          <p:nvPr/>
        </p:nvGrpSpPr>
        <p:grpSpPr>
          <a:xfrm>
            <a:off x="7820793" y="5962687"/>
            <a:ext cx="2786605" cy="205741"/>
            <a:chOff x="0" y="0"/>
            <a:chExt cx="2786603" cy="205740"/>
          </a:xfrm>
        </p:grpSpPr>
        <p:sp>
          <p:nvSpPr>
            <p:cNvPr id="600" name="TextBox 505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출</a:t>
              </a:r>
              <a:r>
                <a:t>/</a:t>
              </a:r>
              <a:r>
                <a:t>퇴근</a:t>
              </a:r>
              <a:r>
                <a:t> </a:t>
              </a:r>
            </a:p>
          </p:txBody>
        </p:sp>
        <p:sp>
          <p:nvSpPr>
            <p:cNvPr id="601" name="직선 연결선 506"/>
            <p:cNvSpPr/>
            <p:nvPr/>
          </p:nvSpPr>
          <p:spPr>
            <a:xfrm>
              <a:off x="475982" y="113356"/>
              <a:ext cx="2310622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03" name="TextBox 507"/>
          <p:cNvSpPr txBox="1"/>
          <p:nvPr/>
        </p:nvSpPr>
        <p:spPr>
          <a:xfrm>
            <a:off x="7872221" y="6157872"/>
            <a:ext cx="26937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시스템 등록시간 </a:t>
            </a:r>
            <a:r>
              <a:t>: 08:35 ~ 18:30</a:t>
            </a:r>
          </a:p>
        </p:txBody>
      </p:sp>
      <p:grpSp>
        <p:nvGrpSpPr>
          <p:cNvPr id="638" name="그룹 508"/>
          <p:cNvGrpSpPr/>
          <p:nvPr/>
        </p:nvGrpSpPr>
        <p:grpSpPr>
          <a:xfrm>
            <a:off x="7872221" y="6330398"/>
            <a:ext cx="2883151" cy="212465"/>
            <a:chOff x="0" y="0"/>
            <a:chExt cx="2883150" cy="212464"/>
          </a:xfrm>
        </p:grpSpPr>
        <p:sp>
          <p:nvSpPr>
            <p:cNvPr id="604" name="TextBox 509"/>
            <p:cNvSpPr txBox="1"/>
            <p:nvPr/>
          </p:nvSpPr>
          <p:spPr>
            <a:xfrm>
              <a:off x="0" y="0"/>
              <a:ext cx="269374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입력 출</a:t>
              </a:r>
              <a:r>
                <a:t>/</a:t>
              </a:r>
              <a:r>
                <a:t>퇴근 </a:t>
              </a:r>
              <a:r>
                <a:t>: </a:t>
              </a:r>
            </a:p>
          </p:txBody>
        </p:sp>
        <p:grpSp>
          <p:nvGrpSpPr>
            <p:cNvPr id="637" name="그룹 510"/>
            <p:cNvGrpSpPr/>
            <p:nvPr/>
          </p:nvGrpSpPr>
          <p:grpSpPr>
            <a:xfrm>
              <a:off x="675806" y="6723"/>
              <a:ext cx="2207345" cy="205742"/>
              <a:chOff x="0" y="0"/>
              <a:chExt cx="2207343" cy="205740"/>
            </a:xfrm>
          </p:grpSpPr>
          <p:grpSp>
            <p:nvGrpSpPr>
              <p:cNvPr id="610" name="그룹 511"/>
              <p:cNvGrpSpPr/>
              <p:nvPr/>
            </p:nvGrpSpPr>
            <p:grpSpPr>
              <a:xfrm>
                <a:off x="0" y="15719"/>
                <a:ext cx="299324" cy="180341"/>
                <a:chOff x="0" y="0"/>
                <a:chExt cx="299323" cy="180339"/>
              </a:xfrm>
            </p:grpSpPr>
            <p:grpSp>
              <p:nvGrpSpPr>
                <p:cNvPr id="608" name="그룹 538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605" name="직사각형 540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A6A6A6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606" name="이등변 삼각형 541"/>
                  <p:cNvSpPr/>
                  <p:nvPr/>
                </p:nvSpPr>
                <p:spPr>
                  <a:xfrm>
                    <a:off x="165531" y="25692"/>
                    <a:ext cx="79740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07" name="이등변 삼각형 542"/>
                  <p:cNvSpPr/>
                  <p:nvPr/>
                </p:nvSpPr>
                <p:spPr>
                  <a:xfrm rot="10800000">
                    <a:off x="165530" y="58404"/>
                    <a:ext cx="79739" cy="58676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609" name="직사각형 539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09</a:t>
                  </a:r>
                </a:p>
              </p:txBody>
            </p:sp>
          </p:grpSp>
          <p:sp>
            <p:nvSpPr>
              <p:cNvPr id="611" name="TextBox 512"/>
              <p:cNvSpPr txBox="1"/>
              <p:nvPr/>
            </p:nvSpPr>
            <p:spPr>
              <a:xfrm>
                <a:off x="253023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시</a:t>
                </a:r>
              </a:p>
            </p:txBody>
          </p:sp>
          <p:grpSp>
            <p:nvGrpSpPr>
              <p:cNvPr id="617" name="그룹 513"/>
              <p:cNvGrpSpPr/>
              <p:nvPr/>
            </p:nvGrpSpPr>
            <p:grpSpPr>
              <a:xfrm>
                <a:off x="402686" y="15719"/>
                <a:ext cx="299324" cy="180341"/>
                <a:chOff x="0" y="0"/>
                <a:chExt cx="299323" cy="180339"/>
              </a:xfrm>
            </p:grpSpPr>
            <p:grpSp>
              <p:nvGrpSpPr>
                <p:cNvPr id="615" name="그룹 533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612" name="직사각형 535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A6A6A6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613" name="이등변 삼각형 536"/>
                  <p:cNvSpPr/>
                  <p:nvPr/>
                </p:nvSpPr>
                <p:spPr>
                  <a:xfrm>
                    <a:off x="165531" y="25692"/>
                    <a:ext cx="79739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14" name="이등변 삼각형 537"/>
                  <p:cNvSpPr/>
                  <p:nvPr/>
                </p:nvSpPr>
                <p:spPr>
                  <a:xfrm rot="10800000">
                    <a:off x="165529" y="58404"/>
                    <a:ext cx="79741" cy="58676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616" name="직사각형 534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00</a:t>
                  </a:r>
                </a:p>
              </p:txBody>
            </p:sp>
          </p:grpSp>
          <p:sp>
            <p:nvSpPr>
              <p:cNvPr id="618" name="TextBox 514"/>
              <p:cNvSpPr txBox="1"/>
              <p:nvPr/>
            </p:nvSpPr>
            <p:spPr>
              <a:xfrm>
                <a:off x="655710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분</a:t>
                </a:r>
              </a:p>
            </p:txBody>
          </p:sp>
          <p:sp>
            <p:nvSpPr>
              <p:cNvPr id="619" name="TextBox 515"/>
              <p:cNvSpPr txBox="1"/>
              <p:nvPr/>
            </p:nvSpPr>
            <p:spPr>
              <a:xfrm>
                <a:off x="783660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~</a:t>
                </a:r>
              </a:p>
            </p:txBody>
          </p:sp>
          <p:grpSp>
            <p:nvGrpSpPr>
              <p:cNvPr id="625" name="그룹 516"/>
              <p:cNvGrpSpPr/>
              <p:nvPr/>
            </p:nvGrpSpPr>
            <p:grpSpPr>
              <a:xfrm>
                <a:off x="1310882" y="15719"/>
                <a:ext cx="299324" cy="180341"/>
                <a:chOff x="0" y="0"/>
                <a:chExt cx="299323" cy="180339"/>
              </a:xfrm>
            </p:grpSpPr>
            <p:grpSp>
              <p:nvGrpSpPr>
                <p:cNvPr id="623" name="그룹 528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620" name="직사각형 530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A6A6A6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621" name="이등변 삼각형 531"/>
                  <p:cNvSpPr/>
                  <p:nvPr/>
                </p:nvSpPr>
                <p:spPr>
                  <a:xfrm>
                    <a:off x="165531" y="25692"/>
                    <a:ext cx="79740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22" name="이등변 삼각형 532"/>
                  <p:cNvSpPr/>
                  <p:nvPr/>
                </p:nvSpPr>
                <p:spPr>
                  <a:xfrm rot="10800000">
                    <a:off x="165530" y="58404"/>
                    <a:ext cx="79739" cy="58676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624" name="직사각형 529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21</a:t>
                  </a:r>
                </a:p>
              </p:txBody>
            </p:sp>
          </p:grpSp>
          <p:sp>
            <p:nvSpPr>
              <p:cNvPr id="626" name="TextBox 517"/>
              <p:cNvSpPr txBox="1"/>
              <p:nvPr/>
            </p:nvSpPr>
            <p:spPr>
              <a:xfrm>
                <a:off x="1563905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시</a:t>
                </a:r>
              </a:p>
            </p:txBody>
          </p:sp>
          <p:grpSp>
            <p:nvGrpSpPr>
              <p:cNvPr id="632" name="그룹 518"/>
              <p:cNvGrpSpPr/>
              <p:nvPr/>
            </p:nvGrpSpPr>
            <p:grpSpPr>
              <a:xfrm>
                <a:off x="1713568" y="15719"/>
                <a:ext cx="299325" cy="180341"/>
                <a:chOff x="0" y="0"/>
                <a:chExt cx="299323" cy="180339"/>
              </a:xfrm>
            </p:grpSpPr>
            <p:grpSp>
              <p:nvGrpSpPr>
                <p:cNvPr id="630" name="그룹 523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627" name="직사각형 525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A6A6A6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628" name="이등변 삼각형 526"/>
                  <p:cNvSpPr/>
                  <p:nvPr/>
                </p:nvSpPr>
                <p:spPr>
                  <a:xfrm>
                    <a:off x="165531" y="25692"/>
                    <a:ext cx="79739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629" name="이등변 삼각형 527"/>
                  <p:cNvSpPr/>
                  <p:nvPr/>
                </p:nvSpPr>
                <p:spPr>
                  <a:xfrm rot="10800000">
                    <a:off x="165529" y="58404"/>
                    <a:ext cx="79741" cy="58676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631" name="직사각형 524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00</a:t>
                  </a:r>
                </a:p>
              </p:txBody>
            </p:sp>
          </p:grpSp>
          <p:sp>
            <p:nvSpPr>
              <p:cNvPr id="633" name="TextBox 519"/>
              <p:cNvSpPr txBox="1"/>
              <p:nvPr/>
            </p:nvSpPr>
            <p:spPr>
              <a:xfrm>
                <a:off x="1966591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분</a:t>
                </a:r>
              </a:p>
            </p:txBody>
          </p:sp>
          <p:grpSp>
            <p:nvGrpSpPr>
              <p:cNvPr id="636" name="그룹 520"/>
              <p:cNvGrpSpPr/>
              <p:nvPr/>
            </p:nvGrpSpPr>
            <p:grpSpPr>
              <a:xfrm>
                <a:off x="941470" y="15664"/>
                <a:ext cx="465059" cy="180341"/>
                <a:chOff x="0" y="0"/>
                <a:chExt cx="465057" cy="180339"/>
              </a:xfrm>
            </p:grpSpPr>
            <p:sp>
              <p:nvSpPr>
                <p:cNvPr id="634" name="직사각형 521"/>
                <p:cNvSpPr/>
                <p:nvPr/>
              </p:nvSpPr>
              <p:spPr>
                <a:xfrm>
                  <a:off x="47624" y="20812"/>
                  <a:ext cx="346249" cy="138936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1149269">
                    <a:defRPr sz="8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635" name="직사각형 522"/>
                <p:cNvSpPr txBox="1"/>
                <p:nvPr/>
              </p:nvSpPr>
              <p:spPr>
                <a:xfrm>
                  <a:off x="0" y="0"/>
                  <a:ext cx="465058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당일 ▼</a:t>
                  </a:r>
                </a:p>
              </p:txBody>
            </p:sp>
          </p:grpSp>
        </p:grpSp>
      </p:grpSp>
      <p:grpSp>
        <p:nvGrpSpPr>
          <p:cNvPr id="641" name="그룹 543"/>
          <p:cNvGrpSpPr/>
          <p:nvPr/>
        </p:nvGrpSpPr>
        <p:grpSpPr>
          <a:xfrm>
            <a:off x="7821638" y="6728769"/>
            <a:ext cx="2786604" cy="205741"/>
            <a:chOff x="0" y="0"/>
            <a:chExt cx="2786603" cy="205740"/>
          </a:xfrm>
        </p:grpSpPr>
        <p:sp>
          <p:nvSpPr>
            <p:cNvPr id="639" name="TextBox 544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제외 근무시간</a:t>
              </a:r>
              <a:r>
                <a:t> </a:t>
              </a:r>
            </a:p>
          </p:txBody>
        </p:sp>
        <p:sp>
          <p:nvSpPr>
            <p:cNvPr id="640" name="직선 연결선 545"/>
            <p:cNvSpPr/>
            <p:nvPr/>
          </p:nvSpPr>
          <p:spPr>
            <a:xfrm>
              <a:off x="774014" y="113356"/>
              <a:ext cx="2012590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개인근무시간관리_상세1페이지(디스크립션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직사각형 137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649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2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653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4" name="직사각형 138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655" name="직사각형 139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656" name="그림 140" descr="그림 1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직사각형 14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658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59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60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63" name="그룹 145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661" name="그림 146" descr="그림 14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2" name="그림 147" descr="그림 14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64" name="TextBox 148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668" name="그룹 149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665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7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9" name="TextBox 153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670" name="직사각형 156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71" name="직사각형 348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672" name="직사각형 349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673" name="직사각형 350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674" name="직사각형 351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675" name="직사각형 352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676" name="직사각형 353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677" name="직사각형 354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678" name="직사각형 355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679" name="직사각형 356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680" name="직사각형 357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681" name="직사각형 358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682" name="직사각형 359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683" name="직사각형 360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684" name="직사각형 361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685" name="직사각형 362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686" name="직사각형 363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687" name="직사각형 364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688" name="직사각형 365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689" name="직사각형 366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690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91" name="TextBox 155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개인근무시간관리</a:t>
            </a:r>
          </a:p>
        </p:txBody>
      </p:sp>
      <p:grpSp>
        <p:nvGrpSpPr>
          <p:cNvPr id="699" name="그룹 65"/>
          <p:cNvGrpSpPr/>
          <p:nvPr/>
        </p:nvGrpSpPr>
        <p:grpSpPr>
          <a:xfrm>
            <a:off x="4179997" y="2402752"/>
            <a:ext cx="1915428" cy="218441"/>
            <a:chOff x="0" y="0"/>
            <a:chExt cx="1915427" cy="218440"/>
          </a:xfrm>
        </p:grpSpPr>
        <p:sp>
          <p:nvSpPr>
            <p:cNvPr id="692" name="TextBox 66"/>
            <p:cNvSpPr txBox="1"/>
            <p:nvPr/>
          </p:nvSpPr>
          <p:spPr>
            <a:xfrm>
              <a:off x="5655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2018-09-30 ~ 2018-10-06</a:t>
              </a:r>
            </a:p>
          </p:txBody>
        </p:sp>
        <p:grpSp>
          <p:nvGrpSpPr>
            <p:cNvPr id="695" name="그룹 67"/>
            <p:cNvGrpSpPr/>
            <p:nvPr/>
          </p:nvGrpSpPr>
          <p:grpSpPr>
            <a:xfrm>
              <a:off x="1733085" y="22154"/>
              <a:ext cx="182343" cy="185475"/>
              <a:chOff x="0" y="0"/>
              <a:chExt cx="182342" cy="185473"/>
            </a:xfrm>
          </p:grpSpPr>
          <p:sp>
            <p:nvSpPr>
              <p:cNvPr id="693" name="타원 71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694" name="L 도형 72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698" name="그룹 68"/>
            <p:cNvGrpSpPr/>
            <p:nvPr/>
          </p:nvGrpSpPr>
          <p:grpSpPr>
            <a:xfrm>
              <a:off x="-1" y="22153"/>
              <a:ext cx="182344" cy="185475"/>
              <a:chOff x="0" y="0"/>
              <a:chExt cx="182342" cy="185474"/>
            </a:xfrm>
          </p:grpSpPr>
          <p:sp>
            <p:nvSpPr>
              <p:cNvPr id="696" name="타원 69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697" name="L 도형 70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700" name="TextBox 204"/>
          <p:cNvSpPr txBox="1"/>
          <p:nvPr/>
        </p:nvSpPr>
        <p:spPr>
          <a:xfrm>
            <a:off x="1624427" y="2401148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Today : </a:t>
            </a:r>
            <a:r>
              <a:rPr>
                <a:solidFill>
                  <a:schemeClr val="accent1"/>
                </a:solidFill>
              </a:rPr>
              <a:t>2018-10-06(</a:t>
            </a:r>
            <a:r>
              <a:rPr>
                <a:solidFill>
                  <a:schemeClr val="accent1"/>
                </a:solidFill>
              </a:rPr>
              <a:t>토</a:t>
            </a:r>
            <a:r>
              <a:rPr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701" name="표 285"/>
          <p:cNvGraphicFramePr/>
          <p:nvPr/>
        </p:nvGraphicFramePr>
        <p:xfrm>
          <a:off x="1847920" y="2652740"/>
          <a:ext cx="6924605" cy="438576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71479"/>
                <a:gridCol w="514350"/>
                <a:gridCol w="711282"/>
                <a:gridCol w="772556"/>
                <a:gridCol w="772556"/>
                <a:gridCol w="772556"/>
                <a:gridCol w="1743075"/>
                <a:gridCol w="666750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   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신청근태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2018-10-04(</a:t>
                      </a:r>
                      <a:r>
                        <a:t>목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2018-10-03(</a:t>
                      </a:r>
                      <a:r>
                        <a:t>수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공휴일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2018-10-02(</a:t>
                      </a:r>
                      <a:r>
                        <a:t>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21:00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2018-10-01(</a:t>
                      </a:r>
                      <a:r>
                        <a:t>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22:00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2018-09-30(</a:t>
                      </a:r>
                      <a:r>
                        <a:t>일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7227">
                <a:tc gridSpan="8">
                  <a:txBody>
                    <a:bodyPr/>
                    <a:lstStyle/>
                    <a:p>
                      <a:pPr algn="l" defTabSz="1007912">
                        <a:defRPr sz="9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</a:p>
                    <a:p>
                      <a:pPr algn="l" defTabSz="1007912">
                        <a:defRPr sz="9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⊙ 주간 근무시간 합계 및 추이</a:t>
                      </a:r>
                      <a:br/>
                      <a:br/>
                      <a:r>
                        <a:t>- </a:t>
                      </a:r>
                      <a:r>
                        <a:t>기본근무 </a:t>
                      </a:r>
                      <a:r>
                        <a:t>: 21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  <a:br/>
                      <a:br/>
                      <a:r>
                        <a:t>- </a:t>
                      </a:r>
                      <a:r>
                        <a:t>연장근무 </a:t>
                      </a:r>
                      <a:r>
                        <a:t>: 10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  <a:br/>
                      <a:br/>
                      <a:r>
                        <a:t>- </a:t>
                      </a:r>
                      <a:r>
                        <a:t>합계시간 </a:t>
                      </a:r>
                      <a:r>
                        <a:t>: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32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시간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분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3858">
                <a:tc gridSpan="8"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702" name="그림 288" descr="그림 28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3644451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그림 294" descr="그림 29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4356339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4" name="그림 295" descr="그림 29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76315" y="4110378"/>
            <a:ext cx="140229" cy="141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그림 296" descr="그림 29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3891055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그림 297" descr="그림 29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4116385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9" name="모서리가 둥근 직사각형 298"/>
          <p:cNvGrpSpPr/>
          <p:nvPr/>
        </p:nvGrpSpPr>
        <p:grpSpPr>
          <a:xfrm>
            <a:off x="3428996" y="3138177"/>
            <a:ext cx="521579" cy="193041"/>
            <a:chOff x="0" y="0"/>
            <a:chExt cx="521577" cy="193039"/>
          </a:xfrm>
        </p:grpSpPr>
        <p:sp>
          <p:nvSpPr>
            <p:cNvPr id="707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708" name="동의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동의</a:t>
              </a:r>
            </a:p>
          </p:txBody>
        </p:sp>
      </p:grpSp>
      <p:grpSp>
        <p:nvGrpSpPr>
          <p:cNvPr id="712" name="모서리가 둥근 직사각형 299"/>
          <p:cNvGrpSpPr/>
          <p:nvPr/>
        </p:nvGrpSpPr>
        <p:grpSpPr>
          <a:xfrm>
            <a:off x="3428996" y="3374255"/>
            <a:ext cx="521579" cy="193041"/>
            <a:chOff x="0" y="0"/>
            <a:chExt cx="521577" cy="193039"/>
          </a:xfrm>
        </p:grpSpPr>
        <p:sp>
          <p:nvSpPr>
            <p:cNvPr id="710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711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715" name="모서리가 둥근 직사각형 300"/>
          <p:cNvGrpSpPr/>
          <p:nvPr/>
        </p:nvGrpSpPr>
        <p:grpSpPr>
          <a:xfrm>
            <a:off x="3428996" y="3610333"/>
            <a:ext cx="521579" cy="193041"/>
            <a:chOff x="0" y="0"/>
            <a:chExt cx="521577" cy="193039"/>
          </a:xfrm>
        </p:grpSpPr>
        <p:sp>
          <p:nvSpPr>
            <p:cNvPr id="713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714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718" name="모서리가 둥근 직사각형 301"/>
          <p:cNvGrpSpPr/>
          <p:nvPr/>
        </p:nvGrpSpPr>
        <p:grpSpPr>
          <a:xfrm>
            <a:off x="3428996" y="3846411"/>
            <a:ext cx="521579" cy="193041"/>
            <a:chOff x="0" y="0"/>
            <a:chExt cx="521577" cy="193039"/>
          </a:xfrm>
        </p:grpSpPr>
        <p:sp>
          <p:nvSpPr>
            <p:cNvPr id="716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7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721" name="모서리가 둥근 직사각형 302"/>
          <p:cNvGrpSpPr/>
          <p:nvPr/>
        </p:nvGrpSpPr>
        <p:grpSpPr>
          <a:xfrm>
            <a:off x="3428996" y="4082489"/>
            <a:ext cx="521579" cy="193041"/>
            <a:chOff x="0" y="0"/>
            <a:chExt cx="521577" cy="193039"/>
          </a:xfrm>
        </p:grpSpPr>
        <p:sp>
          <p:nvSpPr>
            <p:cNvPr id="719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720" name="대기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724" name="모서리가 둥근 직사각형 303"/>
          <p:cNvGrpSpPr/>
          <p:nvPr/>
        </p:nvGrpSpPr>
        <p:grpSpPr>
          <a:xfrm>
            <a:off x="3428996" y="4318567"/>
            <a:ext cx="521579" cy="193041"/>
            <a:chOff x="0" y="0"/>
            <a:chExt cx="521577" cy="193039"/>
          </a:xfrm>
        </p:grpSpPr>
        <p:sp>
          <p:nvSpPr>
            <p:cNvPr id="722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3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727" name="모서리가 둥근 직사각형 304"/>
          <p:cNvGrpSpPr/>
          <p:nvPr/>
        </p:nvGrpSpPr>
        <p:grpSpPr>
          <a:xfrm>
            <a:off x="3428996" y="4554645"/>
            <a:ext cx="521579" cy="193041"/>
            <a:chOff x="0" y="0"/>
            <a:chExt cx="521577" cy="193039"/>
          </a:xfrm>
        </p:grpSpPr>
        <p:sp>
          <p:nvSpPr>
            <p:cNvPr id="725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6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730" name="타원 305"/>
          <p:cNvGrpSpPr/>
          <p:nvPr/>
        </p:nvGrpSpPr>
        <p:grpSpPr>
          <a:xfrm>
            <a:off x="3785599" y="2803540"/>
            <a:ext cx="114889" cy="180341"/>
            <a:chOff x="0" y="0"/>
            <a:chExt cx="114887" cy="180339"/>
          </a:xfrm>
        </p:grpSpPr>
        <p:sp>
          <p:nvSpPr>
            <p:cNvPr id="728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729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733" name="타원 306"/>
          <p:cNvGrpSpPr/>
          <p:nvPr/>
        </p:nvGrpSpPr>
        <p:grpSpPr>
          <a:xfrm>
            <a:off x="7461670" y="2803540"/>
            <a:ext cx="114889" cy="180341"/>
            <a:chOff x="0" y="0"/>
            <a:chExt cx="114887" cy="180339"/>
          </a:xfrm>
        </p:grpSpPr>
        <p:sp>
          <p:nvSpPr>
            <p:cNvPr id="731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732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789" name="그룹 307"/>
          <p:cNvGrpSpPr/>
          <p:nvPr/>
        </p:nvGrpSpPr>
        <p:grpSpPr>
          <a:xfrm>
            <a:off x="4494895" y="4867031"/>
            <a:ext cx="4167936" cy="1753076"/>
            <a:chOff x="0" y="0"/>
            <a:chExt cx="4167935" cy="1753074"/>
          </a:xfrm>
        </p:grpSpPr>
        <p:sp>
          <p:nvSpPr>
            <p:cNvPr id="734" name="모서리가 둥근 직사각형 308"/>
            <p:cNvSpPr/>
            <p:nvPr/>
          </p:nvSpPr>
          <p:spPr>
            <a:xfrm>
              <a:off x="0" y="0"/>
              <a:ext cx="4153805" cy="1753075"/>
            </a:xfrm>
            <a:prstGeom prst="roundRect">
              <a:avLst>
                <a:gd name="adj" fmla="val 4617"/>
              </a:avLst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5" name="TextBox 309"/>
            <p:cNvSpPr txBox="1"/>
            <p:nvPr/>
          </p:nvSpPr>
          <p:spPr>
            <a:xfrm>
              <a:off x="76178" y="1398219"/>
              <a:ext cx="5415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합계</a:t>
              </a:r>
            </a:p>
          </p:txBody>
        </p:sp>
        <p:grpSp>
          <p:nvGrpSpPr>
            <p:cNvPr id="745" name="그룹 310"/>
            <p:cNvGrpSpPr/>
            <p:nvPr/>
          </p:nvGrpSpPr>
          <p:grpSpPr>
            <a:xfrm>
              <a:off x="3429016" y="83409"/>
              <a:ext cx="634459" cy="522054"/>
              <a:chOff x="0" y="0"/>
              <a:chExt cx="634457" cy="522053"/>
            </a:xfrm>
          </p:grpSpPr>
          <p:grpSp>
            <p:nvGrpSpPr>
              <p:cNvPr id="738" name="그룹 408"/>
              <p:cNvGrpSpPr/>
              <p:nvPr/>
            </p:nvGrpSpPr>
            <p:grpSpPr>
              <a:xfrm>
                <a:off x="1346" y="0"/>
                <a:ext cx="633112" cy="193040"/>
                <a:chOff x="0" y="0"/>
                <a:chExt cx="633111" cy="193039"/>
              </a:xfrm>
            </p:grpSpPr>
            <p:sp>
              <p:nvSpPr>
                <p:cNvPr id="736" name="직사각형 415"/>
                <p:cNvSpPr/>
                <p:nvPr/>
              </p:nvSpPr>
              <p:spPr>
                <a:xfrm>
                  <a:off x="0" y="43376"/>
                  <a:ext cx="101501" cy="108323"/>
                </a:xfrm>
                <a:prstGeom prst="rect">
                  <a:avLst/>
                </a:prstGeom>
                <a:solidFill>
                  <a:schemeClr val="accent2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737" name="TextBox 416"/>
                <p:cNvSpPr txBox="1"/>
                <p:nvPr/>
              </p:nvSpPr>
              <p:spPr>
                <a:xfrm>
                  <a:off x="80171" y="0"/>
                  <a:ext cx="552941" cy="193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기본근무</a:t>
                  </a:r>
                </a:p>
              </p:txBody>
            </p:sp>
          </p:grpSp>
          <p:grpSp>
            <p:nvGrpSpPr>
              <p:cNvPr id="741" name="그룹 409"/>
              <p:cNvGrpSpPr/>
              <p:nvPr/>
            </p:nvGrpSpPr>
            <p:grpSpPr>
              <a:xfrm>
                <a:off x="0" y="164506"/>
                <a:ext cx="633887" cy="193041"/>
                <a:chOff x="0" y="0"/>
                <a:chExt cx="633886" cy="193039"/>
              </a:xfrm>
            </p:grpSpPr>
            <p:sp>
              <p:nvSpPr>
                <p:cNvPr id="739" name="직사각형 413"/>
                <p:cNvSpPr/>
                <p:nvPr/>
              </p:nvSpPr>
              <p:spPr>
                <a:xfrm>
                  <a:off x="0" y="44798"/>
                  <a:ext cx="101501" cy="108323"/>
                </a:xfrm>
                <a:prstGeom prst="rect">
                  <a:avLst/>
                </a:prstGeom>
                <a:solidFill>
                  <a:srgbClr val="B6DF89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740" name="TextBox 414"/>
                <p:cNvSpPr txBox="1"/>
                <p:nvPr/>
              </p:nvSpPr>
              <p:spPr>
                <a:xfrm>
                  <a:off x="80947" y="0"/>
                  <a:ext cx="552940" cy="193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연장근무</a:t>
                  </a:r>
                </a:p>
              </p:txBody>
            </p:sp>
          </p:grpSp>
          <p:grpSp>
            <p:nvGrpSpPr>
              <p:cNvPr id="744" name="그룹 410"/>
              <p:cNvGrpSpPr/>
              <p:nvPr/>
            </p:nvGrpSpPr>
            <p:grpSpPr>
              <a:xfrm>
                <a:off x="775" y="329013"/>
                <a:ext cx="633112" cy="193041"/>
                <a:chOff x="0" y="0"/>
                <a:chExt cx="633110" cy="193039"/>
              </a:xfrm>
            </p:grpSpPr>
            <p:sp>
              <p:nvSpPr>
                <p:cNvPr id="742" name="직사각형 411"/>
                <p:cNvSpPr/>
                <p:nvPr/>
              </p:nvSpPr>
              <p:spPr>
                <a:xfrm>
                  <a:off x="0" y="43376"/>
                  <a:ext cx="101501" cy="108323"/>
                </a:xfrm>
                <a:prstGeom prst="rect">
                  <a:avLst/>
                </a:prstGeom>
                <a:solidFill>
                  <a:srgbClr val="FFBFBF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743" name="TextBox 412"/>
                <p:cNvSpPr txBox="1"/>
                <p:nvPr/>
              </p:nvSpPr>
              <p:spPr>
                <a:xfrm>
                  <a:off x="80171" y="0"/>
                  <a:ext cx="552940" cy="193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제외시간</a:t>
                  </a:r>
                </a:p>
              </p:txBody>
            </p:sp>
          </p:grpSp>
        </p:grpSp>
        <p:sp>
          <p:nvSpPr>
            <p:cNvPr id="746" name="직선 연결선 321"/>
            <p:cNvSpPr/>
            <p:nvPr/>
          </p:nvSpPr>
          <p:spPr>
            <a:xfrm>
              <a:off x="725104" y="1172667"/>
              <a:ext cx="314031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7" name="직선 연결선 322"/>
            <p:cNvSpPr/>
            <p:nvPr/>
          </p:nvSpPr>
          <p:spPr>
            <a:xfrm>
              <a:off x="725104" y="949349"/>
              <a:ext cx="314031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8" name="TextBox 323"/>
            <p:cNvSpPr txBox="1"/>
            <p:nvPr/>
          </p:nvSpPr>
          <p:spPr>
            <a:xfrm>
              <a:off x="720436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30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749" name="TextBox 324"/>
            <p:cNvSpPr txBox="1"/>
            <p:nvPr/>
          </p:nvSpPr>
          <p:spPr>
            <a:xfrm>
              <a:off x="1154246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1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750" name="TextBox 325"/>
            <p:cNvSpPr txBox="1"/>
            <p:nvPr/>
          </p:nvSpPr>
          <p:spPr>
            <a:xfrm>
              <a:off x="1588055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</a:t>
              </a:r>
              <a:r>
                <a:t>일</a:t>
              </a:r>
            </a:p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대기</a:t>
              </a:r>
              <a:r>
                <a:t>)</a:t>
              </a:r>
            </a:p>
          </p:txBody>
        </p:sp>
        <p:sp>
          <p:nvSpPr>
            <p:cNvPr id="751" name="TextBox 326"/>
            <p:cNvSpPr txBox="1"/>
            <p:nvPr/>
          </p:nvSpPr>
          <p:spPr>
            <a:xfrm>
              <a:off x="2021865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752" name="TextBox 327"/>
            <p:cNvSpPr txBox="1"/>
            <p:nvPr/>
          </p:nvSpPr>
          <p:spPr>
            <a:xfrm>
              <a:off x="2455676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4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753" name="TextBox 328"/>
            <p:cNvSpPr txBox="1"/>
            <p:nvPr/>
          </p:nvSpPr>
          <p:spPr>
            <a:xfrm>
              <a:off x="2889485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5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754" name="TextBox 329"/>
            <p:cNvSpPr txBox="1"/>
            <p:nvPr/>
          </p:nvSpPr>
          <p:spPr>
            <a:xfrm>
              <a:off x="3323291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6</a:t>
              </a:r>
              <a:r>
                <a:t>일</a:t>
              </a:r>
            </a:p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동의</a:t>
              </a:r>
              <a:r>
                <a:t>)</a:t>
              </a:r>
            </a:p>
          </p:txBody>
        </p:sp>
        <p:grpSp>
          <p:nvGrpSpPr>
            <p:cNvPr id="758" name="그룹 330"/>
            <p:cNvGrpSpPr/>
            <p:nvPr/>
          </p:nvGrpSpPr>
          <p:grpSpPr>
            <a:xfrm>
              <a:off x="1360695" y="697848"/>
              <a:ext cx="130997" cy="690720"/>
              <a:chOff x="0" y="0"/>
              <a:chExt cx="130996" cy="690718"/>
            </a:xfrm>
          </p:grpSpPr>
          <p:sp>
            <p:nvSpPr>
              <p:cNvPr id="755" name="직사각형 405"/>
              <p:cNvSpPr/>
              <p:nvPr/>
            </p:nvSpPr>
            <p:spPr>
              <a:xfrm>
                <a:off x="-1" y="323087"/>
                <a:ext cx="130998" cy="367632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756" name="직사각형 406"/>
              <p:cNvSpPr/>
              <p:nvPr/>
            </p:nvSpPr>
            <p:spPr>
              <a:xfrm>
                <a:off x="-1" y="118110"/>
                <a:ext cx="130998" cy="207704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757" name="직사각형 407"/>
              <p:cNvSpPr/>
              <p:nvPr/>
            </p:nvSpPr>
            <p:spPr>
              <a:xfrm>
                <a:off x="-1" y="0"/>
                <a:ext cx="130998" cy="119088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762" name="그룹 331"/>
            <p:cNvGrpSpPr/>
            <p:nvPr/>
          </p:nvGrpSpPr>
          <p:grpSpPr>
            <a:xfrm>
              <a:off x="1794210" y="911377"/>
              <a:ext cx="130997" cy="477191"/>
              <a:chOff x="0" y="0"/>
              <a:chExt cx="130996" cy="477189"/>
            </a:xfrm>
          </p:grpSpPr>
          <p:sp>
            <p:nvSpPr>
              <p:cNvPr id="759" name="직사각형 402"/>
              <p:cNvSpPr/>
              <p:nvPr/>
            </p:nvSpPr>
            <p:spPr>
              <a:xfrm>
                <a:off x="-1" y="223208"/>
                <a:ext cx="130998" cy="253982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760" name="직사각형 403"/>
              <p:cNvSpPr/>
              <p:nvPr/>
            </p:nvSpPr>
            <p:spPr>
              <a:xfrm>
                <a:off x="-1" y="81597"/>
                <a:ext cx="130998" cy="143495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761" name="직사각형 404"/>
              <p:cNvSpPr/>
              <p:nvPr/>
            </p:nvSpPr>
            <p:spPr>
              <a:xfrm>
                <a:off x="-1" y="-1"/>
                <a:ext cx="130998" cy="82273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763" name="직사각형 332"/>
            <p:cNvSpPr/>
            <p:nvPr/>
          </p:nvSpPr>
          <p:spPr>
            <a:xfrm>
              <a:off x="2227725" y="1318485"/>
              <a:ext cx="130997" cy="70082"/>
            </a:xfrm>
            <a:prstGeom prst="rect">
              <a:avLst/>
            </a:prstGeom>
            <a:solidFill>
              <a:srgbClr val="B6DF89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766" name="그룹 333"/>
            <p:cNvGrpSpPr/>
            <p:nvPr/>
          </p:nvGrpSpPr>
          <p:grpSpPr>
            <a:xfrm>
              <a:off x="2661240" y="902281"/>
              <a:ext cx="130997" cy="486285"/>
              <a:chOff x="0" y="0"/>
              <a:chExt cx="130996" cy="486283"/>
            </a:xfrm>
          </p:grpSpPr>
          <p:sp>
            <p:nvSpPr>
              <p:cNvPr id="764" name="직사각형 373"/>
              <p:cNvSpPr/>
              <p:nvPr/>
            </p:nvSpPr>
            <p:spPr>
              <a:xfrm>
                <a:off x="-1" y="118652"/>
                <a:ext cx="130998" cy="367632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765" name="직사각형 401"/>
              <p:cNvSpPr/>
              <p:nvPr/>
            </p:nvSpPr>
            <p:spPr>
              <a:xfrm>
                <a:off x="-1" y="-1"/>
                <a:ext cx="130998" cy="119089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770" name="그룹 334"/>
            <p:cNvGrpSpPr/>
            <p:nvPr/>
          </p:nvGrpSpPr>
          <p:grpSpPr>
            <a:xfrm>
              <a:off x="3094755" y="827088"/>
              <a:ext cx="130997" cy="561479"/>
              <a:chOff x="0" y="0"/>
              <a:chExt cx="130996" cy="561478"/>
            </a:xfrm>
          </p:grpSpPr>
          <p:sp>
            <p:nvSpPr>
              <p:cNvPr id="767" name="직사각형 370"/>
              <p:cNvSpPr/>
              <p:nvPr/>
            </p:nvSpPr>
            <p:spPr>
              <a:xfrm>
                <a:off x="-1" y="262635"/>
                <a:ext cx="130998" cy="298844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768" name="직사각형 371"/>
              <p:cNvSpPr/>
              <p:nvPr/>
            </p:nvSpPr>
            <p:spPr>
              <a:xfrm>
                <a:off x="-1" y="96010"/>
                <a:ext cx="130998" cy="168841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769" name="직사각형 372"/>
              <p:cNvSpPr/>
              <p:nvPr/>
            </p:nvSpPr>
            <p:spPr>
              <a:xfrm>
                <a:off x="-1" y="-1"/>
                <a:ext cx="130998" cy="96806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771" name="직사각형 335"/>
            <p:cNvSpPr/>
            <p:nvPr/>
          </p:nvSpPr>
          <p:spPr>
            <a:xfrm>
              <a:off x="923033" y="697859"/>
              <a:ext cx="130997" cy="683365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772" name="직사각형 336"/>
            <p:cNvSpPr/>
            <p:nvPr/>
          </p:nvSpPr>
          <p:spPr>
            <a:xfrm>
              <a:off x="3540216" y="697857"/>
              <a:ext cx="130997" cy="690709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773" name="직선 연결선 337"/>
            <p:cNvSpPr/>
            <p:nvPr/>
          </p:nvSpPr>
          <p:spPr>
            <a:xfrm>
              <a:off x="720436" y="1390874"/>
              <a:ext cx="3144981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4" name="TextBox 338"/>
            <p:cNvSpPr txBox="1"/>
            <p:nvPr/>
          </p:nvSpPr>
          <p:spPr>
            <a:xfrm>
              <a:off x="3801880" y="1071993"/>
              <a:ext cx="363297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5h</a:t>
              </a:r>
            </a:p>
          </p:txBody>
        </p:sp>
        <p:sp>
          <p:nvSpPr>
            <p:cNvPr id="775" name="TextBox 341"/>
            <p:cNvSpPr txBox="1"/>
            <p:nvPr/>
          </p:nvSpPr>
          <p:spPr>
            <a:xfrm>
              <a:off x="3804639" y="849597"/>
              <a:ext cx="363297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10h</a:t>
              </a:r>
            </a:p>
          </p:txBody>
        </p:sp>
        <p:sp>
          <p:nvSpPr>
            <p:cNvPr id="776" name="직선 연결선 344"/>
            <p:cNvSpPr/>
            <p:nvPr/>
          </p:nvSpPr>
          <p:spPr>
            <a:xfrm>
              <a:off x="134071" y="1390874"/>
              <a:ext cx="491895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84" name="그룹 345"/>
            <p:cNvGrpSpPr/>
            <p:nvPr/>
          </p:nvGrpSpPr>
          <p:grpSpPr>
            <a:xfrm>
              <a:off x="260850" y="332688"/>
              <a:ext cx="206025" cy="1057508"/>
              <a:chOff x="0" y="0"/>
              <a:chExt cx="206024" cy="1057507"/>
            </a:xfrm>
          </p:grpSpPr>
          <p:grpSp>
            <p:nvGrpSpPr>
              <p:cNvPr id="779" name="직사각형 367"/>
              <p:cNvGrpSpPr/>
              <p:nvPr/>
            </p:nvGrpSpPr>
            <p:grpSpPr>
              <a:xfrm>
                <a:off x="-1" y="494401"/>
                <a:ext cx="206026" cy="563106"/>
                <a:chOff x="0" y="0"/>
                <a:chExt cx="206024" cy="563105"/>
              </a:xfrm>
            </p:grpSpPr>
            <p:sp>
              <p:nvSpPr>
                <p:cNvPr id="777" name="직사각형"/>
                <p:cNvSpPr/>
                <p:nvPr/>
              </p:nvSpPr>
              <p:spPr>
                <a:xfrm>
                  <a:off x="-1" y="0"/>
                  <a:ext cx="206026" cy="563106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778" name="%"/>
                <p:cNvSpPr txBox="1"/>
                <p:nvPr/>
              </p:nvSpPr>
              <p:spPr>
                <a:xfrm>
                  <a:off x="-1" y="185032"/>
                  <a:ext cx="206026" cy="193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grpSp>
            <p:nvGrpSpPr>
              <p:cNvPr id="782" name="직사각형 368"/>
              <p:cNvGrpSpPr/>
              <p:nvPr/>
            </p:nvGrpSpPr>
            <p:grpSpPr>
              <a:xfrm>
                <a:off x="-1" y="175672"/>
                <a:ext cx="206026" cy="318143"/>
                <a:chOff x="0" y="0"/>
                <a:chExt cx="206024" cy="318142"/>
              </a:xfrm>
            </p:grpSpPr>
            <p:sp>
              <p:nvSpPr>
                <p:cNvPr id="780" name="직사각형"/>
                <p:cNvSpPr/>
                <p:nvPr/>
              </p:nvSpPr>
              <p:spPr>
                <a:xfrm>
                  <a:off x="-1" y="-1"/>
                  <a:ext cx="206026" cy="318144"/>
                </a:xfrm>
                <a:prstGeom prst="rect">
                  <a:avLst/>
                </a:prstGeom>
                <a:solidFill>
                  <a:srgbClr val="B6DF89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781" name="%"/>
                <p:cNvSpPr txBox="1"/>
                <p:nvPr/>
              </p:nvSpPr>
              <p:spPr>
                <a:xfrm>
                  <a:off x="-1" y="62550"/>
                  <a:ext cx="206026" cy="193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sp>
            <p:nvSpPr>
              <p:cNvPr id="783" name="직사각형 369"/>
              <p:cNvSpPr/>
              <p:nvPr/>
            </p:nvSpPr>
            <p:spPr>
              <a:xfrm>
                <a:off x="-1" y="-1"/>
                <a:ext cx="206026" cy="182409"/>
              </a:xfrm>
              <a:prstGeom prst="rect">
                <a:avLst/>
              </a:prstGeom>
              <a:solidFill>
                <a:srgbClr val="FFBFBF"/>
              </a:solidFill>
              <a:ln w="952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785" name="TextBox 346"/>
            <p:cNvSpPr txBox="1"/>
            <p:nvPr/>
          </p:nvSpPr>
          <p:spPr>
            <a:xfrm>
              <a:off x="298748" y="320734"/>
              <a:ext cx="13205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%</a:t>
              </a:r>
            </a:p>
          </p:txBody>
        </p:sp>
        <p:grpSp>
          <p:nvGrpSpPr>
            <p:cNvPr id="788" name="사각형 설명선 347"/>
            <p:cNvGrpSpPr/>
            <p:nvPr/>
          </p:nvGrpSpPr>
          <p:grpSpPr>
            <a:xfrm>
              <a:off x="471899" y="315689"/>
              <a:ext cx="682347" cy="193041"/>
              <a:chOff x="0" y="0"/>
              <a:chExt cx="682346" cy="193039"/>
            </a:xfrm>
          </p:grpSpPr>
          <p:sp>
            <p:nvSpPr>
              <p:cNvPr id="786" name="도형"/>
              <p:cNvSpPr/>
              <p:nvPr/>
            </p:nvSpPr>
            <p:spPr>
              <a:xfrm>
                <a:off x="0" y="14384"/>
                <a:ext cx="682346" cy="164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7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1467" y="21600"/>
                    </a:lnTo>
                    <a:lnTo>
                      <a:pt x="1467" y="9000"/>
                    </a:lnTo>
                    <a:lnTo>
                      <a:pt x="0" y="5967"/>
                    </a:lnTo>
                    <a:lnTo>
                      <a:pt x="1467" y="3600"/>
                    </a:lnTo>
                    <a:close/>
                  </a:path>
                </a:pathLst>
              </a:custGeom>
              <a:solidFill>
                <a:srgbClr val="D4E3F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787" name="6시간 30분"/>
              <p:cNvSpPr txBox="1"/>
              <p:nvPr/>
            </p:nvSpPr>
            <p:spPr>
              <a:xfrm>
                <a:off x="46344" y="-1"/>
                <a:ext cx="636003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  <a:r>
                  <a:t>6</a:t>
                </a:r>
                <a:r>
                  <a:t>시간 </a:t>
                </a:r>
                <a:r>
                  <a:t>30</a:t>
                </a:r>
                <a:r>
                  <a:t>분</a:t>
                </a:r>
              </a:p>
            </p:txBody>
          </p:sp>
        </p:grpSp>
      </p:grpSp>
      <p:grpSp>
        <p:nvGrpSpPr>
          <p:cNvPr id="794" name="그룹 417"/>
          <p:cNvGrpSpPr/>
          <p:nvPr/>
        </p:nvGrpSpPr>
        <p:grpSpPr>
          <a:xfrm>
            <a:off x="6490715" y="4386452"/>
            <a:ext cx="853060" cy="62042"/>
            <a:chOff x="0" y="0"/>
            <a:chExt cx="853058" cy="62040"/>
          </a:xfrm>
        </p:grpSpPr>
        <p:sp>
          <p:nvSpPr>
            <p:cNvPr id="790" name="직사각형 418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1" name="직사각형 419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2" name="직사각형 420"/>
            <p:cNvSpPr/>
            <p:nvPr/>
          </p:nvSpPr>
          <p:spPr>
            <a:xfrm>
              <a:off x="0" y="0"/>
              <a:ext cx="78490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3" name="직사각형 421"/>
            <p:cNvSpPr/>
            <p:nvPr/>
          </p:nvSpPr>
          <p:spPr>
            <a:xfrm>
              <a:off x="-1" y="0"/>
              <a:ext cx="50016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99" name="그룹 422"/>
          <p:cNvGrpSpPr/>
          <p:nvPr/>
        </p:nvGrpSpPr>
        <p:grpSpPr>
          <a:xfrm>
            <a:off x="6490715" y="3209321"/>
            <a:ext cx="853060" cy="62042"/>
            <a:chOff x="0" y="0"/>
            <a:chExt cx="853058" cy="62040"/>
          </a:xfrm>
        </p:grpSpPr>
        <p:sp>
          <p:nvSpPr>
            <p:cNvPr id="795" name="직사각형 423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6" name="직사각형 424"/>
            <p:cNvSpPr/>
            <p:nvPr/>
          </p:nvSpPr>
          <p:spPr>
            <a:xfrm>
              <a:off x="-1" y="0"/>
              <a:ext cx="68234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7" name="직사각형 425"/>
            <p:cNvSpPr/>
            <p:nvPr/>
          </p:nvSpPr>
          <p:spPr>
            <a:xfrm>
              <a:off x="0" y="0"/>
              <a:ext cx="560888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8" name="직사각형 426"/>
            <p:cNvSpPr/>
            <p:nvPr/>
          </p:nvSpPr>
          <p:spPr>
            <a:xfrm>
              <a:off x="0" y="0"/>
              <a:ext cx="43200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04" name="그룹 427"/>
          <p:cNvGrpSpPr/>
          <p:nvPr/>
        </p:nvGrpSpPr>
        <p:grpSpPr>
          <a:xfrm>
            <a:off x="6490715" y="3444747"/>
            <a:ext cx="853060" cy="62042"/>
            <a:chOff x="0" y="0"/>
            <a:chExt cx="853058" cy="62040"/>
          </a:xfrm>
        </p:grpSpPr>
        <p:sp>
          <p:nvSpPr>
            <p:cNvPr id="800" name="직사각형 428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1" name="직사각형 429"/>
            <p:cNvSpPr/>
            <p:nvPr/>
          </p:nvSpPr>
          <p:spPr>
            <a:xfrm>
              <a:off x="-1" y="0"/>
              <a:ext cx="711361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2" name="직사각형 430"/>
            <p:cNvSpPr/>
            <p:nvPr/>
          </p:nvSpPr>
          <p:spPr>
            <a:xfrm>
              <a:off x="0" y="0"/>
              <a:ext cx="602723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3" name="직사각형 431"/>
            <p:cNvSpPr/>
            <p:nvPr/>
          </p:nvSpPr>
          <p:spPr>
            <a:xfrm>
              <a:off x="0" y="0"/>
              <a:ext cx="43200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08" name="그룹 432"/>
          <p:cNvGrpSpPr/>
          <p:nvPr/>
        </p:nvGrpSpPr>
        <p:grpSpPr>
          <a:xfrm>
            <a:off x="6490715" y="3680173"/>
            <a:ext cx="853060" cy="62042"/>
            <a:chOff x="0" y="0"/>
            <a:chExt cx="853058" cy="62040"/>
          </a:xfrm>
        </p:grpSpPr>
        <p:sp>
          <p:nvSpPr>
            <p:cNvPr id="805" name="직사각형 433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6" name="직사각형 434"/>
            <p:cNvSpPr/>
            <p:nvPr/>
          </p:nvSpPr>
          <p:spPr>
            <a:xfrm>
              <a:off x="-1" y="0"/>
              <a:ext cx="584505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7" name="직사각형 435"/>
            <p:cNvSpPr/>
            <p:nvPr/>
          </p:nvSpPr>
          <p:spPr>
            <a:xfrm>
              <a:off x="0" y="0"/>
              <a:ext cx="494761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11" name="그룹 436"/>
          <p:cNvGrpSpPr/>
          <p:nvPr/>
        </p:nvGrpSpPr>
        <p:grpSpPr>
          <a:xfrm>
            <a:off x="6490715" y="3915600"/>
            <a:ext cx="853060" cy="62042"/>
            <a:chOff x="0" y="0"/>
            <a:chExt cx="853058" cy="62040"/>
          </a:xfrm>
        </p:grpSpPr>
        <p:sp>
          <p:nvSpPr>
            <p:cNvPr id="809" name="직사각형 437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0" name="직사각형 438"/>
            <p:cNvSpPr/>
            <p:nvPr/>
          </p:nvSpPr>
          <p:spPr>
            <a:xfrm>
              <a:off x="0" y="0"/>
              <a:ext cx="84453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16" name="그룹 439"/>
          <p:cNvGrpSpPr/>
          <p:nvPr/>
        </p:nvGrpSpPr>
        <p:grpSpPr>
          <a:xfrm>
            <a:off x="6490715" y="4151026"/>
            <a:ext cx="853060" cy="62042"/>
            <a:chOff x="0" y="0"/>
            <a:chExt cx="853058" cy="62040"/>
          </a:xfrm>
        </p:grpSpPr>
        <p:sp>
          <p:nvSpPr>
            <p:cNvPr id="812" name="직사각형 440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3" name="직사각형 441"/>
            <p:cNvSpPr/>
            <p:nvPr/>
          </p:nvSpPr>
          <p:spPr>
            <a:xfrm>
              <a:off x="0" y="0"/>
              <a:ext cx="584504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4" name="직사각형 442"/>
            <p:cNvSpPr/>
            <p:nvPr/>
          </p:nvSpPr>
          <p:spPr>
            <a:xfrm>
              <a:off x="0" y="0"/>
              <a:ext cx="461023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5" name="직사각형 443"/>
            <p:cNvSpPr/>
            <p:nvPr/>
          </p:nvSpPr>
          <p:spPr>
            <a:xfrm>
              <a:off x="0" y="0"/>
              <a:ext cx="35905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21" name="그룹 444"/>
          <p:cNvGrpSpPr/>
          <p:nvPr/>
        </p:nvGrpSpPr>
        <p:grpSpPr>
          <a:xfrm>
            <a:off x="6490715" y="4621877"/>
            <a:ext cx="853060" cy="62042"/>
            <a:chOff x="0" y="0"/>
            <a:chExt cx="853058" cy="62040"/>
          </a:xfrm>
        </p:grpSpPr>
        <p:sp>
          <p:nvSpPr>
            <p:cNvPr id="817" name="직사각형 445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8" name="직사각형 446"/>
            <p:cNvSpPr/>
            <p:nvPr/>
          </p:nvSpPr>
          <p:spPr>
            <a:xfrm>
              <a:off x="-1" y="0"/>
              <a:ext cx="68234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9" name="직사각형 447"/>
            <p:cNvSpPr/>
            <p:nvPr/>
          </p:nvSpPr>
          <p:spPr>
            <a:xfrm>
              <a:off x="0" y="0"/>
              <a:ext cx="560888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0" name="직사각형 448"/>
            <p:cNvSpPr/>
            <p:nvPr/>
          </p:nvSpPr>
          <p:spPr>
            <a:xfrm>
              <a:off x="0" y="0"/>
              <a:ext cx="43200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22" name="직사각형 450"/>
          <p:cNvSpPr/>
          <p:nvPr/>
        </p:nvSpPr>
        <p:spPr>
          <a:xfrm>
            <a:off x="173928" y="1129356"/>
            <a:ext cx="10760773" cy="6020222"/>
          </a:xfrm>
          <a:prstGeom prst="rect">
            <a:avLst/>
          </a:prstGeom>
          <a:solidFill>
            <a:srgbClr val="000000">
              <a:alpha val="40000"/>
            </a:srgbClr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823" name="직사각형 454"/>
          <p:cNvSpPr/>
          <p:nvPr/>
        </p:nvSpPr>
        <p:spPr>
          <a:xfrm>
            <a:off x="7820129" y="2645473"/>
            <a:ext cx="2987276" cy="4385769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4" name="직선 연결선 455"/>
          <p:cNvSpPr/>
          <p:nvPr/>
        </p:nvSpPr>
        <p:spPr>
          <a:xfrm>
            <a:off x="7899893" y="3013368"/>
            <a:ext cx="2775076" cy="1"/>
          </a:xfrm>
          <a:prstGeom prst="lin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27" name="그룹 456"/>
          <p:cNvGrpSpPr/>
          <p:nvPr/>
        </p:nvGrpSpPr>
        <p:grpSpPr>
          <a:xfrm>
            <a:off x="10620630" y="2784961"/>
            <a:ext cx="85970" cy="85970"/>
            <a:chOff x="0" y="0"/>
            <a:chExt cx="85969" cy="85969"/>
          </a:xfrm>
        </p:grpSpPr>
        <p:sp>
          <p:nvSpPr>
            <p:cNvPr id="825" name="직선 연결선 457"/>
            <p:cNvSpPr/>
            <p:nvPr/>
          </p:nvSpPr>
          <p:spPr>
            <a:xfrm>
              <a:off x="-1" y="-1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6" name="직선 연결선 458"/>
            <p:cNvSpPr/>
            <p:nvPr/>
          </p:nvSpPr>
          <p:spPr>
            <a:xfrm flipV="1">
              <a:off x="-1" y="0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28" name="TextBox 459"/>
          <p:cNvSpPr txBox="1"/>
          <p:nvPr/>
        </p:nvSpPr>
        <p:spPr>
          <a:xfrm>
            <a:off x="7806873" y="2712529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⊙</a:t>
            </a:r>
            <a:r>
              <a:t> </a:t>
            </a:r>
            <a:r>
              <a:t>일별 근무시간 관리</a:t>
            </a:r>
          </a:p>
        </p:txBody>
      </p:sp>
      <p:grpSp>
        <p:nvGrpSpPr>
          <p:cNvPr id="831" name="직사각형 460"/>
          <p:cNvGrpSpPr/>
          <p:nvPr/>
        </p:nvGrpSpPr>
        <p:grpSpPr>
          <a:xfrm>
            <a:off x="9696567" y="2716022"/>
            <a:ext cx="392391" cy="205741"/>
            <a:chOff x="0" y="0"/>
            <a:chExt cx="392390" cy="205740"/>
          </a:xfrm>
        </p:grpSpPr>
        <p:sp>
          <p:nvSpPr>
            <p:cNvPr id="829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830" name="저장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저장</a:t>
              </a:r>
            </a:p>
          </p:txBody>
        </p:sp>
      </p:grpSp>
      <p:grpSp>
        <p:nvGrpSpPr>
          <p:cNvPr id="834" name="직사각형 461"/>
          <p:cNvGrpSpPr/>
          <p:nvPr/>
        </p:nvGrpSpPr>
        <p:grpSpPr>
          <a:xfrm>
            <a:off x="10131542" y="2716022"/>
            <a:ext cx="392391" cy="205741"/>
            <a:chOff x="0" y="0"/>
            <a:chExt cx="392390" cy="205740"/>
          </a:xfrm>
        </p:grpSpPr>
        <p:sp>
          <p:nvSpPr>
            <p:cNvPr id="832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833" name="동의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동의</a:t>
              </a:r>
            </a:p>
          </p:txBody>
        </p:sp>
      </p:grpSp>
      <p:sp>
        <p:nvSpPr>
          <p:cNvPr id="835" name="직사각형 462"/>
          <p:cNvSpPr/>
          <p:nvPr/>
        </p:nvSpPr>
        <p:spPr>
          <a:xfrm>
            <a:off x="7829654" y="3109193"/>
            <a:ext cx="2967251" cy="436365"/>
          </a:xfrm>
          <a:prstGeom prst="rect">
            <a:avLst/>
          </a:prstGeom>
          <a:solidFill>
            <a:srgbClr val="D4E3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6" name="TextBox 463"/>
          <p:cNvSpPr txBox="1"/>
          <p:nvPr/>
        </p:nvSpPr>
        <p:spPr>
          <a:xfrm>
            <a:off x="8235450" y="3200856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나근태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 개발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팀 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37" name="타원 464"/>
          <p:cNvSpPr/>
          <p:nvPr/>
        </p:nvSpPr>
        <p:spPr>
          <a:xfrm>
            <a:off x="7894157" y="3154153"/>
            <a:ext cx="335975" cy="335975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8" name="TextBox 465"/>
          <p:cNvSpPr txBox="1"/>
          <p:nvPr/>
        </p:nvSpPr>
        <p:spPr>
          <a:xfrm>
            <a:off x="7820129" y="3571032"/>
            <a:ext cx="214781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근무일자 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2018-10-02(</a:t>
            </a:r>
            <a:r>
              <a:rPr>
                <a:solidFill>
                  <a:schemeClr val="accent1"/>
                </a:solidFill>
              </a:rPr>
              <a:t>화</a:t>
            </a:r>
            <a:r>
              <a:rPr>
                <a:solidFill>
                  <a:schemeClr val="accent1"/>
                </a:solidFill>
              </a:rPr>
              <a:t>)</a:t>
            </a:r>
            <a:r>
              <a:t> [</a:t>
            </a:r>
            <a:r>
              <a:t>평일</a:t>
            </a:r>
            <a:r>
              <a:t>]</a:t>
            </a:r>
          </a:p>
        </p:txBody>
      </p:sp>
      <p:sp>
        <p:nvSpPr>
          <p:cNvPr id="839" name="TextBox 466"/>
          <p:cNvSpPr txBox="1"/>
          <p:nvPr/>
        </p:nvSpPr>
        <p:spPr>
          <a:xfrm>
            <a:off x="7820129" y="3817408"/>
            <a:ext cx="214781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상태 </a:t>
            </a:r>
            <a:r>
              <a:t>: </a:t>
            </a:r>
          </a:p>
        </p:txBody>
      </p:sp>
      <p:grpSp>
        <p:nvGrpSpPr>
          <p:cNvPr id="842" name="모서리가 둥근 직사각형 467"/>
          <p:cNvGrpSpPr/>
          <p:nvPr/>
        </p:nvGrpSpPr>
        <p:grpSpPr>
          <a:xfrm>
            <a:off x="8489552" y="3828610"/>
            <a:ext cx="521579" cy="193041"/>
            <a:chOff x="0" y="0"/>
            <a:chExt cx="521577" cy="193039"/>
          </a:xfrm>
        </p:grpSpPr>
        <p:sp>
          <p:nvSpPr>
            <p:cNvPr id="840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841" name="대기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sp>
        <p:nvSpPr>
          <p:cNvPr id="843" name="직사각형 468"/>
          <p:cNvSpPr/>
          <p:nvPr/>
        </p:nvSpPr>
        <p:spPr>
          <a:xfrm>
            <a:off x="7832348" y="4145422"/>
            <a:ext cx="2967251" cy="1009862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4" name="모서리가 둥근 직사각형 469"/>
          <p:cNvSpPr/>
          <p:nvPr/>
        </p:nvSpPr>
        <p:spPr>
          <a:xfrm>
            <a:off x="10734399" y="3566640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847" name="그룹 470"/>
          <p:cNvGrpSpPr/>
          <p:nvPr/>
        </p:nvGrpSpPr>
        <p:grpSpPr>
          <a:xfrm>
            <a:off x="7820129" y="4164434"/>
            <a:ext cx="2786604" cy="205741"/>
            <a:chOff x="0" y="0"/>
            <a:chExt cx="2786603" cy="205740"/>
          </a:xfrm>
        </p:grpSpPr>
        <p:sp>
          <p:nvSpPr>
            <p:cNvPr id="845" name="TextBox 471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당일</a:t>
              </a:r>
              <a:r>
                <a:t>) </a:t>
              </a:r>
              <a:r>
                <a:t>근무시간</a:t>
              </a:r>
            </a:p>
          </p:txBody>
        </p:sp>
        <p:sp>
          <p:nvSpPr>
            <p:cNvPr id="846" name="직선 연결선 472"/>
            <p:cNvSpPr/>
            <p:nvPr/>
          </p:nvSpPr>
          <p:spPr>
            <a:xfrm>
              <a:off x="839942" y="113356"/>
              <a:ext cx="1946662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848" name="표 473"/>
          <p:cNvGraphicFramePr/>
          <p:nvPr/>
        </p:nvGraphicFramePr>
        <p:xfrm>
          <a:off x="7943429" y="4389949"/>
          <a:ext cx="2725582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6939"/>
                <a:gridCol w="1938642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5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7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49" name="직사각형 474"/>
          <p:cNvSpPr/>
          <p:nvPr/>
        </p:nvSpPr>
        <p:spPr>
          <a:xfrm>
            <a:off x="7833011" y="5943637"/>
            <a:ext cx="2967251" cy="697547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0" name="TextBox 475"/>
          <p:cNvSpPr txBox="1"/>
          <p:nvPr/>
        </p:nvSpPr>
        <p:spPr>
          <a:xfrm>
            <a:off x="7867939" y="5433383"/>
            <a:ext cx="2693740" cy="211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[</a:t>
            </a:r>
            <a:r>
              <a:t>교육 </a:t>
            </a:r>
            <a:r>
              <a:t>&gt; </a:t>
            </a:r>
            <a:r>
              <a:t>사내교육</a:t>
            </a:r>
            <a:r>
              <a:t>] </a:t>
            </a:r>
            <a:r>
              <a:rPr u="sng"/>
              <a:t>2</a:t>
            </a:r>
            <a:r>
              <a:rPr u="sng"/>
              <a:t>일 교육</a:t>
            </a:r>
            <a:r>
              <a:rPr u="sng"/>
              <a:t>…</a:t>
            </a:r>
            <a:r>
              <a:rPr u="sng"/>
              <a:t>건 </a:t>
            </a:r>
            <a:r>
              <a:rPr u="sng"/>
              <a:t>(ABC-123)</a:t>
            </a:r>
          </a:p>
        </p:txBody>
      </p:sp>
      <p:sp>
        <p:nvSpPr>
          <p:cNvPr id="851" name="TextBox 476"/>
          <p:cNvSpPr txBox="1"/>
          <p:nvPr/>
        </p:nvSpPr>
        <p:spPr>
          <a:xfrm>
            <a:off x="7867939" y="5626415"/>
            <a:ext cx="2693740" cy="211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[</a:t>
            </a:r>
            <a:r>
              <a:t>연장근무</a:t>
            </a:r>
            <a:r>
              <a:t>] </a:t>
            </a:r>
            <a:r>
              <a:rPr u="sng"/>
              <a:t>2</a:t>
            </a:r>
            <a:r>
              <a:rPr u="sng"/>
              <a:t>일 연장</a:t>
            </a:r>
            <a:r>
              <a:rPr u="sng"/>
              <a:t>…</a:t>
            </a:r>
            <a:r>
              <a:rPr u="sng"/>
              <a:t>신청 의 건 </a:t>
            </a:r>
            <a:r>
              <a:rPr u="sng"/>
              <a:t>(DEF-456)</a:t>
            </a:r>
          </a:p>
        </p:txBody>
      </p:sp>
      <p:grpSp>
        <p:nvGrpSpPr>
          <p:cNvPr id="854" name="그룹 477"/>
          <p:cNvGrpSpPr/>
          <p:nvPr/>
        </p:nvGrpSpPr>
        <p:grpSpPr>
          <a:xfrm>
            <a:off x="7820793" y="5224964"/>
            <a:ext cx="2786605" cy="205741"/>
            <a:chOff x="0" y="0"/>
            <a:chExt cx="2786603" cy="205740"/>
          </a:xfrm>
        </p:grpSpPr>
        <p:sp>
          <p:nvSpPr>
            <p:cNvPr id="852" name="TextBox 478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신청근태</a:t>
              </a:r>
              <a:r>
                <a:t> </a:t>
              </a:r>
            </a:p>
          </p:txBody>
        </p:sp>
        <p:sp>
          <p:nvSpPr>
            <p:cNvPr id="853" name="직선 연결선 479"/>
            <p:cNvSpPr/>
            <p:nvPr/>
          </p:nvSpPr>
          <p:spPr>
            <a:xfrm>
              <a:off x="555521" y="113356"/>
              <a:ext cx="2231083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57" name="그룹 480"/>
          <p:cNvGrpSpPr/>
          <p:nvPr/>
        </p:nvGrpSpPr>
        <p:grpSpPr>
          <a:xfrm>
            <a:off x="7820793" y="5962687"/>
            <a:ext cx="2786605" cy="205741"/>
            <a:chOff x="0" y="0"/>
            <a:chExt cx="2786603" cy="205740"/>
          </a:xfrm>
        </p:grpSpPr>
        <p:sp>
          <p:nvSpPr>
            <p:cNvPr id="855" name="TextBox 481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출</a:t>
              </a:r>
              <a:r>
                <a:t>/</a:t>
              </a:r>
              <a:r>
                <a:t>퇴근</a:t>
              </a:r>
              <a:r>
                <a:t> </a:t>
              </a:r>
            </a:p>
          </p:txBody>
        </p:sp>
        <p:sp>
          <p:nvSpPr>
            <p:cNvPr id="856" name="직선 연결선 482"/>
            <p:cNvSpPr/>
            <p:nvPr/>
          </p:nvSpPr>
          <p:spPr>
            <a:xfrm>
              <a:off x="475982" y="113356"/>
              <a:ext cx="2310622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58" name="TextBox 483"/>
          <p:cNvSpPr txBox="1"/>
          <p:nvPr/>
        </p:nvSpPr>
        <p:spPr>
          <a:xfrm>
            <a:off x="7872221" y="6157872"/>
            <a:ext cx="26937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시스템 등록시간 </a:t>
            </a:r>
            <a:r>
              <a:t>: 08:35 ~ 18:30</a:t>
            </a:r>
          </a:p>
        </p:txBody>
      </p:sp>
      <p:grpSp>
        <p:nvGrpSpPr>
          <p:cNvPr id="893" name="그룹 484"/>
          <p:cNvGrpSpPr/>
          <p:nvPr/>
        </p:nvGrpSpPr>
        <p:grpSpPr>
          <a:xfrm>
            <a:off x="7872221" y="6330398"/>
            <a:ext cx="2883151" cy="212465"/>
            <a:chOff x="0" y="0"/>
            <a:chExt cx="2883150" cy="212464"/>
          </a:xfrm>
        </p:grpSpPr>
        <p:sp>
          <p:nvSpPr>
            <p:cNvPr id="859" name="TextBox 485"/>
            <p:cNvSpPr txBox="1"/>
            <p:nvPr/>
          </p:nvSpPr>
          <p:spPr>
            <a:xfrm>
              <a:off x="0" y="0"/>
              <a:ext cx="269374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입력 출</a:t>
              </a:r>
              <a:r>
                <a:t>/</a:t>
              </a:r>
              <a:r>
                <a:t>퇴근 </a:t>
              </a:r>
              <a:r>
                <a:t>: </a:t>
              </a:r>
            </a:p>
          </p:txBody>
        </p:sp>
        <p:grpSp>
          <p:nvGrpSpPr>
            <p:cNvPr id="892" name="그룹 486"/>
            <p:cNvGrpSpPr/>
            <p:nvPr/>
          </p:nvGrpSpPr>
          <p:grpSpPr>
            <a:xfrm>
              <a:off x="675806" y="6723"/>
              <a:ext cx="2207345" cy="205742"/>
              <a:chOff x="0" y="0"/>
              <a:chExt cx="2207343" cy="205740"/>
            </a:xfrm>
          </p:grpSpPr>
          <p:grpSp>
            <p:nvGrpSpPr>
              <p:cNvPr id="865" name="그룹 487"/>
              <p:cNvGrpSpPr/>
              <p:nvPr/>
            </p:nvGrpSpPr>
            <p:grpSpPr>
              <a:xfrm>
                <a:off x="0" y="15719"/>
                <a:ext cx="299324" cy="180341"/>
                <a:chOff x="0" y="0"/>
                <a:chExt cx="299323" cy="180339"/>
              </a:xfrm>
            </p:grpSpPr>
            <p:grpSp>
              <p:nvGrpSpPr>
                <p:cNvPr id="863" name="그룹 514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860" name="직사각형 516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A6A6A6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861" name="이등변 삼각형 517"/>
                  <p:cNvSpPr/>
                  <p:nvPr/>
                </p:nvSpPr>
                <p:spPr>
                  <a:xfrm>
                    <a:off x="165531" y="25692"/>
                    <a:ext cx="79740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62" name="이등변 삼각형 518"/>
                  <p:cNvSpPr/>
                  <p:nvPr/>
                </p:nvSpPr>
                <p:spPr>
                  <a:xfrm rot="10800000">
                    <a:off x="165530" y="58404"/>
                    <a:ext cx="79739" cy="58676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864" name="직사각형 515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09</a:t>
                  </a:r>
                </a:p>
              </p:txBody>
            </p:sp>
          </p:grpSp>
          <p:sp>
            <p:nvSpPr>
              <p:cNvPr id="866" name="TextBox 488"/>
              <p:cNvSpPr txBox="1"/>
              <p:nvPr/>
            </p:nvSpPr>
            <p:spPr>
              <a:xfrm>
                <a:off x="253023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시</a:t>
                </a:r>
              </a:p>
            </p:txBody>
          </p:sp>
          <p:grpSp>
            <p:nvGrpSpPr>
              <p:cNvPr id="872" name="그룹 489"/>
              <p:cNvGrpSpPr/>
              <p:nvPr/>
            </p:nvGrpSpPr>
            <p:grpSpPr>
              <a:xfrm>
                <a:off x="402686" y="15719"/>
                <a:ext cx="299324" cy="180341"/>
                <a:chOff x="0" y="0"/>
                <a:chExt cx="299323" cy="180339"/>
              </a:xfrm>
            </p:grpSpPr>
            <p:grpSp>
              <p:nvGrpSpPr>
                <p:cNvPr id="870" name="그룹 509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867" name="직사각형 511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A6A6A6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868" name="이등변 삼각형 512"/>
                  <p:cNvSpPr/>
                  <p:nvPr/>
                </p:nvSpPr>
                <p:spPr>
                  <a:xfrm>
                    <a:off x="165531" y="25692"/>
                    <a:ext cx="79739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69" name="이등변 삼각형 513"/>
                  <p:cNvSpPr/>
                  <p:nvPr/>
                </p:nvSpPr>
                <p:spPr>
                  <a:xfrm rot="10800000">
                    <a:off x="165529" y="58404"/>
                    <a:ext cx="79741" cy="58676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871" name="직사각형 510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00</a:t>
                  </a:r>
                </a:p>
              </p:txBody>
            </p:sp>
          </p:grpSp>
          <p:sp>
            <p:nvSpPr>
              <p:cNvPr id="873" name="TextBox 490"/>
              <p:cNvSpPr txBox="1"/>
              <p:nvPr/>
            </p:nvSpPr>
            <p:spPr>
              <a:xfrm>
                <a:off x="655710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분</a:t>
                </a:r>
              </a:p>
            </p:txBody>
          </p:sp>
          <p:sp>
            <p:nvSpPr>
              <p:cNvPr id="874" name="TextBox 491"/>
              <p:cNvSpPr txBox="1"/>
              <p:nvPr/>
            </p:nvSpPr>
            <p:spPr>
              <a:xfrm>
                <a:off x="783660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~</a:t>
                </a:r>
              </a:p>
            </p:txBody>
          </p:sp>
          <p:grpSp>
            <p:nvGrpSpPr>
              <p:cNvPr id="880" name="그룹 492"/>
              <p:cNvGrpSpPr/>
              <p:nvPr/>
            </p:nvGrpSpPr>
            <p:grpSpPr>
              <a:xfrm>
                <a:off x="1310882" y="15719"/>
                <a:ext cx="299324" cy="180341"/>
                <a:chOff x="0" y="0"/>
                <a:chExt cx="299323" cy="180339"/>
              </a:xfrm>
            </p:grpSpPr>
            <p:grpSp>
              <p:nvGrpSpPr>
                <p:cNvPr id="878" name="그룹 504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875" name="직사각형 506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A6A6A6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876" name="이등변 삼각형 507"/>
                  <p:cNvSpPr/>
                  <p:nvPr/>
                </p:nvSpPr>
                <p:spPr>
                  <a:xfrm>
                    <a:off x="165531" y="25692"/>
                    <a:ext cx="79740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77" name="이등변 삼각형 508"/>
                  <p:cNvSpPr/>
                  <p:nvPr/>
                </p:nvSpPr>
                <p:spPr>
                  <a:xfrm rot="10800000">
                    <a:off x="165530" y="58404"/>
                    <a:ext cx="79739" cy="58676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879" name="직사각형 505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21</a:t>
                  </a:r>
                </a:p>
              </p:txBody>
            </p:sp>
          </p:grpSp>
          <p:sp>
            <p:nvSpPr>
              <p:cNvPr id="881" name="TextBox 493"/>
              <p:cNvSpPr txBox="1"/>
              <p:nvPr/>
            </p:nvSpPr>
            <p:spPr>
              <a:xfrm>
                <a:off x="1563905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시</a:t>
                </a:r>
              </a:p>
            </p:txBody>
          </p:sp>
          <p:grpSp>
            <p:nvGrpSpPr>
              <p:cNvPr id="887" name="그룹 494"/>
              <p:cNvGrpSpPr/>
              <p:nvPr/>
            </p:nvGrpSpPr>
            <p:grpSpPr>
              <a:xfrm>
                <a:off x="1713568" y="15719"/>
                <a:ext cx="299325" cy="180341"/>
                <a:chOff x="0" y="0"/>
                <a:chExt cx="299323" cy="180339"/>
              </a:xfrm>
            </p:grpSpPr>
            <p:grpSp>
              <p:nvGrpSpPr>
                <p:cNvPr id="885" name="그룹 499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882" name="직사각형 501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A6A6A6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883" name="이등변 삼각형 502"/>
                  <p:cNvSpPr/>
                  <p:nvPr/>
                </p:nvSpPr>
                <p:spPr>
                  <a:xfrm>
                    <a:off x="165531" y="25692"/>
                    <a:ext cx="79739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84" name="이등변 삼각형 503"/>
                  <p:cNvSpPr/>
                  <p:nvPr/>
                </p:nvSpPr>
                <p:spPr>
                  <a:xfrm rot="10800000">
                    <a:off x="165529" y="58404"/>
                    <a:ext cx="79741" cy="58676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886" name="직사각형 500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00</a:t>
                  </a:r>
                </a:p>
              </p:txBody>
            </p:sp>
          </p:grpSp>
          <p:sp>
            <p:nvSpPr>
              <p:cNvPr id="888" name="TextBox 495"/>
              <p:cNvSpPr txBox="1"/>
              <p:nvPr/>
            </p:nvSpPr>
            <p:spPr>
              <a:xfrm>
                <a:off x="1966591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분</a:t>
                </a:r>
              </a:p>
            </p:txBody>
          </p:sp>
          <p:grpSp>
            <p:nvGrpSpPr>
              <p:cNvPr id="891" name="그룹 496"/>
              <p:cNvGrpSpPr/>
              <p:nvPr/>
            </p:nvGrpSpPr>
            <p:grpSpPr>
              <a:xfrm>
                <a:off x="941470" y="15664"/>
                <a:ext cx="465059" cy="180341"/>
                <a:chOff x="0" y="0"/>
                <a:chExt cx="465057" cy="180339"/>
              </a:xfrm>
            </p:grpSpPr>
            <p:sp>
              <p:nvSpPr>
                <p:cNvPr id="889" name="직사각형 497"/>
                <p:cNvSpPr/>
                <p:nvPr/>
              </p:nvSpPr>
              <p:spPr>
                <a:xfrm>
                  <a:off x="47624" y="20812"/>
                  <a:ext cx="346249" cy="138936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1149269">
                    <a:defRPr sz="8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890" name="직사각형 498"/>
                <p:cNvSpPr txBox="1"/>
                <p:nvPr/>
              </p:nvSpPr>
              <p:spPr>
                <a:xfrm>
                  <a:off x="0" y="0"/>
                  <a:ext cx="465058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당일 ▼</a:t>
                  </a:r>
                </a:p>
              </p:txBody>
            </p:sp>
          </p:grpSp>
        </p:grpSp>
      </p:grpSp>
      <p:grpSp>
        <p:nvGrpSpPr>
          <p:cNvPr id="896" name="그룹 519"/>
          <p:cNvGrpSpPr/>
          <p:nvPr/>
        </p:nvGrpSpPr>
        <p:grpSpPr>
          <a:xfrm>
            <a:off x="7821638" y="6728769"/>
            <a:ext cx="2786604" cy="205741"/>
            <a:chOff x="0" y="0"/>
            <a:chExt cx="2786603" cy="205740"/>
          </a:xfrm>
        </p:grpSpPr>
        <p:sp>
          <p:nvSpPr>
            <p:cNvPr id="894" name="TextBox 520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제외 근무시간</a:t>
              </a:r>
              <a:r>
                <a:t> </a:t>
              </a:r>
            </a:p>
          </p:txBody>
        </p:sp>
        <p:sp>
          <p:nvSpPr>
            <p:cNvPr id="895" name="직선 연결선 521"/>
            <p:cNvSpPr/>
            <p:nvPr/>
          </p:nvSpPr>
          <p:spPr>
            <a:xfrm>
              <a:off x="774014" y="113356"/>
              <a:ext cx="2012590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개인근무시간관리_상세2페이지(디스크립션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905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06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907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08" name="직사각형 151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909" name="직사각형 152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910" name="직사각형 153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911" name="그림 154" descr="그림 15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912" name="직사각형 155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913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914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15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18" name="그룹 159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916" name="그림 160" descr="그림 16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7" name="그림 161" descr="그림 16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19" name="TextBox 162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923" name="그룹 163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920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2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24" name="TextBox 167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925" name="직사각형 168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926" name="직사각형 170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927" name="직사각형 171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928" name="직사각형 172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929" name="직사각형 173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930" name="직사각형 174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931" name="직사각형 175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932" name="직사각형 176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933" name="직사각형 180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934" name="직사각형 181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935" name="직사각형 182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936" name="직사각형 183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937" name="직사각형 184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938" name="직사각형 185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939" name="직사각형 186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940" name="직사각형 187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941" name="직사각형 188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942" name="직사각형 189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943" name="직사각형 190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944" name="직사각형 191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945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946" name="TextBox 193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개인근무시간관리</a:t>
            </a:r>
          </a:p>
        </p:txBody>
      </p:sp>
      <p:grpSp>
        <p:nvGrpSpPr>
          <p:cNvPr id="954" name="그룹 194"/>
          <p:cNvGrpSpPr/>
          <p:nvPr/>
        </p:nvGrpSpPr>
        <p:grpSpPr>
          <a:xfrm>
            <a:off x="4179997" y="2402752"/>
            <a:ext cx="1915428" cy="218441"/>
            <a:chOff x="0" y="0"/>
            <a:chExt cx="1915427" cy="218440"/>
          </a:xfrm>
        </p:grpSpPr>
        <p:sp>
          <p:nvSpPr>
            <p:cNvPr id="947" name="TextBox 195"/>
            <p:cNvSpPr txBox="1"/>
            <p:nvPr/>
          </p:nvSpPr>
          <p:spPr>
            <a:xfrm>
              <a:off x="5655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2018-09-30 ~ 2018-10-06</a:t>
              </a:r>
            </a:p>
          </p:txBody>
        </p:sp>
        <p:grpSp>
          <p:nvGrpSpPr>
            <p:cNvPr id="950" name="그룹 196"/>
            <p:cNvGrpSpPr/>
            <p:nvPr/>
          </p:nvGrpSpPr>
          <p:grpSpPr>
            <a:xfrm>
              <a:off x="1733085" y="22154"/>
              <a:ext cx="182343" cy="185475"/>
              <a:chOff x="0" y="0"/>
              <a:chExt cx="182342" cy="185473"/>
            </a:xfrm>
          </p:grpSpPr>
          <p:sp>
            <p:nvSpPr>
              <p:cNvPr id="948" name="타원 205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949" name="L 도형 206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953" name="그룹 197"/>
            <p:cNvGrpSpPr/>
            <p:nvPr/>
          </p:nvGrpSpPr>
          <p:grpSpPr>
            <a:xfrm>
              <a:off x="-1" y="22153"/>
              <a:ext cx="182344" cy="185475"/>
              <a:chOff x="0" y="0"/>
              <a:chExt cx="182342" cy="185474"/>
            </a:xfrm>
          </p:grpSpPr>
          <p:sp>
            <p:nvSpPr>
              <p:cNvPr id="951" name="타원 201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952" name="L 도형 202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955" name="TextBox 207"/>
          <p:cNvSpPr txBox="1"/>
          <p:nvPr/>
        </p:nvSpPr>
        <p:spPr>
          <a:xfrm>
            <a:off x="1624427" y="2401148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Today : </a:t>
            </a:r>
            <a:r>
              <a:rPr>
                <a:solidFill>
                  <a:schemeClr val="accent1"/>
                </a:solidFill>
              </a:rPr>
              <a:t>2018-10-06(</a:t>
            </a:r>
            <a:r>
              <a:rPr>
                <a:solidFill>
                  <a:schemeClr val="accent1"/>
                </a:solidFill>
              </a:rPr>
              <a:t>토</a:t>
            </a:r>
            <a:r>
              <a:rPr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956" name="표 208"/>
          <p:cNvGraphicFramePr/>
          <p:nvPr/>
        </p:nvGraphicFramePr>
        <p:xfrm>
          <a:off x="1847920" y="2652740"/>
          <a:ext cx="6924605" cy="438576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71479"/>
                <a:gridCol w="514350"/>
                <a:gridCol w="711282"/>
                <a:gridCol w="772556"/>
                <a:gridCol w="772556"/>
                <a:gridCol w="772556"/>
                <a:gridCol w="1743075"/>
                <a:gridCol w="666750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   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신청근태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2018-10-04(</a:t>
                      </a:r>
                      <a:r>
                        <a:t>목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2018-10-03(</a:t>
                      </a:r>
                      <a:r>
                        <a:t>수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공휴일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2018-10-02(</a:t>
                      </a:r>
                      <a:r>
                        <a:t>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21:00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2018-10-01(</a:t>
                      </a:r>
                      <a:r>
                        <a:t>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22:00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36393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2018-09-30(</a:t>
                      </a:r>
                      <a:r>
                        <a:t>일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47227">
                <a:tc gridSpan="8">
                  <a:txBody>
                    <a:bodyPr/>
                    <a:lstStyle/>
                    <a:p>
                      <a:pPr algn="l" defTabSz="1007912">
                        <a:defRPr sz="9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</a:p>
                    <a:p>
                      <a:pPr algn="l" defTabSz="1007912">
                        <a:defRPr sz="9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⊙ 주간 근무시간 합계 및 추이</a:t>
                      </a:r>
                      <a:br/>
                      <a:br/>
                      <a:r>
                        <a:t>- </a:t>
                      </a:r>
                      <a:r>
                        <a:t>기본근무 </a:t>
                      </a:r>
                      <a:r>
                        <a:t>: 21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  <a:br/>
                      <a:br/>
                      <a:r>
                        <a:t>- </a:t>
                      </a:r>
                      <a:r>
                        <a:t>연장근무 </a:t>
                      </a:r>
                      <a:r>
                        <a:t>: 10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  <a:br/>
                      <a:br/>
                      <a:r>
                        <a:t>- </a:t>
                      </a:r>
                      <a:r>
                        <a:t>합계시간 </a:t>
                      </a:r>
                      <a:r>
                        <a:t>: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32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시간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분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3858">
                <a:tc gridSpan="8"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957" name="그림 237" descr="그림 23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3644451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958" name="그림 238" descr="그림 23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4356339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959" name="그림 239" descr="그림 23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76315" y="4091328"/>
            <a:ext cx="140229" cy="141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960" name="그림 240" descr="그림 24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3891055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961" name="그림 241" descr="그림 24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61712" y="4116385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64" name="모서리가 둥근 직사각형 265"/>
          <p:cNvGrpSpPr/>
          <p:nvPr/>
        </p:nvGrpSpPr>
        <p:grpSpPr>
          <a:xfrm>
            <a:off x="3428996" y="3138177"/>
            <a:ext cx="521579" cy="193041"/>
            <a:chOff x="0" y="0"/>
            <a:chExt cx="521577" cy="193039"/>
          </a:xfrm>
        </p:grpSpPr>
        <p:sp>
          <p:nvSpPr>
            <p:cNvPr id="962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963" name="동의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동의</a:t>
              </a:r>
            </a:p>
          </p:txBody>
        </p:sp>
      </p:grpSp>
      <p:grpSp>
        <p:nvGrpSpPr>
          <p:cNvPr id="967" name="모서리가 둥근 직사각형 266"/>
          <p:cNvGrpSpPr/>
          <p:nvPr/>
        </p:nvGrpSpPr>
        <p:grpSpPr>
          <a:xfrm>
            <a:off x="3428996" y="3374255"/>
            <a:ext cx="521579" cy="193041"/>
            <a:chOff x="0" y="0"/>
            <a:chExt cx="521577" cy="193039"/>
          </a:xfrm>
        </p:grpSpPr>
        <p:sp>
          <p:nvSpPr>
            <p:cNvPr id="965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966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970" name="모서리가 둥근 직사각형 267"/>
          <p:cNvGrpSpPr/>
          <p:nvPr/>
        </p:nvGrpSpPr>
        <p:grpSpPr>
          <a:xfrm>
            <a:off x="3428996" y="3610333"/>
            <a:ext cx="521579" cy="193041"/>
            <a:chOff x="0" y="0"/>
            <a:chExt cx="521577" cy="193039"/>
          </a:xfrm>
        </p:grpSpPr>
        <p:sp>
          <p:nvSpPr>
            <p:cNvPr id="968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969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973" name="모서리가 둥근 직사각형 268"/>
          <p:cNvGrpSpPr/>
          <p:nvPr/>
        </p:nvGrpSpPr>
        <p:grpSpPr>
          <a:xfrm>
            <a:off x="3428996" y="3846411"/>
            <a:ext cx="521579" cy="193041"/>
            <a:chOff x="0" y="0"/>
            <a:chExt cx="521577" cy="193039"/>
          </a:xfrm>
        </p:grpSpPr>
        <p:sp>
          <p:nvSpPr>
            <p:cNvPr id="971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2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976" name="모서리가 둥근 직사각형 269"/>
          <p:cNvGrpSpPr/>
          <p:nvPr/>
        </p:nvGrpSpPr>
        <p:grpSpPr>
          <a:xfrm>
            <a:off x="3428996" y="4082489"/>
            <a:ext cx="521579" cy="193041"/>
            <a:chOff x="0" y="0"/>
            <a:chExt cx="521577" cy="193039"/>
          </a:xfrm>
        </p:grpSpPr>
        <p:sp>
          <p:nvSpPr>
            <p:cNvPr id="974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975" name="대기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979" name="모서리가 둥근 직사각형 270"/>
          <p:cNvGrpSpPr/>
          <p:nvPr/>
        </p:nvGrpSpPr>
        <p:grpSpPr>
          <a:xfrm>
            <a:off x="3428996" y="4318567"/>
            <a:ext cx="521579" cy="193041"/>
            <a:chOff x="0" y="0"/>
            <a:chExt cx="521577" cy="193039"/>
          </a:xfrm>
        </p:grpSpPr>
        <p:sp>
          <p:nvSpPr>
            <p:cNvPr id="977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8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982" name="모서리가 둥근 직사각형 271"/>
          <p:cNvGrpSpPr/>
          <p:nvPr/>
        </p:nvGrpSpPr>
        <p:grpSpPr>
          <a:xfrm>
            <a:off x="3428996" y="4554645"/>
            <a:ext cx="521579" cy="193041"/>
            <a:chOff x="0" y="0"/>
            <a:chExt cx="521577" cy="193039"/>
          </a:xfrm>
        </p:grpSpPr>
        <p:sp>
          <p:nvSpPr>
            <p:cNvPr id="980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1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985" name="타원 272"/>
          <p:cNvGrpSpPr/>
          <p:nvPr/>
        </p:nvGrpSpPr>
        <p:grpSpPr>
          <a:xfrm>
            <a:off x="3785599" y="2803540"/>
            <a:ext cx="114889" cy="180341"/>
            <a:chOff x="0" y="0"/>
            <a:chExt cx="114887" cy="180339"/>
          </a:xfrm>
        </p:grpSpPr>
        <p:sp>
          <p:nvSpPr>
            <p:cNvPr id="983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984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988" name="타원 273"/>
          <p:cNvGrpSpPr/>
          <p:nvPr/>
        </p:nvGrpSpPr>
        <p:grpSpPr>
          <a:xfrm>
            <a:off x="7461670" y="2803540"/>
            <a:ext cx="114889" cy="180341"/>
            <a:chOff x="0" y="0"/>
            <a:chExt cx="114887" cy="180339"/>
          </a:xfrm>
        </p:grpSpPr>
        <p:sp>
          <p:nvSpPr>
            <p:cNvPr id="986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987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1044" name="그룹 274"/>
          <p:cNvGrpSpPr/>
          <p:nvPr/>
        </p:nvGrpSpPr>
        <p:grpSpPr>
          <a:xfrm>
            <a:off x="4494895" y="4867031"/>
            <a:ext cx="4167936" cy="1753076"/>
            <a:chOff x="0" y="0"/>
            <a:chExt cx="4167935" cy="1753074"/>
          </a:xfrm>
        </p:grpSpPr>
        <p:sp>
          <p:nvSpPr>
            <p:cNvPr id="989" name="모서리가 둥근 직사각형 275"/>
            <p:cNvSpPr/>
            <p:nvPr/>
          </p:nvSpPr>
          <p:spPr>
            <a:xfrm>
              <a:off x="0" y="0"/>
              <a:ext cx="4153805" cy="1753075"/>
            </a:xfrm>
            <a:prstGeom prst="roundRect">
              <a:avLst>
                <a:gd name="adj" fmla="val 4617"/>
              </a:avLst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0" name="TextBox 276"/>
            <p:cNvSpPr txBox="1"/>
            <p:nvPr/>
          </p:nvSpPr>
          <p:spPr>
            <a:xfrm>
              <a:off x="76178" y="1398219"/>
              <a:ext cx="5415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합계</a:t>
              </a:r>
            </a:p>
          </p:txBody>
        </p:sp>
        <p:grpSp>
          <p:nvGrpSpPr>
            <p:cNvPr id="1000" name="그룹 277"/>
            <p:cNvGrpSpPr/>
            <p:nvPr/>
          </p:nvGrpSpPr>
          <p:grpSpPr>
            <a:xfrm>
              <a:off x="3429016" y="83409"/>
              <a:ext cx="634459" cy="522054"/>
              <a:chOff x="0" y="0"/>
              <a:chExt cx="634457" cy="522053"/>
            </a:xfrm>
          </p:grpSpPr>
          <p:grpSp>
            <p:nvGrpSpPr>
              <p:cNvPr id="993" name="그룹 361"/>
              <p:cNvGrpSpPr/>
              <p:nvPr/>
            </p:nvGrpSpPr>
            <p:grpSpPr>
              <a:xfrm>
                <a:off x="1346" y="0"/>
                <a:ext cx="633112" cy="193040"/>
                <a:chOff x="0" y="0"/>
                <a:chExt cx="633111" cy="193039"/>
              </a:xfrm>
            </p:grpSpPr>
            <p:sp>
              <p:nvSpPr>
                <p:cNvPr id="991" name="직사각형 368"/>
                <p:cNvSpPr/>
                <p:nvPr/>
              </p:nvSpPr>
              <p:spPr>
                <a:xfrm>
                  <a:off x="0" y="43376"/>
                  <a:ext cx="101501" cy="108323"/>
                </a:xfrm>
                <a:prstGeom prst="rect">
                  <a:avLst/>
                </a:prstGeom>
                <a:solidFill>
                  <a:schemeClr val="accent2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992" name="TextBox 369"/>
                <p:cNvSpPr txBox="1"/>
                <p:nvPr/>
              </p:nvSpPr>
              <p:spPr>
                <a:xfrm>
                  <a:off x="80171" y="0"/>
                  <a:ext cx="552941" cy="193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기본근무</a:t>
                  </a:r>
                </a:p>
              </p:txBody>
            </p:sp>
          </p:grpSp>
          <p:grpSp>
            <p:nvGrpSpPr>
              <p:cNvPr id="996" name="그룹 362"/>
              <p:cNvGrpSpPr/>
              <p:nvPr/>
            </p:nvGrpSpPr>
            <p:grpSpPr>
              <a:xfrm>
                <a:off x="0" y="164506"/>
                <a:ext cx="633887" cy="193041"/>
                <a:chOff x="0" y="0"/>
                <a:chExt cx="633886" cy="193039"/>
              </a:xfrm>
            </p:grpSpPr>
            <p:sp>
              <p:nvSpPr>
                <p:cNvPr id="994" name="직사각형 366"/>
                <p:cNvSpPr/>
                <p:nvPr/>
              </p:nvSpPr>
              <p:spPr>
                <a:xfrm>
                  <a:off x="0" y="44798"/>
                  <a:ext cx="101501" cy="108323"/>
                </a:xfrm>
                <a:prstGeom prst="rect">
                  <a:avLst/>
                </a:prstGeom>
                <a:solidFill>
                  <a:srgbClr val="B6DF89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995" name="TextBox 367"/>
                <p:cNvSpPr txBox="1"/>
                <p:nvPr/>
              </p:nvSpPr>
              <p:spPr>
                <a:xfrm>
                  <a:off x="80947" y="0"/>
                  <a:ext cx="552940" cy="193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연장근무</a:t>
                  </a:r>
                </a:p>
              </p:txBody>
            </p:sp>
          </p:grpSp>
          <p:grpSp>
            <p:nvGrpSpPr>
              <p:cNvPr id="999" name="그룹 363"/>
              <p:cNvGrpSpPr/>
              <p:nvPr/>
            </p:nvGrpSpPr>
            <p:grpSpPr>
              <a:xfrm>
                <a:off x="775" y="329013"/>
                <a:ext cx="633112" cy="193041"/>
                <a:chOff x="0" y="0"/>
                <a:chExt cx="633110" cy="193039"/>
              </a:xfrm>
            </p:grpSpPr>
            <p:sp>
              <p:nvSpPr>
                <p:cNvPr id="997" name="직사각형 364"/>
                <p:cNvSpPr/>
                <p:nvPr/>
              </p:nvSpPr>
              <p:spPr>
                <a:xfrm>
                  <a:off x="0" y="43376"/>
                  <a:ext cx="101501" cy="108323"/>
                </a:xfrm>
                <a:prstGeom prst="rect">
                  <a:avLst/>
                </a:prstGeom>
                <a:solidFill>
                  <a:srgbClr val="FFBFBF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998" name="TextBox 365"/>
                <p:cNvSpPr txBox="1"/>
                <p:nvPr/>
              </p:nvSpPr>
              <p:spPr>
                <a:xfrm>
                  <a:off x="80171" y="0"/>
                  <a:ext cx="552940" cy="1930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7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제외시간</a:t>
                  </a:r>
                </a:p>
              </p:txBody>
            </p:sp>
          </p:grpSp>
        </p:grpSp>
        <p:sp>
          <p:nvSpPr>
            <p:cNvPr id="1001" name="직선 연결선 279"/>
            <p:cNvSpPr/>
            <p:nvPr/>
          </p:nvSpPr>
          <p:spPr>
            <a:xfrm>
              <a:off x="725104" y="1172667"/>
              <a:ext cx="314031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2" name="직선 연결선 280"/>
            <p:cNvSpPr/>
            <p:nvPr/>
          </p:nvSpPr>
          <p:spPr>
            <a:xfrm>
              <a:off x="725104" y="949349"/>
              <a:ext cx="314031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3" name="TextBox 281"/>
            <p:cNvSpPr txBox="1"/>
            <p:nvPr/>
          </p:nvSpPr>
          <p:spPr>
            <a:xfrm>
              <a:off x="720436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30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1004" name="TextBox 282"/>
            <p:cNvSpPr txBox="1"/>
            <p:nvPr/>
          </p:nvSpPr>
          <p:spPr>
            <a:xfrm>
              <a:off x="1154246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1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1005" name="TextBox 283"/>
            <p:cNvSpPr txBox="1"/>
            <p:nvPr/>
          </p:nvSpPr>
          <p:spPr>
            <a:xfrm>
              <a:off x="1588055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</a:t>
              </a:r>
              <a:r>
                <a:t>일</a:t>
              </a:r>
            </a:p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대기</a:t>
              </a:r>
              <a:r>
                <a:t>)</a:t>
              </a:r>
            </a:p>
          </p:txBody>
        </p:sp>
        <p:sp>
          <p:nvSpPr>
            <p:cNvPr id="1006" name="TextBox 284"/>
            <p:cNvSpPr txBox="1"/>
            <p:nvPr/>
          </p:nvSpPr>
          <p:spPr>
            <a:xfrm>
              <a:off x="2021865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1007" name="TextBox 285"/>
            <p:cNvSpPr txBox="1"/>
            <p:nvPr/>
          </p:nvSpPr>
          <p:spPr>
            <a:xfrm>
              <a:off x="2455676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4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1008" name="TextBox 286"/>
            <p:cNvSpPr txBox="1"/>
            <p:nvPr/>
          </p:nvSpPr>
          <p:spPr>
            <a:xfrm>
              <a:off x="2889485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5</a:t>
              </a:r>
              <a:r>
                <a:t>일</a:t>
              </a:r>
            </a:p>
            <a:p>
              <a:pPr algn="ctr">
                <a:defRPr sz="8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1009" name="TextBox 287"/>
            <p:cNvSpPr txBox="1"/>
            <p:nvPr/>
          </p:nvSpPr>
          <p:spPr>
            <a:xfrm>
              <a:off x="3323291" y="1398219"/>
              <a:ext cx="541525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6</a:t>
              </a:r>
              <a:r>
                <a:t>일</a:t>
              </a:r>
            </a:p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동의</a:t>
              </a:r>
              <a:r>
                <a:t>)</a:t>
              </a:r>
            </a:p>
          </p:txBody>
        </p:sp>
        <p:grpSp>
          <p:nvGrpSpPr>
            <p:cNvPr id="1013" name="그룹 288"/>
            <p:cNvGrpSpPr/>
            <p:nvPr/>
          </p:nvGrpSpPr>
          <p:grpSpPr>
            <a:xfrm>
              <a:off x="1360695" y="697848"/>
              <a:ext cx="130997" cy="690720"/>
              <a:chOff x="0" y="0"/>
              <a:chExt cx="130996" cy="690718"/>
            </a:xfrm>
          </p:grpSpPr>
          <p:sp>
            <p:nvSpPr>
              <p:cNvPr id="1010" name="직사각형 358"/>
              <p:cNvSpPr/>
              <p:nvPr/>
            </p:nvSpPr>
            <p:spPr>
              <a:xfrm>
                <a:off x="-1" y="323087"/>
                <a:ext cx="130998" cy="367632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1011" name="직사각형 359"/>
              <p:cNvSpPr/>
              <p:nvPr/>
            </p:nvSpPr>
            <p:spPr>
              <a:xfrm>
                <a:off x="-1" y="118110"/>
                <a:ext cx="130998" cy="207704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1012" name="직사각형 360"/>
              <p:cNvSpPr/>
              <p:nvPr/>
            </p:nvSpPr>
            <p:spPr>
              <a:xfrm>
                <a:off x="-1" y="0"/>
                <a:ext cx="130998" cy="119088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1017" name="그룹 289"/>
            <p:cNvGrpSpPr/>
            <p:nvPr/>
          </p:nvGrpSpPr>
          <p:grpSpPr>
            <a:xfrm>
              <a:off x="1794210" y="911377"/>
              <a:ext cx="130997" cy="477191"/>
              <a:chOff x="0" y="0"/>
              <a:chExt cx="130996" cy="477189"/>
            </a:xfrm>
          </p:grpSpPr>
          <p:sp>
            <p:nvSpPr>
              <p:cNvPr id="1014" name="직사각형 355"/>
              <p:cNvSpPr/>
              <p:nvPr/>
            </p:nvSpPr>
            <p:spPr>
              <a:xfrm>
                <a:off x="-1" y="223208"/>
                <a:ext cx="130998" cy="253982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1015" name="직사각형 356"/>
              <p:cNvSpPr/>
              <p:nvPr/>
            </p:nvSpPr>
            <p:spPr>
              <a:xfrm>
                <a:off x="-1" y="81597"/>
                <a:ext cx="130998" cy="143495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1016" name="직사각형 357"/>
              <p:cNvSpPr/>
              <p:nvPr/>
            </p:nvSpPr>
            <p:spPr>
              <a:xfrm>
                <a:off x="-1" y="-1"/>
                <a:ext cx="130998" cy="82273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1018" name="직사각형 290"/>
            <p:cNvSpPr/>
            <p:nvPr/>
          </p:nvSpPr>
          <p:spPr>
            <a:xfrm>
              <a:off x="2227725" y="1318485"/>
              <a:ext cx="130997" cy="70082"/>
            </a:xfrm>
            <a:prstGeom prst="rect">
              <a:avLst/>
            </a:prstGeom>
            <a:solidFill>
              <a:srgbClr val="B6DF89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1021" name="그룹 291"/>
            <p:cNvGrpSpPr/>
            <p:nvPr/>
          </p:nvGrpSpPr>
          <p:grpSpPr>
            <a:xfrm>
              <a:off x="2661240" y="902281"/>
              <a:ext cx="130997" cy="486285"/>
              <a:chOff x="0" y="0"/>
              <a:chExt cx="130996" cy="486283"/>
            </a:xfrm>
          </p:grpSpPr>
          <p:sp>
            <p:nvSpPr>
              <p:cNvPr id="1019" name="직사각형 353"/>
              <p:cNvSpPr/>
              <p:nvPr/>
            </p:nvSpPr>
            <p:spPr>
              <a:xfrm>
                <a:off x="-1" y="118652"/>
                <a:ext cx="130998" cy="367632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1020" name="직사각형 354"/>
              <p:cNvSpPr/>
              <p:nvPr/>
            </p:nvSpPr>
            <p:spPr>
              <a:xfrm>
                <a:off x="-1" y="-1"/>
                <a:ext cx="130998" cy="119089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1025" name="그룹 292"/>
            <p:cNvGrpSpPr/>
            <p:nvPr/>
          </p:nvGrpSpPr>
          <p:grpSpPr>
            <a:xfrm>
              <a:off x="3094755" y="827088"/>
              <a:ext cx="130997" cy="561479"/>
              <a:chOff x="0" y="0"/>
              <a:chExt cx="130996" cy="561478"/>
            </a:xfrm>
          </p:grpSpPr>
          <p:sp>
            <p:nvSpPr>
              <p:cNvPr id="1022" name="직사각형 305"/>
              <p:cNvSpPr/>
              <p:nvPr/>
            </p:nvSpPr>
            <p:spPr>
              <a:xfrm>
                <a:off x="-1" y="262635"/>
                <a:ext cx="130998" cy="298844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1023" name="직사각형 345"/>
              <p:cNvSpPr/>
              <p:nvPr/>
            </p:nvSpPr>
            <p:spPr>
              <a:xfrm>
                <a:off x="-1" y="96010"/>
                <a:ext cx="130998" cy="168841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1024" name="직사각형 346"/>
              <p:cNvSpPr/>
              <p:nvPr/>
            </p:nvSpPr>
            <p:spPr>
              <a:xfrm>
                <a:off x="-1" y="-1"/>
                <a:ext cx="130998" cy="96806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1026" name="직사각형 293"/>
            <p:cNvSpPr/>
            <p:nvPr/>
          </p:nvSpPr>
          <p:spPr>
            <a:xfrm>
              <a:off x="923033" y="697859"/>
              <a:ext cx="130997" cy="683365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027" name="직사각형 294"/>
            <p:cNvSpPr/>
            <p:nvPr/>
          </p:nvSpPr>
          <p:spPr>
            <a:xfrm>
              <a:off x="3540216" y="697857"/>
              <a:ext cx="130997" cy="690709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028" name="직선 연결선 295"/>
            <p:cNvSpPr/>
            <p:nvPr/>
          </p:nvSpPr>
          <p:spPr>
            <a:xfrm>
              <a:off x="720436" y="1390874"/>
              <a:ext cx="3144981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9" name="TextBox 296"/>
            <p:cNvSpPr txBox="1"/>
            <p:nvPr/>
          </p:nvSpPr>
          <p:spPr>
            <a:xfrm>
              <a:off x="3801880" y="1071993"/>
              <a:ext cx="363297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5h</a:t>
              </a:r>
            </a:p>
          </p:txBody>
        </p:sp>
        <p:sp>
          <p:nvSpPr>
            <p:cNvPr id="1030" name="TextBox 297"/>
            <p:cNvSpPr txBox="1"/>
            <p:nvPr/>
          </p:nvSpPr>
          <p:spPr>
            <a:xfrm>
              <a:off x="3804639" y="849597"/>
              <a:ext cx="363297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10h</a:t>
              </a:r>
            </a:p>
          </p:txBody>
        </p:sp>
        <p:sp>
          <p:nvSpPr>
            <p:cNvPr id="1031" name="직선 연결선 298"/>
            <p:cNvSpPr/>
            <p:nvPr/>
          </p:nvSpPr>
          <p:spPr>
            <a:xfrm>
              <a:off x="134071" y="1390874"/>
              <a:ext cx="491895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39" name="그룹 299"/>
            <p:cNvGrpSpPr/>
            <p:nvPr/>
          </p:nvGrpSpPr>
          <p:grpSpPr>
            <a:xfrm>
              <a:off x="260850" y="332688"/>
              <a:ext cx="206025" cy="1057508"/>
              <a:chOff x="0" y="0"/>
              <a:chExt cx="206024" cy="1057507"/>
            </a:xfrm>
          </p:grpSpPr>
          <p:grpSp>
            <p:nvGrpSpPr>
              <p:cNvPr id="1034" name="직사각형 302"/>
              <p:cNvGrpSpPr/>
              <p:nvPr/>
            </p:nvGrpSpPr>
            <p:grpSpPr>
              <a:xfrm>
                <a:off x="-1" y="494401"/>
                <a:ext cx="206026" cy="563106"/>
                <a:chOff x="0" y="0"/>
                <a:chExt cx="206024" cy="563105"/>
              </a:xfrm>
            </p:grpSpPr>
            <p:sp>
              <p:nvSpPr>
                <p:cNvPr id="1032" name="직사각형"/>
                <p:cNvSpPr/>
                <p:nvPr/>
              </p:nvSpPr>
              <p:spPr>
                <a:xfrm>
                  <a:off x="-1" y="0"/>
                  <a:ext cx="206026" cy="563106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1033" name="%"/>
                <p:cNvSpPr txBox="1"/>
                <p:nvPr/>
              </p:nvSpPr>
              <p:spPr>
                <a:xfrm>
                  <a:off x="-1" y="185032"/>
                  <a:ext cx="206026" cy="193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grpSp>
            <p:nvGrpSpPr>
              <p:cNvPr id="1037" name="직사각형 303"/>
              <p:cNvGrpSpPr/>
              <p:nvPr/>
            </p:nvGrpSpPr>
            <p:grpSpPr>
              <a:xfrm>
                <a:off x="-1" y="175672"/>
                <a:ext cx="206026" cy="318143"/>
                <a:chOff x="0" y="0"/>
                <a:chExt cx="206024" cy="318142"/>
              </a:xfrm>
            </p:grpSpPr>
            <p:sp>
              <p:nvSpPr>
                <p:cNvPr id="1035" name="직사각형"/>
                <p:cNvSpPr/>
                <p:nvPr/>
              </p:nvSpPr>
              <p:spPr>
                <a:xfrm>
                  <a:off x="-1" y="-1"/>
                  <a:ext cx="206026" cy="318144"/>
                </a:xfrm>
                <a:prstGeom prst="rect">
                  <a:avLst/>
                </a:prstGeom>
                <a:solidFill>
                  <a:srgbClr val="B6DF89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1036" name="%"/>
                <p:cNvSpPr txBox="1"/>
                <p:nvPr/>
              </p:nvSpPr>
              <p:spPr>
                <a:xfrm>
                  <a:off x="-1" y="62550"/>
                  <a:ext cx="206026" cy="193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7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sp>
            <p:nvSpPr>
              <p:cNvPr id="1038" name="직사각형 304"/>
              <p:cNvSpPr/>
              <p:nvPr/>
            </p:nvSpPr>
            <p:spPr>
              <a:xfrm>
                <a:off x="-1" y="-1"/>
                <a:ext cx="206026" cy="182409"/>
              </a:xfrm>
              <a:prstGeom prst="rect">
                <a:avLst/>
              </a:prstGeom>
              <a:solidFill>
                <a:srgbClr val="FFBFBF"/>
              </a:solidFill>
              <a:ln w="952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1040" name="TextBox 300"/>
            <p:cNvSpPr txBox="1"/>
            <p:nvPr/>
          </p:nvSpPr>
          <p:spPr>
            <a:xfrm>
              <a:off x="298748" y="320734"/>
              <a:ext cx="13205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%</a:t>
              </a:r>
            </a:p>
          </p:txBody>
        </p:sp>
        <p:grpSp>
          <p:nvGrpSpPr>
            <p:cNvPr id="1043" name="사각형 설명선 301"/>
            <p:cNvGrpSpPr/>
            <p:nvPr/>
          </p:nvGrpSpPr>
          <p:grpSpPr>
            <a:xfrm>
              <a:off x="471899" y="315689"/>
              <a:ext cx="682347" cy="193041"/>
              <a:chOff x="0" y="0"/>
              <a:chExt cx="682346" cy="193039"/>
            </a:xfrm>
          </p:grpSpPr>
          <p:sp>
            <p:nvSpPr>
              <p:cNvPr id="1041" name="도형"/>
              <p:cNvSpPr/>
              <p:nvPr/>
            </p:nvSpPr>
            <p:spPr>
              <a:xfrm>
                <a:off x="0" y="14384"/>
                <a:ext cx="682346" cy="164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7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1467" y="21600"/>
                    </a:lnTo>
                    <a:lnTo>
                      <a:pt x="1467" y="9000"/>
                    </a:lnTo>
                    <a:lnTo>
                      <a:pt x="0" y="5967"/>
                    </a:lnTo>
                    <a:lnTo>
                      <a:pt x="1467" y="3600"/>
                    </a:lnTo>
                    <a:close/>
                  </a:path>
                </a:pathLst>
              </a:custGeom>
              <a:solidFill>
                <a:srgbClr val="D4E3F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1042" name="6시간 30분"/>
              <p:cNvSpPr txBox="1"/>
              <p:nvPr/>
            </p:nvSpPr>
            <p:spPr>
              <a:xfrm>
                <a:off x="46344" y="-1"/>
                <a:ext cx="636003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  <a:r>
                  <a:t>6</a:t>
                </a:r>
                <a:r>
                  <a:t>시간 </a:t>
                </a:r>
                <a:r>
                  <a:t>30</a:t>
                </a:r>
                <a:r>
                  <a:t>분</a:t>
                </a:r>
              </a:p>
            </p:txBody>
          </p:sp>
        </p:grpSp>
      </p:grpSp>
      <p:grpSp>
        <p:nvGrpSpPr>
          <p:cNvPr id="1049" name="그룹 371"/>
          <p:cNvGrpSpPr/>
          <p:nvPr/>
        </p:nvGrpSpPr>
        <p:grpSpPr>
          <a:xfrm>
            <a:off x="6490715" y="4386452"/>
            <a:ext cx="853060" cy="62042"/>
            <a:chOff x="0" y="0"/>
            <a:chExt cx="853058" cy="62040"/>
          </a:xfrm>
        </p:grpSpPr>
        <p:sp>
          <p:nvSpPr>
            <p:cNvPr id="1045" name="직사각형 372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6" name="직사각형 373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7" name="직사각형 374"/>
            <p:cNvSpPr/>
            <p:nvPr/>
          </p:nvSpPr>
          <p:spPr>
            <a:xfrm>
              <a:off x="0" y="0"/>
              <a:ext cx="78490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8" name="직사각형 375"/>
            <p:cNvSpPr/>
            <p:nvPr/>
          </p:nvSpPr>
          <p:spPr>
            <a:xfrm>
              <a:off x="-1" y="0"/>
              <a:ext cx="50016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54" name="그룹 376"/>
          <p:cNvGrpSpPr/>
          <p:nvPr/>
        </p:nvGrpSpPr>
        <p:grpSpPr>
          <a:xfrm>
            <a:off x="6490715" y="3209321"/>
            <a:ext cx="853060" cy="62042"/>
            <a:chOff x="0" y="0"/>
            <a:chExt cx="853058" cy="62040"/>
          </a:xfrm>
        </p:grpSpPr>
        <p:sp>
          <p:nvSpPr>
            <p:cNvPr id="1050" name="직사각형 377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1" name="직사각형 378"/>
            <p:cNvSpPr/>
            <p:nvPr/>
          </p:nvSpPr>
          <p:spPr>
            <a:xfrm>
              <a:off x="-1" y="0"/>
              <a:ext cx="68234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2" name="직사각형 379"/>
            <p:cNvSpPr/>
            <p:nvPr/>
          </p:nvSpPr>
          <p:spPr>
            <a:xfrm>
              <a:off x="0" y="0"/>
              <a:ext cx="560888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3" name="직사각형 380"/>
            <p:cNvSpPr/>
            <p:nvPr/>
          </p:nvSpPr>
          <p:spPr>
            <a:xfrm>
              <a:off x="0" y="0"/>
              <a:ext cx="43200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59" name="그룹 381"/>
          <p:cNvGrpSpPr/>
          <p:nvPr/>
        </p:nvGrpSpPr>
        <p:grpSpPr>
          <a:xfrm>
            <a:off x="6490715" y="3444747"/>
            <a:ext cx="853060" cy="62042"/>
            <a:chOff x="0" y="0"/>
            <a:chExt cx="853058" cy="62040"/>
          </a:xfrm>
        </p:grpSpPr>
        <p:sp>
          <p:nvSpPr>
            <p:cNvPr id="1055" name="직사각형 382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6" name="직사각형 383"/>
            <p:cNvSpPr/>
            <p:nvPr/>
          </p:nvSpPr>
          <p:spPr>
            <a:xfrm>
              <a:off x="-1" y="0"/>
              <a:ext cx="711361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7" name="직사각형 384"/>
            <p:cNvSpPr/>
            <p:nvPr/>
          </p:nvSpPr>
          <p:spPr>
            <a:xfrm>
              <a:off x="0" y="0"/>
              <a:ext cx="602723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8" name="직사각형 385"/>
            <p:cNvSpPr/>
            <p:nvPr/>
          </p:nvSpPr>
          <p:spPr>
            <a:xfrm>
              <a:off x="0" y="0"/>
              <a:ext cx="43200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63" name="그룹 386"/>
          <p:cNvGrpSpPr/>
          <p:nvPr/>
        </p:nvGrpSpPr>
        <p:grpSpPr>
          <a:xfrm>
            <a:off x="6490715" y="3680173"/>
            <a:ext cx="853060" cy="62042"/>
            <a:chOff x="0" y="0"/>
            <a:chExt cx="853058" cy="62040"/>
          </a:xfrm>
        </p:grpSpPr>
        <p:sp>
          <p:nvSpPr>
            <p:cNvPr id="1060" name="직사각형 387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1" name="직사각형 388"/>
            <p:cNvSpPr/>
            <p:nvPr/>
          </p:nvSpPr>
          <p:spPr>
            <a:xfrm>
              <a:off x="-1" y="0"/>
              <a:ext cx="584505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2" name="직사각형 389"/>
            <p:cNvSpPr/>
            <p:nvPr/>
          </p:nvSpPr>
          <p:spPr>
            <a:xfrm>
              <a:off x="0" y="0"/>
              <a:ext cx="494761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66" name="그룹 390"/>
          <p:cNvGrpSpPr/>
          <p:nvPr/>
        </p:nvGrpSpPr>
        <p:grpSpPr>
          <a:xfrm>
            <a:off x="6490715" y="3915600"/>
            <a:ext cx="853060" cy="62042"/>
            <a:chOff x="0" y="0"/>
            <a:chExt cx="853058" cy="62040"/>
          </a:xfrm>
        </p:grpSpPr>
        <p:sp>
          <p:nvSpPr>
            <p:cNvPr id="1064" name="직사각형 391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5" name="직사각형 392"/>
            <p:cNvSpPr/>
            <p:nvPr/>
          </p:nvSpPr>
          <p:spPr>
            <a:xfrm>
              <a:off x="0" y="0"/>
              <a:ext cx="84453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71" name="그룹 393"/>
          <p:cNvGrpSpPr/>
          <p:nvPr/>
        </p:nvGrpSpPr>
        <p:grpSpPr>
          <a:xfrm>
            <a:off x="6490715" y="4151026"/>
            <a:ext cx="853060" cy="62042"/>
            <a:chOff x="0" y="0"/>
            <a:chExt cx="853058" cy="62040"/>
          </a:xfrm>
        </p:grpSpPr>
        <p:sp>
          <p:nvSpPr>
            <p:cNvPr id="1067" name="직사각형 394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8" name="직사각형 395"/>
            <p:cNvSpPr/>
            <p:nvPr/>
          </p:nvSpPr>
          <p:spPr>
            <a:xfrm>
              <a:off x="0" y="0"/>
              <a:ext cx="584504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9" name="직사각형 396"/>
            <p:cNvSpPr/>
            <p:nvPr/>
          </p:nvSpPr>
          <p:spPr>
            <a:xfrm>
              <a:off x="0" y="0"/>
              <a:ext cx="461023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0" name="직사각형 397"/>
            <p:cNvSpPr/>
            <p:nvPr/>
          </p:nvSpPr>
          <p:spPr>
            <a:xfrm>
              <a:off x="0" y="0"/>
              <a:ext cx="35905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76" name="그룹 398"/>
          <p:cNvGrpSpPr/>
          <p:nvPr/>
        </p:nvGrpSpPr>
        <p:grpSpPr>
          <a:xfrm>
            <a:off x="6490715" y="4621877"/>
            <a:ext cx="853060" cy="62042"/>
            <a:chOff x="0" y="0"/>
            <a:chExt cx="853058" cy="62040"/>
          </a:xfrm>
        </p:grpSpPr>
        <p:sp>
          <p:nvSpPr>
            <p:cNvPr id="1072" name="직사각형 399"/>
            <p:cNvSpPr/>
            <p:nvPr/>
          </p:nvSpPr>
          <p:spPr>
            <a:xfrm>
              <a:off x="0" y="0"/>
              <a:ext cx="85305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3" name="직사각형 400"/>
            <p:cNvSpPr/>
            <p:nvPr/>
          </p:nvSpPr>
          <p:spPr>
            <a:xfrm>
              <a:off x="-1" y="0"/>
              <a:ext cx="68234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4" name="직사각형 401"/>
            <p:cNvSpPr/>
            <p:nvPr/>
          </p:nvSpPr>
          <p:spPr>
            <a:xfrm>
              <a:off x="0" y="0"/>
              <a:ext cx="560888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5" name="직사각형 402"/>
            <p:cNvSpPr/>
            <p:nvPr/>
          </p:nvSpPr>
          <p:spPr>
            <a:xfrm>
              <a:off x="0" y="0"/>
              <a:ext cx="43200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77" name="직사각형 403"/>
          <p:cNvSpPr/>
          <p:nvPr/>
        </p:nvSpPr>
        <p:spPr>
          <a:xfrm>
            <a:off x="173928" y="1129356"/>
            <a:ext cx="10760773" cy="6020222"/>
          </a:xfrm>
          <a:prstGeom prst="rect">
            <a:avLst/>
          </a:prstGeom>
          <a:solidFill>
            <a:srgbClr val="000000">
              <a:alpha val="40000"/>
            </a:srgbClr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078" name="직사각형 494"/>
          <p:cNvSpPr/>
          <p:nvPr/>
        </p:nvSpPr>
        <p:spPr>
          <a:xfrm>
            <a:off x="7818187" y="2645909"/>
            <a:ext cx="2987276" cy="4385768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9" name="직선 연결선 495"/>
          <p:cNvSpPr/>
          <p:nvPr/>
        </p:nvSpPr>
        <p:spPr>
          <a:xfrm>
            <a:off x="7897951" y="3013804"/>
            <a:ext cx="2775076" cy="1"/>
          </a:xfrm>
          <a:prstGeom prst="lin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82" name="그룹 496"/>
          <p:cNvGrpSpPr/>
          <p:nvPr/>
        </p:nvGrpSpPr>
        <p:grpSpPr>
          <a:xfrm>
            <a:off x="10618686" y="2785396"/>
            <a:ext cx="85970" cy="85970"/>
            <a:chOff x="0" y="0"/>
            <a:chExt cx="85969" cy="85969"/>
          </a:xfrm>
        </p:grpSpPr>
        <p:sp>
          <p:nvSpPr>
            <p:cNvPr id="1080" name="직선 연결선 497"/>
            <p:cNvSpPr/>
            <p:nvPr/>
          </p:nvSpPr>
          <p:spPr>
            <a:xfrm>
              <a:off x="-1" y="-1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1" name="직선 연결선 498"/>
            <p:cNvSpPr/>
            <p:nvPr/>
          </p:nvSpPr>
          <p:spPr>
            <a:xfrm flipV="1">
              <a:off x="-1" y="0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83" name="TextBox 499"/>
          <p:cNvSpPr txBox="1"/>
          <p:nvPr/>
        </p:nvSpPr>
        <p:spPr>
          <a:xfrm>
            <a:off x="7804931" y="2712964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⊙</a:t>
            </a:r>
            <a:r>
              <a:t> </a:t>
            </a:r>
            <a:r>
              <a:t>일별 근무시간 관리</a:t>
            </a:r>
          </a:p>
        </p:txBody>
      </p:sp>
      <p:grpSp>
        <p:nvGrpSpPr>
          <p:cNvPr id="1086" name="직사각형 500"/>
          <p:cNvGrpSpPr/>
          <p:nvPr/>
        </p:nvGrpSpPr>
        <p:grpSpPr>
          <a:xfrm>
            <a:off x="9694623" y="2716457"/>
            <a:ext cx="392391" cy="205741"/>
            <a:chOff x="0" y="0"/>
            <a:chExt cx="392390" cy="205740"/>
          </a:xfrm>
        </p:grpSpPr>
        <p:sp>
          <p:nvSpPr>
            <p:cNvPr id="1084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085" name="저장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저장</a:t>
              </a:r>
            </a:p>
          </p:txBody>
        </p:sp>
      </p:grpSp>
      <p:grpSp>
        <p:nvGrpSpPr>
          <p:cNvPr id="1089" name="직사각형 501"/>
          <p:cNvGrpSpPr/>
          <p:nvPr/>
        </p:nvGrpSpPr>
        <p:grpSpPr>
          <a:xfrm>
            <a:off x="10129598" y="2716457"/>
            <a:ext cx="392391" cy="205741"/>
            <a:chOff x="0" y="0"/>
            <a:chExt cx="392390" cy="205740"/>
          </a:xfrm>
        </p:grpSpPr>
        <p:sp>
          <p:nvSpPr>
            <p:cNvPr id="1087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088" name="동의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동의</a:t>
              </a:r>
            </a:p>
          </p:txBody>
        </p:sp>
      </p:grpSp>
      <p:sp>
        <p:nvSpPr>
          <p:cNvPr id="1090" name="직사각형 502"/>
          <p:cNvSpPr/>
          <p:nvPr/>
        </p:nvSpPr>
        <p:spPr>
          <a:xfrm>
            <a:off x="7827712" y="3109628"/>
            <a:ext cx="2967251" cy="436366"/>
          </a:xfrm>
          <a:prstGeom prst="rect">
            <a:avLst/>
          </a:prstGeom>
          <a:solidFill>
            <a:srgbClr val="D4E3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1" name="TextBox 503"/>
          <p:cNvSpPr txBox="1"/>
          <p:nvPr/>
        </p:nvSpPr>
        <p:spPr>
          <a:xfrm>
            <a:off x="8233506" y="3201291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나근태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 개발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팀 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92" name="타원 504"/>
          <p:cNvSpPr/>
          <p:nvPr/>
        </p:nvSpPr>
        <p:spPr>
          <a:xfrm>
            <a:off x="7892215" y="3154588"/>
            <a:ext cx="335975" cy="335975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3" name="직사각형 505"/>
          <p:cNvSpPr/>
          <p:nvPr/>
        </p:nvSpPr>
        <p:spPr>
          <a:xfrm>
            <a:off x="7830405" y="4594316"/>
            <a:ext cx="2967251" cy="1098657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96" name="그룹 506"/>
          <p:cNvGrpSpPr/>
          <p:nvPr/>
        </p:nvGrpSpPr>
        <p:grpSpPr>
          <a:xfrm>
            <a:off x="7818187" y="3633291"/>
            <a:ext cx="2400233" cy="205741"/>
            <a:chOff x="0" y="0"/>
            <a:chExt cx="2400232" cy="205740"/>
          </a:xfrm>
        </p:grpSpPr>
        <p:sp>
          <p:nvSpPr>
            <p:cNvPr id="1094" name="TextBox 507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제외 근무시간</a:t>
              </a:r>
              <a:r>
                <a:t> </a:t>
              </a:r>
            </a:p>
          </p:txBody>
        </p:sp>
        <p:sp>
          <p:nvSpPr>
            <p:cNvPr id="1095" name="직선 연결선 508"/>
            <p:cNvSpPr/>
            <p:nvPr/>
          </p:nvSpPr>
          <p:spPr>
            <a:xfrm>
              <a:off x="739610" y="113356"/>
              <a:ext cx="1660623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1097" name="표 509"/>
          <p:cNvGraphicFramePr/>
          <p:nvPr/>
        </p:nvGraphicFramePr>
        <p:xfrm>
          <a:off x="7916940" y="3856742"/>
          <a:ext cx="2754232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3725"/>
                <a:gridCol w="1220253"/>
                <a:gridCol w="1220253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no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시작시간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종료시간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0800">
                <a:tc row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당일 </a:t>
                      </a:r>
                      <a:r>
                        <a:t>14:00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당일 </a:t>
                      </a:r>
                      <a:r>
                        <a:t>15:00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사유 </a:t>
                      </a:r>
                      <a:r>
                        <a:t>: </a:t>
                      </a:r>
                      <a:r>
                        <a:t>병원 진료 차 외출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098" name="모서리가 둥근 직사각형 554"/>
          <p:cNvSpPr/>
          <p:nvPr/>
        </p:nvSpPr>
        <p:spPr>
          <a:xfrm>
            <a:off x="10732457" y="356707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01" name="그룹 555"/>
          <p:cNvGrpSpPr/>
          <p:nvPr/>
        </p:nvGrpSpPr>
        <p:grpSpPr>
          <a:xfrm>
            <a:off x="7832083" y="5757869"/>
            <a:ext cx="2786605" cy="205741"/>
            <a:chOff x="0" y="0"/>
            <a:chExt cx="2786603" cy="205740"/>
          </a:xfrm>
        </p:grpSpPr>
        <p:sp>
          <p:nvSpPr>
            <p:cNvPr id="1099" name="TextBox 556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조정이력</a:t>
              </a:r>
            </a:p>
          </p:txBody>
        </p:sp>
        <p:sp>
          <p:nvSpPr>
            <p:cNvPr id="1100" name="직선 연결선 557"/>
            <p:cNvSpPr/>
            <p:nvPr/>
          </p:nvSpPr>
          <p:spPr>
            <a:xfrm>
              <a:off x="527627" y="113356"/>
              <a:ext cx="2258977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1102" name="표 558"/>
          <p:cNvGraphicFramePr/>
          <p:nvPr/>
        </p:nvGraphicFramePr>
        <p:xfrm>
          <a:off x="7925134" y="6020599"/>
          <a:ext cx="2746040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35895"/>
                <a:gridCol w="1205072"/>
                <a:gridCol w="1205072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no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조정일자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조정자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0800">
                <a:tc row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2018-10-07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나근태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조정내역 </a:t>
                      </a:r>
                      <a:r>
                        <a:t>: </a:t>
                      </a:r>
                      <a:r>
                        <a:t>제외 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1105" name="그룹 559"/>
          <p:cNvGrpSpPr/>
          <p:nvPr/>
        </p:nvGrpSpPr>
        <p:grpSpPr>
          <a:xfrm>
            <a:off x="7818186" y="4613955"/>
            <a:ext cx="2786603" cy="205741"/>
            <a:chOff x="0" y="0"/>
            <a:chExt cx="2786602" cy="205740"/>
          </a:xfrm>
        </p:grpSpPr>
        <p:sp>
          <p:nvSpPr>
            <p:cNvPr id="1103" name="TextBox 560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근태 특이사항</a:t>
              </a:r>
            </a:p>
          </p:txBody>
        </p:sp>
        <p:sp>
          <p:nvSpPr>
            <p:cNvPr id="1104" name="직선 연결선 561"/>
            <p:cNvSpPr/>
            <p:nvPr/>
          </p:nvSpPr>
          <p:spPr>
            <a:xfrm>
              <a:off x="773364" y="113356"/>
              <a:ext cx="2013239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8" name="직사각형 562"/>
          <p:cNvGrpSpPr/>
          <p:nvPr/>
        </p:nvGrpSpPr>
        <p:grpSpPr>
          <a:xfrm>
            <a:off x="7920904" y="4872711"/>
            <a:ext cx="2750270" cy="704461"/>
            <a:chOff x="0" y="0"/>
            <a:chExt cx="2750268" cy="704460"/>
          </a:xfrm>
        </p:grpSpPr>
        <p:sp>
          <p:nvSpPr>
            <p:cNvPr id="1106" name="직사각형"/>
            <p:cNvSpPr/>
            <p:nvPr/>
          </p:nvSpPr>
          <p:spPr>
            <a:xfrm>
              <a:off x="0" y="-1"/>
              <a:ext cx="2750269" cy="70446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107" name="근태 특이사항을 기재하여,…"/>
            <p:cNvSpPr txBox="1"/>
            <p:nvPr/>
          </p:nvSpPr>
          <p:spPr>
            <a:xfrm>
              <a:off x="0" y="-1"/>
              <a:ext cx="2750269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근태 특이사항을 기재하여</a:t>
              </a:r>
              <a:r>
                <a:t>,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승인자 및 관리자가 확인할 수 있도록 합니다</a:t>
              </a:r>
              <a:r>
                <a:t>.</a:t>
              </a:r>
            </a:p>
          </p:txBody>
        </p:sp>
      </p:grpSp>
      <p:grpSp>
        <p:nvGrpSpPr>
          <p:cNvPr id="1111" name="직사각형 223"/>
          <p:cNvGrpSpPr/>
          <p:nvPr/>
        </p:nvGrpSpPr>
        <p:grpSpPr>
          <a:xfrm>
            <a:off x="10296855" y="3651965"/>
            <a:ext cx="367217" cy="193041"/>
            <a:chOff x="0" y="0"/>
            <a:chExt cx="367216" cy="193039"/>
          </a:xfrm>
        </p:grpSpPr>
        <p:sp>
          <p:nvSpPr>
            <p:cNvPr id="1109" name="직사각형"/>
            <p:cNvSpPr/>
            <p:nvPr/>
          </p:nvSpPr>
          <p:spPr>
            <a:xfrm>
              <a:off x="0" y="18158"/>
              <a:ext cx="367217" cy="15672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110" name="수정"/>
            <p:cNvSpPr txBox="1"/>
            <p:nvPr/>
          </p:nvSpPr>
          <p:spPr>
            <a:xfrm>
              <a:off x="0" y="-1"/>
              <a:ext cx="367217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수정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9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1120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21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1122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23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개인근무시간현황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1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1132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33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1134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35" name="직사각형 137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136" name="직사각형 138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1137" name="직사각형 139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1138" name="그림 140" descr="그림 1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1139" name="직사각형 14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1140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141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42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45" name="그룹 145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1143" name="그림 146" descr="그림 14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4" name="그림 147" descr="그림 14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46" name="TextBox 148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1150" name="그룹 149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1147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9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51" name="TextBox 153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1152" name="직사각형 156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153" name="직사각형 27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1154" name="직사각형 28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1155" name="직사각형 29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1156" name="직사각형 30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1157" name="직사각형 31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1158" name="직사각형 32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1159" name="직사각형 33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1160" name="직사각형 34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1161" name="직사각형 35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1162" name="직사각형 36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1163" name="직사각형 37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1164" name="직사각형 38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1165" name="직사각형 39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1166" name="직사각형 40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1167" name="직사각형 41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1168" name="직사각형 42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1169" name="직사각형 43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1170" name="직사각형 44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1171" name="직사각형 45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1172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173" name="TextBox 84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개인근무시간현황</a:t>
            </a:r>
          </a:p>
        </p:txBody>
      </p:sp>
      <p:sp>
        <p:nvSpPr>
          <p:cNvPr id="1174" name="직사각형 85"/>
          <p:cNvSpPr/>
          <p:nvPr/>
        </p:nvSpPr>
        <p:spPr>
          <a:xfrm>
            <a:off x="1847920" y="2387460"/>
            <a:ext cx="8968369" cy="403366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175" name="TextBox 86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</a:t>
            </a:r>
          </a:p>
        </p:txBody>
      </p:sp>
      <p:graphicFrame>
        <p:nvGraphicFramePr>
          <p:cNvPr id="1176" name="표 87"/>
          <p:cNvGraphicFramePr/>
          <p:nvPr/>
        </p:nvGraphicFramePr>
        <p:xfrm>
          <a:off x="1847920" y="3124761"/>
          <a:ext cx="8947599" cy="3921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09667"/>
                <a:gridCol w="798949"/>
                <a:gridCol w="890685"/>
                <a:gridCol w="5548297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2018-09-16 ~ 2018-09-22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40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2018-09-09 ~ 2018-09-15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118856">
                <a:tc gridSpan="4"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5902">
                <a:tc gridSpan="4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1179" name="직사각형 88"/>
          <p:cNvGrpSpPr/>
          <p:nvPr/>
        </p:nvGrpSpPr>
        <p:grpSpPr>
          <a:xfrm>
            <a:off x="2510781" y="6766448"/>
            <a:ext cx="466726" cy="205742"/>
            <a:chOff x="0" y="0"/>
            <a:chExt cx="466725" cy="205740"/>
          </a:xfrm>
        </p:grpSpPr>
        <p:sp>
          <p:nvSpPr>
            <p:cNvPr id="1177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1178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sp>
        <p:nvSpPr>
          <p:cNvPr id="1180" name="TextBox 129"/>
          <p:cNvSpPr txBox="1"/>
          <p:nvPr/>
        </p:nvSpPr>
        <p:spPr>
          <a:xfrm>
            <a:off x="1862664" y="3856066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181" name="TextBox 130"/>
          <p:cNvSpPr txBox="1"/>
          <p:nvPr/>
        </p:nvSpPr>
        <p:spPr>
          <a:xfrm>
            <a:off x="1862664" y="4098918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182" name="TextBox 131"/>
          <p:cNvSpPr txBox="1"/>
          <p:nvPr/>
        </p:nvSpPr>
        <p:spPr>
          <a:xfrm>
            <a:off x="1862664" y="4341769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1187" name="그룹 188"/>
          <p:cNvGrpSpPr/>
          <p:nvPr/>
        </p:nvGrpSpPr>
        <p:grpSpPr>
          <a:xfrm>
            <a:off x="5336380" y="3700848"/>
            <a:ext cx="4682892" cy="62042"/>
            <a:chOff x="0" y="0"/>
            <a:chExt cx="4682890" cy="62040"/>
          </a:xfrm>
        </p:grpSpPr>
        <p:sp>
          <p:nvSpPr>
            <p:cNvPr id="1183" name="직사각형 189"/>
            <p:cNvSpPr/>
            <p:nvPr/>
          </p:nvSpPr>
          <p:spPr>
            <a:xfrm>
              <a:off x="0" y="0"/>
              <a:ext cx="4682891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4" name="직사각형 190"/>
            <p:cNvSpPr/>
            <p:nvPr/>
          </p:nvSpPr>
          <p:spPr>
            <a:xfrm>
              <a:off x="0" y="0"/>
              <a:ext cx="390502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5" name="직사각형 191"/>
            <p:cNvSpPr/>
            <p:nvPr/>
          </p:nvSpPr>
          <p:spPr>
            <a:xfrm>
              <a:off x="0" y="0"/>
              <a:ext cx="3308662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6" name="직사각형 192"/>
            <p:cNvSpPr/>
            <p:nvPr/>
          </p:nvSpPr>
          <p:spPr>
            <a:xfrm>
              <a:off x="1" y="0"/>
              <a:ext cx="237152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92" name="그룹 193"/>
          <p:cNvGrpSpPr/>
          <p:nvPr/>
        </p:nvGrpSpPr>
        <p:grpSpPr>
          <a:xfrm>
            <a:off x="5336380" y="3963711"/>
            <a:ext cx="4682892" cy="62042"/>
            <a:chOff x="0" y="0"/>
            <a:chExt cx="4682890" cy="62040"/>
          </a:xfrm>
        </p:grpSpPr>
        <p:sp>
          <p:nvSpPr>
            <p:cNvPr id="1188" name="직사각형 194"/>
            <p:cNvSpPr/>
            <p:nvPr/>
          </p:nvSpPr>
          <p:spPr>
            <a:xfrm>
              <a:off x="0" y="0"/>
              <a:ext cx="4682891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9" name="직사각형 195"/>
            <p:cNvSpPr/>
            <p:nvPr/>
          </p:nvSpPr>
          <p:spPr>
            <a:xfrm>
              <a:off x="0" y="0"/>
              <a:ext cx="390502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0" name="직사각형 196"/>
            <p:cNvSpPr/>
            <p:nvPr/>
          </p:nvSpPr>
          <p:spPr>
            <a:xfrm>
              <a:off x="0" y="0"/>
              <a:ext cx="3308662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1" name="직사각형 197"/>
            <p:cNvSpPr/>
            <p:nvPr/>
          </p:nvSpPr>
          <p:spPr>
            <a:xfrm>
              <a:off x="1" y="0"/>
              <a:ext cx="237152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97" name="그룹 200"/>
          <p:cNvGrpSpPr/>
          <p:nvPr/>
        </p:nvGrpSpPr>
        <p:grpSpPr>
          <a:xfrm>
            <a:off x="5336380" y="4196293"/>
            <a:ext cx="4682892" cy="62042"/>
            <a:chOff x="0" y="0"/>
            <a:chExt cx="4682890" cy="62040"/>
          </a:xfrm>
        </p:grpSpPr>
        <p:sp>
          <p:nvSpPr>
            <p:cNvPr id="1193" name="직사각형 202"/>
            <p:cNvSpPr/>
            <p:nvPr/>
          </p:nvSpPr>
          <p:spPr>
            <a:xfrm>
              <a:off x="0" y="0"/>
              <a:ext cx="4682891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4" name="직사각형 203"/>
            <p:cNvSpPr/>
            <p:nvPr/>
          </p:nvSpPr>
          <p:spPr>
            <a:xfrm>
              <a:off x="0" y="0"/>
              <a:ext cx="390502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5" name="직사각형 204"/>
            <p:cNvSpPr/>
            <p:nvPr/>
          </p:nvSpPr>
          <p:spPr>
            <a:xfrm>
              <a:off x="0" y="0"/>
              <a:ext cx="3308662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6" name="직사각형 205"/>
            <p:cNvSpPr/>
            <p:nvPr/>
          </p:nvSpPr>
          <p:spPr>
            <a:xfrm>
              <a:off x="1" y="0"/>
              <a:ext cx="237152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02" name="그룹 206"/>
          <p:cNvGrpSpPr/>
          <p:nvPr/>
        </p:nvGrpSpPr>
        <p:grpSpPr>
          <a:xfrm>
            <a:off x="5336380" y="4439554"/>
            <a:ext cx="4682892" cy="62042"/>
            <a:chOff x="0" y="0"/>
            <a:chExt cx="4682890" cy="62040"/>
          </a:xfrm>
        </p:grpSpPr>
        <p:sp>
          <p:nvSpPr>
            <p:cNvPr id="1198" name="직사각형 207"/>
            <p:cNvSpPr/>
            <p:nvPr/>
          </p:nvSpPr>
          <p:spPr>
            <a:xfrm>
              <a:off x="0" y="0"/>
              <a:ext cx="4682891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9" name="직사각형 208"/>
            <p:cNvSpPr/>
            <p:nvPr/>
          </p:nvSpPr>
          <p:spPr>
            <a:xfrm>
              <a:off x="0" y="0"/>
              <a:ext cx="390502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0" name="직사각형 210"/>
            <p:cNvSpPr/>
            <p:nvPr/>
          </p:nvSpPr>
          <p:spPr>
            <a:xfrm>
              <a:off x="0" y="0"/>
              <a:ext cx="3308662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1" name="직사각형 211"/>
            <p:cNvSpPr/>
            <p:nvPr/>
          </p:nvSpPr>
          <p:spPr>
            <a:xfrm>
              <a:off x="1" y="0"/>
              <a:ext cx="237152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05" name="타원 212"/>
          <p:cNvGrpSpPr/>
          <p:nvPr/>
        </p:nvGrpSpPr>
        <p:grpSpPr>
          <a:xfrm>
            <a:off x="8251391" y="3280494"/>
            <a:ext cx="114889" cy="180341"/>
            <a:chOff x="0" y="0"/>
            <a:chExt cx="114887" cy="180339"/>
          </a:xfrm>
        </p:grpSpPr>
        <p:sp>
          <p:nvSpPr>
            <p:cNvPr id="1203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1204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1208" name="타원 213"/>
          <p:cNvGrpSpPr/>
          <p:nvPr/>
        </p:nvGrpSpPr>
        <p:grpSpPr>
          <a:xfrm>
            <a:off x="4925931" y="3280494"/>
            <a:ext cx="114889" cy="180341"/>
            <a:chOff x="0" y="0"/>
            <a:chExt cx="114887" cy="180339"/>
          </a:xfrm>
        </p:grpSpPr>
        <p:sp>
          <p:nvSpPr>
            <p:cNvPr id="1206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1207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1209" name="TextBox 218"/>
          <p:cNvSpPr txBox="1"/>
          <p:nvPr/>
        </p:nvSpPr>
        <p:spPr>
          <a:xfrm>
            <a:off x="1625245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근무기간</a:t>
            </a:r>
          </a:p>
        </p:txBody>
      </p:sp>
      <p:grpSp>
        <p:nvGrpSpPr>
          <p:cNvPr id="1212" name="직사각형 219"/>
          <p:cNvGrpSpPr/>
          <p:nvPr/>
        </p:nvGrpSpPr>
        <p:grpSpPr>
          <a:xfrm>
            <a:off x="2405520" y="2487033"/>
            <a:ext cx="1666502" cy="210952"/>
            <a:chOff x="0" y="0"/>
            <a:chExt cx="1666500" cy="210951"/>
          </a:xfrm>
        </p:grpSpPr>
        <p:sp>
          <p:nvSpPr>
            <p:cNvPr id="1210" name="직사각형"/>
            <p:cNvSpPr/>
            <p:nvPr/>
          </p:nvSpPr>
          <p:spPr>
            <a:xfrm>
              <a:off x="0" y="-1"/>
              <a:ext cx="1666501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211" name="2018-04-22 ~ 2018-10-06"/>
            <p:cNvSpPr txBox="1"/>
            <p:nvPr/>
          </p:nvSpPr>
          <p:spPr>
            <a:xfrm>
              <a:off x="0" y="2605"/>
              <a:ext cx="1666501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2018-04-22 ~ 2018-10-06</a:t>
              </a:r>
            </a:p>
          </p:txBody>
        </p:sp>
      </p:grpSp>
      <p:pic>
        <p:nvPicPr>
          <p:cNvPr id="1213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07120" y="2534921"/>
            <a:ext cx="109114" cy="1151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16" name="직사각형 221"/>
          <p:cNvGrpSpPr/>
          <p:nvPr/>
        </p:nvGrpSpPr>
        <p:grpSpPr>
          <a:xfrm>
            <a:off x="4133817" y="2487033"/>
            <a:ext cx="373649" cy="210952"/>
            <a:chOff x="0" y="0"/>
            <a:chExt cx="373648" cy="210951"/>
          </a:xfrm>
        </p:grpSpPr>
        <p:sp>
          <p:nvSpPr>
            <p:cNvPr id="1214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1215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1217" name="TextBox 123"/>
          <p:cNvSpPr txBox="1"/>
          <p:nvPr/>
        </p:nvSpPr>
        <p:spPr>
          <a:xfrm>
            <a:off x="1862664" y="3612279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1220" name="직사각형 79"/>
          <p:cNvGrpSpPr/>
          <p:nvPr/>
        </p:nvGrpSpPr>
        <p:grpSpPr>
          <a:xfrm>
            <a:off x="173928" y="1129367"/>
            <a:ext cx="10760773" cy="6020211"/>
            <a:chOff x="0" y="0"/>
            <a:chExt cx="10760771" cy="6020209"/>
          </a:xfrm>
        </p:grpSpPr>
        <p:sp>
          <p:nvSpPr>
            <p:cNvPr id="1218" name="직사각형"/>
            <p:cNvSpPr/>
            <p:nvPr/>
          </p:nvSpPr>
          <p:spPr>
            <a:xfrm>
              <a:off x="-1" y="-1"/>
              <a:ext cx="10760773" cy="6020211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219" name="미사용 템플릿"/>
            <p:cNvSpPr txBox="1"/>
            <p:nvPr/>
          </p:nvSpPr>
          <p:spPr>
            <a:xfrm>
              <a:off x="-1" y="2646884"/>
              <a:ext cx="10760773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미사용 템플릿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개인근무시간현황_메인(펼치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8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1229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30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1231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32" name="직사각형 137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233" name="직사각형 138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1234" name="직사각형 139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1235" name="그림 140" descr="그림 1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1236" name="직사각형 14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1237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238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39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42" name="그룹 145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1240" name="그림 146" descr="그림 14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1" name="그림 147" descr="그림 14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43" name="TextBox 148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1247" name="그룹 149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1244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6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48" name="TextBox 153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1249" name="직사각형 156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250" name="직사각형 27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1251" name="직사각형 28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1252" name="직사각형 29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1253" name="직사각형 30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1254" name="직사각형 31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1255" name="직사각형 32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1256" name="직사각형 33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1257" name="직사각형 34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1258" name="직사각형 35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1259" name="직사각형 36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1260" name="직사각형 37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1261" name="직사각형 38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1262" name="직사각형 39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1263" name="직사각형 40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1264" name="직사각형 41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1265" name="직사각형 42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1266" name="직사각형 43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1267" name="직사각형 44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1268" name="직사각형 45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1269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270" name="TextBox 84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개인근무시간현황</a:t>
            </a:r>
          </a:p>
        </p:txBody>
      </p:sp>
      <p:sp>
        <p:nvSpPr>
          <p:cNvPr id="1271" name="직사각형 85"/>
          <p:cNvSpPr/>
          <p:nvPr/>
        </p:nvSpPr>
        <p:spPr>
          <a:xfrm>
            <a:off x="1847920" y="2387460"/>
            <a:ext cx="8968369" cy="403366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272" name="TextBox 86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</a:t>
            </a:r>
          </a:p>
        </p:txBody>
      </p:sp>
      <p:graphicFrame>
        <p:nvGraphicFramePr>
          <p:cNvPr id="1273" name="표 87"/>
          <p:cNvGraphicFramePr/>
          <p:nvPr/>
        </p:nvGraphicFramePr>
        <p:xfrm>
          <a:off x="1847920" y="3124761"/>
          <a:ext cx="8947599" cy="39198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09667"/>
                <a:gridCol w="798949"/>
                <a:gridCol w="890685"/>
                <a:gridCol w="5548297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2018-10-04(</a:t>
                      </a:r>
                      <a:r>
                        <a:t>목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2018-10-03(</a:t>
                      </a:r>
                      <a:r>
                        <a:t>수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공휴일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2018-10-02(</a:t>
                      </a:r>
                      <a:r>
                        <a:t>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2018-10-01(</a:t>
                      </a:r>
                      <a:r>
                        <a:t>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2018-09-30(</a:t>
                      </a:r>
                      <a:r>
                        <a:t>일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2018-09-16 ~ 2018-09-22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40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2018-09-09 ~ 2018-09-15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0645">
                <a:tc gridSpan="4"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5902">
                <a:tc gridSpan="4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1276" name="직사각형 88"/>
          <p:cNvGrpSpPr/>
          <p:nvPr/>
        </p:nvGrpSpPr>
        <p:grpSpPr>
          <a:xfrm>
            <a:off x="2510781" y="6766448"/>
            <a:ext cx="466726" cy="205742"/>
            <a:chOff x="0" y="0"/>
            <a:chExt cx="466725" cy="205740"/>
          </a:xfrm>
        </p:grpSpPr>
        <p:sp>
          <p:nvSpPr>
            <p:cNvPr id="1274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1275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grpSp>
        <p:nvGrpSpPr>
          <p:cNvPr id="1279" name="모서리가 둥근 직사각형 89"/>
          <p:cNvGrpSpPr/>
          <p:nvPr/>
        </p:nvGrpSpPr>
        <p:grpSpPr>
          <a:xfrm>
            <a:off x="4540670" y="3885080"/>
            <a:ext cx="521579" cy="193041"/>
            <a:chOff x="0" y="0"/>
            <a:chExt cx="521577" cy="193039"/>
          </a:xfrm>
        </p:grpSpPr>
        <p:sp>
          <p:nvSpPr>
            <p:cNvPr id="1277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278" name="동의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동의</a:t>
              </a:r>
            </a:p>
          </p:txBody>
        </p:sp>
      </p:grpSp>
      <p:grpSp>
        <p:nvGrpSpPr>
          <p:cNvPr id="1282" name="모서리가 둥근 직사각형 90"/>
          <p:cNvGrpSpPr/>
          <p:nvPr/>
        </p:nvGrpSpPr>
        <p:grpSpPr>
          <a:xfrm>
            <a:off x="4540670" y="4128566"/>
            <a:ext cx="521579" cy="193041"/>
            <a:chOff x="0" y="0"/>
            <a:chExt cx="521577" cy="193039"/>
          </a:xfrm>
        </p:grpSpPr>
        <p:sp>
          <p:nvSpPr>
            <p:cNvPr id="1280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281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285" name="모서리가 둥근 직사각형 91"/>
          <p:cNvGrpSpPr/>
          <p:nvPr/>
        </p:nvGrpSpPr>
        <p:grpSpPr>
          <a:xfrm>
            <a:off x="4540670" y="4372052"/>
            <a:ext cx="521579" cy="193041"/>
            <a:chOff x="0" y="0"/>
            <a:chExt cx="521577" cy="193039"/>
          </a:xfrm>
        </p:grpSpPr>
        <p:sp>
          <p:nvSpPr>
            <p:cNvPr id="1283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284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288" name="모서리가 둥근 직사각형 92"/>
          <p:cNvGrpSpPr/>
          <p:nvPr/>
        </p:nvGrpSpPr>
        <p:grpSpPr>
          <a:xfrm>
            <a:off x="4540670" y="4615538"/>
            <a:ext cx="521579" cy="193041"/>
            <a:chOff x="0" y="0"/>
            <a:chExt cx="521577" cy="193039"/>
          </a:xfrm>
        </p:grpSpPr>
        <p:sp>
          <p:nvSpPr>
            <p:cNvPr id="1286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7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291" name="모서리가 둥근 직사각형 118"/>
          <p:cNvGrpSpPr/>
          <p:nvPr/>
        </p:nvGrpSpPr>
        <p:grpSpPr>
          <a:xfrm>
            <a:off x="4540670" y="4859024"/>
            <a:ext cx="521579" cy="193041"/>
            <a:chOff x="0" y="0"/>
            <a:chExt cx="521577" cy="193039"/>
          </a:xfrm>
        </p:grpSpPr>
        <p:sp>
          <p:nvSpPr>
            <p:cNvPr id="1289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290" name="대기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294" name="모서리가 둥근 직사각형 119"/>
          <p:cNvGrpSpPr/>
          <p:nvPr/>
        </p:nvGrpSpPr>
        <p:grpSpPr>
          <a:xfrm>
            <a:off x="4540670" y="5102510"/>
            <a:ext cx="521579" cy="193041"/>
            <a:chOff x="0" y="0"/>
            <a:chExt cx="521577" cy="193039"/>
          </a:xfrm>
        </p:grpSpPr>
        <p:sp>
          <p:nvSpPr>
            <p:cNvPr id="1292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3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297" name="모서리가 둥근 직사각형 120"/>
          <p:cNvGrpSpPr/>
          <p:nvPr/>
        </p:nvGrpSpPr>
        <p:grpSpPr>
          <a:xfrm>
            <a:off x="4540670" y="5345998"/>
            <a:ext cx="521579" cy="193041"/>
            <a:chOff x="0" y="0"/>
            <a:chExt cx="521577" cy="193039"/>
          </a:xfrm>
        </p:grpSpPr>
        <p:sp>
          <p:nvSpPr>
            <p:cNvPr id="1295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6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1298" name="TextBox 121"/>
          <p:cNvSpPr txBox="1"/>
          <p:nvPr/>
        </p:nvSpPr>
        <p:spPr>
          <a:xfrm>
            <a:off x="1862664" y="3554502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_</a:t>
            </a:r>
          </a:p>
        </p:txBody>
      </p:sp>
      <p:sp>
        <p:nvSpPr>
          <p:cNvPr id="1299" name="TextBox 129"/>
          <p:cNvSpPr txBox="1"/>
          <p:nvPr/>
        </p:nvSpPr>
        <p:spPr>
          <a:xfrm>
            <a:off x="1862664" y="5557937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300" name="TextBox 130"/>
          <p:cNvSpPr txBox="1"/>
          <p:nvPr/>
        </p:nvSpPr>
        <p:spPr>
          <a:xfrm>
            <a:off x="1862664" y="5800788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301" name="TextBox 131"/>
          <p:cNvSpPr txBox="1"/>
          <p:nvPr/>
        </p:nvSpPr>
        <p:spPr>
          <a:xfrm>
            <a:off x="1862664" y="6043638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1306" name="그룹 132"/>
          <p:cNvGrpSpPr/>
          <p:nvPr/>
        </p:nvGrpSpPr>
        <p:grpSpPr>
          <a:xfrm>
            <a:off x="7707906" y="5170623"/>
            <a:ext cx="2311367" cy="62042"/>
            <a:chOff x="0" y="0"/>
            <a:chExt cx="2311366" cy="62040"/>
          </a:xfrm>
        </p:grpSpPr>
        <p:sp>
          <p:nvSpPr>
            <p:cNvPr id="1302" name="직사각형 133"/>
            <p:cNvSpPr/>
            <p:nvPr/>
          </p:nvSpPr>
          <p:spPr>
            <a:xfrm>
              <a:off x="-1" y="0"/>
              <a:ext cx="2311368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3" name="직사각형 134"/>
            <p:cNvSpPr/>
            <p:nvPr/>
          </p:nvSpPr>
          <p:spPr>
            <a:xfrm>
              <a:off x="-1" y="0"/>
              <a:ext cx="2311368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4" name="직사각형 135"/>
            <p:cNvSpPr/>
            <p:nvPr/>
          </p:nvSpPr>
          <p:spPr>
            <a:xfrm>
              <a:off x="0" y="0"/>
              <a:ext cx="2126711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5" name="직사각형 136"/>
            <p:cNvSpPr/>
            <p:nvPr/>
          </p:nvSpPr>
          <p:spPr>
            <a:xfrm>
              <a:off x="-1" y="0"/>
              <a:ext cx="1355183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11" name="그룹 157"/>
          <p:cNvGrpSpPr/>
          <p:nvPr/>
        </p:nvGrpSpPr>
        <p:grpSpPr>
          <a:xfrm>
            <a:off x="7707906" y="3961738"/>
            <a:ext cx="2311367" cy="62042"/>
            <a:chOff x="0" y="0"/>
            <a:chExt cx="2311366" cy="62040"/>
          </a:xfrm>
        </p:grpSpPr>
        <p:sp>
          <p:nvSpPr>
            <p:cNvPr id="1307" name="직사각형 158"/>
            <p:cNvSpPr/>
            <p:nvPr/>
          </p:nvSpPr>
          <p:spPr>
            <a:xfrm>
              <a:off x="-1" y="0"/>
              <a:ext cx="2311368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8" name="직사각형 159"/>
            <p:cNvSpPr/>
            <p:nvPr/>
          </p:nvSpPr>
          <p:spPr>
            <a:xfrm>
              <a:off x="-1" y="0"/>
              <a:ext cx="1848816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9" name="직사각형 160"/>
            <p:cNvSpPr/>
            <p:nvPr/>
          </p:nvSpPr>
          <p:spPr>
            <a:xfrm>
              <a:off x="0" y="0"/>
              <a:ext cx="1519727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0" name="직사각형 161"/>
            <p:cNvSpPr/>
            <p:nvPr/>
          </p:nvSpPr>
          <p:spPr>
            <a:xfrm>
              <a:off x="0" y="0"/>
              <a:ext cx="117052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16" name="그룹 162"/>
          <p:cNvGrpSpPr/>
          <p:nvPr/>
        </p:nvGrpSpPr>
        <p:grpSpPr>
          <a:xfrm>
            <a:off x="7707906" y="4203515"/>
            <a:ext cx="2311367" cy="62042"/>
            <a:chOff x="0" y="0"/>
            <a:chExt cx="2311366" cy="62040"/>
          </a:xfrm>
        </p:grpSpPr>
        <p:sp>
          <p:nvSpPr>
            <p:cNvPr id="1312" name="직사각형 163"/>
            <p:cNvSpPr/>
            <p:nvPr/>
          </p:nvSpPr>
          <p:spPr>
            <a:xfrm>
              <a:off x="-1" y="0"/>
              <a:ext cx="2311368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3" name="직사각형 164"/>
            <p:cNvSpPr/>
            <p:nvPr/>
          </p:nvSpPr>
          <p:spPr>
            <a:xfrm>
              <a:off x="0" y="0"/>
              <a:ext cx="1927431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4" name="직사각형 165"/>
            <p:cNvSpPr/>
            <p:nvPr/>
          </p:nvSpPr>
          <p:spPr>
            <a:xfrm>
              <a:off x="-1" y="0"/>
              <a:ext cx="1633080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5" name="직사각형 166"/>
            <p:cNvSpPr/>
            <p:nvPr/>
          </p:nvSpPr>
          <p:spPr>
            <a:xfrm>
              <a:off x="0" y="0"/>
              <a:ext cx="117052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20" name="그룹 167"/>
          <p:cNvGrpSpPr/>
          <p:nvPr/>
        </p:nvGrpSpPr>
        <p:grpSpPr>
          <a:xfrm>
            <a:off x="7707906" y="4445291"/>
            <a:ext cx="2311367" cy="62042"/>
            <a:chOff x="0" y="0"/>
            <a:chExt cx="2311366" cy="62040"/>
          </a:xfrm>
        </p:grpSpPr>
        <p:sp>
          <p:nvSpPr>
            <p:cNvPr id="1317" name="직사각형 168"/>
            <p:cNvSpPr/>
            <p:nvPr/>
          </p:nvSpPr>
          <p:spPr>
            <a:xfrm>
              <a:off x="-1" y="0"/>
              <a:ext cx="2311368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8" name="직사각형 169"/>
            <p:cNvSpPr/>
            <p:nvPr/>
          </p:nvSpPr>
          <p:spPr>
            <a:xfrm>
              <a:off x="0" y="0"/>
              <a:ext cx="1583715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9" name="직사각형 170"/>
            <p:cNvSpPr/>
            <p:nvPr/>
          </p:nvSpPr>
          <p:spPr>
            <a:xfrm>
              <a:off x="0" y="0"/>
              <a:ext cx="134055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23" name="그룹 171"/>
          <p:cNvGrpSpPr/>
          <p:nvPr/>
        </p:nvGrpSpPr>
        <p:grpSpPr>
          <a:xfrm>
            <a:off x="7707906" y="4687068"/>
            <a:ext cx="2311367" cy="62042"/>
            <a:chOff x="0" y="0"/>
            <a:chExt cx="2311366" cy="62040"/>
          </a:xfrm>
        </p:grpSpPr>
        <p:sp>
          <p:nvSpPr>
            <p:cNvPr id="1321" name="직사각형 172"/>
            <p:cNvSpPr/>
            <p:nvPr/>
          </p:nvSpPr>
          <p:spPr>
            <a:xfrm>
              <a:off x="-1" y="0"/>
              <a:ext cx="2311368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2" name="직사각형 173"/>
            <p:cNvSpPr/>
            <p:nvPr/>
          </p:nvSpPr>
          <p:spPr>
            <a:xfrm>
              <a:off x="0" y="0"/>
              <a:ext cx="228825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28" name="그룹 174"/>
          <p:cNvGrpSpPr/>
          <p:nvPr/>
        </p:nvGrpSpPr>
        <p:grpSpPr>
          <a:xfrm>
            <a:off x="7707906" y="4928846"/>
            <a:ext cx="2311367" cy="62042"/>
            <a:chOff x="0" y="0"/>
            <a:chExt cx="2311366" cy="62040"/>
          </a:xfrm>
        </p:grpSpPr>
        <p:sp>
          <p:nvSpPr>
            <p:cNvPr id="1324" name="직사각형 175"/>
            <p:cNvSpPr/>
            <p:nvPr/>
          </p:nvSpPr>
          <p:spPr>
            <a:xfrm>
              <a:off x="-1" y="0"/>
              <a:ext cx="2311368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5" name="직사각형 176"/>
            <p:cNvSpPr/>
            <p:nvPr/>
          </p:nvSpPr>
          <p:spPr>
            <a:xfrm>
              <a:off x="-1" y="0"/>
              <a:ext cx="1583718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6" name="직사각형 177"/>
            <p:cNvSpPr/>
            <p:nvPr/>
          </p:nvSpPr>
          <p:spPr>
            <a:xfrm>
              <a:off x="0" y="0"/>
              <a:ext cx="1249143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7" name="직사각형 178"/>
            <p:cNvSpPr/>
            <p:nvPr/>
          </p:nvSpPr>
          <p:spPr>
            <a:xfrm>
              <a:off x="0" y="0"/>
              <a:ext cx="97285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33" name="그룹 179"/>
          <p:cNvGrpSpPr/>
          <p:nvPr/>
        </p:nvGrpSpPr>
        <p:grpSpPr>
          <a:xfrm>
            <a:off x="7707906" y="5412397"/>
            <a:ext cx="2311367" cy="62042"/>
            <a:chOff x="0" y="0"/>
            <a:chExt cx="2311366" cy="62040"/>
          </a:xfrm>
        </p:grpSpPr>
        <p:sp>
          <p:nvSpPr>
            <p:cNvPr id="1329" name="직사각형 180"/>
            <p:cNvSpPr/>
            <p:nvPr/>
          </p:nvSpPr>
          <p:spPr>
            <a:xfrm>
              <a:off x="-1" y="0"/>
              <a:ext cx="2311368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0" name="직사각형 181"/>
            <p:cNvSpPr/>
            <p:nvPr/>
          </p:nvSpPr>
          <p:spPr>
            <a:xfrm>
              <a:off x="-1" y="0"/>
              <a:ext cx="1848816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1" name="직사각형 182"/>
            <p:cNvSpPr/>
            <p:nvPr/>
          </p:nvSpPr>
          <p:spPr>
            <a:xfrm>
              <a:off x="0" y="0"/>
              <a:ext cx="1519727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2" name="직사각형 183"/>
            <p:cNvSpPr/>
            <p:nvPr/>
          </p:nvSpPr>
          <p:spPr>
            <a:xfrm>
              <a:off x="0" y="0"/>
              <a:ext cx="1170529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38" name="그룹 188"/>
          <p:cNvGrpSpPr/>
          <p:nvPr/>
        </p:nvGrpSpPr>
        <p:grpSpPr>
          <a:xfrm>
            <a:off x="5336380" y="3700848"/>
            <a:ext cx="4682892" cy="62042"/>
            <a:chOff x="0" y="0"/>
            <a:chExt cx="4682890" cy="62040"/>
          </a:xfrm>
        </p:grpSpPr>
        <p:sp>
          <p:nvSpPr>
            <p:cNvPr id="1334" name="직사각형 189"/>
            <p:cNvSpPr/>
            <p:nvPr/>
          </p:nvSpPr>
          <p:spPr>
            <a:xfrm>
              <a:off x="0" y="0"/>
              <a:ext cx="4682891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5" name="직사각형 190"/>
            <p:cNvSpPr/>
            <p:nvPr/>
          </p:nvSpPr>
          <p:spPr>
            <a:xfrm>
              <a:off x="0" y="0"/>
              <a:ext cx="390502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6" name="직사각형 191"/>
            <p:cNvSpPr/>
            <p:nvPr/>
          </p:nvSpPr>
          <p:spPr>
            <a:xfrm>
              <a:off x="0" y="0"/>
              <a:ext cx="3308662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7" name="직사각형 192"/>
            <p:cNvSpPr/>
            <p:nvPr/>
          </p:nvSpPr>
          <p:spPr>
            <a:xfrm>
              <a:off x="1" y="0"/>
              <a:ext cx="237152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43" name="그룹 193"/>
          <p:cNvGrpSpPr/>
          <p:nvPr/>
        </p:nvGrpSpPr>
        <p:grpSpPr>
          <a:xfrm>
            <a:off x="5336380" y="5665582"/>
            <a:ext cx="4682892" cy="62042"/>
            <a:chOff x="0" y="0"/>
            <a:chExt cx="4682890" cy="62040"/>
          </a:xfrm>
        </p:grpSpPr>
        <p:sp>
          <p:nvSpPr>
            <p:cNvPr id="1339" name="직사각형 194"/>
            <p:cNvSpPr/>
            <p:nvPr/>
          </p:nvSpPr>
          <p:spPr>
            <a:xfrm>
              <a:off x="0" y="0"/>
              <a:ext cx="4682891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0" name="직사각형 195"/>
            <p:cNvSpPr/>
            <p:nvPr/>
          </p:nvSpPr>
          <p:spPr>
            <a:xfrm>
              <a:off x="0" y="0"/>
              <a:ext cx="390502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1" name="직사각형 196"/>
            <p:cNvSpPr/>
            <p:nvPr/>
          </p:nvSpPr>
          <p:spPr>
            <a:xfrm>
              <a:off x="0" y="0"/>
              <a:ext cx="3308662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2" name="직사각형 197"/>
            <p:cNvSpPr/>
            <p:nvPr/>
          </p:nvSpPr>
          <p:spPr>
            <a:xfrm>
              <a:off x="1" y="0"/>
              <a:ext cx="237152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48" name="그룹 200"/>
          <p:cNvGrpSpPr/>
          <p:nvPr/>
        </p:nvGrpSpPr>
        <p:grpSpPr>
          <a:xfrm>
            <a:off x="5336380" y="5898162"/>
            <a:ext cx="4682892" cy="62042"/>
            <a:chOff x="0" y="0"/>
            <a:chExt cx="4682890" cy="62040"/>
          </a:xfrm>
        </p:grpSpPr>
        <p:sp>
          <p:nvSpPr>
            <p:cNvPr id="1344" name="직사각형 202"/>
            <p:cNvSpPr/>
            <p:nvPr/>
          </p:nvSpPr>
          <p:spPr>
            <a:xfrm>
              <a:off x="0" y="0"/>
              <a:ext cx="4682891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5" name="직사각형 203"/>
            <p:cNvSpPr/>
            <p:nvPr/>
          </p:nvSpPr>
          <p:spPr>
            <a:xfrm>
              <a:off x="0" y="0"/>
              <a:ext cx="390502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6" name="직사각형 204"/>
            <p:cNvSpPr/>
            <p:nvPr/>
          </p:nvSpPr>
          <p:spPr>
            <a:xfrm>
              <a:off x="0" y="0"/>
              <a:ext cx="3308662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7" name="직사각형 205"/>
            <p:cNvSpPr/>
            <p:nvPr/>
          </p:nvSpPr>
          <p:spPr>
            <a:xfrm>
              <a:off x="1" y="0"/>
              <a:ext cx="237152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53" name="그룹 206"/>
          <p:cNvGrpSpPr/>
          <p:nvPr/>
        </p:nvGrpSpPr>
        <p:grpSpPr>
          <a:xfrm>
            <a:off x="5336380" y="6141425"/>
            <a:ext cx="4682892" cy="62042"/>
            <a:chOff x="0" y="0"/>
            <a:chExt cx="4682890" cy="62040"/>
          </a:xfrm>
        </p:grpSpPr>
        <p:sp>
          <p:nvSpPr>
            <p:cNvPr id="1349" name="직사각형 207"/>
            <p:cNvSpPr/>
            <p:nvPr/>
          </p:nvSpPr>
          <p:spPr>
            <a:xfrm>
              <a:off x="0" y="0"/>
              <a:ext cx="4682891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0" name="직사각형 208"/>
            <p:cNvSpPr/>
            <p:nvPr/>
          </p:nvSpPr>
          <p:spPr>
            <a:xfrm>
              <a:off x="0" y="0"/>
              <a:ext cx="390502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1" name="직사각형 210"/>
            <p:cNvSpPr/>
            <p:nvPr/>
          </p:nvSpPr>
          <p:spPr>
            <a:xfrm>
              <a:off x="0" y="0"/>
              <a:ext cx="3308662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2" name="직사각형 211"/>
            <p:cNvSpPr/>
            <p:nvPr/>
          </p:nvSpPr>
          <p:spPr>
            <a:xfrm>
              <a:off x="1" y="0"/>
              <a:ext cx="237152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56" name="타원 212"/>
          <p:cNvGrpSpPr/>
          <p:nvPr/>
        </p:nvGrpSpPr>
        <p:grpSpPr>
          <a:xfrm>
            <a:off x="8251391" y="3280494"/>
            <a:ext cx="114889" cy="180341"/>
            <a:chOff x="0" y="0"/>
            <a:chExt cx="114887" cy="180339"/>
          </a:xfrm>
        </p:grpSpPr>
        <p:sp>
          <p:nvSpPr>
            <p:cNvPr id="1354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1355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1359" name="타원 213"/>
          <p:cNvGrpSpPr/>
          <p:nvPr/>
        </p:nvGrpSpPr>
        <p:grpSpPr>
          <a:xfrm>
            <a:off x="4925931" y="3280494"/>
            <a:ext cx="114889" cy="180341"/>
            <a:chOff x="0" y="0"/>
            <a:chExt cx="114887" cy="180339"/>
          </a:xfrm>
        </p:grpSpPr>
        <p:sp>
          <p:nvSpPr>
            <p:cNvPr id="1357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1358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1360" name="TextBox 218"/>
          <p:cNvSpPr txBox="1"/>
          <p:nvPr/>
        </p:nvSpPr>
        <p:spPr>
          <a:xfrm>
            <a:off x="1625245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근무기간</a:t>
            </a:r>
          </a:p>
        </p:txBody>
      </p:sp>
      <p:grpSp>
        <p:nvGrpSpPr>
          <p:cNvPr id="1363" name="직사각형 219"/>
          <p:cNvGrpSpPr/>
          <p:nvPr/>
        </p:nvGrpSpPr>
        <p:grpSpPr>
          <a:xfrm>
            <a:off x="2405520" y="2487033"/>
            <a:ext cx="1666502" cy="210952"/>
            <a:chOff x="0" y="0"/>
            <a:chExt cx="1666500" cy="210951"/>
          </a:xfrm>
        </p:grpSpPr>
        <p:sp>
          <p:nvSpPr>
            <p:cNvPr id="1361" name="직사각형"/>
            <p:cNvSpPr/>
            <p:nvPr/>
          </p:nvSpPr>
          <p:spPr>
            <a:xfrm>
              <a:off x="0" y="-1"/>
              <a:ext cx="1666501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362" name="2018-04-22 ~ 2018-10-06"/>
            <p:cNvSpPr txBox="1"/>
            <p:nvPr/>
          </p:nvSpPr>
          <p:spPr>
            <a:xfrm>
              <a:off x="0" y="2605"/>
              <a:ext cx="1666501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2018-04-22 ~ 2018-10-06</a:t>
              </a:r>
            </a:p>
          </p:txBody>
        </p:sp>
      </p:grpSp>
      <p:pic>
        <p:nvPicPr>
          <p:cNvPr id="1364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07120" y="2534921"/>
            <a:ext cx="109114" cy="1151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7" name="직사각형 221"/>
          <p:cNvGrpSpPr/>
          <p:nvPr/>
        </p:nvGrpSpPr>
        <p:grpSpPr>
          <a:xfrm>
            <a:off x="4133817" y="2487033"/>
            <a:ext cx="373649" cy="210952"/>
            <a:chOff x="0" y="0"/>
            <a:chExt cx="373648" cy="210951"/>
          </a:xfrm>
        </p:grpSpPr>
        <p:sp>
          <p:nvSpPr>
            <p:cNvPr id="1365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1366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graphicFrame>
        <p:nvGraphicFramePr>
          <p:cNvPr id="1368" name="표 122"/>
          <p:cNvGraphicFramePr/>
          <p:nvPr/>
        </p:nvGraphicFramePr>
        <p:xfrm>
          <a:off x="1847920" y="6293041"/>
          <a:ext cx="8947599" cy="4125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09667"/>
                <a:gridCol w="798949"/>
                <a:gridCol w="890685"/>
                <a:gridCol w="5548297"/>
              </a:tblGrid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2018-09-02 ~ 2018-09-08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40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68765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5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5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5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5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69" name="TextBox 123"/>
          <p:cNvSpPr txBox="1"/>
          <p:nvPr/>
        </p:nvSpPr>
        <p:spPr>
          <a:xfrm>
            <a:off x="1862664" y="6288278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1374" name="그룹 124"/>
          <p:cNvGrpSpPr/>
          <p:nvPr/>
        </p:nvGrpSpPr>
        <p:grpSpPr>
          <a:xfrm>
            <a:off x="5336380" y="6379004"/>
            <a:ext cx="4682892" cy="62042"/>
            <a:chOff x="0" y="0"/>
            <a:chExt cx="4682890" cy="62040"/>
          </a:xfrm>
        </p:grpSpPr>
        <p:sp>
          <p:nvSpPr>
            <p:cNvPr id="1370" name="직사각형 125"/>
            <p:cNvSpPr/>
            <p:nvPr/>
          </p:nvSpPr>
          <p:spPr>
            <a:xfrm>
              <a:off x="0" y="0"/>
              <a:ext cx="4682891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1" name="직사각형 126"/>
            <p:cNvSpPr/>
            <p:nvPr/>
          </p:nvSpPr>
          <p:spPr>
            <a:xfrm>
              <a:off x="0" y="0"/>
              <a:ext cx="390502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2" name="직사각형 127"/>
            <p:cNvSpPr/>
            <p:nvPr/>
          </p:nvSpPr>
          <p:spPr>
            <a:xfrm>
              <a:off x="0" y="0"/>
              <a:ext cx="3308662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3" name="직사각형 128"/>
            <p:cNvSpPr/>
            <p:nvPr/>
          </p:nvSpPr>
          <p:spPr>
            <a:xfrm>
              <a:off x="1" y="0"/>
              <a:ext cx="237152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75" name="모서리가 둥근 직사각형 154"/>
          <p:cNvSpPr/>
          <p:nvPr/>
        </p:nvSpPr>
        <p:spPr>
          <a:xfrm>
            <a:off x="10726941" y="3649626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3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1384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85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1386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87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근무시간관리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직사각형 32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395" name="직사각형 211"/>
          <p:cNvSpPr/>
          <p:nvPr/>
        </p:nvSpPr>
        <p:spPr>
          <a:xfrm>
            <a:off x="3335094" y="2324100"/>
            <a:ext cx="7471669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96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7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1398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99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1400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01" name="직사각형 33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1402" name="직사각형 34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1403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1404" name="직사각형 36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1405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406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07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10" name="그룹 40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1408" name="그림 41" descr="그림 4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9" name="그림 45" descr="그림 4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11" name="TextBox 46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1415" name="그룹 47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1412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4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16" name="TextBox 51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1417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418" name="TextBox 53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근무시간관리</a:t>
            </a:r>
          </a:p>
        </p:txBody>
      </p:sp>
      <p:sp>
        <p:nvSpPr>
          <p:cNvPr id="1419" name="직사각형 5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420" name="직사각형 109"/>
          <p:cNvSpPr/>
          <p:nvPr/>
        </p:nvSpPr>
        <p:spPr>
          <a:xfrm>
            <a:off x="1847920" y="2324100"/>
            <a:ext cx="1485830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1" name="직사각형 110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1424" name="직사각형 111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1422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1423" name="근태단위명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근태단위명 검색</a:t>
              </a:r>
            </a:p>
          </p:txBody>
        </p:sp>
      </p:grpSp>
      <p:pic>
        <p:nvPicPr>
          <p:cNvPr id="1425" name="그림 1" descr="그림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1426" name="TextBox 112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근태단위 선택</a:t>
            </a:r>
          </a:p>
        </p:txBody>
      </p:sp>
      <p:graphicFrame>
        <p:nvGraphicFramePr>
          <p:cNvPr id="1427" name="표 113"/>
          <p:cNvGraphicFramePr/>
          <p:nvPr/>
        </p:nvGraphicFramePr>
        <p:xfrm>
          <a:off x="1912372" y="3124761"/>
          <a:ext cx="1354703" cy="39046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2228"/>
                <a:gridCol w="752475"/>
              </a:tblGrid>
              <a:tr h="24777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근태단위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단위명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2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3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71992">
                <a:tc gridSpan="2"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>
                        <a:alpha val="30000"/>
                      </a:srgb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428" name="모서리가 둥근 직사각형 152"/>
          <p:cNvSpPr/>
          <p:nvPr/>
        </p:nvSpPr>
        <p:spPr>
          <a:xfrm>
            <a:off x="318757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31" name="직사각형 102"/>
          <p:cNvGrpSpPr/>
          <p:nvPr/>
        </p:nvGrpSpPr>
        <p:grpSpPr>
          <a:xfrm>
            <a:off x="10093935" y="2871429"/>
            <a:ext cx="617578" cy="205741"/>
            <a:chOff x="0" y="0"/>
            <a:chExt cx="617577" cy="205740"/>
          </a:xfrm>
        </p:grpSpPr>
        <p:sp>
          <p:nvSpPr>
            <p:cNvPr id="1429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0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graphicFrame>
        <p:nvGraphicFramePr>
          <p:cNvPr id="1432" name="표 174"/>
          <p:cNvGraphicFramePr/>
          <p:nvPr/>
        </p:nvGraphicFramePr>
        <p:xfrm>
          <a:off x="3427555" y="3124761"/>
          <a:ext cx="7282599" cy="39088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77062"/>
                <a:gridCol w="404213"/>
                <a:gridCol w="545218"/>
                <a:gridCol w="404213"/>
                <a:gridCol w="451215"/>
                <a:gridCol w="554618"/>
                <a:gridCol w="603481"/>
                <a:gridCol w="600075"/>
                <a:gridCol w="600075"/>
                <a:gridCol w="1651635"/>
                <a:gridCol w="590793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신청근태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21:30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2018-10-04(</a:t>
                      </a:r>
                      <a:r>
                        <a:t>목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2018-10-03(</a:t>
                      </a:r>
                      <a:r>
                        <a:t>수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858">
                <a:tc gridSpan="11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1, 2, 3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1435" name="모서리가 둥근 직사각형 175"/>
          <p:cNvGrpSpPr/>
          <p:nvPr/>
        </p:nvGrpSpPr>
        <p:grpSpPr>
          <a:xfrm>
            <a:off x="6142092" y="3626074"/>
            <a:ext cx="487113" cy="180341"/>
            <a:chOff x="0" y="0"/>
            <a:chExt cx="487111" cy="180339"/>
          </a:xfrm>
        </p:grpSpPr>
        <p:sp>
          <p:nvSpPr>
            <p:cNvPr id="143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434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438" name="모서리가 둥근 직사각형 176"/>
          <p:cNvGrpSpPr/>
          <p:nvPr/>
        </p:nvGrpSpPr>
        <p:grpSpPr>
          <a:xfrm>
            <a:off x="6142092" y="3866194"/>
            <a:ext cx="487113" cy="180341"/>
            <a:chOff x="0" y="0"/>
            <a:chExt cx="487111" cy="180339"/>
          </a:xfrm>
        </p:grpSpPr>
        <p:sp>
          <p:nvSpPr>
            <p:cNvPr id="143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437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441" name="모서리가 둥근 직사각형 177"/>
          <p:cNvGrpSpPr/>
          <p:nvPr/>
        </p:nvGrpSpPr>
        <p:grpSpPr>
          <a:xfrm>
            <a:off x="6142092" y="4106314"/>
            <a:ext cx="487113" cy="180341"/>
            <a:chOff x="0" y="0"/>
            <a:chExt cx="487111" cy="180339"/>
          </a:xfrm>
        </p:grpSpPr>
        <p:sp>
          <p:nvSpPr>
            <p:cNvPr id="143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440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444" name="모서리가 둥근 직사각형 178"/>
          <p:cNvGrpSpPr/>
          <p:nvPr/>
        </p:nvGrpSpPr>
        <p:grpSpPr>
          <a:xfrm>
            <a:off x="6142092" y="4346434"/>
            <a:ext cx="487113" cy="180341"/>
            <a:chOff x="0" y="0"/>
            <a:chExt cx="487111" cy="180339"/>
          </a:xfrm>
        </p:grpSpPr>
        <p:sp>
          <p:nvSpPr>
            <p:cNvPr id="144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443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447" name="모서리가 둥근 직사각형 179"/>
          <p:cNvGrpSpPr/>
          <p:nvPr/>
        </p:nvGrpSpPr>
        <p:grpSpPr>
          <a:xfrm>
            <a:off x="6142092" y="4586554"/>
            <a:ext cx="487113" cy="180341"/>
            <a:chOff x="0" y="0"/>
            <a:chExt cx="487111" cy="180339"/>
          </a:xfrm>
        </p:grpSpPr>
        <p:sp>
          <p:nvSpPr>
            <p:cNvPr id="144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446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450" name="모서리가 둥근 직사각형 180"/>
          <p:cNvGrpSpPr/>
          <p:nvPr/>
        </p:nvGrpSpPr>
        <p:grpSpPr>
          <a:xfrm>
            <a:off x="6142092" y="4826674"/>
            <a:ext cx="487113" cy="180341"/>
            <a:chOff x="0" y="0"/>
            <a:chExt cx="487111" cy="180339"/>
          </a:xfrm>
        </p:grpSpPr>
        <p:sp>
          <p:nvSpPr>
            <p:cNvPr id="144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9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453" name="모서리가 둥근 직사각형 181"/>
          <p:cNvGrpSpPr/>
          <p:nvPr/>
        </p:nvGrpSpPr>
        <p:grpSpPr>
          <a:xfrm>
            <a:off x="6142092" y="5066794"/>
            <a:ext cx="487113" cy="180341"/>
            <a:chOff x="0" y="0"/>
            <a:chExt cx="487111" cy="180339"/>
          </a:xfrm>
        </p:grpSpPr>
        <p:sp>
          <p:nvSpPr>
            <p:cNvPr id="1451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2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pic>
        <p:nvPicPr>
          <p:cNvPr id="1454" name="그림 182" descr="그림 18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2461" y="4135523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5" name="그림 183" descr="그림 18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2461" y="4847411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6" name="그림 185" descr="그림 18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12648" y="4608397"/>
            <a:ext cx="140229" cy="141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9" name="모서리가 둥근 직사각형 201"/>
          <p:cNvGrpSpPr/>
          <p:nvPr/>
        </p:nvGrpSpPr>
        <p:grpSpPr>
          <a:xfrm>
            <a:off x="6142092" y="5306914"/>
            <a:ext cx="487113" cy="180341"/>
            <a:chOff x="0" y="0"/>
            <a:chExt cx="487111" cy="180339"/>
          </a:xfrm>
        </p:grpSpPr>
        <p:sp>
          <p:nvSpPr>
            <p:cNvPr id="145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8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462" name="모서리가 둥근 직사각형 202"/>
          <p:cNvGrpSpPr/>
          <p:nvPr/>
        </p:nvGrpSpPr>
        <p:grpSpPr>
          <a:xfrm>
            <a:off x="6142092" y="5547034"/>
            <a:ext cx="487113" cy="180341"/>
            <a:chOff x="0" y="0"/>
            <a:chExt cx="487111" cy="180339"/>
          </a:xfrm>
        </p:grpSpPr>
        <p:sp>
          <p:nvSpPr>
            <p:cNvPr id="146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465" name="모서리가 둥근 직사각형 203"/>
          <p:cNvGrpSpPr/>
          <p:nvPr/>
        </p:nvGrpSpPr>
        <p:grpSpPr>
          <a:xfrm>
            <a:off x="6142092" y="5787154"/>
            <a:ext cx="487113" cy="180341"/>
            <a:chOff x="0" y="0"/>
            <a:chExt cx="487111" cy="180339"/>
          </a:xfrm>
        </p:grpSpPr>
        <p:sp>
          <p:nvSpPr>
            <p:cNvPr id="146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4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468" name="모서리가 둥근 직사각형 204"/>
          <p:cNvGrpSpPr/>
          <p:nvPr/>
        </p:nvGrpSpPr>
        <p:grpSpPr>
          <a:xfrm>
            <a:off x="6142092" y="6027274"/>
            <a:ext cx="487113" cy="180341"/>
            <a:chOff x="0" y="0"/>
            <a:chExt cx="487111" cy="180339"/>
          </a:xfrm>
        </p:grpSpPr>
        <p:sp>
          <p:nvSpPr>
            <p:cNvPr id="146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7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471" name="모서리가 둥근 직사각형 205"/>
          <p:cNvGrpSpPr/>
          <p:nvPr/>
        </p:nvGrpSpPr>
        <p:grpSpPr>
          <a:xfrm>
            <a:off x="6142092" y="6267394"/>
            <a:ext cx="487113" cy="180341"/>
            <a:chOff x="0" y="0"/>
            <a:chExt cx="487111" cy="180339"/>
          </a:xfrm>
        </p:grpSpPr>
        <p:sp>
          <p:nvSpPr>
            <p:cNvPr id="146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0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474" name="모서리가 둥근 직사각형 206"/>
          <p:cNvGrpSpPr/>
          <p:nvPr/>
        </p:nvGrpSpPr>
        <p:grpSpPr>
          <a:xfrm>
            <a:off x="6142092" y="6507514"/>
            <a:ext cx="487113" cy="180341"/>
            <a:chOff x="0" y="0"/>
            <a:chExt cx="487111" cy="180339"/>
          </a:xfrm>
        </p:grpSpPr>
        <p:sp>
          <p:nvSpPr>
            <p:cNvPr id="147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3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1475" name="직사각형 212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476" name="모서리가 둥근 직사각형 226"/>
          <p:cNvSpPr/>
          <p:nvPr/>
        </p:nvSpPr>
        <p:spPr>
          <a:xfrm>
            <a:off x="10643303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79" name="직사각형 227"/>
          <p:cNvGrpSpPr/>
          <p:nvPr/>
        </p:nvGrpSpPr>
        <p:grpSpPr>
          <a:xfrm>
            <a:off x="4311310" y="6778160"/>
            <a:ext cx="466726" cy="205741"/>
            <a:chOff x="0" y="0"/>
            <a:chExt cx="466725" cy="205740"/>
          </a:xfrm>
        </p:grpSpPr>
        <p:sp>
          <p:nvSpPr>
            <p:cNvPr id="1477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1478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grpSp>
        <p:nvGrpSpPr>
          <p:cNvPr id="1482" name="직사각형 228"/>
          <p:cNvGrpSpPr/>
          <p:nvPr/>
        </p:nvGrpSpPr>
        <p:grpSpPr>
          <a:xfrm>
            <a:off x="7304275" y="2486374"/>
            <a:ext cx="373649" cy="210952"/>
            <a:chOff x="0" y="0"/>
            <a:chExt cx="373648" cy="210951"/>
          </a:xfrm>
        </p:grpSpPr>
        <p:sp>
          <p:nvSpPr>
            <p:cNvPr id="1480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1481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1483" name="TextBox 229"/>
          <p:cNvSpPr txBox="1"/>
          <p:nvPr/>
        </p:nvSpPr>
        <p:spPr>
          <a:xfrm>
            <a:off x="3050619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1486" name="직사각형 230"/>
          <p:cNvGrpSpPr/>
          <p:nvPr/>
        </p:nvGrpSpPr>
        <p:grpSpPr>
          <a:xfrm>
            <a:off x="3828003" y="2486374"/>
            <a:ext cx="1020623" cy="210952"/>
            <a:chOff x="0" y="0"/>
            <a:chExt cx="1020622" cy="210951"/>
          </a:xfrm>
        </p:grpSpPr>
        <p:sp>
          <p:nvSpPr>
            <p:cNvPr id="1484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5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1487" name="TextBox 231"/>
          <p:cNvSpPr txBox="1"/>
          <p:nvPr/>
        </p:nvSpPr>
        <p:spPr>
          <a:xfrm>
            <a:off x="4469022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1490" name="직사각형 232"/>
          <p:cNvGrpSpPr/>
          <p:nvPr/>
        </p:nvGrpSpPr>
        <p:grpSpPr>
          <a:xfrm>
            <a:off x="5246408" y="2486374"/>
            <a:ext cx="1020623" cy="210952"/>
            <a:chOff x="0" y="0"/>
            <a:chExt cx="1020622" cy="210951"/>
          </a:xfrm>
        </p:grpSpPr>
        <p:sp>
          <p:nvSpPr>
            <p:cNvPr id="1488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1489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grpSp>
        <p:nvGrpSpPr>
          <p:cNvPr id="1498" name="그룹 115"/>
          <p:cNvGrpSpPr/>
          <p:nvPr/>
        </p:nvGrpSpPr>
        <p:grpSpPr>
          <a:xfrm>
            <a:off x="5908195" y="2880711"/>
            <a:ext cx="1915428" cy="218441"/>
            <a:chOff x="0" y="0"/>
            <a:chExt cx="1915427" cy="218440"/>
          </a:xfrm>
        </p:grpSpPr>
        <p:sp>
          <p:nvSpPr>
            <p:cNvPr id="1491" name="TextBox 116"/>
            <p:cNvSpPr txBox="1"/>
            <p:nvPr/>
          </p:nvSpPr>
          <p:spPr>
            <a:xfrm>
              <a:off x="5655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2018-09-30 ~ 2018-10-06</a:t>
              </a:r>
            </a:p>
          </p:txBody>
        </p:sp>
        <p:grpSp>
          <p:nvGrpSpPr>
            <p:cNvPr id="1494" name="그룹 117"/>
            <p:cNvGrpSpPr/>
            <p:nvPr/>
          </p:nvGrpSpPr>
          <p:grpSpPr>
            <a:xfrm>
              <a:off x="1733085" y="22154"/>
              <a:ext cx="182343" cy="185475"/>
              <a:chOff x="0" y="0"/>
              <a:chExt cx="182342" cy="185473"/>
            </a:xfrm>
          </p:grpSpPr>
          <p:sp>
            <p:nvSpPr>
              <p:cNvPr id="1492" name="타원 121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1493" name="L 도형 122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497" name="그룹 118"/>
            <p:cNvGrpSpPr/>
            <p:nvPr/>
          </p:nvGrpSpPr>
          <p:grpSpPr>
            <a:xfrm>
              <a:off x="-1" y="22153"/>
              <a:ext cx="182344" cy="185475"/>
              <a:chOff x="0" y="0"/>
              <a:chExt cx="182342" cy="185474"/>
            </a:xfrm>
          </p:grpSpPr>
          <p:sp>
            <p:nvSpPr>
              <p:cNvPr id="1495" name="타원 119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1496" name="L 도형 120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499" name="직사각형 96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1500" name="직사각형 97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1501" name="직사각형 98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1502" name="직사각형 100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1503" name="직사각형 101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1504" name="직사각형 103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1505" name="직사각형 104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1506" name="직사각형 105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1507" name="직사각형 106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1508" name="직사각형 107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1509" name="직사각형 108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1510" name="직사각형 114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1511" name="직사각형 123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1512" name="직사각형 124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1513" name="직사각형 125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1514" name="직사각형 126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1515" name="직사각형 127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1516" name="직사각형 128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1517" name="직사각형 129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grpSp>
        <p:nvGrpSpPr>
          <p:cNvPr id="1520" name="타원 130"/>
          <p:cNvGrpSpPr/>
          <p:nvPr/>
        </p:nvGrpSpPr>
        <p:grpSpPr>
          <a:xfrm>
            <a:off x="6445456" y="3265413"/>
            <a:ext cx="114889" cy="180341"/>
            <a:chOff x="0" y="0"/>
            <a:chExt cx="114887" cy="180339"/>
          </a:xfrm>
        </p:grpSpPr>
        <p:sp>
          <p:nvSpPr>
            <p:cNvPr id="1518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1519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1521" name="TextBox 131"/>
          <p:cNvSpPr txBox="1"/>
          <p:nvPr/>
        </p:nvSpPr>
        <p:spPr>
          <a:xfrm>
            <a:off x="6193804" y="2488978"/>
            <a:ext cx="54834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상태</a:t>
            </a:r>
          </a:p>
        </p:txBody>
      </p:sp>
      <p:grpSp>
        <p:nvGrpSpPr>
          <p:cNvPr id="1524" name="직사각형 132"/>
          <p:cNvGrpSpPr/>
          <p:nvPr/>
        </p:nvGrpSpPr>
        <p:grpSpPr>
          <a:xfrm>
            <a:off x="6694305" y="2486374"/>
            <a:ext cx="566848" cy="210952"/>
            <a:chOff x="0" y="0"/>
            <a:chExt cx="566846" cy="210951"/>
          </a:xfrm>
        </p:grpSpPr>
        <p:sp>
          <p:nvSpPr>
            <p:cNvPr id="1522" name="직사각형"/>
            <p:cNvSpPr/>
            <p:nvPr/>
          </p:nvSpPr>
          <p:spPr>
            <a:xfrm>
              <a:off x="0" y="-1"/>
              <a:ext cx="56684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523" name="전체   ▼"/>
            <p:cNvSpPr txBox="1"/>
            <p:nvPr/>
          </p:nvSpPr>
          <p:spPr>
            <a:xfrm>
              <a:off x="0" y="2605"/>
              <a:ext cx="5668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전체</a:t>
              </a:r>
              <a:r>
                <a:t>   </a:t>
              </a:r>
              <a:r>
                <a:t>▼</a:t>
              </a:r>
            </a:p>
          </p:txBody>
        </p:sp>
      </p:grpSp>
      <p:sp>
        <p:nvSpPr>
          <p:cNvPr id="1525" name="TextBox 133"/>
          <p:cNvSpPr txBox="1"/>
          <p:nvPr/>
        </p:nvSpPr>
        <p:spPr>
          <a:xfrm>
            <a:off x="3175918" y="2877285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Today : </a:t>
            </a:r>
            <a:r>
              <a:rPr>
                <a:solidFill>
                  <a:schemeClr val="accent1"/>
                </a:solidFill>
              </a:rPr>
              <a:t>2018-10-08(</a:t>
            </a:r>
            <a:r>
              <a:rPr>
                <a:solidFill>
                  <a:schemeClr val="accent1"/>
                </a:solidFill>
              </a:rPr>
              <a:t>월</a:t>
            </a:r>
            <a:r>
              <a:rPr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1531" name="그룹 5"/>
          <p:cNvGrpSpPr/>
          <p:nvPr/>
        </p:nvGrpSpPr>
        <p:grpSpPr>
          <a:xfrm>
            <a:off x="8789195" y="2877285"/>
            <a:ext cx="681445" cy="221755"/>
            <a:chOff x="0" y="0"/>
            <a:chExt cx="681444" cy="221754"/>
          </a:xfrm>
        </p:grpSpPr>
        <p:sp>
          <p:nvSpPr>
            <p:cNvPr id="1526" name="직선 연결선 134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7" name="직선 연결선 135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8" name="직선 연결선 136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9" name="직선 연결선 137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0" name="TextBox 138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일자 순</a:t>
              </a:r>
            </a:p>
          </p:txBody>
        </p:sp>
      </p:grpSp>
      <p:grpSp>
        <p:nvGrpSpPr>
          <p:cNvPr id="1536" name="그룹 140"/>
          <p:cNvGrpSpPr/>
          <p:nvPr/>
        </p:nvGrpSpPr>
        <p:grpSpPr>
          <a:xfrm>
            <a:off x="8553449" y="3685880"/>
            <a:ext cx="802006" cy="62042"/>
            <a:chOff x="0" y="0"/>
            <a:chExt cx="802005" cy="62040"/>
          </a:xfrm>
        </p:grpSpPr>
        <p:sp>
          <p:nvSpPr>
            <p:cNvPr id="1532" name="직사각형 141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3" name="직사각형 142"/>
            <p:cNvSpPr/>
            <p:nvPr/>
          </p:nvSpPr>
          <p:spPr>
            <a:xfrm>
              <a:off x="-1" y="0"/>
              <a:ext cx="80200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4" name="직사각형 143"/>
            <p:cNvSpPr/>
            <p:nvPr/>
          </p:nvSpPr>
          <p:spPr>
            <a:xfrm>
              <a:off x="1" y="0"/>
              <a:ext cx="754857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5" name="직사각형 144"/>
            <p:cNvSpPr/>
            <p:nvPr/>
          </p:nvSpPr>
          <p:spPr>
            <a:xfrm>
              <a:off x="-1" y="0"/>
              <a:ext cx="63341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40" name="그룹 145"/>
          <p:cNvGrpSpPr/>
          <p:nvPr/>
        </p:nvGrpSpPr>
        <p:grpSpPr>
          <a:xfrm>
            <a:off x="8553450" y="3925939"/>
            <a:ext cx="802005" cy="62042"/>
            <a:chOff x="0" y="0"/>
            <a:chExt cx="802004" cy="62040"/>
          </a:xfrm>
        </p:grpSpPr>
        <p:sp>
          <p:nvSpPr>
            <p:cNvPr id="1537" name="직사각형 146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8" name="직사각형 147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9" name="직사각형 149"/>
            <p:cNvSpPr/>
            <p:nvPr/>
          </p:nvSpPr>
          <p:spPr>
            <a:xfrm>
              <a:off x="0" y="0"/>
              <a:ext cx="54768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44" name="그룹 150"/>
          <p:cNvGrpSpPr/>
          <p:nvPr/>
        </p:nvGrpSpPr>
        <p:grpSpPr>
          <a:xfrm>
            <a:off x="8553449" y="4165998"/>
            <a:ext cx="802006" cy="62042"/>
            <a:chOff x="0" y="0"/>
            <a:chExt cx="802005" cy="62040"/>
          </a:xfrm>
        </p:grpSpPr>
        <p:sp>
          <p:nvSpPr>
            <p:cNvPr id="1541" name="직사각형 151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2" name="직사각형 153"/>
            <p:cNvSpPr/>
            <p:nvPr/>
          </p:nvSpPr>
          <p:spPr>
            <a:xfrm>
              <a:off x="1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3" name="직사각형 155"/>
            <p:cNvSpPr/>
            <p:nvPr/>
          </p:nvSpPr>
          <p:spPr>
            <a:xfrm>
              <a:off x="-1" y="0"/>
              <a:ext cx="60722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48" name="그룹 156"/>
          <p:cNvGrpSpPr/>
          <p:nvPr/>
        </p:nvGrpSpPr>
        <p:grpSpPr>
          <a:xfrm>
            <a:off x="8553450" y="4406058"/>
            <a:ext cx="802005" cy="62042"/>
            <a:chOff x="0" y="0"/>
            <a:chExt cx="802004" cy="62040"/>
          </a:xfrm>
        </p:grpSpPr>
        <p:sp>
          <p:nvSpPr>
            <p:cNvPr id="1545" name="직사각형 157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6" name="직사각형 158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7" name="직사각형 160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52" name="그룹 161"/>
          <p:cNvGrpSpPr/>
          <p:nvPr/>
        </p:nvGrpSpPr>
        <p:grpSpPr>
          <a:xfrm>
            <a:off x="8553450" y="4646117"/>
            <a:ext cx="802005" cy="62042"/>
            <a:chOff x="0" y="0"/>
            <a:chExt cx="802004" cy="62040"/>
          </a:xfrm>
        </p:grpSpPr>
        <p:sp>
          <p:nvSpPr>
            <p:cNvPr id="1549" name="직사각형 162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0" name="직사각형 163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1" name="직사각형 165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57" name="그룹 166"/>
          <p:cNvGrpSpPr/>
          <p:nvPr/>
        </p:nvGrpSpPr>
        <p:grpSpPr>
          <a:xfrm>
            <a:off x="8553449" y="4886176"/>
            <a:ext cx="802006" cy="62042"/>
            <a:chOff x="0" y="0"/>
            <a:chExt cx="802005" cy="62040"/>
          </a:xfrm>
        </p:grpSpPr>
        <p:sp>
          <p:nvSpPr>
            <p:cNvPr id="1553" name="직사각형 167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4" name="직사각형 168"/>
            <p:cNvSpPr/>
            <p:nvPr/>
          </p:nvSpPr>
          <p:spPr>
            <a:xfrm>
              <a:off x="1" y="0"/>
              <a:ext cx="71675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5" name="직사각형 169"/>
            <p:cNvSpPr/>
            <p:nvPr/>
          </p:nvSpPr>
          <p:spPr>
            <a:xfrm>
              <a:off x="1" y="0"/>
              <a:ext cx="668786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6" name="직사각형 170"/>
            <p:cNvSpPr/>
            <p:nvPr/>
          </p:nvSpPr>
          <p:spPr>
            <a:xfrm>
              <a:off x="0" y="0"/>
              <a:ext cx="566651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61" name="그룹 171"/>
          <p:cNvGrpSpPr/>
          <p:nvPr/>
        </p:nvGrpSpPr>
        <p:grpSpPr>
          <a:xfrm>
            <a:off x="8553450" y="5126235"/>
            <a:ext cx="802005" cy="62042"/>
            <a:chOff x="0" y="0"/>
            <a:chExt cx="802004" cy="62040"/>
          </a:xfrm>
        </p:grpSpPr>
        <p:sp>
          <p:nvSpPr>
            <p:cNvPr id="1558" name="직사각형 172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9" name="직사각형 173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0" name="직사각형 207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65" name="그룹 208"/>
          <p:cNvGrpSpPr/>
          <p:nvPr/>
        </p:nvGrpSpPr>
        <p:grpSpPr>
          <a:xfrm>
            <a:off x="8553450" y="5366294"/>
            <a:ext cx="802005" cy="62042"/>
            <a:chOff x="0" y="0"/>
            <a:chExt cx="802004" cy="62040"/>
          </a:xfrm>
        </p:grpSpPr>
        <p:sp>
          <p:nvSpPr>
            <p:cNvPr id="1562" name="직사각형 209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3" name="직사각형 210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4" name="직사각형 233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69" name="그룹 234"/>
          <p:cNvGrpSpPr/>
          <p:nvPr/>
        </p:nvGrpSpPr>
        <p:grpSpPr>
          <a:xfrm>
            <a:off x="8553450" y="5606353"/>
            <a:ext cx="802005" cy="62042"/>
            <a:chOff x="0" y="0"/>
            <a:chExt cx="802004" cy="62040"/>
          </a:xfrm>
        </p:grpSpPr>
        <p:sp>
          <p:nvSpPr>
            <p:cNvPr id="1566" name="직사각형 235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7" name="직사각형 236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8" name="직사각형 238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73" name="그룹 239"/>
          <p:cNvGrpSpPr/>
          <p:nvPr/>
        </p:nvGrpSpPr>
        <p:grpSpPr>
          <a:xfrm>
            <a:off x="8553449" y="5846412"/>
            <a:ext cx="802006" cy="62042"/>
            <a:chOff x="0" y="0"/>
            <a:chExt cx="802004" cy="62040"/>
          </a:xfrm>
        </p:grpSpPr>
        <p:sp>
          <p:nvSpPr>
            <p:cNvPr id="1570" name="직사각형 240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1" name="직사각형 241"/>
            <p:cNvSpPr/>
            <p:nvPr/>
          </p:nvSpPr>
          <p:spPr>
            <a:xfrm>
              <a:off x="-1" y="0"/>
              <a:ext cx="509589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2" name="직사각형 243"/>
            <p:cNvSpPr/>
            <p:nvPr/>
          </p:nvSpPr>
          <p:spPr>
            <a:xfrm>
              <a:off x="0" y="0"/>
              <a:ext cx="4333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77" name="그룹 244"/>
          <p:cNvGrpSpPr/>
          <p:nvPr/>
        </p:nvGrpSpPr>
        <p:grpSpPr>
          <a:xfrm>
            <a:off x="8553450" y="6086471"/>
            <a:ext cx="802005" cy="62042"/>
            <a:chOff x="0" y="0"/>
            <a:chExt cx="802004" cy="62040"/>
          </a:xfrm>
        </p:grpSpPr>
        <p:sp>
          <p:nvSpPr>
            <p:cNvPr id="1574" name="직사각형 245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5" name="직사각형 246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6" name="직사각형 248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81" name="그룹 249"/>
          <p:cNvGrpSpPr/>
          <p:nvPr/>
        </p:nvGrpSpPr>
        <p:grpSpPr>
          <a:xfrm>
            <a:off x="8553450" y="6326530"/>
            <a:ext cx="802005" cy="62042"/>
            <a:chOff x="0" y="0"/>
            <a:chExt cx="802004" cy="62040"/>
          </a:xfrm>
        </p:grpSpPr>
        <p:sp>
          <p:nvSpPr>
            <p:cNvPr id="1578" name="직사각형 250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9" name="직사각형 251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0" name="직사각형 253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85" name="그룹 254"/>
          <p:cNvGrpSpPr/>
          <p:nvPr/>
        </p:nvGrpSpPr>
        <p:grpSpPr>
          <a:xfrm>
            <a:off x="8553450" y="6566590"/>
            <a:ext cx="802005" cy="62042"/>
            <a:chOff x="0" y="0"/>
            <a:chExt cx="802004" cy="62040"/>
          </a:xfrm>
        </p:grpSpPr>
        <p:sp>
          <p:nvSpPr>
            <p:cNvPr id="1582" name="직사각형 255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3" name="직사각형 256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4" name="직사각형 258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88" name="타원 259"/>
          <p:cNvGrpSpPr/>
          <p:nvPr/>
        </p:nvGrpSpPr>
        <p:grpSpPr>
          <a:xfrm>
            <a:off x="9512658" y="3265413"/>
            <a:ext cx="114889" cy="180341"/>
            <a:chOff x="0" y="0"/>
            <a:chExt cx="114887" cy="180339"/>
          </a:xfrm>
        </p:grpSpPr>
        <p:sp>
          <p:nvSpPr>
            <p:cNvPr id="1586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1587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pic>
        <p:nvPicPr>
          <p:cNvPr id="1589" name="그림 260" descr="그림 26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11137" y="4615505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2" name="타원 265"/>
          <p:cNvGrpSpPr/>
          <p:nvPr/>
        </p:nvGrpSpPr>
        <p:grpSpPr>
          <a:xfrm>
            <a:off x="3023918" y="3415901"/>
            <a:ext cx="85615" cy="154941"/>
            <a:chOff x="0" y="0"/>
            <a:chExt cx="85614" cy="154939"/>
          </a:xfrm>
        </p:grpSpPr>
        <p:sp>
          <p:nvSpPr>
            <p:cNvPr id="1590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1591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1595" name="직사각형 154"/>
          <p:cNvGrpSpPr/>
          <p:nvPr/>
        </p:nvGrpSpPr>
        <p:grpSpPr>
          <a:xfrm>
            <a:off x="9442184" y="2871429"/>
            <a:ext cx="617578" cy="205741"/>
            <a:chOff x="0" y="0"/>
            <a:chExt cx="617577" cy="205740"/>
          </a:xfrm>
        </p:grpSpPr>
        <p:sp>
          <p:nvSpPr>
            <p:cNvPr id="1593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594" name="일괄승인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일괄승인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6"/>
          <p:cNvSpPr/>
          <p:nvPr/>
        </p:nvSpPr>
        <p:spPr>
          <a:xfrm>
            <a:off x="720757" y="1499932"/>
            <a:ext cx="3876913" cy="45598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5" name="직사각형 8"/>
          <p:cNvSpPr/>
          <p:nvPr/>
        </p:nvSpPr>
        <p:spPr>
          <a:xfrm>
            <a:off x="4597670" y="1499932"/>
            <a:ext cx="8151440" cy="4559818"/>
          </a:xfrm>
          <a:prstGeom prst="rect">
            <a:avLst/>
          </a:prstGeom>
          <a:solidFill>
            <a:srgbClr val="EAEA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26" name="Title 1"/>
          <p:cNvSpPr txBox="1"/>
          <p:nvPr/>
        </p:nvSpPr>
        <p:spPr>
          <a:xfrm>
            <a:off x="1067982" y="2159297"/>
            <a:ext cx="3171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1007943">
              <a:lnSpc>
                <a:spcPct val="90000"/>
              </a:lnSpc>
              <a:defRPr sz="4100">
                <a:solidFill>
                  <a:srgbClr val="FFFFFF"/>
                </a:solidFill>
                <a:latin typeface="[더존] 제목체 30"/>
                <a:ea typeface="[더존] 제목체 30"/>
                <a:cs typeface="[더존] 제목체 30"/>
                <a:sym typeface="[더존] 제목체 30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27" name="직사각형 18"/>
          <p:cNvSpPr txBox="1"/>
          <p:nvPr/>
        </p:nvSpPr>
        <p:spPr>
          <a:xfrm>
            <a:off x="705831" y="6280494"/>
            <a:ext cx="6716894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500">
                <a:solidFill>
                  <a:schemeClr val="accent1"/>
                </a:solidFill>
                <a:latin typeface="[더존] 제목체 50"/>
                <a:ea typeface="[더존] 제목체 50"/>
                <a:cs typeface="[더존] 제목체 50"/>
                <a:sym typeface="[더존] 제목체 50"/>
              </a:defRPr>
            </a:lvl1pPr>
          </a:lstStyle>
          <a:p>
            <a:pPr/>
            <a:r>
              <a:t>Maximizing Potential</a:t>
            </a:r>
          </a:p>
        </p:txBody>
      </p:sp>
      <p:pic>
        <p:nvPicPr>
          <p:cNvPr id="28" name="그림 12" descr="그림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007" y="4383342"/>
            <a:ext cx="2962663" cy="1676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09108" y="6285510"/>
            <a:ext cx="1440001" cy="20550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근무시간관리_메인(사원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직사각형 32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603" name="직사각형 211"/>
          <p:cNvSpPr/>
          <p:nvPr/>
        </p:nvSpPr>
        <p:spPr>
          <a:xfrm>
            <a:off x="3335094" y="2324100"/>
            <a:ext cx="7471669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04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5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1606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07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1608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09" name="직사각형 33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1610" name="직사각형 34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1611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1612" name="직사각형 36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1613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614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15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18" name="그룹 40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1616" name="그림 41" descr="그림 4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7" name="그림 45" descr="그림 4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19" name="TextBox 46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1623" name="그룹 47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1620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2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24" name="TextBox 51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1625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626" name="TextBox 53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근무시간관리</a:t>
            </a:r>
          </a:p>
        </p:txBody>
      </p:sp>
      <p:sp>
        <p:nvSpPr>
          <p:cNvPr id="1627" name="직사각형 5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628" name="직사각형 109"/>
          <p:cNvSpPr/>
          <p:nvPr/>
        </p:nvSpPr>
        <p:spPr>
          <a:xfrm>
            <a:off x="1847920" y="2324100"/>
            <a:ext cx="1485830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9" name="직사각형 110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1632" name="직사각형 111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1630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1631" name="근태단위명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근태단위명 검색</a:t>
              </a:r>
            </a:p>
          </p:txBody>
        </p:sp>
      </p:grpSp>
      <p:pic>
        <p:nvPicPr>
          <p:cNvPr id="1633" name="그림 1" descr="그림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1634" name="TextBox 112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근태단위 선택</a:t>
            </a:r>
          </a:p>
        </p:txBody>
      </p:sp>
      <p:grpSp>
        <p:nvGrpSpPr>
          <p:cNvPr id="1637" name="직사각형 102"/>
          <p:cNvGrpSpPr/>
          <p:nvPr/>
        </p:nvGrpSpPr>
        <p:grpSpPr>
          <a:xfrm>
            <a:off x="10093935" y="2871429"/>
            <a:ext cx="617578" cy="205741"/>
            <a:chOff x="0" y="0"/>
            <a:chExt cx="617577" cy="205740"/>
          </a:xfrm>
        </p:grpSpPr>
        <p:sp>
          <p:nvSpPr>
            <p:cNvPr id="1635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6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sp>
        <p:nvSpPr>
          <p:cNvPr id="1638" name="직사각형 212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1641" name="직사각형 228"/>
          <p:cNvGrpSpPr/>
          <p:nvPr/>
        </p:nvGrpSpPr>
        <p:grpSpPr>
          <a:xfrm>
            <a:off x="7304275" y="2486374"/>
            <a:ext cx="373649" cy="210952"/>
            <a:chOff x="0" y="0"/>
            <a:chExt cx="373648" cy="210951"/>
          </a:xfrm>
        </p:grpSpPr>
        <p:sp>
          <p:nvSpPr>
            <p:cNvPr id="1639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1640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1642" name="TextBox 229"/>
          <p:cNvSpPr txBox="1"/>
          <p:nvPr/>
        </p:nvSpPr>
        <p:spPr>
          <a:xfrm>
            <a:off x="3050619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1645" name="직사각형 230"/>
          <p:cNvGrpSpPr/>
          <p:nvPr/>
        </p:nvGrpSpPr>
        <p:grpSpPr>
          <a:xfrm>
            <a:off x="3828003" y="2486374"/>
            <a:ext cx="1020623" cy="210952"/>
            <a:chOff x="0" y="0"/>
            <a:chExt cx="1020622" cy="210951"/>
          </a:xfrm>
        </p:grpSpPr>
        <p:sp>
          <p:nvSpPr>
            <p:cNvPr id="1643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4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1646" name="TextBox 231"/>
          <p:cNvSpPr txBox="1"/>
          <p:nvPr/>
        </p:nvSpPr>
        <p:spPr>
          <a:xfrm>
            <a:off x="4469022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1649" name="직사각형 232"/>
          <p:cNvGrpSpPr/>
          <p:nvPr/>
        </p:nvGrpSpPr>
        <p:grpSpPr>
          <a:xfrm>
            <a:off x="5246408" y="2486374"/>
            <a:ext cx="1020623" cy="210952"/>
            <a:chOff x="0" y="0"/>
            <a:chExt cx="1020622" cy="210951"/>
          </a:xfrm>
        </p:grpSpPr>
        <p:sp>
          <p:nvSpPr>
            <p:cNvPr id="1647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1648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grpSp>
        <p:nvGrpSpPr>
          <p:cNvPr id="1657" name="그룹 115"/>
          <p:cNvGrpSpPr/>
          <p:nvPr/>
        </p:nvGrpSpPr>
        <p:grpSpPr>
          <a:xfrm>
            <a:off x="5908195" y="2880711"/>
            <a:ext cx="1915428" cy="218441"/>
            <a:chOff x="0" y="0"/>
            <a:chExt cx="1915427" cy="218440"/>
          </a:xfrm>
        </p:grpSpPr>
        <p:sp>
          <p:nvSpPr>
            <p:cNvPr id="1650" name="TextBox 116"/>
            <p:cNvSpPr txBox="1"/>
            <p:nvPr/>
          </p:nvSpPr>
          <p:spPr>
            <a:xfrm>
              <a:off x="5655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2018-09-30 ~ 2018-10-06</a:t>
              </a:r>
            </a:p>
          </p:txBody>
        </p:sp>
        <p:grpSp>
          <p:nvGrpSpPr>
            <p:cNvPr id="1653" name="그룹 117"/>
            <p:cNvGrpSpPr/>
            <p:nvPr/>
          </p:nvGrpSpPr>
          <p:grpSpPr>
            <a:xfrm>
              <a:off x="1733085" y="22154"/>
              <a:ext cx="182343" cy="185475"/>
              <a:chOff x="0" y="0"/>
              <a:chExt cx="182342" cy="185473"/>
            </a:xfrm>
          </p:grpSpPr>
          <p:sp>
            <p:nvSpPr>
              <p:cNvPr id="1651" name="타원 121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1652" name="L 도형 122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656" name="그룹 118"/>
            <p:cNvGrpSpPr/>
            <p:nvPr/>
          </p:nvGrpSpPr>
          <p:grpSpPr>
            <a:xfrm>
              <a:off x="-1" y="22153"/>
              <a:ext cx="182344" cy="185475"/>
              <a:chOff x="0" y="0"/>
              <a:chExt cx="182342" cy="185474"/>
            </a:xfrm>
          </p:grpSpPr>
          <p:sp>
            <p:nvSpPr>
              <p:cNvPr id="1654" name="타원 119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1655" name="L 도형 120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658" name="직사각형 96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1659" name="직사각형 97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1660" name="직사각형 98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1661" name="직사각형 100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1662" name="직사각형 101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1663" name="직사각형 103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1664" name="직사각형 104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1665" name="직사각형 105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1666" name="직사각형 106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1667" name="직사각형 107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1668" name="직사각형 108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1669" name="직사각형 114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1670" name="직사각형 123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1671" name="직사각형 124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1672" name="직사각형 125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1673" name="직사각형 126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1674" name="직사각형 127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1675" name="직사각형 128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1676" name="직사각형 129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1677" name="TextBox 131"/>
          <p:cNvSpPr txBox="1"/>
          <p:nvPr/>
        </p:nvSpPr>
        <p:spPr>
          <a:xfrm>
            <a:off x="6193804" y="2488978"/>
            <a:ext cx="54834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상태</a:t>
            </a:r>
          </a:p>
        </p:txBody>
      </p:sp>
      <p:grpSp>
        <p:nvGrpSpPr>
          <p:cNvPr id="1680" name="직사각형 132"/>
          <p:cNvGrpSpPr/>
          <p:nvPr/>
        </p:nvGrpSpPr>
        <p:grpSpPr>
          <a:xfrm>
            <a:off x="6694305" y="2486374"/>
            <a:ext cx="566848" cy="210952"/>
            <a:chOff x="0" y="0"/>
            <a:chExt cx="566846" cy="210951"/>
          </a:xfrm>
        </p:grpSpPr>
        <p:sp>
          <p:nvSpPr>
            <p:cNvPr id="1678" name="직사각형"/>
            <p:cNvSpPr/>
            <p:nvPr/>
          </p:nvSpPr>
          <p:spPr>
            <a:xfrm>
              <a:off x="0" y="-1"/>
              <a:ext cx="56684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679" name="전체   ▼"/>
            <p:cNvSpPr txBox="1"/>
            <p:nvPr/>
          </p:nvSpPr>
          <p:spPr>
            <a:xfrm>
              <a:off x="0" y="2605"/>
              <a:ext cx="5668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전체</a:t>
              </a:r>
              <a:r>
                <a:t>   </a:t>
              </a:r>
              <a:r>
                <a:t>▼</a:t>
              </a:r>
            </a:p>
          </p:txBody>
        </p:sp>
      </p:grpSp>
      <p:sp>
        <p:nvSpPr>
          <p:cNvPr id="1681" name="TextBox 133"/>
          <p:cNvSpPr txBox="1"/>
          <p:nvPr/>
        </p:nvSpPr>
        <p:spPr>
          <a:xfrm>
            <a:off x="3175918" y="2877285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Today : </a:t>
            </a:r>
            <a:r>
              <a:rPr>
                <a:solidFill>
                  <a:schemeClr val="accent1"/>
                </a:solidFill>
              </a:rPr>
              <a:t>2018-10-08(</a:t>
            </a:r>
            <a:r>
              <a:rPr>
                <a:solidFill>
                  <a:schemeClr val="accent1"/>
                </a:solidFill>
              </a:rPr>
              <a:t>월</a:t>
            </a:r>
            <a:r>
              <a:rPr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1682" name="표 142"/>
          <p:cNvGraphicFramePr/>
          <p:nvPr/>
        </p:nvGraphicFramePr>
        <p:xfrm>
          <a:off x="3427555" y="3124761"/>
          <a:ext cx="7282599" cy="39088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77062"/>
                <a:gridCol w="404213"/>
                <a:gridCol w="545218"/>
                <a:gridCol w="404213"/>
                <a:gridCol w="451215"/>
                <a:gridCol w="554618"/>
                <a:gridCol w="603481"/>
                <a:gridCol w="600075"/>
                <a:gridCol w="600075"/>
                <a:gridCol w="1651635"/>
                <a:gridCol w="590793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신청근태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21:30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858">
                <a:tc gridSpan="11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1, 2, 3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1685" name="모서리가 둥근 직사각형 143"/>
          <p:cNvGrpSpPr/>
          <p:nvPr/>
        </p:nvGrpSpPr>
        <p:grpSpPr>
          <a:xfrm>
            <a:off x="6142092" y="3626074"/>
            <a:ext cx="487113" cy="180341"/>
            <a:chOff x="0" y="0"/>
            <a:chExt cx="487111" cy="180339"/>
          </a:xfrm>
        </p:grpSpPr>
        <p:sp>
          <p:nvSpPr>
            <p:cNvPr id="168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684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688" name="모서리가 둥근 직사각형 144"/>
          <p:cNvGrpSpPr/>
          <p:nvPr/>
        </p:nvGrpSpPr>
        <p:grpSpPr>
          <a:xfrm>
            <a:off x="6142092" y="3866194"/>
            <a:ext cx="487113" cy="180341"/>
            <a:chOff x="0" y="0"/>
            <a:chExt cx="487111" cy="180339"/>
          </a:xfrm>
        </p:grpSpPr>
        <p:sp>
          <p:nvSpPr>
            <p:cNvPr id="168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687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691" name="모서리가 둥근 직사각형 145"/>
          <p:cNvGrpSpPr/>
          <p:nvPr/>
        </p:nvGrpSpPr>
        <p:grpSpPr>
          <a:xfrm>
            <a:off x="6142092" y="4106314"/>
            <a:ext cx="487113" cy="180341"/>
            <a:chOff x="0" y="0"/>
            <a:chExt cx="487111" cy="180339"/>
          </a:xfrm>
        </p:grpSpPr>
        <p:sp>
          <p:nvSpPr>
            <p:cNvPr id="168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690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694" name="모서리가 둥근 직사각형 146"/>
          <p:cNvGrpSpPr/>
          <p:nvPr/>
        </p:nvGrpSpPr>
        <p:grpSpPr>
          <a:xfrm>
            <a:off x="6142092" y="4346434"/>
            <a:ext cx="487113" cy="180341"/>
            <a:chOff x="0" y="0"/>
            <a:chExt cx="487111" cy="180339"/>
          </a:xfrm>
        </p:grpSpPr>
        <p:sp>
          <p:nvSpPr>
            <p:cNvPr id="169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693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697" name="모서리가 둥근 직사각형 147"/>
          <p:cNvGrpSpPr/>
          <p:nvPr/>
        </p:nvGrpSpPr>
        <p:grpSpPr>
          <a:xfrm>
            <a:off x="6142092" y="4586554"/>
            <a:ext cx="487113" cy="180341"/>
            <a:chOff x="0" y="0"/>
            <a:chExt cx="487111" cy="180339"/>
          </a:xfrm>
        </p:grpSpPr>
        <p:sp>
          <p:nvSpPr>
            <p:cNvPr id="169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696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700" name="모서리가 둥근 직사각형 148"/>
          <p:cNvGrpSpPr/>
          <p:nvPr/>
        </p:nvGrpSpPr>
        <p:grpSpPr>
          <a:xfrm>
            <a:off x="6142092" y="4826674"/>
            <a:ext cx="487113" cy="180341"/>
            <a:chOff x="0" y="0"/>
            <a:chExt cx="487111" cy="180339"/>
          </a:xfrm>
        </p:grpSpPr>
        <p:sp>
          <p:nvSpPr>
            <p:cNvPr id="169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9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703" name="모서리가 둥근 직사각형 149"/>
          <p:cNvGrpSpPr/>
          <p:nvPr/>
        </p:nvGrpSpPr>
        <p:grpSpPr>
          <a:xfrm>
            <a:off x="6142092" y="5066794"/>
            <a:ext cx="487113" cy="180341"/>
            <a:chOff x="0" y="0"/>
            <a:chExt cx="487111" cy="180339"/>
          </a:xfrm>
        </p:grpSpPr>
        <p:sp>
          <p:nvSpPr>
            <p:cNvPr id="1701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2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pic>
        <p:nvPicPr>
          <p:cNvPr id="1704" name="그림 150" descr="그림 15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2461" y="4135523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5" name="그림 151" descr="그림 15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2461" y="4847411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6" name="그림 153" descr="그림 15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12648" y="4608397"/>
            <a:ext cx="140229" cy="141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9" name="모서리가 둥근 직사각형 154"/>
          <p:cNvGrpSpPr/>
          <p:nvPr/>
        </p:nvGrpSpPr>
        <p:grpSpPr>
          <a:xfrm>
            <a:off x="6142092" y="5306914"/>
            <a:ext cx="487113" cy="180341"/>
            <a:chOff x="0" y="0"/>
            <a:chExt cx="487111" cy="180339"/>
          </a:xfrm>
        </p:grpSpPr>
        <p:sp>
          <p:nvSpPr>
            <p:cNvPr id="170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8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712" name="모서리가 둥근 직사각형 155"/>
          <p:cNvGrpSpPr/>
          <p:nvPr/>
        </p:nvGrpSpPr>
        <p:grpSpPr>
          <a:xfrm>
            <a:off x="6142092" y="5547034"/>
            <a:ext cx="487113" cy="180341"/>
            <a:chOff x="0" y="0"/>
            <a:chExt cx="487111" cy="180339"/>
          </a:xfrm>
        </p:grpSpPr>
        <p:sp>
          <p:nvSpPr>
            <p:cNvPr id="171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715" name="모서리가 둥근 직사각형 156"/>
          <p:cNvGrpSpPr/>
          <p:nvPr/>
        </p:nvGrpSpPr>
        <p:grpSpPr>
          <a:xfrm>
            <a:off x="6142092" y="5787154"/>
            <a:ext cx="487113" cy="180341"/>
            <a:chOff x="0" y="0"/>
            <a:chExt cx="487111" cy="180339"/>
          </a:xfrm>
        </p:grpSpPr>
        <p:sp>
          <p:nvSpPr>
            <p:cNvPr id="171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4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718" name="모서리가 둥근 직사각형 157"/>
          <p:cNvGrpSpPr/>
          <p:nvPr/>
        </p:nvGrpSpPr>
        <p:grpSpPr>
          <a:xfrm>
            <a:off x="6142092" y="6027274"/>
            <a:ext cx="487113" cy="180341"/>
            <a:chOff x="0" y="0"/>
            <a:chExt cx="487111" cy="180339"/>
          </a:xfrm>
        </p:grpSpPr>
        <p:sp>
          <p:nvSpPr>
            <p:cNvPr id="171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7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721" name="모서리가 둥근 직사각형 158"/>
          <p:cNvGrpSpPr/>
          <p:nvPr/>
        </p:nvGrpSpPr>
        <p:grpSpPr>
          <a:xfrm>
            <a:off x="6142092" y="6267394"/>
            <a:ext cx="487113" cy="180341"/>
            <a:chOff x="0" y="0"/>
            <a:chExt cx="487111" cy="180339"/>
          </a:xfrm>
        </p:grpSpPr>
        <p:sp>
          <p:nvSpPr>
            <p:cNvPr id="171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0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724" name="모서리가 둥근 직사각형 159"/>
          <p:cNvGrpSpPr/>
          <p:nvPr/>
        </p:nvGrpSpPr>
        <p:grpSpPr>
          <a:xfrm>
            <a:off x="6142092" y="6507514"/>
            <a:ext cx="487113" cy="180341"/>
            <a:chOff x="0" y="0"/>
            <a:chExt cx="487111" cy="180339"/>
          </a:xfrm>
        </p:grpSpPr>
        <p:sp>
          <p:nvSpPr>
            <p:cNvPr id="172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3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1725" name="모서리가 둥근 직사각형 160"/>
          <p:cNvSpPr/>
          <p:nvPr/>
        </p:nvSpPr>
        <p:spPr>
          <a:xfrm>
            <a:off x="10643303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28" name="직사각형 161"/>
          <p:cNvGrpSpPr/>
          <p:nvPr/>
        </p:nvGrpSpPr>
        <p:grpSpPr>
          <a:xfrm>
            <a:off x="4311310" y="6778160"/>
            <a:ext cx="466726" cy="205741"/>
            <a:chOff x="0" y="0"/>
            <a:chExt cx="466725" cy="205740"/>
          </a:xfrm>
        </p:grpSpPr>
        <p:sp>
          <p:nvSpPr>
            <p:cNvPr id="1726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1727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grpSp>
        <p:nvGrpSpPr>
          <p:cNvPr id="1731" name="타원 162"/>
          <p:cNvGrpSpPr/>
          <p:nvPr/>
        </p:nvGrpSpPr>
        <p:grpSpPr>
          <a:xfrm>
            <a:off x="6445456" y="3265413"/>
            <a:ext cx="114889" cy="180341"/>
            <a:chOff x="0" y="0"/>
            <a:chExt cx="114887" cy="180339"/>
          </a:xfrm>
        </p:grpSpPr>
        <p:sp>
          <p:nvSpPr>
            <p:cNvPr id="1729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1730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1736" name="그룹 163"/>
          <p:cNvGrpSpPr/>
          <p:nvPr/>
        </p:nvGrpSpPr>
        <p:grpSpPr>
          <a:xfrm>
            <a:off x="8553449" y="3685880"/>
            <a:ext cx="802006" cy="62042"/>
            <a:chOff x="0" y="0"/>
            <a:chExt cx="802005" cy="62040"/>
          </a:xfrm>
        </p:grpSpPr>
        <p:sp>
          <p:nvSpPr>
            <p:cNvPr id="1732" name="직사각형 164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3" name="직사각형 165"/>
            <p:cNvSpPr/>
            <p:nvPr/>
          </p:nvSpPr>
          <p:spPr>
            <a:xfrm>
              <a:off x="-1" y="0"/>
              <a:ext cx="80200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4" name="직사각형 166"/>
            <p:cNvSpPr/>
            <p:nvPr/>
          </p:nvSpPr>
          <p:spPr>
            <a:xfrm>
              <a:off x="1" y="0"/>
              <a:ext cx="754857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5" name="직사각형 167"/>
            <p:cNvSpPr/>
            <p:nvPr/>
          </p:nvSpPr>
          <p:spPr>
            <a:xfrm>
              <a:off x="-1" y="0"/>
              <a:ext cx="63341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40" name="그룹 168"/>
          <p:cNvGrpSpPr/>
          <p:nvPr/>
        </p:nvGrpSpPr>
        <p:grpSpPr>
          <a:xfrm>
            <a:off x="8553450" y="3925939"/>
            <a:ext cx="802005" cy="62042"/>
            <a:chOff x="0" y="0"/>
            <a:chExt cx="802004" cy="62040"/>
          </a:xfrm>
        </p:grpSpPr>
        <p:sp>
          <p:nvSpPr>
            <p:cNvPr id="1737" name="직사각형 169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8" name="직사각형 170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9" name="직사각형 171"/>
            <p:cNvSpPr/>
            <p:nvPr/>
          </p:nvSpPr>
          <p:spPr>
            <a:xfrm>
              <a:off x="0" y="0"/>
              <a:ext cx="54768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44" name="그룹 172"/>
          <p:cNvGrpSpPr/>
          <p:nvPr/>
        </p:nvGrpSpPr>
        <p:grpSpPr>
          <a:xfrm>
            <a:off x="8553449" y="4165998"/>
            <a:ext cx="802006" cy="62042"/>
            <a:chOff x="0" y="0"/>
            <a:chExt cx="802005" cy="62040"/>
          </a:xfrm>
        </p:grpSpPr>
        <p:sp>
          <p:nvSpPr>
            <p:cNvPr id="1741" name="직사각형 173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2" name="직사각형 200"/>
            <p:cNvSpPr/>
            <p:nvPr/>
          </p:nvSpPr>
          <p:spPr>
            <a:xfrm>
              <a:off x="1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3" name="직사각형 207"/>
            <p:cNvSpPr/>
            <p:nvPr/>
          </p:nvSpPr>
          <p:spPr>
            <a:xfrm>
              <a:off x="-1" y="0"/>
              <a:ext cx="60722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48" name="그룹 208"/>
          <p:cNvGrpSpPr/>
          <p:nvPr/>
        </p:nvGrpSpPr>
        <p:grpSpPr>
          <a:xfrm>
            <a:off x="8553450" y="4406058"/>
            <a:ext cx="802005" cy="62042"/>
            <a:chOff x="0" y="0"/>
            <a:chExt cx="802004" cy="62040"/>
          </a:xfrm>
        </p:grpSpPr>
        <p:sp>
          <p:nvSpPr>
            <p:cNvPr id="1745" name="직사각형 209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6" name="직사각형 210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7" name="직사각형 219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52" name="그룹 233"/>
          <p:cNvGrpSpPr/>
          <p:nvPr/>
        </p:nvGrpSpPr>
        <p:grpSpPr>
          <a:xfrm>
            <a:off x="8553450" y="4646117"/>
            <a:ext cx="802005" cy="62042"/>
            <a:chOff x="0" y="0"/>
            <a:chExt cx="802004" cy="62040"/>
          </a:xfrm>
        </p:grpSpPr>
        <p:sp>
          <p:nvSpPr>
            <p:cNvPr id="1749" name="직사각형 234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0" name="직사각형 235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1" name="직사각형 236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57" name="그룹 237"/>
          <p:cNvGrpSpPr/>
          <p:nvPr/>
        </p:nvGrpSpPr>
        <p:grpSpPr>
          <a:xfrm>
            <a:off x="8553449" y="4886176"/>
            <a:ext cx="802006" cy="62042"/>
            <a:chOff x="0" y="0"/>
            <a:chExt cx="802005" cy="62040"/>
          </a:xfrm>
        </p:grpSpPr>
        <p:sp>
          <p:nvSpPr>
            <p:cNvPr id="1753" name="직사각형 238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4" name="직사각형 239"/>
            <p:cNvSpPr/>
            <p:nvPr/>
          </p:nvSpPr>
          <p:spPr>
            <a:xfrm>
              <a:off x="1" y="0"/>
              <a:ext cx="71675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5" name="직사각형 240"/>
            <p:cNvSpPr/>
            <p:nvPr/>
          </p:nvSpPr>
          <p:spPr>
            <a:xfrm>
              <a:off x="1" y="0"/>
              <a:ext cx="668786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6" name="직사각형 241"/>
            <p:cNvSpPr/>
            <p:nvPr/>
          </p:nvSpPr>
          <p:spPr>
            <a:xfrm>
              <a:off x="0" y="0"/>
              <a:ext cx="566651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61" name="그룹 242"/>
          <p:cNvGrpSpPr/>
          <p:nvPr/>
        </p:nvGrpSpPr>
        <p:grpSpPr>
          <a:xfrm>
            <a:off x="8553450" y="5126235"/>
            <a:ext cx="802005" cy="62042"/>
            <a:chOff x="0" y="0"/>
            <a:chExt cx="802004" cy="62040"/>
          </a:xfrm>
        </p:grpSpPr>
        <p:sp>
          <p:nvSpPr>
            <p:cNvPr id="1758" name="직사각형 243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9" name="직사각형 244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0" name="직사각형 245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65" name="그룹 246"/>
          <p:cNvGrpSpPr/>
          <p:nvPr/>
        </p:nvGrpSpPr>
        <p:grpSpPr>
          <a:xfrm>
            <a:off x="8553450" y="5366294"/>
            <a:ext cx="802005" cy="62042"/>
            <a:chOff x="0" y="0"/>
            <a:chExt cx="802004" cy="62040"/>
          </a:xfrm>
        </p:grpSpPr>
        <p:sp>
          <p:nvSpPr>
            <p:cNvPr id="1762" name="직사각형 247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3" name="직사각형 248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4" name="직사각형 249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69" name="그룹 250"/>
          <p:cNvGrpSpPr/>
          <p:nvPr/>
        </p:nvGrpSpPr>
        <p:grpSpPr>
          <a:xfrm>
            <a:off x="8553450" y="5606353"/>
            <a:ext cx="802005" cy="62042"/>
            <a:chOff x="0" y="0"/>
            <a:chExt cx="802004" cy="62040"/>
          </a:xfrm>
        </p:grpSpPr>
        <p:sp>
          <p:nvSpPr>
            <p:cNvPr id="1766" name="직사각형 251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7" name="직사각형 252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8" name="직사각형 253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73" name="그룹 254"/>
          <p:cNvGrpSpPr/>
          <p:nvPr/>
        </p:nvGrpSpPr>
        <p:grpSpPr>
          <a:xfrm>
            <a:off x="8553449" y="5846412"/>
            <a:ext cx="802006" cy="62042"/>
            <a:chOff x="0" y="0"/>
            <a:chExt cx="802004" cy="62040"/>
          </a:xfrm>
        </p:grpSpPr>
        <p:sp>
          <p:nvSpPr>
            <p:cNvPr id="1770" name="직사각형 255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1" name="직사각형 256"/>
            <p:cNvSpPr/>
            <p:nvPr/>
          </p:nvSpPr>
          <p:spPr>
            <a:xfrm>
              <a:off x="-1" y="0"/>
              <a:ext cx="509589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2" name="직사각형 257"/>
            <p:cNvSpPr/>
            <p:nvPr/>
          </p:nvSpPr>
          <p:spPr>
            <a:xfrm>
              <a:off x="0" y="0"/>
              <a:ext cx="4333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77" name="그룹 258"/>
          <p:cNvGrpSpPr/>
          <p:nvPr/>
        </p:nvGrpSpPr>
        <p:grpSpPr>
          <a:xfrm>
            <a:off x="8553450" y="6086471"/>
            <a:ext cx="802005" cy="62042"/>
            <a:chOff x="0" y="0"/>
            <a:chExt cx="802004" cy="62040"/>
          </a:xfrm>
        </p:grpSpPr>
        <p:sp>
          <p:nvSpPr>
            <p:cNvPr id="1774" name="직사각형 259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5" name="직사각형 260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6" name="직사각형 261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81" name="그룹 262"/>
          <p:cNvGrpSpPr/>
          <p:nvPr/>
        </p:nvGrpSpPr>
        <p:grpSpPr>
          <a:xfrm>
            <a:off x="8553450" y="6326530"/>
            <a:ext cx="802005" cy="62042"/>
            <a:chOff x="0" y="0"/>
            <a:chExt cx="802004" cy="62040"/>
          </a:xfrm>
        </p:grpSpPr>
        <p:sp>
          <p:nvSpPr>
            <p:cNvPr id="1778" name="직사각형 263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9" name="직사각형 264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0" name="직사각형 265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85" name="그룹 266"/>
          <p:cNvGrpSpPr/>
          <p:nvPr/>
        </p:nvGrpSpPr>
        <p:grpSpPr>
          <a:xfrm>
            <a:off x="8553450" y="6566590"/>
            <a:ext cx="802005" cy="62042"/>
            <a:chOff x="0" y="0"/>
            <a:chExt cx="802004" cy="62040"/>
          </a:xfrm>
        </p:grpSpPr>
        <p:sp>
          <p:nvSpPr>
            <p:cNvPr id="1782" name="직사각형 267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3" name="직사각형 268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4" name="직사각형 269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88" name="타원 270"/>
          <p:cNvGrpSpPr/>
          <p:nvPr/>
        </p:nvGrpSpPr>
        <p:grpSpPr>
          <a:xfrm>
            <a:off x="9512658" y="3265413"/>
            <a:ext cx="114889" cy="180341"/>
            <a:chOff x="0" y="0"/>
            <a:chExt cx="114887" cy="180339"/>
          </a:xfrm>
        </p:grpSpPr>
        <p:sp>
          <p:nvSpPr>
            <p:cNvPr id="1786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1787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pic>
        <p:nvPicPr>
          <p:cNvPr id="1789" name="그림 271" descr="그림 27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11137" y="4615505"/>
            <a:ext cx="133183" cy="13389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90" name="표 272"/>
          <p:cNvGraphicFramePr/>
          <p:nvPr/>
        </p:nvGraphicFramePr>
        <p:xfrm>
          <a:off x="3427555" y="3124761"/>
          <a:ext cx="1400647" cy="35949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5218"/>
                <a:gridCol w="404213"/>
                <a:gridCol w="451215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1682702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4231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791" name="표 273"/>
          <p:cNvGraphicFramePr/>
          <p:nvPr/>
        </p:nvGraphicFramePr>
        <p:xfrm>
          <a:off x="4824450" y="3124761"/>
          <a:ext cx="1288220" cy="35949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77062"/>
                <a:gridCol w="411156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2018-10-04(</a:t>
                      </a:r>
                      <a:r>
                        <a:t>목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2018-10-03(</a:t>
                      </a:r>
                      <a:r>
                        <a:t>수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2018-10-02(</a:t>
                      </a:r>
                      <a:r>
                        <a:t>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2018-10-01(</a:t>
                      </a:r>
                      <a:r>
                        <a:t>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2018-09-30(</a:t>
                      </a:r>
                      <a:r>
                        <a:t>일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2018-10-04(</a:t>
                      </a:r>
                      <a:r>
                        <a:t>목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2018-10-03(</a:t>
                      </a:r>
                      <a:r>
                        <a:t>수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2018-10-02(</a:t>
                      </a:r>
                      <a:r>
                        <a:t>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2018-10-01(</a:t>
                      </a:r>
                      <a:r>
                        <a:t>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2" name="표 175"/>
          <p:cNvGraphicFramePr/>
          <p:nvPr/>
        </p:nvGraphicFramePr>
        <p:xfrm>
          <a:off x="1912372" y="3124761"/>
          <a:ext cx="1354703" cy="39046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2228"/>
                <a:gridCol w="752475"/>
              </a:tblGrid>
              <a:tr h="24777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근태단위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단위명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2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3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71992">
                <a:tc gridSpan="2"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>
                        <a:alpha val="30000"/>
                      </a:srgb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793" name="모서리가 둥근 직사각형 176"/>
          <p:cNvSpPr/>
          <p:nvPr/>
        </p:nvSpPr>
        <p:spPr>
          <a:xfrm>
            <a:off x="318757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96" name="타원 177"/>
          <p:cNvGrpSpPr/>
          <p:nvPr/>
        </p:nvGrpSpPr>
        <p:grpSpPr>
          <a:xfrm>
            <a:off x="3023918" y="3415901"/>
            <a:ext cx="85615" cy="154941"/>
            <a:chOff x="0" y="0"/>
            <a:chExt cx="85614" cy="154939"/>
          </a:xfrm>
        </p:grpSpPr>
        <p:sp>
          <p:nvSpPr>
            <p:cNvPr id="1794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1795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1802" name="그룹 174"/>
          <p:cNvGrpSpPr/>
          <p:nvPr/>
        </p:nvGrpSpPr>
        <p:grpSpPr>
          <a:xfrm>
            <a:off x="8789195" y="2877285"/>
            <a:ext cx="681445" cy="221755"/>
            <a:chOff x="0" y="0"/>
            <a:chExt cx="681444" cy="221754"/>
          </a:xfrm>
        </p:grpSpPr>
        <p:sp>
          <p:nvSpPr>
            <p:cNvPr id="1797" name="직선 연결선 178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8" name="직선 연결선 179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9" name="직선 연결선 180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0" name="직선 연결선 181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1" name="TextBox 182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 순</a:t>
              </a:r>
            </a:p>
          </p:txBody>
        </p:sp>
      </p:grpSp>
      <p:grpSp>
        <p:nvGrpSpPr>
          <p:cNvPr id="1805" name="직사각형 183"/>
          <p:cNvGrpSpPr/>
          <p:nvPr/>
        </p:nvGrpSpPr>
        <p:grpSpPr>
          <a:xfrm>
            <a:off x="9442184" y="2871429"/>
            <a:ext cx="617578" cy="205741"/>
            <a:chOff x="0" y="0"/>
            <a:chExt cx="617577" cy="205740"/>
          </a:xfrm>
        </p:grpSpPr>
        <p:sp>
          <p:nvSpPr>
            <p:cNvPr id="1803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04" name="일괄승인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일괄승인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근무시간관리_상세1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3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1814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15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1816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17" name="직사각형 227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818" name="직사각형 228"/>
          <p:cNvSpPr/>
          <p:nvPr/>
        </p:nvSpPr>
        <p:spPr>
          <a:xfrm>
            <a:off x="1847920" y="2324100"/>
            <a:ext cx="8958844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9" name="직사각형 234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1820" name="직사각형 235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1821" name="그림 236" descr="그림 2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1822" name="직사각형 237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1823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1826" name="그룹 239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1824" name="그림 240" descr="그림 24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5" name="그림 241" descr="그림 24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27" name="TextBox 242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1831" name="그룹 243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1828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0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32" name="TextBox 247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1833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834" name="TextBox 249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근무시간관리</a:t>
            </a:r>
          </a:p>
        </p:txBody>
      </p:sp>
      <p:sp>
        <p:nvSpPr>
          <p:cNvPr id="1835" name="직사각형 250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836" name="직사각형 251"/>
          <p:cNvSpPr/>
          <p:nvPr/>
        </p:nvSpPr>
        <p:spPr>
          <a:xfrm>
            <a:off x="1907109" y="2414584"/>
            <a:ext cx="8808516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837" name="TextBox 252"/>
          <p:cNvSpPr txBox="1"/>
          <p:nvPr/>
        </p:nvSpPr>
        <p:spPr>
          <a:xfrm>
            <a:off x="1562814" y="2488978"/>
            <a:ext cx="8252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1840" name="직사각형 253"/>
          <p:cNvGrpSpPr/>
          <p:nvPr/>
        </p:nvGrpSpPr>
        <p:grpSpPr>
          <a:xfrm>
            <a:off x="2340199" y="2486374"/>
            <a:ext cx="1020623" cy="210952"/>
            <a:chOff x="0" y="0"/>
            <a:chExt cx="1020622" cy="210951"/>
          </a:xfrm>
        </p:grpSpPr>
        <p:sp>
          <p:nvSpPr>
            <p:cNvPr id="1838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39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1841" name="TextBox 254"/>
          <p:cNvSpPr txBox="1"/>
          <p:nvPr/>
        </p:nvSpPr>
        <p:spPr>
          <a:xfrm>
            <a:off x="2981218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1844" name="직사각형 255"/>
          <p:cNvGrpSpPr/>
          <p:nvPr/>
        </p:nvGrpSpPr>
        <p:grpSpPr>
          <a:xfrm>
            <a:off x="3758603" y="2486374"/>
            <a:ext cx="1020623" cy="210952"/>
            <a:chOff x="0" y="0"/>
            <a:chExt cx="1020622" cy="210951"/>
          </a:xfrm>
        </p:grpSpPr>
        <p:sp>
          <p:nvSpPr>
            <p:cNvPr id="1842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D9D9D9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1843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sp>
        <p:nvSpPr>
          <p:cNvPr id="1845" name="직사각형 256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1846" name="직사각형 257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1847" name="직사각형 258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1848" name="직사각형 259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1849" name="직사각형 260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1850" name="직사각형 261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1851" name="직사각형 262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1852" name="직사각형 263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1853" name="직사각형 264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1854" name="직사각형 265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1855" name="직사각형 266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1856" name="직사각형 267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1857" name="직사각형 268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1858" name="직사각형 269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1859" name="직사각형 270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1860" name="직사각형 271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1861" name="직사각형 272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1862" name="직사각형 273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1863" name="직사각형 274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grpSp>
        <p:nvGrpSpPr>
          <p:cNvPr id="1866" name="직사각형 275"/>
          <p:cNvGrpSpPr/>
          <p:nvPr/>
        </p:nvGrpSpPr>
        <p:grpSpPr>
          <a:xfrm>
            <a:off x="5833292" y="2486374"/>
            <a:ext cx="373649" cy="210952"/>
            <a:chOff x="0" y="0"/>
            <a:chExt cx="373648" cy="210951"/>
          </a:xfrm>
        </p:grpSpPr>
        <p:sp>
          <p:nvSpPr>
            <p:cNvPr id="1864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1865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1867" name="TextBox 276"/>
          <p:cNvSpPr txBox="1"/>
          <p:nvPr/>
        </p:nvSpPr>
        <p:spPr>
          <a:xfrm>
            <a:off x="4722819" y="2488978"/>
            <a:ext cx="54834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상태</a:t>
            </a:r>
          </a:p>
        </p:txBody>
      </p:sp>
      <p:grpSp>
        <p:nvGrpSpPr>
          <p:cNvPr id="1870" name="직사각형 283"/>
          <p:cNvGrpSpPr/>
          <p:nvPr/>
        </p:nvGrpSpPr>
        <p:grpSpPr>
          <a:xfrm>
            <a:off x="5223321" y="2486374"/>
            <a:ext cx="566848" cy="210952"/>
            <a:chOff x="0" y="0"/>
            <a:chExt cx="566846" cy="210951"/>
          </a:xfrm>
        </p:grpSpPr>
        <p:sp>
          <p:nvSpPr>
            <p:cNvPr id="1868" name="직사각형"/>
            <p:cNvSpPr/>
            <p:nvPr/>
          </p:nvSpPr>
          <p:spPr>
            <a:xfrm>
              <a:off x="0" y="-1"/>
              <a:ext cx="566847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69" name="전체   ▼"/>
            <p:cNvSpPr txBox="1"/>
            <p:nvPr/>
          </p:nvSpPr>
          <p:spPr>
            <a:xfrm>
              <a:off x="0" y="2605"/>
              <a:ext cx="5668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전체</a:t>
              </a:r>
              <a:r>
                <a:t>   </a:t>
              </a:r>
              <a:r>
                <a:t>▼</a:t>
              </a:r>
            </a:p>
          </p:txBody>
        </p:sp>
      </p:grpSp>
      <p:graphicFrame>
        <p:nvGraphicFramePr>
          <p:cNvPr id="1871" name="표 293"/>
          <p:cNvGraphicFramePr/>
          <p:nvPr/>
        </p:nvGraphicFramePr>
        <p:xfrm>
          <a:off x="1910067" y="3124761"/>
          <a:ext cx="7282600" cy="39088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77062"/>
                <a:gridCol w="404213"/>
                <a:gridCol w="545218"/>
                <a:gridCol w="404213"/>
                <a:gridCol w="451215"/>
                <a:gridCol w="554618"/>
                <a:gridCol w="603481"/>
                <a:gridCol w="600075"/>
                <a:gridCol w="600075"/>
                <a:gridCol w="1651635"/>
                <a:gridCol w="590793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신청근태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21:30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2018-10-04(</a:t>
                      </a:r>
                      <a:r>
                        <a:t>목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2018-10-03(</a:t>
                      </a:r>
                      <a:r>
                        <a:t>수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858">
                <a:tc gridSpan="11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1, 2, 3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1874" name="모서리가 둥근 직사각형 294"/>
          <p:cNvGrpSpPr/>
          <p:nvPr/>
        </p:nvGrpSpPr>
        <p:grpSpPr>
          <a:xfrm>
            <a:off x="4624604" y="3626074"/>
            <a:ext cx="487113" cy="180341"/>
            <a:chOff x="0" y="0"/>
            <a:chExt cx="487111" cy="180339"/>
          </a:xfrm>
        </p:grpSpPr>
        <p:sp>
          <p:nvSpPr>
            <p:cNvPr id="187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73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877" name="모서리가 둥근 직사각형 295"/>
          <p:cNvGrpSpPr/>
          <p:nvPr/>
        </p:nvGrpSpPr>
        <p:grpSpPr>
          <a:xfrm>
            <a:off x="4624604" y="3866194"/>
            <a:ext cx="487113" cy="180341"/>
            <a:chOff x="0" y="0"/>
            <a:chExt cx="487111" cy="180339"/>
          </a:xfrm>
        </p:grpSpPr>
        <p:sp>
          <p:nvSpPr>
            <p:cNvPr id="187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76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880" name="모서리가 둥근 직사각형 296"/>
          <p:cNvGrpSpPr/>
          <p:nvPr/>
        </p:nvGrpSpPr>
        <p:grpSpPr>
          <a:xfrm>
            <a:off x="4624604" y="4106314"/>
            <a:ext cx="487113" cy="180341"/>
            <a:chOff x="0" y="0"/>
            <a:chExt cx="487111" cy="180339"/>
          </a:xfrm>
        </p:grpSpPr>
        <p:sp>
          <p:nvSpPr>
            <p:cNvPr id="187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79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883" name="모서리가 둥근 직사각형 297"/>
          <p:cNvGrpSpPr/>
          <p:nvPr/>
        </p:nvGrpSpPr>
        <p:grpSpPr>
          <a:xfrm>
            <a:off x="4624604" y="4346434"/>
            <a:ext cx="487113" cy="180341"/>
            <a:chOff x="0" y="0"/>
            <a:chExt cx="487111" cy="180339"/>
          </a:xfrm>
        </p:grpSpPr>
        <p:sp>
          <p:nvSpPr>
            <p:cNvPr id="1881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82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886" name="모서리가 둥근 직사각형 300"/>
          <p:cNvGrpSpPr/>
          <p:nvPr/>
        </p:nvGrpSpPr>
        <p:grpSpPr>
          <a:xfrm>
            <a:off x="4624604" y="4586554"/>
            <a:ext cx="487113" cy="180341"/>
            <a:chOff x="0" y="0"/>
            <a:chExt cx="487111" cy="180339"/>
          </a:xfrm>
        </p:grpSpPr>
        <p:sp>
          <p:nvSpPr>
            <p:cNvPr id="1884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85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1889" name="모서리가 둥근 직사각형 301"/>
          <p:cNvGrpSpPr/>
          <p:nvPr/>
        </p:nvGrpSpPr>
        <p:grpSpPr>
          <a:xfrm>
            <a:off x="4624604" y="4826674"/>
            <a:ext cx="487113" cy="180341"/>
            <a:chOff x="0" y="0"/>
            <a:chExt cx="487111" cy="180339"/>
          </a:xfrm>
        </p:grpSpPr>
        <p:sp>
          <p:nvSpPr>
            <p:cNvPr id="188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8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892" name="모서리가 둥근 직사각형 302"/>
          <p:cNvGrpSpPr/>
          <p:nvPr/>
        </p:nvGrpSpPr>
        <p:grpSpPr>
          <a:xfrm>
            <a:off x="4624604" y="5066794"/>
            <a:ext cx="487113" cy="180341"/>
            <a:chOff x="0" y="0"/>
            <a:chExt cx="487111" cy="180339"/>
          </a:xfrm>
        </p:grpSpPr>
        <p:sp>
          <p:nvSpPr>
            <p:cNvPr id="189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pic>
        <p:nvPicPr>
          <p:cNvPr id="1893" name="그림 303" descr="그림 30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04973" y="4135523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4" name="그림 304" descr="그림 30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04973" y="4847411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7" name="모서리가 둥근 직사각형 305"/>
          <p:cNvGrpSpPr/>
          <p:nvPr/>
        </p:nvGrpSpPr>
        <p:grpSpPr>
          <a:xfrm>
            <a:off x="4624604" y="5306914"/>
            <a:ext cx="487113" cy="180341"/>
            <a:chOff x="0" y="0"/>
            <a:chExt cx="487111" cy="180339"/>
          </a:xfrm>
        </p:grpSpPr>
        <p:sp>
          <p:nvSpPr>
            <p:cNvPr id="189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6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900" name="모서리가 둥근 직사각형 306"/>
          <p:cNvGrpSpPr/>
          <p:nvPr/>
        </p:nvGrpSpPr>
        <p:grpSpPr>
          <a:xfrm>
            <a:off x="4624604" y="5547034"/>
            <a:ext cx="487113" cy="180341"/>
            <a:chOff x="0" y="0"/>
            <a:chExt cx="487111" cy="180339"/>
          </a:xfrm>
        </p:grpSpPr>
        <p:sp>
          <p:nvSpPr>
            <p:cNvPr id="189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9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903" name="모서리가 둥근 직사각형 307"/>
          <p:cNvGrpSpPr/>
          <p:nvPr/>
        </p:nvGrpSpPr>
        <p:grpSpPr>
          <a:xfrm>
            <a:off x="4624604" y="5787154"/>
            <a:ext cx="487113" cy="180341"/>
            <a:chOff x="0" y="0"/>
            <a:chExt cx="487111" cy="180339"/>
          </a:xfrm>
        </p:grpSpPr>
        <p:sp>
          <p:nvSpPr>
            <p:cNvPr id="1901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2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906" name="모서리가 둥근 직사각형 308"/>
          <p:cNvGrpSpPr/>
          <p:nvPr/>
        </p:nvGrpSpPr>
        <p:grpSpPr>
          <a:xfrm>
            <a:off x="4624604" y="6027274"/>
            <a:ext cx="487113" cy="180341"/>
            <a:chOff x="0" y="0"/>
            <a:chExt cx="487111" cy="180339"/>
          </a:xfrm>
        </p:grpSpPr>
        <p:sp>
          <p:nvSpPr>
            <p:cNvPr id="1904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5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909" name="모서리가 둥근 직사각형 310"/>
          <p:cNvGrpSpPr/>
          <p:nvPr/>
        </p:nvGrpSpPr>
        <p:grpSpPr>
          <a:xfrm>
            <a:off x="4624604" y="6267394"/>
            <a:ext cx="487113" cy="180341"/>
            <a:chOff x="0" y="0"/>
            <a:chExt cx="487111" cy="180339"/>
          </a:xfrm>
        </p:grpSpPr>
        <p:sp>
          <p:nvSpPr>
            <p:cNvPr id="190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8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912" name="모서리가 둥근 직사각형 311"/>
          <p:cNvGrpSpPr/>
          <p:nvPr/>
        </p:nvGrpSpPr>
        <p:grpSpPr>
          <a:xfrm>
            <a:off x="4624604" y="6507514"/>
            <a:ext cx="487113" cy="180341"/>
            <a:chOff x="0" y="0"/>
            <a:chExt cx="487111" cy="180339"/>
          </a:xfrm>
        </p:grpSpPr>
        <p:sp>
          <p:nvSpPr>
            <p:cNvPr id="191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1915" name="타원 312"/>
          <p:cNvGrpSpPr/>
          <p:nvPr/>
        </p:nvGrpSpPr>
        <p:grpSpPr>
          <a:xfrm>
            <a:off x="4927968" y="3265413"/>
            <a:ext cx="114889" cy="180341"/>
            <a:chOff x="0" y="0"/>
            <a:chExt cx="114887" cy="180339"/>
          </a:xfrm>
        </p:grpSpPr>
        <p:sp>
          <p:nvSpPr>
            <p:cNvPr id="1913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1914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1920" name="그룹 313"/>
          <p:cNvGrpSpPr/>
          <p:nvPr/>
        </p:nvGrpSpPr>
        <p:grpSpPr>
          <a:xfrm>
            <a:off x="7035961" y="3685880"/>
            <a:ext cx="802007" cy="62042"/>
            <a:chOff x="0" y="0"/>
            <a:chExt cx="802005" cy="62040"/>
          </a:xfrm>
        </p:grpSpPr>
        <p:sp>
          <p:nvSpPr>
            <p:cNvPr id="1916" name="직사각형 314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7" name="직사각형 315"/>
            <p:cNvSpPr/>
            <p:nvPr/>
          </p:nvSpPr>
          <p:spPr>
            <a:xfrm>
              <a:off x="-1" y="0"/>
              <a:ext cx="80200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8" name="직사각형 316"/>
            <p:cNvSpPr/>
            <p:nvPr/>
          </p:nvSpPr>
          <p:spPr>
            <a:xfrm>
              <a:off x="1" y="0"/>
              <a:ext cx="754857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9" name="직사각형 378"/>
            <p:cNvSpPr/>
            <p:nvPr/>
          </p:nvSpPr>
          <p:spPr>
            <a:xfrm>
              <a:off x="-1" y="0"/>
              <a:ext cx="63341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24" name="그룹 379"/>
          <p:cNvGrpSpPr/>
          <p:nvPr/>
        </p:nvGrpSpPr>
        <p:grpSpPr>
          <a:xfrm>
            <a:off x="7035962" y="3925939"/>
            <a:ext cx="802006" cy="62042"/>
            <a:chOff x="0" y="0"/>
            <a:chExt cx="802004" cy="62040"/>
          </a:xfrm>
        </p:grpSpPr>
        <p:sp>
          <p:nvSpPr>
            <p:cNvPr id="1921" name="직사각형 380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2" name="직사각형 381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3" name="직사각형 382"/>
            <p:cNvSpPr/>
            <p:nvPr/>
          </p:nvSpPr>
          <p:spPr>
            <a:xfrm>
              <a:off x="0" y="0"/>
              <a:ext cx="54768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28" name="그룹 383"/>
          <p:cNvGrpSpPr/>
          <p:nvPr/>
        </p:nvGrpSpPr>
        <p:grpSpPr>
          <a:xfrm>
            <a:off x="7035961" y="4165998"/>
            <a:ext cx="802007" cy="62042"/>
            <a:chOff x="0" y="0"/>
            <a:chExt cx="802005" cy="62040"/>
          </a:xfrm>
        </p:grpSpPr>
        <p:sp>
          <p:nvSpPr>
            <p:cNvPr id="1925" name="직사각형 389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6" name="직사각형 390"/>
            <p:cNvSpPr/>
            <p:nvPr/>
          </p:nvSpPr>
          <p:spPr>
            <a:xfrm>
              <a:off x="1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7" name="직사각형 391"/>
            <p:cNvSpPr/>
            <p:nvPr/>
          </p:nvSpPr>
          <p:spPr>
            <a:xfrm>
              <a:off x="-1" y="0"/>
              <a:ext cx="60722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32" name="그룹 411"/>
          <p:cNvGrpSpPr/>
          <p:nvPr/>
        </p:nvGrpSpPr>
        <p:grpSpPr>
          <a:xfrm>
            <a:off x="7035962" y="4406058"/>
            <a:ext cx="802006" cy="62042"/>
            <a:chOff x="0" y="0"/>
            <a:chExt cx="802004" cy="62040"/>
          </a:xfrm>
        </p:grpSpPr>
        <p:sp>
          <p:nvSpPr>
            <p:cNvPr id="1929" name="직사각형 412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0" name="직사각형 413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1" name="직사각형 414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36" name="그룹 415"/>
          <p:cNvGrpSpPr/>
          <p:nvPr/>
        </p:nvGrpSpPr>
        <p:grpSpPr>
          <a:xfrm>
            <a:off x="7035962" y="4646117"/>
            <a:ext cx="802006" cy="62042"/>
            <a:chOff x="0" y="0"/>
            <a:chExt cx="802004" cy="62040"/>
          </a:xfrm>
        </p:grpSpPr>
        <p:sp>
          <p:nvSpPr>
            <p:cNvPr id="1933" name="직사각형 416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4" name="직사각형 417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5" name="직사각형 418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41" name="그룹 419"/>
          <p:cNvGrpSpPr/>
          <p:nvPr/>
        </p:nvGrpSpPr>
        <p:grpSpPr>
          <a:xfrm>
            <a:off x="7035962" y="4886176"/>
            <a:ext cx="802006" cy="62042"/>
            <a:chOff x="0" y="0"/>
            <a:chExt cx="802005" cy="62040"/>
          </a:xfrm>
        </p:grpSpPr>
        <p:sp>
          <p:nvSpPr>
            <p:cNvPr id="1937" name="직사각형 420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8" name="직사각형 421"/>
            <p:cNvSpPr/>
            <p:nvPr/>
          </p:nvSpPr>
          <p:spPr>
            <a:xfrm>
              <a:off x="1" y="0"/>
              <a:ext cx="71675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9" name="직사각형 422"/>
            <p:cNvSpPr/>
            <p:nvPr/>
          </p:nvSpPr>
          <p:spPr>
            <a:xfrm>
              <a:off x="1" y="0"/>
              <a:ext cx="668786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0" name="직사각형 423"/>
            <p:cNvSpPr/>
            <p:nvPr/>
          </p:nvSpPr>
          <p:spPr>
            <a:xfrm>
              <a:off x="0" y="0"/>
              <a:ext cx="566651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45" name="그룹 424"/>
          <p:cNvGrpSpPr/>
          <p:nvPr/>
        </p:nvGrpSpPr>
        <p:grpSpPr>
          <a:xfrm>
            <a:off x="7035962" y="5126235"/>
            <a:ext cx="802006" cy="62042"/>
            <a:chOff x="0" y="0"/>
            <a:chExt cx="802004" cy="62040"/>
          </a:xfrm>
        </p:grpSpPr>
        <p:sp>
          <p:nvSpPr>
            <p:cNvPr id="1942" name="직사각형 425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3" name="직사각형 426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4" name="직사각형 427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49" name="그룹 428"/>
          <p:cNvGrpSpPr/>
          <p:nvPr/>
        </p:nvGrpSpPr>
        <p:grpSpPr>
          <a:xfrm>
            <a:off x="7035962" y="5366294"/>
            <a:ext cx="802006" cy="62042"/>
            <a:chOff x="0" y="0"/>
            <a:chExt cx="802004" cy="62040"/>
          </a:xfrm>
        </p:grpSpPr>
        <p:sp>
          <p:nvSpPr>
            <p:cNvPr id="1946" name="직사각형 429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7" name="직사각형 430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8" name="직사각형 431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53" name="그룹 432"/>
          <p:cNvGrpSpPr/>
          <p:nvPr/>
        </p:nvGrpSpPr>
        <p:grpSpPr>
          <a:xfrm>
            <a:off x="7035962" y="5606353"/>
            <a:ext cx="802006" cy="62042"/>
            <a:chOff x="0" y="0"/>
            <a:chExt cx="802004" cy="62040"/>
          </a:xfrm>
        </p:grpSpPr>
        <p:sp>
          <p:nvSpPr>
            <p:cNvPr id="1950" name="직사각형 433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1" name="직사각형 434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2" name="직사각형 440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57" name="그룹 441"/>
          <p:cNvGrpSpPr/>
          <p:nvPr/>
        </p:nvGrpSpPr>
        <p:grpSpPr>
          <a:xfrm>
            <a:off x="7035962" y="5846412"/>
            <a:ext cx="802006" cy="62042"/>
            <a:chOff x="0" y="0"/>
            <a:chExt cx="802004" cy="62040"/>
          </a:xfrm>
        </p:grpSpPr>
        <p:sp>
          <p:nvSpPr>
            <p:cNvPr id="1954" name="직사각형 442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5" name="직사각형 443"/>
            <p:cNvSpPr/>
            <p:nvPr/>
          </p:nvSpPr>
          <p:spPr>
            <a:xfrm>
              <a:off x="-1" y="0"/>
              <a:ext cx="509589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6" name="직사각형 444"/>
            <p:cNvSpPr/>
            <p:nvPr/>
          </p:nvSpPr>
          <p:spPr>
            <a:xfrm>
              <a:off x="0" y="0"/>
              <a:ext cx="4333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61" name="그룹 445"/>
          <p:cNvGrpSpPr/>
          <p:nvPr/>
        </p:nvGrpSpPr>
        <p:grpSpPr>
          <a:xfrm>
            <a:off x="7035962" y="6086471"/>
            <a:ext cx="802006" cy="62042"/>
            <a:chOff x="0" y="0"/>
            <a:chExt cx="802004" cy="62040"/>
          </a:xfrm>
        </p:grpSpPr>
        <p:sp>
          <p:nvSpPr>
            <p:cNvPr id="1958" name="직사각형 459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9" name="직사각형 515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0" name="직사각형 516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65" name="그룹 517"/>
          <p:cNvGrpSpPr/>
          <p:nvPr/>
        </p:nvGrpSpPr>
        <p:grpSpPr>
          <a:xfrm>
            <a:off x="7035962" y="6326530"/>
            <a:ext cx="802006" cy="62042"/>
            <a:chOff x="0" y="0"/>
            <a:chExt cx="802004" cy="62040"/>
          </a:xfrm>
        </p:grpSpPr>
        <p:sp>
          <p:nvSpPr>
            <p:cNvPr id="1962" name="직사각형 518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3" name="직사각형 519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4" name="직사각형 520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69" name="그룹 521"/>
          <p:cNvGrpSpPr/>
          <p:nvPr/>
        </p:nvGrpSpPr>
        <p:grpSpPr>
          <a:xfrm>
            <a:off x="7035962" y="6566590"/>
            <a:ext cx="802006" cy="62042"/>
            <a:chOff x="0" y="0"/>
            <a:chExt cx="802004" cy="62040"/>
          </a:xfrm>
        </p:grpSpPr>
        <p:sp>
          <p:nvSpPr>
            <p:cNvPr id="1966" name="직사각형 522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7" name="직사각형 523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8" name="직사각형 524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970" name="그림 525" descr="그림 5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93649" y="4615505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73" name="직사각형 526"/>
          <p:cNvGrpSpPr/>
          <p:nvPr/>
        </p:nvGrpSpPr>
        <p:grpSpPr>
          <a:xfrm>
            <a:off x="2790866" y="6778160"/>
            <a:ext cx="466726" cy="205741"/>
            <a:chOff x="0" y="0"/>
            <a:chExt cx="466725" cy="205740"/>
          </a:xfrm>
        </p:grpSpPr>
        <p:sp>
          <p:nvSpPr>
            <p:cNvPr id="1971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1972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sp>
        <p:nvSpPr>
          <p:cNvPr id="1974" name="직선 연결선 527"/>
          <p:cNvSpPr/>
          <p:nvPr/>
        </p:nvSpPr>
        <p:spPr>
          <a:xfrm>
            <a:off x="1925060" y="2971182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75" name="직선 연결선 528"/>
          <p:cNvSpPr/>
          <p:nvPr/>
        </p:nvSpPr>
        <p:spPr>
          <a:xfrm>
            <a:off x="1925060" y="2999023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76" name="직선 연결선 529"/>
          <p:cNvSpPr/>
          <p:nvPr/>
        </p:nvSpPr>
        <p:spPr>
          <a:xfrm>
            <a:off x="1925060" y="305470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84" name="그룹 530"/>
          <p:cNvGrpSpPr/>
          <p:nvPr/>
        </p:nvGrpSpPr>
        <p:grpSpPr>
          <a:xfrm>
            <a:off x="4482832" y="2880711"/>
            <a:ext cx="1915428" cy="218441"/>
            <a:chOff x="0" y="0"/>
            <a:chExt cx="1915427" cy="218440"/>
          </a:xfrm>
        </p:grpSpPr>
        <p:sp>
          <p:nvSpPr>
            <p:cNvPr id="1977" name="TextBox 531"/>
            <p:cNvSpPr txBox="1"/>
            <p:nvPr/>
          </p:nvSpPr>
          <p:spPr>
            <a:xfrm>
              <a:off x="5655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2018-09-30 ~ 2018-10-06</a:t>
              </a:r>
            </a:p>
          </p:txBody>
        </p:sp>
        <p:grpSp>
          <p:nvGrpSpPr>
            <p:cNvPr id="1980" name="그룹 532"/>
            <p:cNvGrpSpPr/>
            <p:nvPr/>
          </p:nvGrpSpPr>
          <p:grpSpPr>
            <a:xfrm>
              <a:off x="1733085" y="22154"/>
              <a:ext cx="182343" cy="185475"/>
              <a:chOff x="0" y="0"/>
              <a:chExt cx="182342" cy="185473"/>
            </a:xfrm>
          </p:grpSpPr>
          <p:sp>
            <p:nvSpPr>
              <p:cNvPr id="1978" name="타원 536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1979" name="L 도형 537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983" name="그룹 533"/>
            <p:cNvGrpSpPr/>
            <p:nvPr/>
          </p:nvGrpSpPr>
          <p:grpSpPr>
            <a:xfrm>
              <a:off x="-1" y="22153"/>
              <a:ext cx="182344" cy="185475"/>
              <a:chOff x="0" y="0"/>
              <a:chExt cx="182342" cy="185474"/>
            </a:xfrm>
          </p:grpSpPr>
          <p:sp>
            <p:nvSpPr>
              <p:cNvPr id="1981" name="타원 534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1982" name="L 도형 535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985" name="직선 연결선 538"/>
          <p:cNvSpPr/>
          <p:nvPr/>
        </p:nvSpPr>
        <p:spPr>
          <a:xfrm>
            <a:off x="1925060" y="302686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86" name="TextBox 539"/>
          <p:cNvSpPr txBox="1"/>
          <p:nvPr/>
        </p:nvSpPr>
        <p:spPr>
          <a:xfrm>
            <a:off x="1914364" y="2877285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Today : </a:t>
            </a:r>
            <a:r>
              <a:rPr>
                <a:solidFill>
                  <a:schemeClr val="accent1"/>
                </a:solidFill>
              </a:rPr>
              <a:t>2018-10-08(</a:t>
            </a:r>
            <a:r>
              <a:rPr>
                <a:solidFill>
                  <a:schemeClr val="accent1"/>
                </a:solidFill>
              </a:rPr>
              <a:t>월</a:t>
            </a:r>
            <a:r>
              <a:rPr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1989" name="직사각형 540"/>
          <p:cNvGrpSpPr/>
          <p:nvPr/>
        </p:nvGrpSpPr>
        <p:grpSpPr>
          <a:xfrm>
            <a:off x="10093935" y="2871429"/>
            <a:ext cx="617578" cy="205741"/>
            <a:chOff x="0" y="0"/>
            <a:chExt cx="617577" cy="205740"/>
          </a:xfrm>
        </p:grpSpPr>
        <p:sp>
          <p:nvSpPr>
            <p:cNvPr id="1987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8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grpSp>
        <p:nvGrpSpPr>
          <p:cNvPr id="1995" name="그룹 541"/>
          <p:cNvGrpSpPr/>
          <p:nvPr/>
        </p:nvGrpSpPr>
        <p:grpSpPr>
          <a:xfrm>
            <a:off x="8789195" y="2877285"/>
            <a:ext cx="681445" cy="221755"/>
            <a:chOff x="0" y="0"/>
            <a:chExt cx="681444" cy="221754"/>
          </a:xfrm>
        </p:grpSpPr>
        <p:sp>
          <p:nvSpPr>
            <p:cNvPr id="1990" name="직선 연결선 542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1" name="직선 연결선 543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2" name="직선 연결선 544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3" name="직선 연결선 545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4" name="TextBox 546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일자 순</a:t>
              </a:r>
            </a:p>
          </p:txBody>
        </p:sp>
      </p:grpSp>
      <p:grpSp>
        <p:nvGrpSpPr>
          <p:cNvPr id="1998" name="직사각형 547"/>
          <p:cNvGrpSpPr/>
          <p:nvPr/>
        </p:nvGrpSpPr>
        <p:grpSpPr>
          <a:xfrm>
            <a:off x="9442184" y="2871429"/>
            <a:ext cx="617578" cy="205741"/>
            <a:chOff x="0" y="0"/>
            <a:chExt cx="617577" cy="205740"/>
          </a:xfrm>
        </p:grpSpPr>
        <p:sp>
          <p:nvSpPr>
            <p:cNvPr id="1996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997" name="일괄승인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일괄승인</a:t>
              </a:r>
            </a:p>
          </p:txBody>
        </p:sp>
      </p:grpSp>
      <p:pic>
        <p:nvPicPr>
          <p:cNvPr id="1999" name="그림 549" descr="그림 54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95160" y="4600776"/>
            <a:ext cx="140229" cy="141004"/>
          </a:xfrm>
          <a:prstGeom prst="rect">
            <a:avLst/>
          </a:prstGeom>
          <a:ln w="12700">
            <a:miter lim="400000"/>
          </a:ln>
        </p:spPr>
      </p:pic>
      <p:sp>
        <p:nvSpPr>
          <p:cNvPr id="2000" name="모서리가 둥근 직사각형 550"/>
          <p:cNvSpPr/>
          <p:nvPr/>
        </p:nvSpPr>
        <p:spPr>
          <a:xfrm>
            <a:off x="9125816" y="359584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03" name="타원 551"/>
          <p:cNvGrpSpPr/>
          <p:nvPr/>
        </p:nvGrpSpPr>
        <p:grpSpPr>
          <a:xfrm>
            <a:off x="7995171" y="3257793"/>
            <a:ext cx="114889" cy="180341"/>
            <a:chOff x="0" y="0"/>
            <a:chExt cx="114887" cy="180339"/>
          </a:xfrm>
        </p:grpSpPr>
        <p:sp>
          <p:nvSpPr>
            <p:cNvPr id="2001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2002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2004" name="직사각형 552"/>
          <p:cNvSpPr/>
          <p:nvPr/>
        </p:nvSpPr>
        <p:spPr>
          <a:xfrm>
            <a:off x="7726857" y="3118613"/>
            <a:ext cx="2987276" cy="3914480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5" name="직선 연결선 553"/>
          <p:cNvSpPr/>
          <p:nvPr/>
        </p:nvSpPr>
        <p:spPr>
          <a:xfrm>
            <a:off x="7806621" y="3486508"/>
            <a:ext cx="2775076" cy="1"/>
          </a:xfrm>
          <a:prstGeom prst="lin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08" name="그룹 554"/>
          <p:cNvGrpSpPr/>
          <p:nvPr/>
        </p:nvGrpSpPr>
        <p:grpSpPr>
          <a:xfrm>
            <a:off x="10527358" y="3258101"/>
            <a:ext cx="85970" cy="85970"/>
            <a:chOff x="0" y="0"/>
            <a:chExt cx="85969" cy="85969"/>
          </a:xfrm>
        </p:grpSpPr>
        <p:sp>
          <p:nvSpPr>
            <p:cNvPr id="2006" name="직선 연결선 555"/>
            <p:cNvSpPr/>
            <p:nvPr/>
          </p:nvSpPr>
          <p:spPr>
            <a:xfrm>
              <a:off x="-1" y="-1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7" name="직선 연결선 556"/>
            <p:cNvSpPr/>
            <p:nvPr/>
          </p:nvSpPr>
          <p:spPr>
            <a:xfrm flipV="1">
              <a:off x="-1" y="0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09" name="TextBox 557"/>
          <p:cNvSpPr txBox="1"/>
          <p:nvPr/>
        </p:nvSpPr>
        <p:spPr>
          <a:xfrm>
            <a:off x="7713602" y="3185668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⊙</a:t>
            </a:r>
            <a:r>
              <a:t> </a:t>
            </a:r>
            <a:r>
              <a:t>일별 근무시간 관리</a:t>
            </a:r>
          </a:p>
        </p:txBody>
      </p:sp>
      <p:grpSp>
        <p:nvGrpSpPr>
          <p:cNvPr id="2012" name="직사각형 558"/>
          <p:cNvGrpSpPr/>
          <p:nvPr/>
        </p:nvGrpSpPr>
        <p:grpSpPr>
          <a:xfrm>
            <a:off x="10038270" y="3189162"/>
            <a:ext cx="392391" cy="205741"/>
            <a:chOff x="0" y="0"/>
            <a:chExt cx="392390" cy="205740"/>
          </a:xfrm>
        </p:grpSpPr>
        <p:sp>
          <p:nvSpPr>
            <p:cNvPr id="2010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011" name="승인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2013" name="직사각형 559"/>
          <p:cNvSpPr/>
          <p:nvPr/>
        </p:nvSpPr>
        <p:spPr>
          <a:xfrm>
            <a:off x="7736382" y="3582334"/>
            <a:ext cx="2967251" cy="436365"/>
          </a:xfrm>
          <a:prstGeom prst="rect">
            <a:avLst/>
          </a:prstGeom>
          <a:solidFill>
            <a:srgbClr val="D4E3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4" name="TextBox 560"/>
          <p:cNvSpPr txBox="1"/>
          <p:nvPr/>
        </p:nvSpPr>
        <p:spPr>
          <a:xfrm>
            <a:off x="8142178" y="3673997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김야근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 개발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팀 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15" name="타원 561"/>
          <p:cNvSpPr/>
          <p:nvPr/>
        </p:nvSpPr>
        <p:spPr>
          <a:xfrm>
            <a:off x="7800885" y="3627292"/>
            <a:ext cx="335975" cy="335975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6" name="TextBox 562"/>
          <p:cNvSpPr txBox="1"/>
          <p:nvPr/>
        </p:nvSpPr>
        <p:spPr>
          <a:xfrm>
            <a:off x="7726857" y="4044172"/>
            <a:ext cx="214781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근무일자 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2018-10-05(</a:t>
            </a:r>
            <a:r>
              <a:rPr>
                <a:solidFill>
                  <a:schemeClr val="accent1"/>
                </a:solidFill>
              </a:rPr>
              <a:t>금</a:t>
            </a:r>
            <a:r>
              <a:rPr>
                <a:solidFill>
                  <a:schemeClr val="accent1"/>
                </a:solidFill>
              </a:rPr>
              <a:t>)</a:t>
            </a:r>
            <a:r>
              <a:t> [</a:t>
            </a:r>
            <a:r>
              <a:t>평일</a:t>
            </a:r>
            <a:r>
              <a:t>]</a:t>
            </a:r>
          </a:p>
        </p:txBody>
      </p:sp>
      <p:sp>
        <p:nvSpPr>
          <p:cNvPr id="2017" name="TextBox 563"/>
          <p:cNvSpPr txBox="1"/>
          <p:nvPr/>
        </p:nvSpPr>
        <p:spPr>
          <a:xfrm>
            <a:off x="7726857" y="4290548"/>
            <a:ext cx="214781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상태 </a:t>
            </a:r>
            <a:r>
              <a:t>: </a:t>
            </a:r>
          </a:p>
        </p:txBody>
      </p:sp>
      <p:grpSp>
        <p:nvGrpSpPr>
          <p:cNvPr id="2020" name="모서리가 둥근 직사각형 564"/>
          <p:cNvGrpSpPr/>
          <p:nvPr/>
        </p:nvGrpSpPr>
        <p:grpSpPr>
          <a:xfrm>
            <a:off x="8396279" y="4301750"/>
            <a:ext cx="521579" cy="193041"/>
            <a:chOff x="0" y="0"/>
            <a:chExt cx="521577" cy="193039"/>
          </a:xfrm>
        </p:grpSpPr>
        <p:sp>
          <p:nvSpPr>
            <p:cNvPr id="2018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019" name="대기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076" name="그룹 565"/>
          <p:cNvGrpSpPr/>
          <p:nvPr/>
        </p:nvGrpSpPr>
        <p:grpSpPr>
          <a:xfrm>
            <a:off x="7847955" y="4872034"/>
            <a:ext cx="2765371" cy="1148225"/>
            <a:chOff x="0" y="0"/>
            <a:chExt cx="2765370" cy="1148224"/>
          </a:xfrm>
        </p:grpSpPr>
        <p:sp>
          <p:nvSpPr>
            <p:cNvPr id="2021" name="모서리가 둥근 직사각형 566"/>
            <p:cNvSpPr/>
            <p:nvPr/>
          </p:nvSpPr>
          <p:spPr>
            <a:xfrm>
              <a:off x="0" y="0"/>
              <a:ext cx="2749191" cy="1133909"/>
            </a:xfrm>
            <a:prstGeom prst="roundRect">
              <a:avLst>
                <a:gd name="adj" fmla="val 4617"/>
              </a:avLst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2" name="TextBox 567"/>
            <p:cNvSpPr txBox="1"/>
            <p:nvPr/>
          </p:nvSpPr>
          <p:spPr>
            <a:xfrm>
              <a:off x="50418" y="904384"/>
              <a:ext cx="358408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합계</a:t>
              </a:r>
            </a:p>
          </p:txBody>
        </p:sp>
        <p:grpSp>
          <p:nvGrpSpPr>
            <p:cNvPr id="2032" name="그룹 568"/>
            <p:cNvGrpSpPr/>
            <p:nvPr/>
          </p:nvGrpSpPr>
          <p:grpSpPr>
            <a:xfrm>
              <a:off x="2269486" y="27760"/>
              <a:ext cx="483246" cy="367750"/>
              <a:chOff x="0" y="0"/>
              <a:chExt cx="483244" cy="367749"/>
            </a:xfrm>
          </p:grpSpPr>
          <p:grpSp>
            <p:nvGrpSpPr>
              <p:cNvPr id="2025" name="그룹 606"/>
              <p:cNvGrpSpPr/>
              <p:nvPr/>
            </p:nvGrpSpPr>
            <p:grpSpPr>
              <a:xfrm>
                <a:off x="891" y="0"/>
                <a:ext cx="482354" cy="154940"/>
                <a:chOff x="0" y="0"/>
                <a:chExt cx="482353" cy="154939"/>
              </a:xfrm>
            </p:grpSpPr>
            <p:sp>
              <p:nvSpPr>
                <p:cNvPr id="2023" name="직사각형 613"/>
                <p:cNvSpPr/>
                <p:nvPr/>
              </p:nvSpPr>
              <p:spPr>
                <a:xfrm>
                  <a:off x="0" y="54246"/>
                  <a:ext cx="67177" cy="70064"/>
                </a:xfrm>
                <a:prstGeom prst="rect">
                  <a:avLst/>
                </a:prstGeom>
                <a:solidFill>
                  <a:schemeClr val="accent2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2024" name="TextBox 614"/>
                <p:cNvSpPr txBox="1"/>
                <p:nvPr/>
              </p:nvSpPr>
              <p:spPr>
                <a:xfrm>
                  <a:off x="31136" y="0"/>
                  <a:ext cx="451218" cy="154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4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기본근무</a:t>
                  </a:r>
                </a:p>
              </p:txBody>
            </p:sp>
          </p:grpSp>
          <p:grpSp>
            <p:nvGrpSpPr>
              <p:cNvPr id="2028" name="그룹 607"/>
              <p:cNvGrpSpPr/>
              <p:nvPr/>
            </p:nvGrpSpPr>
            <p:grpSpPr>
              <a:xfrm>
                <a:off x="0" y="106404"/>
                <a:ext cx="482860" cy="154941"/>
                <a:chOff x="0" y="0"/>
                <a:chExt cx="482859" cy="154939"/>
              </a:xfrm>
            </p:grpSpPr>
            <p:sp>
              <p:nvSpPr>
                <p:cNvPr id="2026" name="직사각형 611"/>
                <p:cNvSpPr/>
                <p:nvPr/>
              </p:nvSpPr>
              <p:spPr>
                <a:xfrm>
                  <a:off x="0" y="55166"/>
                  <a:ext cx="67177" cy="70064"/>
                </a:xfrm>
                <a:prstGeom prst="rect">
                  <a:avLst/>
                </a:prstGeom>
                <a:solidFill>
                  <a:srgbClr val="B6DF89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2027" name="TextBox 612"/>
                <p:cNvSpPr txBox="1"/>
                <p:nvPr/>
              </p:nvSpPr>
              <p:spPr>
                <a:xfrm>
                  <a:off x="31648" y="0"/>
                  <a:ext cx="451212" cy="154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4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연장근무</a:t>
                  </a:r>
                </a:p>
              </p:txBody>
            </p:sp>
          </p:grpSp>
          <p:grpSp>
            <p:nvGrpSpPr>
              <p:cNvPr id="2031" name="그룹 608"/>
              <p:cNvGrpSpPr/>
              <p:nvPr/>
            </p:nvGrpSpPr>
            <p:grpSpPr>
              <a:xfrm>
                <a:off x="513" y="212809"/>
                <a:ext cx="482348" cy="154941"/>
                <a:chOff x="0" y="0"/>
                <a:chExt cx="482347" cy="154939"/>
              </a:xfrm>
            </p:grpSpPr>
            <p:sp>
              <p:nvSpPr>
                <p:cNvPr id="2029" name="직사각형 609"/>
                <p:cNvSpPr/>
                <p:nvPr/>
              </p:nvSpPr>
              <p:spPr>
                <a:xfrm>
                  <a:off x="0" y="54246"/>
                  <a:ext cx="67177" cy="70064"/>
                </a:xfrm>
                <a:prstGeom prst="rect">
                  <a:avLst/>
                </a:prstGeom>
                <a:solidFill>
                  <a:srgbClr val="FFBFBF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2030" name="TextBox 610"/>
                <p:cNvSpPr txBox="1"/>
                <p:nvPr/>
              </p:nvSpPr>
              <p:spPr>
                <a:xfrm>
                  <a:off x="31135" y="0"/>
                  <a:ext cx="451213" cy="154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4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제외시간</a:t>
                  </a:r>
                </a:p>
              </p:txBody>
            </p:sp>
          </p:grpSp>
        </p:grpSp>
        <p:sp>
          <p:nvSpPr>
            <p:cNvPr id="2033" name="직선 연결선 569"/>
            <p:cNvSpPr/>
            <p:nvPr/>
          </p:nvSpPr>
          <p:spPr>
            <a:xfrm>
              <a:off x="479909" y="758494"/>
              <a:ext cx="207841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4" name="직선 연결선 570"/>
            <p:cNvSpPr/>
            <p:nvPr/>
          </p:nvSpPr>
          <p:spPr>
            <a:xfrm>
              <a:off x="479909" y="614050"/>
              <a:ext cx="207841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5" name="TextBox 571"/>
            <p:cNvSpPr txBox="1"/>
            <p:nvPr/>
          </p:nvSpPr>
          <p:spPr>
            <a:xfrm>
              <a:off x="476819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30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2036" name="TextBox 572"/>
            <p:cNvSpPr txBox="1"/>
            <p:nvPr/>
          </p:nvSpPr>
          <p:spPr>
            <a:xfrm>
              <a:off x="763936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1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2037" name="TextBox 573"/>
            <p:cNvSpPr txBox="1"/>
            <p:nvPr/>
          </p:nvSpPr>
          <p:spPr>
            <a:xfrm>
              <a:off x="1051052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</a:t>
              </a:r>
              <a:r>
                <a:t>일</a:t>
              </a:r>
            </a:p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대기</a:t>
              </a:r>
              <a:r>
                <a:t>)</a:t>
              </a:r>
            </a:p>
          </p:txBody>
        </p:sp>
        <p:sp>
          <p:nvSpPr>
            <p:cNvPr id="2038" name="TextBox 574"/>
            <p:cNvSpPr txBox="1"/>
            <p:nvPr/>
          </p:nvSpPr>
          <p:spPr>
            <a:xfrm>
              <a:off x="1338169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2039" name="TextBox 575"/>
            <p:cNvSpPr txBox="1"/>
            <p:nvPr/>
          </p:nvSpPr>
          <p:spPr>
            <a:xfrm>
              <a:off x="1625286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4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2040" name="TextBox 576"/>
            <p:cNvSpPr txBox="1"/>
            <p:nvPr/>
          </p:nvSpPr>
          <p:spPr>
            <a:xfrm>
              <a:off x="1912401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5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2041" name="TextBox 577"/>
            <p:cNvSpPr txBox="1"/>
            <p:nvPr/>
          </p:nvSpPr>
          <p:spPr>
            <a:xfrm>
              <a:off x="2199516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6</a:t>
              </a:r>
              <a:r>
                <a:t>일</a:t>
              </a:r>
            </a:p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동의</a:t>
              </a:r>
              <a:r>
                <a:t>)</a:t>
              </a:r>
            </a:p>
          </p:txBody>
        </p:sp>
        <p:grpSp>
          <p:nvGrpSpPr>
            <p:cNvPr id="2045" name="그룹 578"/>
            <p:cNvGrpSpPr/>
            <p:nvPr/>
          </p:nvGrpSpPr>
          <p:grpSpPr>
            <a:xfrm>
              <a:off x="900574" y="451376"/>
              <a:ext cx="86700" cy="446765"/>
              <a:chOff x="0" y="0"/>
              <a:chExt cx="86699" cy="446763"/>
            </a:xfrm>
          </p:grpSpPr>
          <p:sp>
            <p:nvSpPr>
              <p:cNvPr id="2042" name="직사각형 603"/>
              <p:cNvSpPr/>
              <p:nvPr/>
            </p:nvSpPr>
            <p:spPr>
              <a:xfrm>
                <a:off x="-1" y="208976"/>
                <a:ext cx="86701" cy="237788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043" name="직사각형 604"/>
              <p:cNvSpPr/>
              <p:nvPr/>
            </p:nvSpPr>
            <p:spPr>
              <a:xfrm>
                <a:off x="-1" y="76394"/>
                <a:ext cx="86701" cy="134346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044" name="직사각형 605"/>
              <p:cNvSpPr/>
              <p:nvPr/>
            </p:nvSpPr>
            <p:spPr>
              <a:xfrm>
                <a:off x="-1" y="-1"/>
                <a:ext cx="86701" cy="77028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2049" name="그룹 579"/>
            <p:cNvGrpSpPr/>
            <p:nvPr/>
          </p:nvGrpSpPr>
          <p:grpSpPr>
            <a:xfrm>
              <a:off x="1187496" y="589489"/>
              <a:ext cx="86700" cy="308652"/>
              <a:chOff x="0" y="0"/>
              <a:chExt cx="86699" cy="308651"/>
            </a:xfrm>
          </p:grpSpPr>
          <p:sp>
            <p:nvSpPr>
              <p:cNvPr id="2046" name="직사각형 600"/>
              <p:cNvSpPr/>
              <p:nvPr/>
            </p:nvSpPr>
            <p:spPr>
              <a:xfrm>
                <a:off x="-1" y="144373"/>
                <a:ext cx="86701" cy="164279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047" name="직사각형 601"/>
              <p:cNvSpPr/>
              <p:nvPr/>
            </p:nvSpPr>
            <p:spPr>
              <a:xfrm>
                <a:off x="-1" y="52778"/>
                <a:ext cx="86701" cy="92814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048" name="직사각형 602"/>
              <p:cNvSpPr/>
              <p:nvPr/>
            </p:nvSpPr>
            <p:spPr>
              <a:xfrm>
                <a:off x="-1" y="-1"/>
                <a:ext cx="86701" cy="53215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2050" name="직사각형 580"/>
            <p:cNvSpPr/>
            <p:nvPr/>
          </p:nvSpPr>
          <p:spPr>
            <a:xfrm>
              <a:off x="1474417" y="852810"/>
              <a:ext cx="86700" cy="45330"/>
            </a:xfrm>
            <a:prstGeom prst="rect">
              <a:avLst/>
            </a:prstGeom>
            <a:solidFill>
              <a:srgbClr val="B6DF89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2053" name="그룹 581"/>
            <p:cNvGrpSpPr/>
            <p:nvPr/>
          </p:nvGrpSpPr>
          <p:grpSpPr>
            <a:xfrm>
              <a:off x="1761338" y="583605"/>
              <a:ext cx="86700" cy="314534"/>
              <a:chOff x="0" y="0"/>
              <a:chExt cx="86699" cy="314533"/>
            </a:xfrm>
          </p:grpSpPr>
          <p:sp>
            <p:nvSpPr>
              <p:cNvPr id="2051" name="직사각형 598"/>
              <p:cNvSpPr/>
              <p:nvPr/>
            </p:nvSpPr>
            <p:spPr>
              <a:xfrm>
                <a:off x="-1" y="76746"/>
                <a:ext cx="86701" cy="237788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052" name="직사각형 599"/>
              <p:cNvSpPr/>
              <p:nvPr/>
            </p:nvSpPr>
            <p:spPr>
              <a:xfrm>
                <a:off x="-1" y="0"/>
                <a:ext cx="86701" cy="77028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2057" name="그룹 582"/>
            <p:cNvGrpSpPr/>
            <p:nvPr/>
          </p:nvGrpSpPr>
          <p:grpSpPr>
            <a:xfrm>
              <a:off x="2048260" y="534970"/>
              <a:ext cx="86700" cy="363171"/>
              <a:chOff x="0" y="0"/>
              <a:chExt cx="86699" cy="363170"/>
            </a:xfrm>
          </p:grpSpPr>
          <p:sp>
            <p:nvSpPr>
              <p:cNvPr id="2054" name="직사각형 595"/>
              <p:cNvSpPr/>
              <p:nvPr/>
            </p:nvSpPr>
            <p:spPr>
              <a:xfrm>
                <a:off x="-1" y="169875"/>
                <a:ext cx="86701" cy="193296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055" name="직사각형 596"/>
              <p:cNvSpPr/>
              <p:nvPr/>
            </p:nvSpPr>
            <p:spPr>
              <a:xfrm>
                <a:off x="-1" y="62100"/>
                <a:ext cx="86701" cy="109208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056" name="직사각형 597"/>
              <p:cNvSpPr/>
              <p:nvPr/>
            </p:nvSpPr>
            <p:spPr>
              <a:xfrm>
                <a:off x="-1" y="0"/>
                <a:ext cx="86701" cy="62615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2058" name="직사각형 583"/>
            <p:cNvSpPr/>
            <p:nvPr/>
          </p:nvSpPr>
          <p:spPr>
            <a:xfrm>
              <a:off x="610908" y="451382"/>
              <a:ext cx="86700" cy="442008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059" name="직사각형 584"/>
            <p:cNvSpPr/>
            <p:nvPr/>
          </p:nvSpPr>
          <p:spPr>
            <a:xfrm>
              <a:off x="2343088" y="451382"/>
              <a:ext cx="86700" cy="446757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060" name="직선 연결선 585"/>
            <p:cNvSpPr/>
            <p:nvPr/>
          </p:nvSpPr>
          <p:spPr>
            <a:xfrm>
              <a:off x="476819" y="899633"/>
              <a:ext cx="2081502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1" name="TextBox 586"/>
            <p:cNvSpPr txBox="1"/>
            <p:nvPr/>
          </p:nvSpPr>
          <p:spPr>
            <a:xfrm>
              <a:off x="2469977" y="679092"/>
              <a:ext cx="293568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4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5h</a:t>
              </a:r>
            </a:p>
          </p:txBody>
        </p:sp>
        <p:sp>
          <p:nvSpPr>
            <p:cNvPr id="2062" name="TextBox 587"/>
            <p:cNvSpPr txBox="1"/>
            <p:nvPr/>
          </p:nvSpPr>
          <p:spPr>
            <a:xfrm>
              <a:off x="2471802" y="535243"/>
              <a:ext cx="29356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4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10h</a:t>
              </a:r>
            </a:p>
          </p:txBody>
        </p:sp>
        <p:sp>
          <p:nvSpPr>
            <p:cNvPr id="2063" name="직선 연결선 588"/>
            <p:cNvSpPr/>
            <p:nvPr/>
          </p:nvSpPr>
          <p:spPr>
            <a:xfrm>
              <a:off x="88734" y="899633"/>
              <a:ext cx="325560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071" name="그룹 589"/>
            <p:cNvGrpSpPr/>
            <p:nvPr/>
          </p:nvGrpSpPr>
          <p:grpSpPr>
            <a:xfrm>
              <a:off x="172643" y="215186"/>
              <a:ext cx="136358" cy="684008"/>
              <a:chOff x="0" y="0"/>
              <a:chExt cx="136356" cy="684007"/>
            </a:xfrm>
          </p:grpSpPr>
          <p:grpSp>
            <p:nvGrpSpPr>
              <p:cNvPr id="2066" name="직사각형 592"/>
              <p:cNvGrpSpPr/>
              <p:nvPr/>
            </p:nvGrpSpPr>
            <p:grpSpPr>
              <a:xfrm>
                <a:off x="0" y="319784"/>
                <a:ext cx="136357" cy="364224"/>
                <a:chOff x="0" y="0"/>
                <a:chExt cx="136356" cy="364222"/>
              </a:xfrm>
            </p:grpSpPr>
            <p:sp>
              <p:nvSpPr>
                <p:cNvPr id="2064" name="직사각형"/>
                <p:cNvSpPr/>
                <p:nvPr/>
              </p:nvSpPr>
              <p:spPr>
                <a:xfrm>
                  <a:off x="0" y="0"/>
                  <a:ext cx="136357" cy="36422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2065" name="%"/>
                <p:cNvSpPr txBox="1"/>
                <p:nvPr/>
              </p:nvSpPr>
              <p:spPr>
                <a:xfrm>
                  <a:off x="0" y="98291"/>
                  <a:ext cx="136357" cy="167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grpSp>
            <p:nvGrpSpPr>
              <p:cNvPr id="2069" name="직사각형 593"/>
              <p:cNvGrpSpPr/>
              <p:nvPr/>
            </p:nvGrpSpPr>
            <p:grpSpPr>
              <a:xfrm>
                <a:off x="0" y="113626"/>
                <a:ext cx="136357" cy="205779"/>
                <a:chOff x="0" y="0"/>
                <a:chExt cx="136356" cy="205777"/>
              </a:xfrm>
            </p:grpSpPr>
            <p:sp>
              <p:nvSpPr>
                <p:cNvPr id="2067" name="직사각형"/>
                <p:cNvSpPr/>
                <p:nvPr/>
              </p:nvSpPr>
              <p:spPr>
                <a:xfrm>
                  <a:off x="0" y="0"/>
                  <a:ext cx="136357" cy="205778"/>
                </a:xfrm>
                <a:prstGeom prst="rect">
                  <a:avLst/>
                </a:prstGeom>
                <a:solidFill>
                  <a:srgbClr val="B6DF89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2068" name="%"/>
                <p:cNvSpPr txBox="1"/>
                <p:nvPr/>
              </p:nvSpPr>
              <p:spPr>
                <a:xfrm>
                  <a:off x="0" y="19068"/>
                  <a:ext cx="136357" cy="167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sp>
            <p:nvSpPr>
              <p:cNvPr id="2070" name="직사각형 594"/>
              <p:cNvSpPr/>
              <p:nvPr/>
            </p:nvSpPr>
            <p:spPr>
              <a:xfrm>
                <a:off x="0" y="0"/>
                <a:ext cx="136357" cy="117984"/>
              </a:xfrm>
              <a:prstGeom prst="rect">
                <a:avLst/>
              </a:prstGeom>
              <a:solidFill>
                <a:srgbClr val="FFBFBF"/>
              </a:solidFill>
              <a:ln w="952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2072" name="TextBox 590"/>
            <p:cNvSpPr txBox="1"/>
            <p:nvPr/>
          </p:nvSpPr>
          <p:spPr>
            <a:xfrm>
              <a:off x="197726" y="207454"/>
              <a:ext cx="87399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%</a:t>
              </a:r>
            </a:p>
          </p:txBody>
        </p:sp>
        <p:grpSp>
          <p:nvGrpSpPr>
            <p:cNvPr id="2075" name="사각형 설명선 591"/>
            <p:cNvGrpSpPr/>
            <p:nvPr/>
          </p:nvGrpSpPr>
          <p:grpSpPr>
            <a:xfrm>
              <a:off x="319929" y="182800"/>
              <a:ext cx="555793" cy="167641"/>
              <a:chOff x="0" y="0"/>
              <a:chExt cx="555792" cy="167639"/>
            </a:xfrm>
          </p:grpSpPr>
          <p:sp>
            <p:nvSpPr>
              <p:cNvPr id="2073" name="도형"/>
              <p:cNvSpPr/>
              <p:nvPr/>
            </p:nvSpPr>
            <p:spPr>
              <a:xfrm>
                <a:off x="0" y="30693"/>
                <a:ext cx="555792" cy="10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7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1467" y="21600"/>
                    </a:lnTo>
                    <a:lnTo>
                      <a:pt x="1467" y="9000"/>
                    </a:lnTo>
                    <a:lnTo>
                      <a:pt x="0" y="5967"/>
                    </a:lnTo>
                    <a:lnTo>
                      <a:pt x="1467" y="3600"/>
                    </a:lnTo>
                    <a:close/>
                  </a:path>
                </a:pathLst>
              </a:custGeom>
              <a:solidFill>
                <a:srgbClr val="D4E3F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074" name="6시간 30분"/>
              <p:cNvSpPr txBox="1"/>
              <p:nvPr/>
            </p:nvSpPr>
            <p:spPr>
              <a:xfrm>
                <a:off x="37749" y="0"/>
                <a:ext cx="518044" cy="167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  <a:r>
                  <a:t>6</a:t>
                </a:r>
                <a:r>
                  <a:t>시간 </a:t>
                </a:r>
                <a:r>
                  <a:t>30</a:t>
                </a:r>
                <a:r>
                  <a:t>분</a:t>
                </a:r>
              </a:p>
            </p:txBody>
          </p:sp>
        </p:grpSp>
      </p:grpSp>
      <p:grpSp>
        <p:nvGrpSpPr>
          <p:cNvPr id="2079" name="그룹 615"/>
          <p:cNvGrpSpPr/>
          <p:nvPr/>
        </p:nvGrpSpPr>
        <p:grpSpPr>
          <a:xfrm>
            <a:off x="7726857" y="4637575"/>
            <a:ext cx="2786604" cy="205741"/>
            <a:chOff x="0" y="0"/>
            <a:chExt cx="2786603" cy="205740"/>
          </a:xfrm>
        </p:grpSpPr>
        <p:sp>
          <p:nvSpPr>
            <p:cNvPr id="2077" name="TextBox 616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주간</a:t>
              </a:r>
              <a:r>
                <a:t>) </a:t>
              </a:r>
              <a:r>
                <a:t>근무시간</a:t>
              </a:r>
            </a:p>
          </p:txBody>
        </p:sp>
        <p:sp>
          <p:nvSpPr>
            <p:cNvPr id="2078" name="직선 연결선 617"/>
            <p:cNvSpPr/>
            <p:nvPr/>
          </p:nvSpPr>
          <p:spPr>
            <a:xfrm>
              <a:off x="885033" y="113356"/>
              <a:ext cx="1901571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2080" name="표 618"/>
          <p:cNvGraphicFramePr/>
          <p:nvPr/>
        </p:nvGraphicFramePr>
        <p:xfrm>
          <a:off x="7850157" y="6088810"/>
          <a:ext cx="2763171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97791"/>
                <a:gridCol w="1965379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잔여시간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  <a:r>
                        <a:t> ( </a:t>
                      </a:r>
                      <a:r>
                        <a:t>최대 </a:t>
                      </a:r>
                      <a:r>
                        <a:t>52</a:t>
                      </a:r>
                      <a:r>
                        <a:t>시간 기준 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81" name="모서리가 둥근 직사각형 619"/>
          <p:cNvSpPr/>
          <p:nvPr/>
        </p:nvSpPr>
        <p:spPr>
          <a:xfrm>
            <a:off x="10641127" y="4039780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84" name="직사각형 620"/>
          <p:cNvGrpSpPr/>
          <p:nvPr/>
        </p:nvGrpSpPr>
        <p:grpSpPr>
          <a:xfrm>
            <a:off x="9602851" y="3189162"/>
            <a:ext cx="392391" cy="205741"/>
            <a:chOff x="0" y="0"/>
            <a:chExt cx="392390" cy="205740"/>
          </a:xfrm>
        </p:grpSpPr>
        <p:sp>
          <p:nvSpPr>
            <p:cNvPr id="2082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083" name="저장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저장</a:t>
              </a:r>
            </a:p>
          </p:txBody>
        </p:sp>
      </p:grpSp>
      <p:grpSp>
        <p:nvGrpSpPr>
          <p:cNvPr id="2087" name="직사각형 621"/>
          <p:cNvGrpSpPr/>
          <p:nvPr/>
        </p:nvGrpSpPr>
        <p:grpSpPr>
          <a:xfrm>
            <a:off x="7983253" y="6727526"/>
            <a:ext cx="2490066" cy="218441"/>
            <a:chOff x="0" y="0"/>
            <a:chExt cx="2490065" cy="218440"/>
          </a:xfrm>
        </p:grpSpPr>
        <p:sp>
          <p:nvSpPr>
            <p:cNvPr id="2085" name="직사각형"/>
            <p:cNvSpPr/>
            <p:nvPr/>
          </p:nvSpPr>
          <p:spPr>
            <a:xfrm>
              <a:off x="0" y="22254"/>
              <a:ext cx="2490066" cy="17393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086" name="기획제외 (2018-11-20)"/>
            <p:cNvSpPr txBox="1"/>
            <p:nvPr/>
          </p:nvSpPr>
          <p:spPr>
            <a:xfrm>
              <a:off x="0" y="-1"/>
              <a:ext cx="2490066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기획제외 </a:t>
              </a:r>
              <a:r>
                <a:t>(2018-11-20)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근무시간관리_상세1페이지(디스크립션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5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2096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97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2098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9" name="직사각형 200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100" name="직사각형 207"/>
          <p:cNvSpPr/>
          <p:nvPr/>
        </p:nvSpPr>
        <p:spPr>
          <a:xfrm>
            <a:off x="1847920" y="2324100"/>
            <a:ext cx="8958844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1" name="직사각형 208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2102" name="직사각형 277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2103" name="그림 278" descr="그림 27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2104" name="직사각형 279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2105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108" name="그룹 281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2106" name="그림 282" descr="그림 28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7" name="그림 284" descr="그림 28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09" name="TextBox 285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2113" name="그룹 286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2110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2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14" name="TextBox 290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2115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116" name="TextBox 292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근무시간관리</a:t>
            </a:r>
          </a:p>
        </p:txBody>
      </p:sp>
      <p:sp>
        <p:nvSpPr>
          <p:cNvPr id="2117" name="직사각형 298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118" name="직사각형 299"/>
          <p:cNvSpPr/>
          <p:nvPr/>
        </p:nvSpPr>
        <p:spPr>
          <a:xfrm>
            <a:off x="1907109" y="2414584"/>
            <a:ext cx="8808516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119" name="TextBox 300"/>
          <p:cNvSpPr txBox="1"/>
          <p:nvPr/>
        </p:nvSpPr>
        <p:spPr>
          <a:xfrm>
            <a:off x="1562814" y="2488978"/>
            <a:ext cx="8252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2122" name="직사각형 301"/>
          <p:cNvGrpSpPr/>
          <p:nvPr/>
        </p:nvGrpSpPr>
        <p:grpSpPr>
          <a:xfrm>
            <a:off x="2340199" y="2486374"/>
            <a:ext cx="1020623" cy="210952"/>
            <a:chOff x="0" y="0"/>
            <a:chExt cx="1020622" cy="210951"/>
          </a:xfrm>
        </p:grpSpPr>
        <p:sp>
          <p:nvSpPr>
            <p:cNvPr id="2120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21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2123" name="TextBox 302"/>
          <p:cNvSpPr txBox="1"/>
          <p:nvPr/>
        </p:nvSpPr>
        <p:spPr>
          <a:xfrm>
            <a:off x="2981218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2126" name="직사각형 303"/>
          <p:cNvGrpSpPr/>
          <p:nvPr/>
        </p:nvGrpSpPr>
        <p:grpSpPr>
          <a:xfrm>
            <a:off x="3758603" y="2486374"/>
            <a:ext cx="1020623" cy="210952"/>
            <a:chOff x="0" y="0"/>
            <a:chExt cx="1020622" cy="210951"/>
          </a:xfrm>
        </p:grpSpPr>
        <p:sp>
          <p:nvSpPr>
            <p:cNvPr id="2124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D9D9D9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2125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sp>
        <p:nvSpPr>
          <p:cNvPr id="2127" name="직사각형 304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2128" name="직사각형 305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2129" name="직사각형 306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2130" name="직사각형 307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2131" name="직사각형 308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2132" name="직사각형 309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2133" name="직사각형 310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2134" name="직사각형 311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2135" name="직사각형 312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2136" name="직사각형 313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2137" name="직사각형 314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2138" name="직사각형 315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2139" name="직사각형 316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2140" name="직사각형 317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2141" name="직사각형 318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2142" name="직사각형 319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2143" name="직사각형 320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2144" name="직사각형 321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2145" name="직사각형 322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grpSp>
        <p:nvGrpSpPr>
          <p:cNvPr id="2148" name="직사각형 323"/>
          <p:cNvGrpSpPr/>
          <p:nvPr/>
        </p:nvGrpSpPr>
        <p:grpSpPr>
          <a:xfrm>
            <a:off x="5833292" y="2486374"/>
            <a:ext cx="373649" cy="210952"/>
            <a:chOff x="0" y="0"/>
            <a:chExt cx="373648" cy="210951"/>
          </a:xfrm>
        </p:grpSpPr>
        <p:sp>
          <p:nvSpPr>
            <p:cNvPr id="2146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2147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2149" name="TextBox 324"/>
          <p:cNvSpPr txBox="1"/>
          <p:nvPr/>
        </p:nvSpPr>
        <p:spPr>
          <a:xfrm>
            <a:off x="4722819" y="2488978"/>
            <a:ext cx="54834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상태</a:t>
            </a:r>
          </a:p>
        </p:txBody>
      </p:sp>
      <p:grpSp>
        <p:nvGrpSpPr>
          <p:cNvPr id="2152" name="직사각형 325"/>
          <p:cNvGrpSpPr/>
          <p:nvPr/>
        </p:nvGrpSpPr>
        <p:grpSpPr>
          <a:xfrm>
            <a:off x="5223321" y="2486374"/>
            <a:ext cx="566848" cy="210952"/>
            <a:chOff x="0" y="0"/>
            <a:chExt cx="566846" cy="210951"/>
          </a:xfrm>
        </p:grpSpPr>
        <p:sp>
          <p:nvSpPr>
            <p:cNvPr id="2150" name="직사각형"/>
            <p:cNvSpPr/>
            <p:nvPr/>
          </p:nvSpPr>
          <p:spPr>
            <a:xfrm>
              <a:off x="0" y="-1"/>
              <a:ext cx="566847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151" name="전체   ▼"/>
            <p:cNvSpPr txBox="1"/>
            <p:nvPr/>
          </p:nvSpPr>
          <p:spPr>
            <a:xfrm>
              <a:off x="0" y="2605"/>
              <a:ext cx="5668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전체</a:t>
              </a:r>
              <a:r>
                <a:t>   </a:t>
              </a:r>
              <a:r>
                <a:t>▼</a:t>
              </a:r>
            </a:p>
          </p:txBody>
        </p:sp>
      </p:grpSp>
      <p:graphicFrame>
        <p:nvGraphicFramePr>
          <p:cNvPr id="2153" name="표 326"/>
          <p:cNvGraphicFramePr/>
          <p:nvPr/>
        </p:nvGraphicFramePr>
        <p:xfrm>
          <a:off x="1910067" y="3124761"/>
          <a:ext cx="7282600" cy="39088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77062"/>
                <a:gridCol w="404213"/>
                <a:gridCol w="545218"/>
                <a:gridCol w="404213"/>
                <a:gridCol w="451215"/>
                <a:gridCol w="554618"/>
                <a:gridCol w="603481"/>
                <a:gridCol w="600075"/>
                <a:gridCol w="600075"/>
                <a:gridCol w="1651635"/>
                <a:gridCol w="590793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신청근태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21:30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2018-10-04(</a:t>
                      </a:r>
                      <a:r>
                        <a:t>목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2018-10-03(</a:t>
                      </a:r>
                      <a:r>
                        <a:t>수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858">
                <a:tc gridSpan="11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1, 2, 3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2156" name="모서리가 둥근 직사각형 327"/>
          <p:cNvGrpSpPr/>
          <p:nvPr/>
        </p:nvGrpSpPr>
        <p:grpSpPr>
          <a:xfrm>
            <a:off x="4624604" y="3626074"/>
            <a:ext cx="487113" cy="180341"/>
            <a:chOff x="0" y="0"/>
            <a:chExt cx="487111" cy="180339"/>
          </a:xfrm>
        </p:grpSpPr>
        <p:sp>
          <p:nvSpPr>
            <p:cNvPr id="2154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155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159" name="모서리가 둥근 직사각형 328"/>
          <p:cNvGrpSpPr/>
          <p:nvPr/>
        </p:nvGrpSpPr>
        <p:grpSpPr>
          <a:xfrm>
            <a:off x="4624604" y="3866194"/>
            <a:ext cx="487113" cy="180341"/>
            <a:chOff x="0" y="0"/>
            <a:chExt cx="487111" cy="180339"/>
          </a:xfrm>
        </p:grpSpPr>
        <p:sp>
          <p:nvSpPr>
            <p:cNvPr id="215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158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162" name="모서리가 둥근 직사각형 329"/>
          <p:cNvGrpSpPr/>
          <p:nvPr/>
        </p:nvGrpSpPr>
        <p:grpSpPr>
          <a:xfrm>
            <a:off x="4624604" y="4106314"/>
            <a:ext cx="487113" cy="180341"/>
            <a:chOff x="0" y="0"/>
            <a:chExt cx="487111" cy="180339"/>
          </a:xfrm>
        </p:grpSpPr>
        <p:sp>
          <p:nvSpPr>
            <p:cNvPr id="216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161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165" name="모서리가 둥근 직사각형 330"/>
          <p:cNvGrpSpPr/>
          <p:nvPr/>
        </p:nvGrpSpPr>
        <p:grpSpPr>
          <a:xfrm>
            <a:off x="4624604" y="4346434"/>
            <a:ext cx="487113" cy="180341"/>
            <a:chOff x="0" y="0"/>
            <a:chExt cx="487111" cy="180339"/>
          </a:xfrm>
        </p:grpSpPr>
        <p:sp>
          <p:nvSpPr>
            <p:cNvPr id="216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164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168" name="모서리가 둥근 직사각형 331"/>
          <p:cNvGrpSpPr/>
          <p:nvPr/>
        </p:nvGrpSpPr>
        <p:grpSpPr>
          <a:xfrm>
            <a:off x="4624604" y="4586554"/>
            <a:ext cx="487113" cy="180341"/>
            <a:chOff x="0" y="0"/>
            <a:chExt cx="487111" cy="180339"/>
          </a:xfrm>
        </p:grpSpPr>
        <p:sp>
          <p:nvSpPr>
            <p:cNvPr id="216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167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171" name="모서리가 둥근 직사각형 332"/>
          <p:cNvGrpSpPr/>
          <p:nvPr/>
        </p:nvGrpSpPr>
        <p:grpSpPr>
          <a:xfrm>
            <a:off x="4624604" y="4826674"/>
            <a:ext cx="487113" cy="180341"/>
            <a:chOff x="0" y="0"/>
            <a:chExt cx="487111" cy="180339"/>
          </a:xfrm>
        </p:grpSpPr>
        <p:sp>
          <p:nvSpPr>
            <p:cNvPr id="216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0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174" name="모서리가 둥근 직사각형 333"/>
          <p:cNvGrpSpPr/>
          <p:nvPr/>
        </p:nvGrpSpPr>
        <p:grpSpPr>
          <a:xfrm>
            <a:off x="4624604" y="5066794"/>
            <a:ext cx="487113" cy="180341"/>
            <a:chOff x="0" y="0"/>
            <a:chExt cx="487111" cy="180339"/>
          </a:xfrm>
        </p:grpSpPr>
        <p:sp>
          <p:nvSpPr>
            <p:cNvPr id="217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3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pic>
        <p:nvPicPr>
          <p:cNvPr id="2175" name="그림 334" descr="그림 33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04973" y="4135523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6" name="그림 335" descr="그림 3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04973" y="4847411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9" name="모서리가 둥근 직사각형 337"/>
          <p:cNvGrpSpPr/>
          <p:nvPr/>
        </p:nvGrpSpPr>
        <p:grpSpPr>
          <a:xfrm>
            <a:off x="4624604" y="5306914"/>
            <a:ext cx="487113" cy="180341"/>
            <a:chOff x="0" y="0"/>
            <a:chExt cx="487111" cy="180339"/>
          </a:xfrm>
        </p:grpSpPr>
        <p:sp>
          <p:nvSpPr>
            <p:cNvPr id="217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8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182" name="모서리가 둥근 직사각형 338"/>
          <p:cNvGrpSpPr/>
          <p:nvPr/>
        </p:nvGrpSpPr>
        <p:grpSpPr>
          <a:xfrm>
            <a:off x="4624604" y="5547034"/>
            <a:ext cx="487113" cy="180341"/>
            <a:chOff x="0" y="0"/>
            <a:chExt cx="487111" cy="180339"/>
          </a:xfrm>
        </p:grpSpPr>
        <p:sp>
          <p:nvSpPr>
            <p:cNvPr id="218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185" name="모서리가 둥근 직사각형 339"/>
          <p:cNvGrpSpPr/>
          <p:nvPr/>
        </p:nvGrpSpPr>
        <p:grpSpPr>
          <a:xfrm>
            <a:off x="4624604" y="5787154"/>
            <a:ext cx="487113" cy="180341"/>
            <a:chOff x="0" y="0"/>
            <a:chExt cx="487111" cy="180339"/>
          </a:xfrm>
        </p:grpSpPr>
        <p:sp>
          <p:nvSpPr>
            <p:cNvPr id="218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4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188" name="모서리가 둥근 직사각형 340"/>
          <p:cNvGrpSpPr/>
          <p:nvPr/>
        </p:nvGrpSpPr>
        <p:grpSpPr>
          <a:xfrm>
            <a:off x="4624604" y="6027274"/>
            <a:ext cx="487113" cy="180341"/>
            <a:chOff x="0" y="0"/>
            <a:chExt cx="487111" cy="180339"/>
          </a:xfrm>
        </p:grpSpPr>
        <p:sp>
          <p:nvSpPr>
            <p:cNvPr id="218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7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191" name="모서리가 둥근 직사각형 341"/>
          <p:cNvGrpSpPr/>
          <p:nvPr/>
        </p:nvGrpSpPr>
        <p:grpSpPr>
          <a:xfrm>
            <a:off x="4624604" y="6267394"/>
            <a:ext cx="487113" cy="180341"/>
            <a:chOff x="0" y="0"/>
            <a:chExt cx="487111" cy="180339"/>
          </a:xfrm>
        </p:grpSpPr>
        <p:sp>
          <p:nvSpPr>
            <p:cNvPr id="218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0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194" name="모서리가 둥근 직사각형 342"/>
          <p:cNvGrpSpPr/>
          <p:nvPr/>
        </p:nvGrpSpPr>
        <p:grpSpPr>
          <a:xfrm>
            <a:off x="4624604" y="6507514"/>
            <a:ext cx="487113" cy="180341"/>
            <a:chOff x="0" y="0"/>
            <a:chExt cx="487111" cy="180339"/>
          </a:xfrm>
        </p:grpSpPr>
        <p:sp>
          <p:nvSpPr>
            <p:cNvPr id="219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3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197" name="타원 344"/>
          <p:cNvGrpSpPr/>
          <p:nvPr/>
        </p:nvGrpSpPr>
        <p:grpSpPr>
          <a:xfrm>
            <a:off x="4927968" y="3265413"/>
            <a:ext cx="114889" cy="180341"/>
            <a:chOff x="0" y="0"/>
            <a:chExt cx="114887" cy="180339"/>
          </a:xfrm>
        </p:grpSpPr>
        <p:sp>
          <p:nvSpPr>
            <p:cNvPr id="2195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2196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2202" name="그룹 345"/>
          <p:cNvGrpSpPr/>
          <p:nvPr/>
        </p:nvGrpSpPr>
        <p:grpSpPr>
          <a:xfrm>
            <a:off x="7035961" y="3685880"/>
            <a:ext cx="802007" cy="62042"/>
            <a:chOff x="0" y="0"/>
            <a:chExt cx="802005" cy="62040"/>
          </a:xfrm>
        </p:grpSpPr>
        <p:sp>
          <p:nvSpPr>
            <p:cNvPr id="2198" name="직사각형 346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9" name="직사각형 347"/>
            <p:cNvSpPr/>
            <p:nvPr/>
          </p:nvSpPr>
          <p:spPr>
            <a:xfrm>
              <a:off x="-1" y="0"/>
              <a:ext cx="80200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0" name="직사각형 348"/>
            <p:cNvSpPr/>
            <p:nvPr/>
          </p:nvSpPr>
          <p:spPr>
            <a:xfrm>
              <a:off x="1" y="0"/>
              <a:ext cx="754857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1" name="직사각형 349"/>
            <p:cNvSpPr/>
            <p:nvPr/>
          </p:nvSpPr>
          <p:spPr>
            <a:xfrm>
              <a:off x="-1" y="0"/>
              <a:ext cx="63341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06" name="그룹 350"/>
          <p:cNvGrpSpPr/>
          <p:nvPr/>
        </p:nvGrpSpPr>
        <p:grpSpPr>
          <a:xfrm>
            <a:off x="7035962" y="3925939"/>
            <a:ext cx="802006" cy="62042"/>
            <a:chOff x="0" y="0"/>
            <a:chExt cx="802004" cy="62040"/>
          </a:xfrm>
        </p:grpSpPr>
        <p:sp>
          <p:nvSpPr>
            <p:cNvPr id="2203" name="직사각형 351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4" name="직사각형 352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5" name="직사각형 353"/>
            <p:cNvSpPr/>
            <p:nvPr/>
          </p:nvSpPr>
          <p:spPr>
            <a:xfrm>
              <a:off x="0" y="0"/>
              <a:ext cx="54768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10" name="그룹 354"/>
          <p:cNvGrpSpPr/>
          <p:nvPr/>
        </p:nvGrpSpPr>
        <p:grpSpPr>
          <a:xfrm>
            <a:off x="7035961" y="4165998"/>
            <a:ext cx="802007" cy="62042"/>
            <a:chOff x="0" y="0"/>
            <a:chExt cx="802005" cy="62040"/>
          </a:xfrm>
        </p:grpSpPr>
        <p:sp>
          <p:nvSpPr>
            <p:cNvPr id="2207" name="직사각형 355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8" name="직사각형 356"/>
            <p:cNvSpPr/>
            <p:nvPr/>
          </p:nvSpPr>
          <p:spPr>
            <a:xfrm>
              <a:off x="1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9" name="직사각형 357"/>
            <p:cNvSpPr/>
            <p:nvPr/>
          </p:nvSpPr>
          <p:spPr>
            <a:xfrm>
              <a:off x="-1" y="0"/>
              <a:ext cx="60722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14" name="그룹 358"/>
          <p:cNvGrpSpPr/>
          <p:nvPr/>
        </p:nvGrpSpPr>
        <p:grpSpPr>
          <a:xfrm>
            <a:off x="7035962" y="4406058"/>
            <a:ext cx="802006" cy="62042"/>
            <a:chOff x="0" y="0"/>
            <a:chExt cx="802004" cy="62040"/>
          </a:xfrm>
        </p:grpSpPr>
        <p:sp>
          <p:nvSpPr>
            <p:cNvPr id="2211" name="직사각형 359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2" name="직사각형 360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3" name="직사각형 361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18" name="그룹 362"/>
          <p:cNvGrpSpPr/>
          <p:nvPr/>
        </p:nvGrpSpPr>
        <p:grpSpPr>
          <a:xfrm>
            <a:off x="7035962" y="4646117"/>
            <a:ext cx="802006" cy="62042"/>
            <a:chOff x="0" y="0"/>
            <a:chExt cx="802004" cy="62040"/>
          </a:xfrm>
        </p:grpSpPr>
        <p:sp>
          <p:nvSpPr>
            <p:cNvPr id="2215" name="직사각형 363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6" name="직사각형 364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7" name="직사각형 365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23" name="그룹 366"/>
          <p:cNvGrpSpPr/>
          <p:nvPr/>
        </p:nvGrpSpPr>
        <p:grpSpPr>
          <a:xfrm>
            <a:off x="7035962" y="4886176"/>
            <a:ext cx="802006" cy="62042"/>
            <a:chOff x="0" y="0"/>
            <a:chExt cx="802005" cy="62040"/>
          </a:xfrm>
        </p:grpSpPr>
        <p:sp>
          <p:nvSpPr>
            <p:cNvPr id="2219" name="직사각형 367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0" name="직사각형 368"/>
            <p:cNvSpPr/>
            <p:nvPr/>
          </p:nvSpPr>
          <p:spPr>
            <a:xfrm>
              <a:off x="1" y="0"/>
              <a:ext cx="71675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1" name="직사각형 369"/>
            <p:cNvSpPr/>
            <p:nvPr/>
          </p:nvSpPr>
          <p:spPr>
            <a:xfrm>
              <a:off x="1" y="0"/>
              <a:ext cx="668786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2" name="직사각형 370"/>
            <p:cNvSpPr/>
            <p:nvPr/>
          </p:nvSpPr>
          <p:spPr>
            <a:xfrm>
              <a:off x="0" y="0"/>
              <a:ext cx="566651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27" name="그룹 371"/>
          <p:cNvGrpSpPr/>
          <p:nvPr/>
        </p:nvGrpSpPr>
        <p:grpSpPr>
          <a:xfrm>
            <a:off x="7035962" y="5126235"/>
            <a:ext cx="802006" cy="62042"/>
            <a:chOff x="0" y="0"/>
            <a:chExt cx="802004" cy="62040"/>
          </a:xfrm>
        </p:grpSpPr>
        <p:sp>
          <p:nvSpPr>
            <p:cNvPr id="2224" name="직사각형 372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5" name="직사각형 373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6" name="직사각형 374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31" name="그룹 375"/>
          <p:cNvGrpSpPr/>
          <p:nvPr/>
        </p:nvGrpSpPr>
        <p:grpSpPr>
          <a:xfrm>
            <a:off x="7035962" y="5366294"/>
            <a:ext cx="802006" cy="62042"/>
            <a:chOff x="0" y="0"/>
            <a:chExt cx="802004" cy="62040"/>
          </a:xfrm>
        </p:grpSpPr>
        <p:sp>
          <p:nvSpPr>
            <p:cNvPr id="2228" name="직사각형 376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9" name="직사각형 377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0" name="직사각형 384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35" name="그룹 385"/>
          <p:cNvGrpSpPr/>
          <p:nvPr/>
        </p:nvGrpSpPr>
        <p:grpSpPr>
          <a:xfrm>
            <a:off x="7035962" y="5606353"/>
            <a:ext cx="802006" cy="62042"/>
            <a:chOff x="0" y="0"/>
            <a:chExt cx="802004" cy="62040"/>
          </a:xfrm>
        </p:grpSpPr>
        <p:sp>
          <p:nvSpPr>
            <p:cNvPr id="2232" name="직사각형 386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3" name="직사각형 387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4" name="직사각형 388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39" name="그룹 436"/>
          <p:cNvGrpSpPr/>
          <p:nvPr/>
        </p:nvGrpSpPr>
        <p:grpSpPr>
          <a:xfrm>
            <a:off x="7035962" y="5846412"/>
            <a:ext cx="802006" cy="62042"/>
            <a:chOff x="0" y="0"/>
            <a:chExt cx="802004" cy="62040"/>
          </a:xfrm>
        </p:grpSpPr>
        <p:sp>
          <p:nvSpPr>
            <p:cNvPr id="2236" name="직사각형 437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7" name="직사각형 438"/>
            <p:cNvSpPr/>
            <p:nvPr/>
          </p:nvSpPr>
          <p:spPr>
            <a:xfrm>
              <a:off x="-1" y="0"/>
              <a:ext cx="509589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8" name="직사각형 439"/>
            <p:cNvSpPr/>
            <p:nvPr/>
          </p:nvSpPr>
          <p:spPr>
            <a:xfrm>
              <a:off x="0" y="0"/>
              <a:ext cx="4333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43" name="그룹 440"/>
          <p:cNvGrpSpPr/>
          <p:nvPr/>
        </p:nvGrpSpPr>
        <p:grpSpPr>
          <a:xfrm>
            <a:off x="7035962" y="6086471"/>
            <a:ext cx="802006" cy="62042"/>
            <a:chOff x="0" y="0"/>
            <a:chExt cx="802004" cy="62040"/>
          </a:xfrm>
        </p:grpSpPr>
        <p:sp>
          <p:nvSpPr>
            <p:cNvPr id="2240" name="직사각형 441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1" name="직사각형 442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2" name="직사각형 443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47" name="그룹 444"/>
          <p:cNvGrpSpPr/>
          <p:nvPr/>
        </p:nvGrpSpPr>
        <p:grpSpPr>
          <a:xfrm>
            <a:off x="7035962" y="6326530"/>
            <a:ext cx="802006" cy="62042"/>
            <a:chOff x="0" y="0"/>
            <a:chExt cx="802004" cy="62040"/>
          </a:xfrm>
        </p:grpSpPr>
        <p:sp>
          <p:nvSpPr>
            <p:cNvPr id="2244" name="직사각형 445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5" name="직사각형 446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6" name="직사각형 447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51" name="그룹 448"/>
          <p:cNvGrpSpPr/>
          <p:nvPr/>
        </p:nvGrpSpPr>
        <p:grpSpPr>
          <a:xfrm>
            <a:off x="7035962" y="6566590"/>
            <a:ext cx="802006" cy="62042"/>
            <a:chOff x="0" y="0"/>
            <a:chExt cx="802004" cy="62040"/>
          </a:xfrm>
        </p:grpSpPr>
        <p:sp>
          <p:nvSpPr>
            <p:cNvPr id="2248" name="직사각형 449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9" name="직사각형 450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0" name="직사각형 451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252" name="그림 453" descr="그림 45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93649" y="4615505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55" name="직사각형 455"/>
          <p:cNvGrpSpPr/>
          <p:nvPr/>
        </p:nvGrpSpPr>
        <p:grpSpPr>
          <a:xfrm>
            <a:off x="2790866" y="6778160"/>
            <a:ext cx="466726" cy="205741"/>
            <a:chOff x="0" y="0"/>
            <a:chExt cx="466725" cy="205740"/>
          </a:xfrm>
        </p:grpSpPr>
        <p:sp>
          <p:nvSpPr>
            <p:cNvPr id="2253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2254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sp>
        <p:nvSpPr>
          <p:cNvPr id="2256" name="직선 연결선 456"/>
          <p:cNvSpPr/>
          <p:nvPr/>
        </p:nvSpPr>
        <p:spPr>
          <a:xfrm>
            <a:off x="1925060" y="2971182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57" name="직선 연결선 457"/>
          <p:cNvSpPr/>
          <p:nvPr/>
        </p:nvSpPr>
        <p:spPr>
          <a:xfrm>
            <a:off x="1925060" y="2999023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58" name="직선 연결선 458"/>
          <p:cNvSpPr/>
          <p:nvPr/>
        </p:nvSpPr>
        <p:spPr>
          <a:xfrm>
            <a:off x="1925060" y="305470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66" name="그룹 459"/>
          <p:cNvGrpSpPr/>
          <p:nvPr/>
        </p:nvGrpSpPr>
        <p:grpSpPr>
          <a:xfrm>
            <a:off x="4482832" y="2880711"/>
            <a:ext cx="1915428" cy="218441"/>
            <a:chOff x="0" y="0"/>
            <a:chExt cx="1915427" cy="218440"/>
          </a:xfrm>
        </p:grpSpPr>
        <p:sp>
          <p:nvSpPr>
            <p:cNvPr id="2259" name="TextBox 460"/>
            <p:cNvSpPr txBox="1"/>
            <p:nvPr/>
          </p:nvSpPr>
          <p:spPr>
            <a:xfrm>
              <a:off x="5655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2018-09-30 ~ 2018-10-06</a:t>
              </a:r>
            </a:p>
          </p:txBody>
        </p:sp>
        <p:grpSp>
          <p:nvGrpSpPr>
            <p:cNvPr id="2262" name="그룹 461"/>
            <p:cNvGrpSpPr/>
            <p:nvPr/>
          </p:nvGrpSpPr>
          <p:grpSpPr>
            <a:xfrm>
              <a:off x="1733085" y="22154"/>
              <a:ext cx="182343" cy="185475"/>
              <a:chOff x="0" y="0"/>
              <a:chExt cx="182342" cy="185473"/>
            </a:xfrm>
          </p:grpSpPr>
          <p:sp>
            <p:nvSpPr>
              <p:cNvPr id="2260" name="타원 465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2261" name="L 도형 466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265" name="그룹 462"/>
            <p:cNvGrpSpPr/>
            <p:nvPr/>
          </p:nvGrpSpPr>
          <p:grpSpPr>
            <a:xfrm>
              <a:off x="-1" y="22153"/>
              <a:ext cx="182344" cy="185475"/>
              <a:chOff x="0" y="0"/>
              <a:chExt cx="182342" cy="185474"/>
            </a:xfrm>
          </p:grpSpPr>
          <p:sp>
            <p:nvSpPr>
              <p:cNvPr id="2263" name="타원 463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2264" name="L 도형 464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2267" name="직선 연결선 467"/>
          <p:cNvSpPr/>
          <p:nvPr/>
        </p:nvSpPr>
        <p:spPr>
          <a:xfrm>
            <a:off x="1925060" y="302686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68" name="TextBox 468"/>
          <p:cNvSpPr txBox="1"/>
          <p:nvPr/>
        </p:nvSpPr>
        <p:spPr>
          <a:xfrm>
            <a:off x="1914364" y="2877285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Today : </a:t>
            </a:r>
            <a:r>
              <a:rPr>
                <a:solidFill>
                  <a:schemeClr val="accent1"/>
                </a:solidFill>
              </a:rPr>
              <a:t>2018-10-08(</a:t>
            </a:r>
            <a:r>
              <a:rPr>
                <a:solidFill>
                  <a:schemeClr val="accent1"/>
                </a:solidFill>
              </a:rPr>
              <a:t>월</a:t>
            </a:r>
            <a:r>
              <a:rPr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2271" name="직사각형 219"/>
          <p:cNvGrpSpPr/>
          <p:nvPr/>
        </p:nvGrpSpPr>
        <p:grpSpPr>
          <a:xfrm>
            <a:off x="10093935" y="2871429"/>
            <a:ext cx="617578" cy="205741"/>
            <a:chOff x="0" y="0"/>
            <a:chExt cx="617577" cy="205740"/>
          </a:xfrm>
        </p:grpSpPr>
        <p:sp>
          <p:nvSpPr>
            <p:cNvPr id="2269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0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grpSp>
        <p:nvGrpSpPr>
          <p:cNvPr id="2277" name="그룹 220"/>
          <p:cNvGrpSpPr/>
          <p:nvPr/>
        </p:nvGrpSpPr>
        <p:grpSpPr>
          <a:xfrm>
            <a:off x="8789195" y="2877285"/>
            <a:ext cx="681445" cy="221755"/>
            <a:chOff x="0" y="0"/>
            <a:chExt cx="681444" cy="221754"/>
          </a:xfrm>
        </p:grpSpPr>
        <p:sp>
          <p:nvSpPr>
            <p:cNvPr id="2272" name="직선 연결선 221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3" name="직선 연결선 222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4" name="직선 연결선 223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5" name="직선 연결선 224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6" name="TextBox 225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일자 순</a:t>
              </a:r>
            </a:p>
          </p:txBody>
        </p:sp>
      </p:grpSp>
      <p:grpSp>
        <p:nvGrpSpPr>
          <p:cNvPr id="2280" name="직사각형 226"/>
          <p:cNvGrpSpPr/>
          <p:nvPr/>
        </p:nvGrpSpPr>
        <p:grpSpPr>
          <a:xfrm>
            <a:off x="9442184" y="2871429"/>
            <a:ext cx="617578" cy="205741"/>
            <a:chOff x="0" y="0"/>
            <a:chExt cx="617577" cy="205740"/>
          </a:xfrm>
        </p:grpSpPr>
        <p:sp>
          <p:nvSpPr>
            <p:cNvPr id="2278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279" name="일괄승인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일괄승인</a:t>
              </a:r>
            </a:p>
          </p:txBody>
        </p:sp>
      </p:grpSp>
      <p:sp>
        <p:nvSpPr>
          <p:cNvPr id="2281" name="직사각형 475"/>
          <p:cNvSpPr/>
          <p:nvPr/>
        </p:nvSpPr>
        <p:spPr>
          <a:xfrm>
            <a:off x="173928" y="1129368"/>
            <a:ext cx="10760773" cy="6020209"/>
          </a:xfrm>
          <a:prstGeom prst="rect">
            <a:avLst/>
          </a:prstGeom>
          <a:solidFill>
            <a:srgbClr val="000000">
              <a:alpha val="40000"/>
            </a:srgbClr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2282" name="그림 336" descr="그림 33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95160" y="4600776"/>
            <a:ext cx="140229" cy="141004"/>
          </a:xfrm>
          <a:prstGeom prst="rect">
            <a:avLst/>
          </a:prstGeom>
          <a:ln w="12700">
            <a:miter lim="400000"/>
          </a:ln>
        </p:spPr>
      </p:pic>
      <p:sp>
        <p:nvSpPr>
          <p:cNvPr id="2283" name="모서리가 둥근 직사각형 343"/>
          <p:cNvSpPr/>
          <p:nvPr/>
        </p:nvSpPr>
        <p:spPr>
          <a:xfrm>
            <a:off x="9125816" y="359584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86" name="타원 452"/>
          <p:cNvGrpSpPr/>
          <p:nvPr/>
        </p:nvGrpSpPr>
        <p:grpSpPr>
          <a:xfrm>
            <a:off x="7995171" y="3257793"/>
            <a:ext cx="114889" cy="180341"/>
            <a:chOff x="0" y="0"/>
            <a:chExt cx="114887" cy="180339"/>
          </a:xfrm>
        </p:grpSpPr>
        <p:sp>
          <p:nvSpPr>
            <p:cNvPr id="2284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2285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2287" name="직사각형 478"/>
          <p:cNvSpPr/>
          <p:nvPr/>
        </p:nvSpPr>
        <p:spPr>
          <a:xfrm>
            <a:off x="7726857" y="3118613"/>
            <a:ext cx="2987276" cy="3914480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8" name="직선 연결선 479"/>
          <p:cNvSpPr/>
          <p:nvPr/>
        </p:nvSpPr>
        <p:spPr>
          <a:xfrm>
            <a:off x="7806621" y="3486508"/>
            <a:ext cx="2775076" cy="1"/>
          </a:xfrm>
          <a:prstGeom prst="lin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91" name="그룹 480"/>
          <p:cNvGrpSpPr/>
          <p:nvPr/>
        </p:nvGrpSpPr>
        <p:grpSpPr>
          <a:xfrm>
            <a:off x="10527358" y="3258101"/>
            <a:ext cx="85970" cy="85970"/>
            <a:chOff x="0" y="0"/>
            <a:chExt cx="85969" cy="85969"/>
          </a:xfrm>
        </p:grpSpPr>
        <p:sp>
          <p:nvSpPr>
            <p:cNvPr id="2289" name="직선 연결선 481"/>
            <p:cNvSpPr/>
            <p:nvPr/>
          </p:nvSpPr>
          <p:spPr>
            <a:xfrm>
              <a:off x="-1" y="-1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0" name="직선 연결선 482"/>
            <p:cNvSpPr/>
            <p:nvPr/>
          </p:nvSpPr>
          <p:spPr>
            <a:xfrm flipV="1">
              <a:off x="-1" y="0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92" name="TextBox 483"/>
          <p:cNvSpPr txBox="1"/>
          <p:nvPr/>
        </p:nvSpPr>
        <p:spPr>
          <a:xfrm>
            <a:off x="7713602" y="3185668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⊙</a:t>
            </a:r>
            <a:r>
              <a:t> </a:t>
            </a:r>
            <a:r>
              <a:t>일별 근무시간 관리</a:t>
            </a:r>
          </a:p>
        </p:txBody>
      </p:sp>
      <p:grpSp>
        <p:nvGrpSpPr>
          <p:cNvPr id="2295" name="직사각형 484"/>
          <p:cNvGrpSpPr/>
          <p:nvPr/>
        </p:nvGrpSpPr>
        <p:grpSpPr>
          <a:xfrm>
            <a:off x="10038270" y="3189162"/>
            <a:ext cx="392391" cy="205741"/>
            <a:chOff x="0" y="0"/>
            <a:chExt cx="392390" cy="205740"/>
          </a:xfrm>
        </p:grpSpPr>
        <p:sp>
          <p:nvSpPr>
            <p:cNvPr id="2293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294" name="승인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2296" name="직사각형 485"/>
          <p:cNvSpPr/>
          <p:nvPr/>
        </p:nvSpPr>
        <p:spPr>
          <a:xfrm>
            <a:off x="7736382" y="3582334"/>
            <a:ext cx="2967251" cy="436365"/>
          </a:xfrm>
          <a:prstGeom prst="rect">
            <a:avLst/>
          </a:prstGeom>
          <a:solidFill>
            <a:srgbClr val="D4E3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7" name="TextBox 486"/>
          <p:cNvSpPr txBox="1"/>
          <p:nvPr/>
        </p:nvSpPr>
        <p:spPr>
          <a:xfrm>
            <a:off x="8142178" y="3673997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김야근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 개발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팀 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298" name="타원 487"/>
          <p:cNvSpPr/>
          <p:nvPr/>
        </p:nvSpPr>
        <p:spPr>
          <a:xfrm>
            <a:off x="7800885" y="3627292"/>
            <a:ext cx="335975" cy="335975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9" name="TextBox 488"/>
          <p:cNvSpPr txBox="1"/>
          <p:nvPr/>
        </p:nvSpPr>
        <p:spPr>
          <a:xfrm>
            <a:off x="7726857" y="4044172"/>
            <a:ext cx="214781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근무일자 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2018-10-05(</a:t>
            </a:r>
            <a:r>
              <a:rPr>
                <a:solidFill>
                  <a:schemeClr val="accent1"/>
                </a:solidFill>
              </a:rPr>
              <a:t>금</a:t>
            </a:r>
            <a:r>
              <a:rPr>
                <a:solidFill>
                  <a:schemeClr val="accent1"/>
                </a:solidFill>
              </a:rPr>
              <a:t>)</a:t>
            </a:r>
            <a:r>
              <a:t> [</a:t>
            </a:r>
            <a:r>
              <a:t>평일</a:t>
            </a:r>
            <a:r>
              <a:t>]</a:t>
            </a:r>
          </a:p>
        </p:txBody>
      </p:sp>
      <p:sp>
        <p:nvSpPr>
          <p:cNvPr id="2300" name="TextBox 489"/>
          <p:cNvSpPr txBox="1"/>
          <p:nvPr/>
        </p:nvSpPr>
        <p:spPr>
          <a:xfrm>
            <a:off x="7726857" y="4290548"/>
            <a:ext cx="214781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상태 </a:t>
            </a:r>
            <a:r>
              <a:t>: </a:t>
            </a:r>
          </a:p>
        </p:txBody>
      </p:sp>
      <p:grpSp>
        <p:nvGrpSpPr>
          <p:cNvPr id="2303" name="모서리가 둥근 직사각형 490"/>
          <p:cNvGrpSpPr/>
          <p:nvPr/>
        </p:nvGrpSpPr>
        <p:grpSpPr>
          <a:xfrm>
            <a:off x="8396279" y="4301750"/>
            <a:ext cx="521579" cy="193041"/>
            <a:chOff x="0" y="0"/>
            <a:chExt cx="521577" cy="193039"/>
          </a:xfrm>
        </p:grpSpPr>
        <p:sp>
          <p:nvSpPr>
            <p:cNvPr id="2301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302" name="대기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359" name="그룹 492"/>
          <p:cNvGrpSpPr/>
          <p:nvPr/>
        </p:nvGrpSpPr>
        <p:grpSpPr>
          <a:xfrm>
            <a:off x="7847955" y="4872034"/>
            <a:ext cx="2765371" cy="1148225"/>
            <a:chOff x="0" y="0"/>
            <a:chExt cx="2765370" cy="1148224"/>
          </a:xfrm>
        </p:grpSpPr>
        <p:sp>
          <p:nvSpPr>
            <p:cNvPr id="2304" name="모서리가 둥근 직사각형 493"/>
            <p:cNvSpPr/>
            <p:nvPr/>
          </p:nvSpPr>
          <p:spPr>
            <a:xfrm>
              <a:off x="0" y="0"/>
              <a:ext cx="2749191" cy="1133909"/>
            </a:xfrm>
            <a:prstGeom prst="roundRect">
              <a:avLst>
                <a:gd name="adj" fmla="val 4617"/>
              </a:avLst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5" name="TextBox 494"/>
            <p:cNvSpPr txBox="1"/>
            <p:nvPr/>
          </p:nvSpPr>
          <p:spPr>
            <a:xfrm>
              <a:off x="50418" y="904384"/>
              <a:ext cx="358408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합계</a:t>
              </a:r>
            </a:p>
          </p:txBody>
        </p:sp>
        <p:grpSp>
          <p:nvGrpSpPr>
            <p:cNvPr id="2315" name="그룹 495"/>
            <p:cNvGrpSpPr/>
            <p:nvPr/>
          </p:nvGrpSpPr>
          <p:grpSpPr>
            <a:xfrm>
              <a:off x="2269486" y="27760"/>
              <a:ext cx="483246" cy="367750"/>
              <a:chOff x="0" y="0"/>
              <a:chExt cx="483244" cy="367749"/>
            </a:xfrm>
          </p:grpSpPr>
          <p:grpSp>
            <p:nvGrpSpPr>
              <p:cNvPr id="2308" name="그룹 533"/>
              <p:cNvGrpSpPr/>
              <p:nvPr/>
            </p:nvGrpSpPr>
            <p:grpSpPr>
              <a:xfrm>
                <a:off x="891" y="0"/>
                <a:ext cx="482354" cy="154940"/>
                <a:chOff x="0" y="0"/>
                <a:chExt cx="482353" cy="154939"/>
              </a:xfrm>
            </p:grpSpPr>
            <p:sp>
              <p:nvSpPr>
                <p:cNvPr id="2306" name="직사각형 540"/>
                <p:cNvSpPr/>
                <p:nvPr/>
              </p:nvSpPr>
              <p:spPr>
                <a:xfrm>
                  <a:off x="0" y="54246"/>
                  <a:ext cx="67177" cy="70064"/>
                </a:xfrm>
                <a:prstGeom prst="rect">
                  <a:avLst/>
                </a:prstGeom>
                <a:solidFill>
                  <a:schemeClr val="accent2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2307" name="TextBox 541"/>
                <p:cNvSpPr txBox="1"/>
                <p:nvPr/>
              </p:nvSpPr>
              <p:spPr>
                <a:xfrm>
                  <a:off x="31136" y="0"/>
                  <a:ext cx="451218" cy="154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4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기본근무</a:t>
                  </a:r>
                </a:p>
              </p:txBody>
            </p:sp>
          </p:grpSp>
          <p:grpSp>
            <p:nvGrpSpPr>
              <p:cNvPr id="2311" name="그룹 534"/>
              <p:cNvGrpSpPr/>
              <p:nvPr/>
            </p:nvGrpSpPr>
            <p:grpSpPr>
              <a:xfrm>
                <a:off x="0" y="106404"/>
                <a:ext cx="482860" cy="154941"/>
                <a:chOff x="0" y="0"/>
                <a:chExt cx="482859" cy="154939"/>
              </a:xfrm>
            </p:grpSpPr>
            <p:sp>
              <p:nvSpPr>
                <p:cNvPr id="2309" name="직사각형 538"/>
                <p:cNvSpPr/>
                <p:nvPr/>
              </p:nvSpPr>
              <p:spPr>
                <a:xfrm>
                  <a:off x="0" y="55166"/>
                  <a:ext cx="67177" cy="70064"/>
                </a:xfrm>
                <a:prstGeom prst="rect">
                  <a:avLst/>
                </a:prstGeom>
                <a:solidFill>
                  <a:srgbClr val="B6DF89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2310" name="TextBox 539"/>
                <p:cNvSpPr txBox="1"/>
                <p:nvPr/>
              </p:nvSpPr>
              <p:spPr>
                <a:xfrm>
                  <a:off x="31648" y="0"/>
                  <a:ext cx="451212" cy="154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4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연장근무</a:t>
                  </a:r>
                </a:p>
              </p:txBody>
            </p:sp>
          </p:grpSp>
          <p:grpSp>
            <p:nvGrpSpPr>
              <p:cNvPr id="2314" name="그룹 535"/>
              <p:cNvGrpSpPr/>
              <p:nvPr/>
            </p:nvGrpSpPr>
            <p:grpSpPr>
              <a:xfrm>
                <a:off x="513" y="212809"/>
                <a:ext cx="482348" cy="154941"/>
                <a:chOff x="0" y="0"/>
                <a:chExt cx="482347" cy="154939"/>
              </a:xfrm>
            </p:grpSpPr>
            <p:sp>
              <p:nvSpPr>
                <p:cNvPr id="2312" name="직사각형 536"/>
                <p:cNvSpPr/>
                <p:nvPr/>
              </p:nvSpPr>
              <p:spPr>
                <a:xfrm>
                  <a:off x="0" y="54246"/>
                  <a:ext cx="67177" cy="70064"/>
                </a:xfrm>
                <a:prstGeom prst="rect">
                  <a:avLst/>
                </a:prstGeom>
                <a:solidFill>
                  <a:srgbClr val="FFBFBF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2313" name="TextBox 537"/>
                <p:cNvSpPr txBox="1"/>
                <p:nvPr/>
              </p:nvSpPr>
              <p:spPr>
                <a:xfrm>
                  <a:off x="31135" y="0"/>
                  <a:ext cx="451213" cy="154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4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제외시간</a:t>
                  </a:r>
                </a:p>
              </p:txBody>
            </p:sp>
          </p:grpSp>
        </p:grpSp>
        <p:sp>
          <p:nvSpPr>
            <p:cNvPr id="2316" name="직선 연결선 496"/>
            <p:cNvSpPr/>
            <p:nvPr/>
          </p:nvSpPr>
          <p:spPr>
            <a:xfrm>
              <a:off x="479909" y="758494"/>
              <a:ext cx="207841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7" name="직선 연결선 497"/>
            <p:cNvSpPr/>
            <p:nvPr/>
          </p:nvSpPr>
          <p:spPr>
            <a:xfrm>
              <a:off x="479909" y="614050"/>
              <a:ext cx="2078412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8" name="TextBox 498"/>
            <p:cNvSpPr txBox="1"/>
            <p:nvPr/>
          </p:nvSpPr>
          <p:spPr>
            <a:xfrm>
              <a:off x="476819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30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2319" name="TextBox 499"/>
            <p:cNvSpPr txBox="1"/>
            <p:nvPr/>
          </p:nvSpPr>
          <p:spPr>
            <a:xfrm>
              <a:off x="763936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1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2320" name="TextBox 500"/>
            <p:cNvSpPr txBox="1"/>
            <p:nvPr/>
          </p:nvSpPr>
          <p:spPr>
            <a:xfrm>
              <a:off x="1051052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</a:t>
              </a:r>
              <a:r>
                <a:t>일</a:t>
              </a:r>
            </a:p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대기</a:t>
              </a:r>
              <a:r>
                <a:t>)</a:t>
              </a:r>
            </a:p>
          </p:txBody>
        </p:sp>
        <p:sp>
          <p:nvSpPr>
            <p:cNvPr id="2321" name="TextBox 501"/>
            <p:cNvSpPr txBox="1"/>
            <p:nvPr/>
          </p:nvSpPr>
          <p:spPr>
            <a:xfrm>
              <a:off x="1338169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2322" name="TextBox 502"/>
            <p:cNvSpPr txBox="1"/>
            <p:nvPr/>
          </p:nvSpPr>
          <p:spPr>
            <a:xfrm>
              <a:off x="1625286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4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2323" name="TextBox 503"/>
            <p:cNvSpPr txBox="1"/>
            <p:nvPr/>
          </p:nvSpPr>
          <p:spPr>
            <a:xfrm>
              <a:off x="1912401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5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2324" name="TextBox 504"/>
            <p:cNvSpPr txBox="1"/>
            <p:nvPr/>
          </p:nvSpPr>
          <p:spPr>
            <a:xfrm>
              <a:off x="2199516" y="904384"/>
              <a:ext cx="35840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6</a:t>
              </a:r>
              <a:r>
                <a:t>일</a:t>
              </a:r>
            </a:p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동의</a:t>
              </a:r>
              <a:r>
                <a:t>)</a:t>
              </a:r>
            </a:p>
          </p:txBody>
        </p:sp>
        <p:grpSp>
          <p:nvGrpSpPr>
            <p:cNvPr id="2328" name="그룹 505"/>
            <p:cNvGrpSpPr/>
            <p:nvPr/>
          </p:nvGrpSpPr>
          <p:grpSpPr>
            <a:xfrm>
              <a:off x="900574" y="451376"/>
              <a:ext cx="86700" cy="446765"/>
              <a:chOff x="0" y="0"/>
              <a:chExt cx="86699" cy="446763"/>
            </a:xfrm>
          </p:grpSpPr>
          <p:sp>
            <p:nvSpPr>
              <p:cNvPr id="2325" name="직사각형 530"/>
              <p:cNvSpPr/>
              <p:nvPr/>
            </p:nvSpPr>
            <p:spPr>
              <a:xfrm>
                <a:off x="-1" y="208976"/>
                <a:ext cx="86701" cy="237788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326" name="직사각형 531"/>
              <p:cNvSpPr/>
              <p:nvPr/>
            </p:nvSpPr>
            <p:spPr>
              <a:xfrm>
                <a:off x="-1" y="76394"/>
                <a:ext cx="86701" cy="134346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327" name="직사각형 532"/>
              <p:cNvSpPr/>
              <p:nvPr/>
            </p:nvSpPr>
            <p:spPr>
              <a:xfrm>
                <a:off x="-1" y="-1"/>
                <a:ext cx="86701" cy="77028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2332" name="그룹 506"/>
            <p:cNvGrpSpPr/>
            <p:nvPr/>
          </p:nvGrpSpPr>
          <p:grpSpPr>
            <a:xfrm>
              <a:off x="1187496" y="589489"/>
              <a:ext cx="86700" cy="308652"/>
              <a:chOff x="0" y="0"/>
              <a:chExt cx="86699" cy="308651"/>
            </a:xfrm>
          </p:grpSpPr>
          <p:sp>
            <p:nvSpPr>
              <p:cNvPr id="2329" name="직사각형 527"/>
              <p:cNvSpPr/>
              <p:nvPr/>
            </p:nvSpPr>
            <p:spPr>
              <a:xfrm>
                <a:off x="-1" y="144373"/>
                <a:ext cx="86701" cy="164279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330" name="직사각형 528"/>
              <p:cNvSpPr/>
              <p:nvPr/>
            </p:nvSpPr>
            <p:spPr>
              <a:xfrm>
                <a:off x="-1" y="52778"/>
                <a:ext cx="86701" cy="92814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331" name="직사각형 529"/>
              <p:cNvSpPr/>
              <p:nvPr/>
            </p:nvSpPr>
            <p:spPr>
              <a:xfrm>
                <a:off x="-1" y="-1"/>
                <a:ext cx="86701" cy="53215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2333" name="직사각형 507"/>
            <p:cNvSpPr/>
            <p:nvPr/>
          </p:nvSpPr>
          <p:spPr>
            <a:xfrm>
              <a:off x="1474417" y="852810"/>
              <a:ext cx="86700" cy="45330"/>
            </a:xfrm>
            <a:prstGeom prst="rect">
              <a:avLst/>
            </a:prstGeom>
            <a:solidFill>
              <a:srgbClr val="B6DF89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2336" name="그룹 508"/>
            <p:cNvGrpSpPr/>
            <p:nvPr/>
          </p:nvGrpSpPr>
          <p:grpSpPr>
            <a:xfrm>
              <a:off x="1761338" y="583605"/>
              <a:ext cx="86700" cy="314534"/>
              <a:chOff x="0" y="0"/>
              <a:chExt cx="86699" cy="314533"/>
            </a:xfrm>
          </p:grpSpPr>
          <p:sp>
            <p:nvSpPr>
              <p:cNvPr id="2334" name="직사각형 525"/>
              <p:cNvSpPr/>
              <p:nvPr/>
            </p:nvSpPr>
            <p:spPr>
              <a:xfrm>
                <a:off x="-1" y="76746"/>
                <a:ext cx="86701" cy="237788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335" name="직사각형 526"/>
              <p:cNvSpPr/>
              <p:nvPr/>
            </p:nvSpPr>
            <p:spPr>
              <a:xfrm>
                <a:off x="-1" y="0"/>
                <a:ext cx="86701" cy="77028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2340" name="그룹 509"/>
            <p:cNvGrpSpPr/>
            <p:nvPr/>
          </p:nvGrpSpPr>
          <p:grpSpPr>
            <a:xfrm>
              <a:off x="2048260" y="534970"/>
              <a:ext cx="86700" cy="363171"/>
              <a:chOff x="0" y="0"/>
              <a:chExt cx="86699" cy="363170"/>
            </a:xfrm>
          </p:grpSpPr>
          <p:sp>
            <p:nvSpPr>
              <p:cNvPr id="2337" name="직사각형 522"/>
              <p:cNvSpPr/>
              <p:nvPr/>
            </p:nvSpPr>
            <p:spPr>
              <a:xfrm>
                <a:off x="-1" y="169875"/>
                <a:ext cx="86701" cy="193296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338" name="직사각형 523"/>
              <p:cNvSpPr/>
              <p:nvPr/>
            </p:nvSpPr>
            <p:spPr>
              <a:xfrm>
                <a:off x="-1" y="62100"/>
                <a:ext cx="86701" cy="109208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339" name="직사각형 524"/>
              <p:cNvSpPr/>
              <p:nvPr/>
            </p:nvSpPr>
            <p:spPr>
              <a:xfrm>
                <a:off x="-1" y="0"/>
                <a:ext cx="86701" cy="62615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2341" name="직사각형 510"/>
            <p:cNvSpPr/>
            <p:nvPr/>
          </p:nvSpPr>
          <p:spPr>
            <a:xfrm>
              <a:off x="610908" y="451382"/>
              <a:ext cx="86700" cy="442008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342" name="직사각형 511"/>
            <p:cNvSpPr/>
            <p:nvPr/>
          </p:nvSpPr>
          <p:spPr>
            <a:xfrm>
              <a:off x="2343088" y="451382"/>
              <a:ext cx="86700" cy="446757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343" name="직선 연결선 512"/>
            <p:cNvSpPr/>
            <p:nvPr/>
          </p:nvSpPr>
          <p:spPr>
            <a:xfrm>
              <a:off x="476819" y="899633"/>
              <a:ext cx="2081502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4" name="TextBox 513"/>
            <p:cNvSpPr txBox="1"/>
            <p:nvPr/>
          </p:nvSpPr>
          <p:spPr>
            <a:xfrm>
              <a:off x="2469977" y="679092"/>
              <a:ext cx="293568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4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5h</a:t>
              </a:r>
            </a:p>
          </p:txBody>
        </p:sp>
        <p:sp>
          <p:nvSpPr>
            <p:cNvPr id="2345" name="TextBox 514"/>
            <p:cNvSpPr txBox="1"/>
            <p:nvPr/>
          </p:nvSpPr>
          <p:spPr>
            <a:xfrm>
              <a:off x="2471802" y="535243"/>
              <a:ext cx="29356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4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10h</a:t>
              </a:r>
            </a:p>
          </p:txBody>
        </p:sp>
        <p:sp>
          <p:nvSpPr>
            <p:cNvPr id="2346" name="직선 연결선 515"/>
            <p:cNvSpPr/>
            <p:nvPr/>
          </p:nvSpPr>
          <p:spPr>
            <a:xfrm>
              <a:off x="88734" y="899633"/>
              <a:ext cx="325560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354" name="그룹 516"/>
            <p:cNvGrpSpPr/>
            <p:nvPr/>
          </p:nvGrpSpPr>
          <p:grpSpPr>
            <a:xfrm>
              <a:off x="172643" y="215186"/>
              <a:ext cx="136358" cy="684008"/>
              <a:chOff x="0" y="0"/>
              <a:chExt cx="136356" cy="684007"/>
            </a:xfrm>
          </p:grpSpPr>
          <p:grpSp>
            <p:nvGrpSpPr>
              <p:cNvPr id="2349" name="직사각형 519"/>
              <p:cNvGrpSpPr/>
              <p:nvPr/>
            </p:nvGrpSpPr>
            <p:grpSpPr>
              <a:xfrm>
                <a:off x="0" y="319784"/>
                <a:ext cx="136357" cy="364224"/>
                <a:chOff x="0" y="0"/>
                <a:chExt cx="136356" cy="364222"/>
              </a:xfrm>
            </p:grpSpPr>
            <p:sp>
              <p:nvSpPr>
                <p:cNvPr id="2347" name="직사각형"/>
                <p:cNvSpPr/>
                <p:nvPr/>
              </p:nvSpPr>
              <p:spPr>
                <a:xfrm>
                  <a:off x="0" y="0"/>
                  <a:ext cx="136357" cy="36422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2348" name="%"/>
                <p:cNvSpPr txBox="1"/>
                <p:nvPr/>
              </p:nvSpPr>
              <p:spPr>
                <a:xfrm>
                  <a:off x="0" y="98291"/>
                  <a:ext cx="136357" cy="167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grpSp>
            <p:nvGrpSpPr>
              <p:cNvPr id="2352" name="직사각형 520"/>
              <p:cNvGrpSpPr/>
              <p:nvPr/>
            </p:nvGrpSpPr>
            <p:grpSpPr>
              <a:xfrm>
                <a:off x="0" y="113626"/>
                <a:ext cx="136357" cy="205779"/>
                <a:chOff x="0" y="0"/>
                <a:chExt cx="136356" cy="205777"/>
              </a:xfrm>
            </p:grpSpPr>
            <p:sp>
              <p:nvSpPr>
                <p:cNvPr id="2350" name="직사각형"/>
                <p:cNvSpPr/>
                <p:nvPr/>
              </p:nvSpPr>
              <p:spPr>
                <a:xfrm>
                  <a:off x="0" y="0"/>
                  <a:ext cx="136357" cy="205778"/>
                </a:xfrm>
                <a:prstGeom prst="rect">
                  <a:avLst/>
                </a:prstGeom>
                <a:solidFill>
                  <a:srgbClr val="B6DF89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2351" name="%"/>
                <p:cNvSpPr txBox="1"/>
                <p:nvPr/>
              </p:nvSpPr>
              <p:spPr>
                <a:xfrm>
                  <a:off x="0" y="19068"/>
                  <a:ext cx="136357" cy="167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sp>
            <p:nvSpPr>
              <p:cNvPr id="2353" name="직사각형 521"/>
              <p:cNvSpPr/>
              <p:nvPr/>
            </p:nvSpPr>
            <p:spPr>
              <a:xfrm>
                <a:off x="0" y="0"/>
                <a:ext cx="136357" cy="117984"/>
              </a:xfrm>
              <a:prstGeom prst="rect">
                <a:avLst/>
              </a:prstGeom>
              <a:solidFill>
                <a:srgbClr val="FFBFBF"/>
              </a:solidFill>
              <a:ln w="952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2355" name="TextBox 517"/>
            <p:cNvSpPr txBox="1"/>
            <p:nvPr/>
          </p:nvSpPr>
          <p:spPr>
            <a:xfrm>
              <a:off x="197726" y="207454"/>
              <a:ext cx="87399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%</a:t>
              </a:r>
            </a:p>
          </p:txBody>
        </p:sp>
        <p:grpSp>
          <p:nvGrpSpPr>
            <p:cNvPr id="2358" name="사각형 설명선 518"/>
            <p:cNvGrpSpPr/>
            <p:nvPr/>
          </p:nvGrpSpPr>
          <p:grpSpPr>
            <a:xfrm>
              <a:off x="319929" y="182800"/>
              <a:ext cx="555793" cy="167641"/>
              <a:chOff x="0" y="0"/>
              <a:chExt cx="555792" cy="167639"/>
            </a:xfrm>
          </p:grpSpPr>
          <p:sp>
            <p:nvSpPr>
              <p:cNvPr id="2356" name="도형"/>
              <p:cNvSpPr/>
              <p:nvPr/>
            </p:nvSpPr>
            <p:spPr>
              <a:xfrm>
                <a:off x="0" y="30693"/>
                <a:ext cx="555792" cy="10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7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1467" y="21600"/>
                    </a:lnTo>
                    <a:lnTo>
                      <a:pt x="1467" y="9000"/>
                    </a:lnTo>
                    <a:lnTo>
                      <a:pt x="0" y="5967"/>
                    </a:lnTo>
                    <a:lnTo>
                      <a:pt x="1467" y="3600"/>
                    </a:lnTo>
                    <a:close/>
                  </a:path>
                </a:pathLst>
              </a:custGeom>
              <a:solidFill>
                <a:srgbClr val="D4E3F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357" name="6시간 30분"/>
              <p:cNvSpPr txBox="1"/>
              <p:nvPr/>
            </p:nvSpPr>
            <p:spPr>
              <a:xfrm>
                <a:off x="37749" y="0"/>
                <a:ext cx="518044" cy="167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  <a:r>
                  <a:t>6</a:t>
                </a:r>
                <a:r>
                  <a:t>시간 </a:t>
                </a:r>
                <a:r>
                  <a:t>30</a:t>
                </a:r>
                <a:r>
                  <a:t>분</a:t>
                </a:r>
              </a:p>
            </p:txBody>
          </p:sp>
        </p:grpSp>
      </p:grpSp>
      <p:grpSp>
        <p:nvGrpSpPr>
          <p:cNvPr id="2362" name="그룹 542"/>
          <p:cNvGrpSpPr/>
          <p:nvPr/>
        </p:nvGrpSpPr>
        <p:grpSpPr>
          <a:xfrm>
            <a:off x="7726857" y="4637575"/>
            <a:ext cx="2786604" cy="205741"/>
            <a:chOff x="0" y="0"/>
            <a:chExt cx="2786603" cy="205740"/>
          </a:xfrm>
        </p:grpSpPr>
        <p:sp>
          <p:nvSpPr>
            <p:cNvPr id="2360" name="TextBox 543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주간</a:t>
              </a:r>
              <a:r>
                <a:t>) </a:t>
              </a:r>
              <a:r>
                <a:t>근무시간</a:t>
              </a:r>
            </a:p>
          </p:txBody>
        </p:sp>
        <p:sp>
          <p:nvSpPr>
            <p:cNvPr id="2361" name="직선 연결선 544"/>
            <p:cNvSpPr/>
            <p:nvPr/>
          </p:nvSpPr>
          <p:spPr>
            <a:xfrm>
              <a:off x="885033" y="113356"/>
              <a:ext cx="1901571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2363" name="표 545"/>
          <p:cNvGraphicFramePr/>
          <p:nvPr/>
        </p:nvGraphicFramePr>
        <p:xfrm>
          <a:off x="7850157" y="6088810"/>
          <a:ext cx="2763171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97791"/>
                <a:gridCol w="1965379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잔여시간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  <a:r>
                        <a:t> ( </a:t>
                      </a:r>
                      <a:r>
                        <a:t>최대 </a:t>
                      </a:r>
                      <a:r>
                        <a:t>52</a:t>
                      </a:r>
                      <a:r>
                        <a:t>시간 기준 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364" name="모서리가 둥근 직사각형 546"/>
          <p:cNvSpPr/>
          <p:nvPr/>
        </p:nvSpPr>
        <p:spPr>
          <a:xfrm>
            <a:off x="10641127" y="4039780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367" name="직사각형 218"/>
          <p:cNvGrpSpPr/>
          <p:nvPr/>
        </p:nvGrpSpPr>
        <p:grpSpPr>
          <a:xfrm>
            <a:off x="9602851" y="3189162"/>
            <a:ext cx="392391" cy="205741"/>
            <a:chOff x="0" y="0"/>
            <a:chExt cx="392390" cy="205740"/>
          </a:xfrm>
        </p:grpSpPr>
        <p:sp>
          <p:nvSpPr>
            <p:cNvPr id="2365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366" name="저장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저장</a:t>
              </a:r>
            </a:p>
          </p:txBody>
        </p:sp>
      </p:grpSp>
      <p:grpSp>
        <p:nvGrpSpPr>
          <p:cNvPr id="2370" name="직사각형 227"/>
          <p:cNvGrpSpPr/>
          <p:nvPr/>
        </p:nvGrpSpPr>
        <p:grpSpPr>
          <a:xfrm>
            <a:off x="7983253" y="6727526"/>
            <a:ext cx="2490066" cy="218441"/>
            <a:chOff x="0" y="0"/>
            <a:chExt cx="2490065" cy="218440"/>
          </a:xfrm>
        </p:grpSpPr>
        <p:sp>
          <p:nvSpPr>
            <p:cNvPr id="2368" name="직사각형"/>
            <p:cNvSpPr/>
            <p:nvPr/>
          </p:nvSpPr>
          <p:spPr>
            <a:xfrm>
              <a:off x="0" y="22254"/>
              <a:ext cx="2490066" cy="17393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369" name="기획제외 (2018-11-20)"/>
            <p:cNvSpPr txBox="1"/>
            <p:nvPr/>
          </p:nvSpPr>
          <p:spPr>
            <a:xfrm>
              <a:off x="0" y="-1"/>
              <a:ext cx="2490066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기획제외 </a:t>
              </a:r>
              <a:r>
                <a:t>(2018-11-20)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근무시간관리_상세2페이지(디스크립션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7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8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2379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80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2381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82" name="직사각형 252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83" name="직사각형 253"/>
          <p:cNvSpPr/>
          <p:nvPr/>
        </p:nvSpPr>
        <p:spPr>
          <a:xfrm>
            <a:off x="1847920" y="2324100"/>
            <a:ext cx="8958844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84" name="직사각형 254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2385" name="직사각형 255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2386" name="그림 256" descr="그림 25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2387" name="직사각형 257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2388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391" name="그룹 259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2389" name="그림 260" descr="그림 26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90" name="그림 261" descr="그림 26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92" name="TextBox 262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2396" name="그룹 263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2393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5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97" name="TextBox 280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2398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99" name="TextBox 282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근무시간관리</a:t>
            </a:r>
          </a:p>
        </p:txBody>
      </p:sp>
      <p:sp>
        <p:nvSpPr>
          <p:cNvPr id="2400" name="직사각형 28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01" name="직사각형 285"/>
          <p:cNvSpPr/>
          <p:nvPr/>
        </p:nvSpPr>
        <p:spPr>
          <a:xfrm>
            <a:off x="1907109" y="2414584"/>
            <a:ext cx="8808516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02" name="TextBox 287"/>
          <p:cNvSpPr txBox="1"/>
          <p:nvPr/>
        </p:nvSpPr>
        <p:spPr>
          <a:xfrm>
            <a:off x="1562814" y="2488978"/>
            <a:ext cx="8252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2405" name="직사각형 288"/>
          <p:cNvGrpSpPr/>
          <p:nvPr/>
        </p:nvGrpSpPr>
        <p:grpSpPr>
          <a:xfrm>
            <a:off x="2340199" y="2486374"/>
            <a:ext cx="1020623" cy="210952"/>
            <a:chOff x="0" y="0"/>
            <a:chExt cx="1020622" cy="210951"/>
          </a:xfrm>
        </p:grpSpPr>
        <p:sp>
          <p:nvSpPr>
            <p:cNvPr id="2403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04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2406" name="TextBox 336"/>
          <p:cNvSpPr txBox="1"/>
          <p:nvPr/>
        </p:nvSpPr>
        <p:spPr>
          <a:xfrm>
            <a:off x="2981218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2409" name="직사각형 337"/>
          <p:cNvGrpSpPr/>
          <p:nvPr/>
        </p:nvGrpSpPr>
        <p:grpSpPr>
          <a:xfrm>
            <a:off x="3758603" y="2486374"/>
            <a:ext cx="1020623" cy="210952"/>
            <a:chOff x="0" y="0"/>
            <a:chExt cx="1020622" cy="210951"/>
          </a:xfrm>
        </p:grpSpPr>
        <p:sp>
          <p:nvSpPr>
            <p:cNvPr id="2407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D9D9D9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2408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sp>
        <p:nvSpPr>
          <p:cNvPr id="2410" name="직사각형 338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2411" name="직사각형 339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2412" name="직사각형 340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2413" name="직사각형 341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2414" name="직사각형 342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2415" name="직사각형 343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2416" name="직사각형 344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2417" name="직사각형 345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2418" name="직사각형 346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2419" name="직사각형 347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2420" name="직사각형 348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2421" name="직사각형 349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2422" name="직사각형 350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2423" name="직사각형 351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2424" name="직사각형 352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2425" name="직사각형 353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2426" name="직사각형 354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2427" name="직사각형 355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2428" name="직사각형 356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grpSp>
        <p:nvGrpSpPr>
          <p:cNvPr id="2431" name="직사각형 357"/>
          <p:cNvGrpSpPr/>
          <p:nvPr/>
        </p:nvGrpSpPr>
        <p:grpSpPr>
          <a:xfrm>
            <a:off x="5833292" y="2486374"/>
            <a:ext cx="373649" cy="210952"/>
            <a:chOff x="0" y="0"/>
            <a:chExt cx="373648" cy="210951"/>
          </a:xfrm>
        </p:grpSpPr>
        <p:sp>
          <p:nvSpPr>
            <p:cNvPr id="2429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2430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2432" name="TextBox 358"/>
          <p:cNvSpPr txBox="1"/>
          <p:nvPr/>
        </p:nvSpPr>
        <p:spPr>
          <a:xfrm>
            <a:off x="4722819" y="2488978"/>
            <a:ext cx="54834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상태</a:t>
            </a:r>
          </a:p>
        </p:txBody>
      </p:sp>
      <p:grpSp>
        <p:nvGrpSpPr>
          <p:cNvPr id="2435" name="직사각형 359"/>
          <p:cNvGrpSpPr/>
          <p:nvPr/>
        </p:nvGrpSpPr>
        <p:grpSpPr>
          <a:xfrm>
            <a:off x="5223321" y="2486374"/>
            <a:ext cx="566848" cy="210952"/>
            <a:chOff x="0" y="0"/>
            <a:chExt cx="566846" cy="210951"/>
          </a:xfrm>
        </p:grpSpPr>
        <p:sp>
          <p:nvSpPr>
            <p:cNvPr id="2433" name="직사각형"/>
            <p:cNvSpPr/>
            <p:nvPr/>
          </p:nvSpPr>
          <p:spPr>
            <a:xfrm>
              <a:off x="0" y="-1"/>
              <a:ext cx="566847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34" name="전체   ▼"/>
            <p:cNvSpPr txBox="1"/>
            <p:nvPr/>
          </p:nvSpPr>
          <p:spPr>
            <a:xfrm>
              <a:off x="0" y="2605"/>
              <a:ext cx="5668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전체</a:t>
              </a:r>
              <a:r>
                <a:t>   </a:t>
              </a:r>
              <a:r>
                <a:t>▼</a:t>
              </a:r>
            </a:p>
          </p:txBody>
        </p:sp>
      </p:grpSp>
      <p:graphicFrame>
        <p:nvGraphicFramePr>
          <p:cNvPr id="2436" name="표 360"/>
          <p:cNvGraphicFramePr/>
          <p:nvPr/>
        </p:nvGraphicFramePr>
        <p:xfrm>
          <a:off x="1910067" y="3124761"/>
          <a:ext cx="7282600" cy="39088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77062"/>
                <a:gridCol w="404213"/>
                <a:gridCol w="545218"/>
                <a:gridCol w="404213"/>
                <a:gridCol w="451215"/>
                <a:gridCol w="554618"/>
                <a:gridCol w="603481"/>
                <a:gridCol w="600075"/>
                <a:gridCol w="600075"/>
                <a:gridCol w="1651635"/>
                <a:gridCol w="590793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신청근태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21:30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2018-10-04(</a:t>
                      </a:r>
                      <a:r>
                        <a:t>목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2018-10-03(</a:t>
                      </a:r>
                      <a:r>
                        <a:t>수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858">
                <a:tc gridSpan="11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1, 2, 3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2439" name="모서리가 둥근 직사각형 361"/>
          <p:cNvGrpSpPr/>
          <p:nvPr/>
        </p:nvGrpSpPr>
        <p:grpSpPr>
          <a:xfrm>
            <a:off x="4624604" y="3626074"/>
            <a:ext cx="487113" cy="180341"/>
            <a:chOff x="0" y="0"/>
            <a:chExt cx="487111" cy="180339"/>
          </a:xfrm>
        </p:grpSpPr>
        <p:sp>
          <p:nvSpPr>
            <p:cNvPr id="243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38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442" name="모서리가 둥근 직사각형 362"/>
          <p:cNvGrpSpPr/>
          <p:nvPr/>
        </p:nvGrpSpPr>
        <p:grpSpPr>
          <a:xfrm>
            <a:off x="4624604" y="3866194"/>
            <a:ext cx="487113" cy="180341"/>
            <a:chOff x="0" y="0"/>
            <a:chExt cx="487111" cy="180339"/>
          </a:xfrm>
        </p:grpSpPr>
        <p:sp>
          <p:nvSpPr>
            <p:cNvPr id="244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41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445" name="모서리가 둥근 직사각형 363"/>
          <p:cNvGrpSpPr/>
          <p:nvPr/>
        </p:nvGrpSpPr>
        <p:grpSpPr>
          <a:xfrm>
            <a:off x="4624604" y="4106314"/>
            <a:ext cx="487113" cy="180341"/>
            <a:chOff x="0" y="0"/>
            <a:chExt cx="487111" cy="180339"/>
          </a:xfrm>
        </p:grpSpPr>
        <p:sp>
          <p:nvSpPr>
            <p:cNvPr id="244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44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448" name="모서리가 둥근 직사각형 364"/>
          <p:cNvGrpSpPr/>
          <p:nvPr/>
        </p:nvGrpSpPr>
        <p:grpSpPr>
          <a:xfrm>
            <a:off x="4624604" y="4346434"/>
            <a:ext cx="487113" cy="180341"/>
            <a:chOff x="0" y="0"/>
            <a:chExt cx="487111" cy="180339"/>
          </a:xfrm>
        </p:grpSpPr>
        <p:sp>
          <p:nvSpPr>
            <p:cNvPr id="244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47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451" name="모서리가 둥근 직사각형 365"/>
          <p:cNvGrpSpPr/>
          <p:nvPr/>
        </p:nvGrpSpPr>
        <p:grpSpPr>
          <a:xfrm>
            <a:off x="4624604" y="4586554"/>
            <a:ext cx="487113" cy="180341"/>
            <a:chOff x="0" y="0"/>
            <a:chExt cx="487111" cy="180339"/>
          </a:xfrm>
        </p:grpSpPr>
        <p:sp>
          <p:nvSpPr>
            <p:cNvPr id="244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50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454" name="모서리가 둥근 직사각형 366"/>
          <p:cNvGrpSpPr/>
          <p:nvPr/>
        </p:nvGrpSpPr>
        <p:grpSpPr>
          <a:xfrm>
            <a:off x="4624604" y="4826674"/>
            <a:ext cx="487113" cy="180341"/>
            <a:chOff x="0" y="0"/>
            <a:chExt cx="487111" cy="180339"/>
          </a:xfrm>
        </p:grpSpPr>
        <p:sp>
          <p:nvSpPr>
            <p:cNvPr id="245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3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457" name="모서리가 둥근 직사각형 367"/>
          <p:cNvGrpSpPr/>
          <p:nvPr/>
        </p:nvGrpSpPr>
        <p:grpSpPr>
          <a:xfrm>
            <a:off x="4624604" y="5066794"/>
            <a:ext cx="487113" cy="180341"/>
            <a:chOff x="0" y="0"/>
            <a:chExt cx="487111" cy="180339"/>
          </a:xfrm>
        </p:grpSpPr>
        <p:sp>
          <p:nvSpPr>
            <p:cNvPr id="245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6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pic>
        <p:nvPicPr>
          <p:cNvPr id="2458" name="그림 368" descr="그림 36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04973" y="4135523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9" name="그림 369" descr="그림 36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04973" y="4847411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62" name="모서리가 둥근 직사각형 371"/>
          <p:cNvGrpSpPr/>
          <p:nvPr/>
        </p:nvGrpSpPr>
        <p:grpSpPr>
          <a:xfrm>
            <a:off x="4624604" y="5306914"/>
            <a:ext cx="487113" cy="180341"/>
            <a:chOff x="0" y="0"/>
            <a:chExt cx="487111" cy="180339"/>
          </a:xfrm>
        </p:grpSpPr>
        <p:sp>
          <p:nvSpPr>
            <p:cNvPr id="246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465" name="모서리가 둥근 직사각형 372"/>
          <p:cNvGrpSpPr/>
          <p:nvPr/>
        </p:nvGrpSpPr>
        <p:grpSpPr>
          <a:xfrm>
            <a:off x="4624604" y="5547034"/>
            <a:ext cx="487113" cy="180341"/>
            <a:chOff x="0" y="0"/>
            <a:chExt cx="487111" cy="180339"/>
          </a:xfrm>
        </p:grpSpPr>
        <p:sp>
          <p:nvSpPr>
            <p:cNvPr id="246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4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468" name="모서리가 둥근 직사각형 373"/>
          <p:cNvGrpSpPr/>
          <p:nvPr/>
        </p:nvGrpSpPr>
        <p:grpSpPr>
          <a:xfrm>
            <a:off x="4624604" y="5787154"/>
            <a:ext cx="487113" cy="180341"/>
            <a:chOff x="0" y="0"/>
            <a:chExt cx="487111" cy="180339"/>
          </a:xfrm>
        </p:grpSpPr>
        <p:sp>
          <p:nvSpPr>
            <p:cNvPr id="246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7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471" name="모서리가 둥근 직사각형 374"/>
          <p:cNvGrpSpPr/>
          <p:nvPr/>
        </p:nvGrpSpPr>
        <p:grpSpPr>
          <a:xfrm>
            <a:off x="4624604" y="6027274"/>
            <a:ext cx="487113" cy="180341"/>
            <a:chOff x="0" y="0"/>
            <a:chExt cx="487111" cy="180339"/>
          </a:xfrm>
        </p:grpSpPr>
        <p:sp>
          <p:nvSpPr>
            <p:cNvPr id="246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0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474" name="모서리가 둥근 직사각형 375"/>
          <p:cNvGrpSpPr/>
          <p:nvPr/>
        </p:nvGrpSpPr>
        <p:grpSpPr>
          <a:xfrm>
            <a:off x="4624604" y="6267394"/>
            <a:ext cx="487113" cy="180341"/>
            <a:chOff x="0" y="0"/>
            <a:chExt cx="487111" cy="180339"/>
          </a:xfrm>
        </p:grpSpPr>
        <p:sp>
          <p:nvSpPr>
            <p:cNvPr id="247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3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477" name="모서리가 둥근 직사각형 376"/>
          <p:cNvGrpSpPr/>
          <p:nvPr/>
        </p:nvGrpSpPr>
        <p:grpSpPr>
          <a:xfrm>
            <a:off x="4624604" y="6507514"/>
            <a:ext cx="487113" cy="180341"/>
            <a:chOff x="0" y="0"/>
            <a:chExt cx="487111" cy="180339"/>
          </a:xfrm>
        </p:grpSpPr>
        <p:sp>
          <p:nvSpPr>
            <p:cNvPr id="247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6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480" name="타원 378"/>
          <p:cNvGrpSpPr/>
          <p:nvPr/>
        </p:nvGrpSpPr>
        <p:grpSpPr>
          <a:xfrm>
            <a:off x="4927968" y="3265413"/>
            <a:ext cx="114889" cy="180341"/>
            <a:chOff x="0" y="0"/>
            <a:chExt cx="114887" cy="180339"/>
          </a:xfrm>
        </p:grpSpPr>
        <p:sp>
          <p:nvSpPr>
            <p:cNvPr id="2478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2479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2485" name="그룹 379"/>
          <p:cNvGrpSpPr/>
          <p:nvPr/>
        </p:nvGrpSpPr>
        <p:grpSpPr>
          <a:xfrm>
            <a:off x="7035961" y="3685880"/>
            <a:ext cx="802007" cy="62042"/>
            <a:chOff x="0" y="0"/>
            <a:chExt cx="802005" cy="62040"/>
          </a:xfrm>
        </p:grpSpPr>
        <p:sp>
          <p:nvSpPr>
            <p:cNvPr id="2481" name="직사각형 380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2" name="직사각형 381"/>
            <p:cNvSpPr/>
            <p:nvPr/>
          </p:nvSpPr>
          <p:spPr>
            <a:xfrm>
              <a:off x="-1" y="0"/>
              <a:ext cx="80200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3" name="직사각형 382"/>
            <p:cNvSpPr/>
            <p:nvPr/>
          </p:nvSpPr>
          <p:spPr>
            <a:xfrm>
              <a:off x="1" y="0"/>
              <a:ext cx="754857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4" name="직사각형 383"/>
            <p:cNvSpPr/>
            <p:nvPr/>
          </p:nvSpPr>
          <p:spPr>
            <a:xfrm>
              <a:off x="-1" y="0"/>
              <a:ext cx="63341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89" name="그룹 384"/>
          <p:cNvGrpSpPr/>
          <p:nvPr/>
        </p:nvGrpSpPr>
        <p:grpSpPr>
          <a:xfrm>
            <a:off x="7035962" y="3925939"/>
            <a:ext cx="802006" cy="62042"/>
            <a:chOff x="0" y="0"/>
            <a:chExt cx="802004" cy="62040"/>
          </a:xfrm>
        </p:grpSpPr>
        <p:sp>
          <p:nvSpPr>
            <p:cNvPr id="2486" name="직사각형 385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7" name="직사각형 386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8" name="직사각형 387"/>
            <p:cNvSpPr/>
            <p:nvPr/>
          </p:nvSpPr>
          <p:spPr>
            <a:xfrm>
              <a:off x="0" y="0"/>
              <a:ext cx="54768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93" name="그룹 388"/>
          <p:cNvGrpSpPr/>
          <p:nvPr/>
        </p:nvGrpSpPr>
        <p:grpSpPr>
          <a:xfrm>
            <a:off x="7035961" y="4165998"/>
            <a:ext cx="802007" cy="62042"/>
            <a:chOff x="0" y="0"/>
            <a:chExt cx="802005" cy="62040"/>
          </a:xfrm>
        </p:grpSpPr>
        <p:sp>
          <p:nvSpPr>
            <p:cNvPr id="2490" name="직사각형 389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1" name="직사각형 390"/>
            <p:cNvSpPr/>
            <p:nvPr/>
          </p:nvSpPr>
          <p:spPr>
            <a:xfrm>
              <a:off x="1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2" name="직사각형 391"/>
            <p:cNvSpPr/>
            <p:nvPr/>
          </p:nvSpPr>
          <p:spPr>
            <a:xfrm>
              <a:off x="-1" y="0"/>
              <a:ext cx="60722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97" name="그룹 392"/>
          <p:cNvGrpSpPr/>
          <p:nvPr/>
        </p:nvGrpSpPr>
        <p:grpSpPr>
          <a:xfrm>
            <a:off x="7035962" y="4406058"/>
            <a:ext cx="802006" cy="62042"/>
            <a:chOff x="0" y="0"/>
            <a:chExt cx="802004" cy="62040"/>
          </a:xfrm>
        </p:grpSpPr>
        <p:sp>
          <p:nvSpPr>
            <p:cNvPr id="2494" name="직사각형 393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5" name="직사각형 394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6" name="직사각형 395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01" name="그룹 396"/>
          <p:cNvGrpSpPr/>
          <p:nvPr/>
        </p:nvGrpSpPr>
        <p:grpSpPr>
          <a:xfrm>
            <a:off x="7035962" y="4646117"/>
            <a:ext cx="802006" cy="62042"/>
            <a:chOff x="0" y="0"/>
            <a:chExt cx="802004" cy="62040"/>
          </a:xfrm>
        </p:grpSpPr>
        <p:sp>
          <p:nvSpPr>
            <p:cNvPr id="2498" name="직사각형 397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9" name="직사각형 398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0" name="직사각형 399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06" name="그룹 400"/>
          <p:cNvGrpSpPr/>
          <p:nvPr/>
        </p:nvGrpSpPr>
        <p:grpSpPr>
          <a:xfrm>
            <a:off x="7035962" y="4886176"/>
            <a:ext cx="802006" cy="62042"/>
            <a:chOff x="0" y="0"/>
            <a:chExt cx="802005" cy="62040"/>
          </a:xfrm>
        </p:grpSpPr>
        <p:sp>
          <p:nvSpPr>
            <p:cNvPr id="2502" name="직사각형 401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3" name="직사각형 402"/>
            <p:cNvSpPr/>
            <p:nvPr/>
          </p:nvSpPr>
          <p:spPr>
            <a:xfrm>
              <a:off x="1" y="0"/>
              <a:ext cx="71675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4" name="직사각형 403"/>
            <p:cNvSpPr/>
            <p:nvPr/>
          </p:nvSpPr>
          <p:spPr>
            <a:xfrm>
              <a:off x="1" y="0"/>
              <a:ext cx="668786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5" name="직사각형 404"/>
            <p:cNvSpPr/>
            <p:nvPr/>
          </p:nvSpPr>
          <p:spPr>
            <a:xfrm>
              <a:off x="0" y="0"/>
              <a:ext cx="566651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10" name="그룹 405"/>
          <p:cNvGrpSpPr/>
          <p:nvPr/>
        </p:nvGrpSpPr>
        <p:grpSpPr>
          <a:xfrm>
            <a:off x="7035962" y="5126235"/>
            <a:ext cx="802006" cy="62042"/>
            <a:chOff x="0" y="0"/>
            <a:chExt cx="802004" cy="62040"/>
          </a:xfrm>
        </p:grpSpPr>
        <p:sp>
          <p:nvSpPr>
            <p:cNvPr id="2507" name="직사각형 406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8" name="직사각형 407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9" name="직사각형 408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14" name="그룹 409"/>
          <p:cNvGrpSpPr/>
          <p:nvPr/>
        </p:nvGrpSpPr>
        <p:grpSpPr>
          <a:xfrm>
            <a:off x="7035962" y="5366294"/>
            <a:ext cx="802006" cy="62042"/>
            <a:chOff x="0" y="0"/>
            <a:chExt cx="802004" cy="62040"/>
          </a:xfrm>
        </p:grpSpPr>
        <p:sp>
          <p:nvSpPr>
            <p:cNvPr id="2511" name="직사각형 410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2" name="직사각형 411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3" name="직사각형 412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18" name="그룹 413"/>
          <p:cNvGrpSpPr/>
          <p:nvPr/>
        </p:nvGrpSpPr>
        <p:grpSpPr>
          <a:xfrm>
            <a:off x="7035962" y="5606353"/>
            <a:ext cx="802006" cy="62042"/>
            <a:chOff x="0" y="0"/>
            <a:chExt cx="802004" cy="62040"/>
          </a:xfrm>
        </p:grpSpPr>
        <p:sp>
          <p:nvSpPr>
            <p:cNvPr id="2515" name="직사각형 414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6" name="직사각형 415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7" name="직사각형 416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22" name="그룹 417"/>
          <p:cNvGrpSpPr/>
          <p:nvPr/>
        </p:nvGrpSpPr>
        <p:grpSpPr>
          <a:xfrm>
            <a:off x="7035962" y="5846412"/>
            <a:ext cx="802006" cy="62042"/>
            <a:chOff x="0" y="0"/>
            <a:chExt cx="802004" cy="62040"/>
          </a:xfrm>
        </p:grpSpPr>
        <p:sp>
          <p:nvSpPr>
            <p:cNvPr id="2519" name="직사각형 418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0" name="직사각형 419"/>
            <p:cNvSpPr/>
            <p:nvPr/>
          </p:nvSpPr>
          <p:spPr>
            <a:xfrm>
              <a:off x="-1" y="0"/>
              <a:ext cx="509589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1" name="직사각형 420"/>
            <p:cNvSpPr/>
            <p:nvPr/>
          </p:nvSpPr>
          <p:spPr>
            <a:xfrm>
              <a:off x="0" y="0"/>
              <a:ext cx="4333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26" name="그룹 421"/>
          <p:cNvGrpSpPr/>
          <p:nvPr/>
        </p:nvGrpSpPr>
        <p:grpSpPr>
          <a:xfrm>
            <a:off x="7035962" y="6086471"/>
            <a:ext cx="802006" cy="62042"/>
            <a:chOff x="0" y="0"/>
            <a:chExt cx="802004" cy="62040"/>
          </a:xfrm>
        </p:grpSpPr>
        <p:sp>
          <p:nvSpPr>
            <p:cNvPr id="2523" name="직사각형 422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4" name="직사각형 423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5" name="직사각형 424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30" name="그룹 425"/>
          <p:cNvGrpSpPr/>
          <p:nvPr/>
        </p:nvGrpSpPr>
        <p:grpSpPr>
          <a:xfrm>
            <a:off x="7035962" y="6326530"/>
            <a:ext cx="802006" cy="62042"/>
            <a:chOff x="0" y="0"/>
            <a:chExt cx="802004" cy="62040"/>
          </a:xfrm>
        </p:grpSpPr>
        <p:sp>
          <p:nvSpPr>
            <p:cNvPr id="2527" name="직사각형 426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8" name="직사각형 427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9" name="직사각형 428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34" name="그룹 429"/>
          <p:cNvGrpSpPr/>
          <p:nvPr/>
        </p:nvGrpSpPr>
        <p:grpSpPr>
          <a:xfrm>
            <a:off x="7035962" y="6566590"/>
            <a:ext cx="802006" cy="62042"/>
            <a:chOff x="0" y="0"/>
            <a:chExt cx="802004" cy="62040"/>
          </a:xfrm>
        </p:grpSpPr>
        <p:sp>
          <p:nvSpPr>
            <p:cNvPr id="2531" name="직사각형 430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2" name="직사각형 431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3" name="직사각형 432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535" name="그림 434" descr="그림 43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93649" y="4615505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38" name="직사각형 436"/>
          <p:cNvGrpSpPr/>
          <p:nvPr/>
        </p:nvGrpSpPr>
        <p:grpSpPr>
          <a:xfrm>
            <a:off x="2790866" y="6778160"/>
            <a:ext cx="466726" cy="205741"/>
            <a:chOff x="0" y="0"/>
            <a:chExt cx="466725" cy="205740"/>
          </a:xfrm>
        </p:grpSpPr>
        <p:sp>
          <p:nvSpPr>
            <p:cNvPr id="2536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2537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sp>
        <p:nvSpPr>
          <p:cNvPr id="2539" name="직선 연결선 437"/>
          <p:cNvSpPr/>
          <p:nvPr/>
        </p:nvSpPr>
        <p:spPr>
          <a:xfrm>
            <a:off x="1925060" y="2971182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40" name="직선 연결선 438"/>
          <p:cNvSpPr/>
          <p:nvPr/>
        </p:nvSpPr>
        <p:spPr>
          <a:xfrm>
            <a:off x="1925060" y="2999023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41" name="직선 연결선 439"/>
          <p:cNvSpPr/>
          <p:nvPr/>
        </p:nvSpPr>
        <p:spPr>
          <a:xfrm>
            <a:off x="1925060" y="305470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549" name="그룹 440"/>
          <p:cNvGrpSpPr/>
          <p:nvPr/>
        </p:nvGrpSpPr>
        <p:grpSpPr>
          <a:xfrm>
            <a:off x="4482832" y="2880711"/>
            <a:ext cx="1915428" cy="218441"/>
            <a:chOff x="0" y="0"/>
            <a:chExt cx="1915427" cy="218440"/>
          </a:xfrm>
        </p:grpSpPr>
        <p:sp>
          <p:nvSpPr>
            <p:cNvPr id="2542" name="TextBox 441"/>
            <p:cNvSpPr txBox="1"/>
            <p:nvPr/>
          </p:nvSpPr>
          <p:spPr>
            <a:xfrm>
              <a:off x="5655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2018-09-30 ~ 2018-10-06</a:t>
              </a:r>
            </a:p>
          </p:txBody>
        </p:sp>
        <p:grpSp>
          <p:nvGrpSpPr>
            <p:cNvPr id="2545" name="그룹 442"/>
            <p:cNvGrpSpPr/>
            <p:nvPr/>
          </p:nvGrpSpPr>
          <p:grpSpPr>
            <a:xfrm>
              <a:off x="1733085" y="22154"/>
              <a:ext cx="182343" cy="185475"/>
              <a:chOff x="0" y="0"/>
              <a:chExt cx="182342" cy="185473"/>
            </a:xfrm>
          </p:grpSpPr>
          <p:sp>
            <p:nvSpPr>
              <p:cNvPr id="2543" name="타원 446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2544" name="L 도형 447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48" name="그룹 443"/>
            <p:cNvGrpSpPr/>
            <p:nvPr/>
          </p:nvGrpSpPr>
          <p:grpSpPr>
            <a:xfrm>
              <a:off x="-1" y="22153"/>
              <a:ext cx="182344" cy="185475"/>
              <a:chOff x="0" y="0"/>
              <a:chExt cx="182342" cy="185474"/>
            </a:xfrm>
          </p:grpSpPr>
          <p:sp>
            <p:nvSpPr>
              <p:cNvPr id="2546" name="타원 444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2547" name="L 도형 445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2550" name="직선 연결선 448"/>
          <p:cNvSpPr/>
          <p:nvPr/>
        </p:nvSpPr>
        <p:spPr>
          <a:xfrm>
            <a:off x="1925060" y="302686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51" name="TextBox 449"/>
          <p:cNvSpPr txBox="1"/>
          <p:nvPr/>
        </p:nvSpPr>
        <p:spPr>
          <a:xfrm>
            <a:off x="1914364" y="2877285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Today : </a:t>
            </a:r>
            <a:r>
              <a:rPr>
                <a:solidFill>
                  <a:schemeClr val="accent1"/>
                </a:solidFill>
              </a:rPr>
              <a:t>2018-10-08(</a:t>
            </a:r>
            <a:r>
              <a:rPr>
                <a:solidFill>
                  <a:schemeClr val="accent1"/>
                </a:solidFill>
              </a:rPr>
              <a:t>월</a:t>
            </a:r>
            <a:r>
              <a:rPr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2554" name="직사각형 214"/>
          <p:cNvGrpSpPr/>
          <p:nvPr/>
        </p:nvGrpSpPr>
        <p:grpSpPr>
          <a:xfrm>
            <a:off x="10093935" y="2871429"/>
            <a:ext cx="617578" cy="205741"/>
            <a:chOff x="0" y="0"/>
            <a:chExt cx="617577" cy="205740"/>
          </a:xfrm>
        </p:grpSpPr>
        <p:sp>
          <p:nvSpPr>
            <p:cNvPr id="2552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3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grpSp>
        <p:nvGrpSpPr>
          <p:cNvPr id="2560" name="그룹 215"/>
          <p:cNvGrpSpPr/>
          <p:nvPr/>
        </p:nvGrpSpPr>
        <p:grpSpPr>
          <a:xfrm>
            <a:off x="8789195" y="2877285"/>
            <a:ext cx="681445" cy="221755"/>
            <a:chOff x="0" y="0"/>
            <a:chExt cx="681444" cy="221754"/>
          </a:xfrm>
        </p:grpSpPr>
        <p:sp>
          <p:nvSpPr>
            <p:cNvPr id="2555" name="직선 연결선 216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6" name="직선 연결선 217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7" name="직선 연결선 218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8" name="직선 연결선 219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9" name="TextBox 220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일자 순</a:t>
              </a:r>
            </a:p>
          </p:txBody>
        </p:sp>
      </p:grpSp>
      <p:grpSp>
        <p:nvGrpSpPr>
          <p:cNvPr id="2563" name="직사각형 221"/>
          <p:cNvGrpSpPr/>
          <p:nvPr/>
        </p:nvGrpSpPr>
        <p:grpSpPr>
          <a:xfrm>
            <a:off x="9442184" y="2871429"/>
            <a:ext cx="617578" cy="205741"/>
            <a:chOff x="0" y="0"/>
            <a:chExt cx="617577" cy="205740"/>
          </a:xfrm>
        </p:grpSpPr>
        <p:sp>
          <p:nvSpPr>
            <p:cNvPr id="2561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562" name="일괄승인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일괄승인</a:t>
              </a:r>
            </a:p>
          </p:txBody>
        </p:sp>
      </p:grpSp>
      <p:sp>
        <p:nvSpPr>
          <p:cNvPr id="2564" name="직사각형 456"/>
          <p:cNvSpPr/>
          <p:nvPr/>
        </p:nvSpPr>
        <p:spPr>
          <a:xfrm>
            <a:off x="173928" y="1129368"/>
            <a:ext cx="10760773" cy="6020209"/>
          </a:xfrm>
          <a:prstGeom prst="rect">
            <a:avLst/>
          </a:prstGeom>
          <a:solidFill>
            <a:srgbClr val="000000">
              <a:alpha val="40000"/>
            </a:srgbClr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2565" name="그림 370" descr="그림 37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95160" y="4599066"/>
            <a:ext cx="140229" cy="141004"/>
          </a:xfrm>
          <a:prstGeom prst="rect">
            <a:avLst/>
          </a:prstGeom>
          <a:ln w="12700">
            <a:miter lim="400000"/>
          </a:ln>
        </p:spPr>
      </p:pic>
      <p:sp>
        <p:nvSpPr>
          <p:cNvPr id="2566" name="모서리가 둥근 직사각형 377"/>
          <p:cNvSpPr/>
          <p:nvPr/>
        </p:nvSpPr>
        <p:spPr>
          <a:xfrm>
            <a:off x="9125816" y="3594132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7" name="직사각형 459"/>
          <p:cNvSpPr/>
          <p:nvPr/>
        </p:nvSpPr>
        <p:spPr>
          <a:xfrm>
            <a:off x="7725119" y="3116902"/>
            <a:ext cx="2987276" cy="3914480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8" name="직사각형 466"/>
          <p:cNvSpPr/>
          <p:nvPr/>
        </p:nvSpPr>
        <p:spPr>
          <a:xfrm>
            <a:off x="7734644" y="3580622"/>
            <a:ext cx="2967251" cy="436365"/>
          </a:xfrm>
          <a:prstGeom prst="rect">
            <a:avLst/>
          </a:prstGeom>
          <a:solidFill>
            <a:srgbClr val="D4E3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9" name="TextBox 467"/>
          <p:cNvSpPr txBox="1"/>
          <p:nvPr/>
        </p:nvSpPr>
        <p:spPr>
          <a:xfrm>
            <a:off x="8140438" y="3672285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김야근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 개발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팀 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570" name="타원 468"/>
          <p:cNvSpPr/>
          <p:nvPr/>
        </p:nvSpPr>
        <p:spPr>
          <a:xfrm>
            <a:off x="7799147" y="3625582"/>
            <a:ext cx="335975" cy="335975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1" name="직사각형 469"/>
          <p:cNvSpPr/>
          <p:nvPr/>
        </p:nvSpPr>
        <p:spPr>
          <a:xfrm>
            <a:off x="7733623" y="4124788"/>
            <a:ext cx="2967251" cy="1009862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574" name="그룹 470"/>
          <p:cNvGrpSpPr/>
          <p:nvPr/>
        </p:nvGrpSpPr>
        <p:grpSpPr>
          <a:xfrm>
            <a:off x="7721404" y="4143800"/>
            <a:ext cx="2786604" cy="205741"/>
            <a:chOff x="0" y="0"/>
            <a:chExt cx="2786603" cy="205740"/>
          </a:xfrm>
        </p:grpSpPr>
        <p:sp>
          <p:nvSpPr>
            <p:cNvPr id="2572" name="TextBox 471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당일</a:t>
              </a:r>
              <a:r>
                <a:t>) </a:t>
              </a:r>
              <a:r>
                <a:t>근무시간</a:t>
              </a:r>
            </a:p>
          </p:txBody>
        </p:sp>
        <p:sp>
          <p:nvSpPr>
            <p:cNvPr id="2573" name="직선 연결선 472"/>
            <p:cNvSpPr/>
            <p:nvPr/>
          </p:nvSpPr>
          <p:spPr>
            <a:xfrm>
              <a:off x="873955" y="113356"/>
              <a:ext cx="1912649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2575" name="표 473"/>
          <p:cNvGraphicFramePr/>
          <p:nvPr/>
        </p:nvGraphicFramePr>
        <p:xfrm>
          <a:off x="7844704" y="4369315"/>
          <a:ext cx="2700316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79644"/>
                <a:gridCol w="1920671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5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7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576" name="직사각형 474"/>
          <p:cNvSpPr/>
          <p:nvPr/>
        </p:nvSpPr>
        <p:spPr>
          <a:xfrm>
            <a:off x="7734286" y="5923003"/>
            <a:ext cx="2967251" cy="697546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7" name="TextBox 475"/>
          <p:cNvSpPr txBox="1"/>
          <p:nvPr/>
        </p:nvSpPr>
        <p:spPr>
          <a:xfrm>
            <a:off x="7769214" y="5412749"/>
            <a:ext cx="2693740" cy="211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[</a:t>
            </a:r>
            <a:r>
              <a:t>교육 </a:t>
            </a:r>
            <a:r>
              <a:t>&gt; </a:t>
            </a:r>
            <a:r>
              <a:t>사내교육</a:t>
            </a:r>
            <a:r>
              <a:t>] </a:t>
            </a:r>
            <a:r>
              <a:rPr u="sng"/>
              <a:t>2</a:t>
            </a:r>
            <a:r>
              <a:rPr u="sng"/>
              <a:t>일 교육</a:t>
            </a:r>
            <a:r>
              <a:rPr u="sng"/>
              <a:t>…</a:t>
            </a:r>
            <a:r>
              <a:rPr u="sng"/>
              <a:t>건 </a:t>
            </a:r>
            <a:r>
              <a:rPr u="sng"/>
              <a:t>(ABC-123)</a:t>
            </a:r>
          </a:p>
        </p:txBody>
      </p:sp>
      <p:sp>
        <p:nvSpPr>
          <p:cNvPr id="2578" name="TextBox 476"/>
          <p:cNvSpPr txBox="1"/>
          <p:nvPr/>
        </p:nvSpPr>
        <p:spPr>
          <a:xfrm>
            <a:off x="7769214" y="5605781"/>
            <a:ext cx="2693740" cy="211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[</a:t>
            </a:r>
            <a:r>
              <a:t>연장근무</a:t>
            </a:r>
            <a:r>
              <a:t>] </a:t>
            </a:r>
            <a:r>
              <a:rPr u="sng"/>
              <a:t>2</a:t>
            </a:r>
            <a:r>
              <a:rPr u="sng"/>
              <a:t>일 연장</a:t>
            </a:r>
            <a:r>
              <a:rPr u="sng"/>
              <a:t>…</a:t>
            </a:r>
            <a:r>
              <a:rPr u="sng"/>
              <a:t>신청 의 건 </a:t>
            </a:r>
            <a:r>
              <a:rPr u="sng"/>
              <a:t>(DEF-456)</a:t>
            </a:r>
          </a:p>
        </p:txBody>
      </p:sp>
      <p:grpSp>
        <p:nvGrpSpPr>
          <p:cNvPr id="2581" name="그룹 477"/>
          <p:cNvGrpSpPr/>
          <p:nvPr/>
        </p:nvGrpSpPr>
        <p:grpSpPr>
          <a:xfrm>
            <a:off x="7722068" y="5204330"/>
            <a:ext cx="2786605" cy="205741"/>
            <a:chOff x="0" y="0"/>
            <a:chExt cx="2786603" cy="205740"/>
          </a:xfrm>
        </p:grpSpPr>
        <p:sp>
          <p:nvSpPr>
            <p:cNvPr id="2579" name="TextBox 478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신청근태</a:t>
              </a:r>
              <a:r>
                <a:t> </a:t>
              </a:r>
            </a:p>
          </p:txBody>
        </p:sp>
        <p:sp>
          <p:nvSpPr>
            <p:cNvPr id="2580" name="직선 연결선 479"/>
            <p:cNvSpPr/>
            <p:nvPr/>
          </p:nvSpPr>
          <p:spPr>
            <a:xfrm>
              <a:off x="560871" y="113356"/>
              <a:ext cx="2225733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84" name="그룹 480"/>
          <p:cNvGrpSpPr/>
          <p:nvPr/>
        </p:nvGrpSpPr>
        <p:grpSpPr>
          <a:xfrm>
            <a:off x="7722068" y="5942053"/>
            <a:ext cx="2786605" cy="205741"/>
            <a:chOff x="0" y="0"/>
            <a:chExt cx="2786603" cy="205740"/>
          </a:xfrm>
        </p:grpSpPr>
        <p:sp>
          <p:nvSpPr>
            <p:cNvPr id="2582" name="TextBox 481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출</a:t>
              </a:r>
              <a:r>
                <a:t>/</a:t>
              </a:r>
              <a:r>
                <a:t>퇴근</a:t>
              </a:r>
              <a:r>
                <a:t> </a:t>
              </a:r>
            </a:p>
          </p:txBody>
        </p:sp>
        <p:sp>
          <p:nvSpPr>
            <p:cNvPr id="2583" name="직선 연결선 482"/>
            <p:cNvSpPr/>
            <p:nvPr/>
          </p:nvSpPr>
          <p:spPr>
            <a:xfrm>
              <a:off x="492291" y="113356"/>
              <a:ext cx="2294313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85" name="TextBox 483"/>
          <p:cNvSpPr txBox="1"/>
          <p:nvPr/>
        </p:nvSpPr>
        <p:spPr>
          <a:xfrm>
            <a:off x="7773496" y="6137238"/>
            <a:ext cx="26937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시스템 등록시간 </a:t>
            </a:r>
            <a:r>
              <a:t>: 08:35 ~ 18:30</a:t>
            </a:r>
          </a:p>
        </p:txBody>
      </p:sp>
      <p:grpSp>
        <p:nvGrpSpPr>
          <p:cNvPr id="2620" name="그룹 484"/>
          <p:cNvGrpSpPr/>
          <p:nvPr/>
        </p:nvGrpSpPr>
        <p:grpSpPr>
          <a:xfrm>
            <a:off x="7773496" y="6309764"/>
            <a:ext cx="2883151" cy="212465"/>
            <a:chOff x="0" y="0"/>
            <a:chExt cx="2883150" cy="212464"/>
          </a:xfrm>
        </p:grpSpPr>
        <p:sp>
          <p:nvSpPr>
            <p:cNvPr id="2586" name="TextBox 485"/>
            <p:cNvSpPr txBox="1"/>
            <p:nvPr/>
          </p:nvSpPr>
          <p:spPr>
            <a:xfrm>
              <a:off x="0" y="0"/>
              <a:ext cx="269374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입력 출</a:t>
              </a:r>
              <a:r>
                <a:t>/</a:t>
              </a:r>
              <a:r>
                <a:t>퇴근 </a:t>
              </a:r>
              <a:r>
                <a:t>: </a:t>
              </a:r>
            </a:p>
          </p:txBody>
        </p:sp>
        <p:grpSp>
          <p:nvGrpSpPr>
            <p:cNvPr id="2619" name="그룹 486"/>
            <p:cNvGrpSpPr/>
            <p:nvPr/>
          </p:nvGrpSpPr>
          <p:grpSpPr>
            <a:xfrm>
              <a:off x="675806" y="6723"/>
              <a:ext cx="2207345" cy="205742"/>
              <a:chOff x="0" y="0"/>
              <a:chExt cx="2207343" cy="205740"/>
            </a:xfrm>
          </p:grpSpPr>
          <p:grpSp>
            <p:nvGrpSpPr>
              <p:cNvPr id="2592" name="그룹 487"/>
              <p:cNvGrpSpPr/>
              <p:nvPr/>
            </p:nvGrpSpPr>
            <p:grpSpPr>
              <a:xfrm>
                <a:off x="0" y="15719"/>
                <a:ext cx="299324" cy="180341"/>
                <a:chOff x="0" y="0"/>
                <a:chExt cx="299323" cy="180339"/>
              </a:xfrm>
            </p:grpSpPr>
            <p:grpSp>
              <p:nvGrpSpPr>
                <p:cNvPr id="2590" name="그룹 514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2587" name="직사각형 516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F2F2F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2588" name="이등변 삼각형 517"/>
                  <p:cNvSpPr/>
                  <p:nvPr/>
                </p:nvSpPr>
                <p:spPr>
                  <a:xfrm>
                    <a:off x="165531" y="25692"/>
                    <a:ext cx="79740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ECECEC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2589" name="이등변 삼각형 518"/>
                  <p:cNvSpPr/>
                  <p:nvPr/>
                </p:nvSpPr>
                <p:spPr>
                  <a:xfrm rot="10800000">
                    <a:off x="165530" y="58403"/>
                    <a:ext cx="79739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ECECEC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2591" name="직사각형 515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09</a:t>
                  </a:r>
                </a:p>
              </p:txBody>
            </p:sp>
          </p:grpSp>
          <p:sp>
            <p:nvSpPr>
              <p:cNvPr id="2593" name="TextBox 488"/>
              <p:cNvSpPr txBox="1"/>
              <p:nvPr/>
            </p:nvSpPr>
            <p:spPr>
              <a:xfrm>
                <a:off x="253023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시</a:t>
                </a:r>
              </a:p>
            </p:txBody>
          </p:sp>
          <p:grpSp>
            <p:nvGrpSpPr>
              <p:cNvPr id="2599" name="그룹 489"/>
              <p:cNvGrpSpPr/>
              <p:nvPr/>
            </p:nvGrpSpPr>
            <p:grpSpPr>
              <a:xfrm>
                <a:off x="402686" y="15719"/>
                <a:ext cx="299324" cy="180341"/>
                <a:chOff x="0" y="0"/>
                <a:chExt cx="299323" cy="180339"/>
              </a:xfrm>
            </p:grpSpPr>
            <p:grpSp>
              <p:nvGrpSpPr>
                <p:cNvPr id="2597" name="그룹 509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2594" name="직사각형 511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F2F2F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2595" name="이등변 삼각형 512"/>
                  <p:cNvSpPr/>
                  <p:nvPr/>
                </p:nvSpPr>
                <p:spPr>
                  <a:xfrm>
                    <a:off x="165531" y="25692"/>
                    <a:ext cx="79739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ECECEC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2596" name="이등변 삼각형 513"/>
                  <p:cNvSpPr/>
                  <p:nvPr/>
                </p:nvSpPr>
                <p:spPr>
                  <a:xfrm rot="10800000">
                    <a:off x="165529" y="58403"/>
                    <a:ext cx="79741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ECECEC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2598" name="직사각형 510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00</a:t>
                  </a:r>
                </a:p>
              </p:txBody>
            </p:sp>
          </p:grpSp>
          <p:sp>
            <p:nvSpPr>
              <p:cNvPr id="2600" name="TextBox 490"/>
              <p:cNvSpPr txBox="1"/>
              <p:nvPr/>
            </p:nvSpPr>
            <p:spPr>
              <a:xfrm>
                <a:off x="655710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분</a:t>
                </a:r>
              </a:p>
            </p:txBody>
          </p:sp>
          <p:sp>
            <p:nvSpPr>
              <p:cNvPr id="2601" name="TextBox 491"/>
              <p:cNvSpPr txBox="1"/>
              <p:nvPr/>
            </p:nvSpPr>
            <p:spPr>
              <a:xfrm>
                <a:off x="783660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~</a:t>
                </a:r>
              </a:p>
            </p:txBody>
          </p:sp>
          <p:grpSp>
            <p:nvGrpSpPr>
              <p:cNvPr id="2607" name="그룹 492"/>
              <p:cNvGrpSpPr/>
              <p:nvPr/>
            </p:nvGrpSpPr>
            <p:grpSpPr>
              <a:xfrm>
                <a:off x="1310882" y="15719"/>
                <a:ext cx="299324" cy="180341"/>
                <a:chOff x="0" y="0"/>
                <a:chExt cx="299323" cy="180339"/>
              </a:xfrm>
            </p:grpSpPr>
            <p:grpSp>
              <p:nvGrpSpPr>
                <p:cNvPr id="2605" name="그룹 504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2602" name="직사각형 506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F2F2F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2603" name="이등변 삼각형 507"/>
                  <p:cNvSpPr/>
                  <p:nvPr/>
                </p:nvSpPr>
                <p:spPr>
                  <a:xfrm>
                    <a:off x="165531" y="25692"/>
                    <a:ext cx="79740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ECECEC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2604" name="이등변 삼각형 508"/>
                  <p:cNvSpPr/>
                  <p:nvPr/>
                </p:nvSpPr>
                <p:spPr>
                  <a:xfrm rot="10800000">
                    <a:off x="165530" y="58403"/>
                    <a:ext cx="79739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ECECEC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2606" name="직사각형 505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21</a:t>
                  </a:r>
                </a:p>
              </p:txBody>
            </p:sp>
          </p:grpSp>
          <p:sp>
            <p:nvSpPr>
              <p:cNvPr id="2608" name="TextBox 493"/>
              <p:cNvSpPr txBox="1"/>
              <p:nvPr/>
            </p:nvSpPr>
            <p:spPr>
              <a:xfrm>
                <a:off x="1563905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시</a:t>
                </a:r>
              </a:p>
            </p:txBody>
          </p:sp>
          <p:grpSp>
            <p:nvGrpSpPr>
              <p:cNvPr id="2614" name="그룹 494"/>
              <p:cNvGrpSpPr/>
              <p:nvPr/>
            </p:nvGrpSpPr>
            <p:grpSpPr>
              <a:xfrm>
                <a:off x="1713568" y="15719"/>
                <a:ext cx="299325" cy="180341"/>
                <a:chOff x="0" y="0"/>
                <a:chExt cx="299323" cy="180339"/>
              </a:xfrm>
            </p:grpSpPr>
            <p:grpSp>
              <p:nvGrpSpPr>
                <p:cNvPr id="2612" name="그룹 499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2609" name="직사각형 501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F2F2F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2610" name="이등변 삼각형 502"/>
                  <p:cNvSpPr/>
                  <p:nvPr/>
                </p:nvSpPr>
                <p:spPr>
                  <a:xfrm>
                    <a:off x="165531" y="25692"/>
                    <a:ext cx="79739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ECECEC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2611" name="이등변 삼각형 503"/>
                  <p:cNvSpPr/>
                  <p:nvPr/>
                </p:nvSpPr>
                <p:spPr>
                  <a:xfrm rot="10800000">
                    <a:off x="165529" y="58403"/>
                    <a:ext cx="79741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ECECEC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2613" name="직사각형 500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00</a:t>
                  </a:r>
                </a:p>
              </p:txBody>
            </p:sp>
          </p:grpSp>
          <p:sp>
            <p:nvSpPr>
              <p:cNvPr id="2615" name="TextBox 495"/>
              <p:cNvSpPr txBox="1"/>
              <p:nvPr/>
            </p:nvSpPr>
            <p:spPr>
              <a:xfrm>
                <a:off x="1966591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분</a:t>
                </a:r>
              </a:p>
            </p:txBody>
          </p:sp>
          <p:grpSp>
            <p:nvGrpSpPr>
              <p:cNvPr id="2618" name="그룹 496"/>
              <p:cNvGrpSpPr/>
              <p:nvPr/>
            </p:nvGrpSpPr>
            <p:grpSpPr>
              <a:xfrm>
                <a:off x="941470" y="15664"/>
                <a:ext cx="465059" cy="180341"/>
                <a:chOff x="0" y="0"/>
                <a:chExt cx="465057" cy="180339"/>
              </a:xfrm>
            </p:grpSpPr>
            <p:sp>
              <p:nvSpPr>
                <p:cNvPr id="2616" name="직사각형 497"/>
                <p:cNvSpPr/>
                <p:nvPr/>
              </p:nvSpPr>
              <p:spPr>
                <a:xfrm>
                  <a:off x="47624" y="20812"/>
                  <a:ext cx="346249" cy="138936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F2F2F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1149269">
                    <a:defRPr sz="8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2617" name="직사각형 498"/>
                <p:cNvSpPr txBox="1"/>
                <p:nvPr/>
              </p:nvSpPr>
              <p:spPr>
                <a:xfrm>
                  <a:off x="0" y="0"/>
                  <a:ext cx="465058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  <a:r>
                    <a:t>당일 </a:t>
                  </a:r>
                  <a:r>
                    <a:rPr>
                      <a:solidFill>
                        <a:srgbClr val="D9D9D9"/>
                      </a:solidFill>
                    </a:rPr>
                    <a:t>▼</a:t>
                  </a:r>
                </a:p>
              </p:txBody>
            </p:sp>
          </p:grpSp>
        </p:grpSp>
      </p:grpSp>
      <p:grpSp>
        <p:nvGrpSpPr>
          <p:cNvPr id="2623" name="그룹 519"/>
          <p:cNvGrpSpPr/>
          <p:nvPr/>
        </p:nvGrpSpPr>
        <p:grpSpPr>
          <a:xfrm>
            <a:off x="7722913" y="6708136"/>
            <a:ext cx="2786604" cy="205741"/>
            <a:chOff x="0" y="0"/>
            <a:chExt cx="2786603" cy="205740"/>
          </a:xfrm>
        </p:grpSpPr>
        <p:sp>
          <p:nvSpPr>
            <p:cNvPr id="2621" name="TextBox 520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제외 근무시간</a:t>
              </a:r>
              <a:r>
                <a:t> </a:t>
              </a:r>
            </a:p>
          </p:txBody>
        </p:sp>
        <p:sp>
          <p:nvSpPr>
            <p:cNvPr id="2622" name="직선 연결선 521"/>
            <p:cNvSpPr/>
            <p:nvPr/>
          </p:nvSpPr>
          <p:spPr>
            <a:xfrm>
              <a:off x="774014" y="113356"/>
              <a:ext cx="2012590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24" name="모서리가 둥근 직사각형 522"/>
          <p:cNvSpPr/>
          <p:nvPr/>
        </p:nvSpPr>
        <p:spPr>
          <a:xfrm>
            <a:off x="10639389" y="4038069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5" name="직선 연결선 224"/>
          <p:cNvSpPr/>
          <p:nvPr/>
        </p:nvSpPr>
        <p:spPr>
          <a:xfrm>
            <a:off x="7806621" y="3486508"/>
            <a:ext cx="2775076" cy="1"/>
          </a:xfrm>
          <a:prstGeom prst="lin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628" name="그룹 225"/>
          <p:cNvGrpSpPr/>
          <p:nvPr/>
        </p:nvGrpSpPr>
        <p:grpSpPr>
          <a:xfrm>
            <a:off x="10527358" y="3258101"/>
            <a:ext cx="85970" cy="85970"/>
            <a:chOff x="0" y="0"/>
            <a:chExt cx="85969" cy="85969"/>
          </a:xfrm>
        </p:grpSpPr>
        <p:sp>
          <p:nvSpPr>
            <p:cNvPr id="2626" name="직선 연결선 226"/>
            <p:cNvSpPr/>
            <p:nvPr/>
          </p:nvSpPr>
          <p:spPr>
            <a:xfrm>
              <a:off x="-1" y="-1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7" name="직선 연결선 227"/>
            <p:cNvSpPr/>
            <p:nvPr/>
          </p:nvSpPr>
          <p:spPr>
            <a:xfrm flipV="1">
              <a:off x="-1" y="0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29" name="TextBox 228"/>
          <p:cNvSpPr txBox="1"/>
          <p:nvPr/>
        </p:nvSpPr>
        <p:spPr>
          <a:xfrm>
            <a:off x="7713602" y="3185668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⊙</a:t>
            </a:r>
            <a:r>
              <a:t> </a:t>
            </a:r>
            <a:r>
              <a:t>일별 근무시간 관리</a:t>
            </a:r>
          </a:p>
        </p:txBody>
      </p:sp>
      <p:grpSp>
        <p:nvGrpSpPr>
          <p:cNvPr id="2632" name="직사각형 229"/>
          <p:cNvGrpSpPr/>
          <p:nvPr/>
        </p:nvGrpSpPr>
        <p:grpSpPr>
          <a:xfrm>
            <a:off x="10038270" y="3189162"/>
            <a:ext cx="392391" cy="205741"/>
            <a:chOff x="0" y="0"/>
            <a:chExt cx="392390" cy="205740"/>
          </a:xfrm>
        </p:grpSpPr>
        <p:sp>
          <p:nvSpPr>
            <p:cNvPr id="2630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31" name="승인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635" name="직사각형 230"/>
          <p:cNvGrpSpPr/>
          <p:nvPr/>
        </p:nvGrpSpPr>
        <p:grpSpPr>
          <a:xfrm>
            <a:off x="9602851" y="3189162"/>
            <a:ext cx="392391" cy="205741"/>
            <a:chOff x="0" y="0"/>
            <a:chExt cx="392390" cy="205740"/>
          </a:xfrm>
        </p:grpSpPr>
        <p:sp>
          <p:nvSpPr>
            <p:cNvPr id="2633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34" name="저장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저장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근무시간관리_상세3페이지(디스크립션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2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3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2644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45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2646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47" name="직사각형 252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648" name="직사각형 253"/>
          <p:cNvSpPr/>
          <p:nvPr/>
        </p:nvSpPr>
        <p:spPr>
          <a:xfrm>
            <a:off x="1847920" y="2324100"/>
            <a:ext cx="8958844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9" name="직사각형 254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2650" name="직사각형 255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2651" name="그림 256" descr="그림 25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2652" name="직사각형 257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2653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656" name="그룹 259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2654" name="그림 260" descr="그림 26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55" name="그림 261" descr="그림 26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57" name="TextBox 262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2661" name="그룹 263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2658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0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62" name="TextBox 280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2663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664" name="TextBox 282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근무시간관리</a:t>
            </a:r>
          </a:p>
        </p:txBody>
      </p:sp>
      <p:sp>
        <p:nvSpPr>
          <p:cNvPr id="2665" name="직사각형 28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666" name="직사각형 285"/>
          <p:cNvSpPr/>
          <p:nvPr/>
        </p:nvSpPr>
        <p:spPr>
          <a:xfrm>
            <a:off x="1907109" y="2414584"/>
            <a:ext cx="8808516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667" name="TextBox 287"/>
          <p:cNvSpPr txBox="1"/>
          <p:nvPr/>
        </p:nvSpPr>
        <p:spPr>
          <a:xfrm>
            <a:off x="1562814" y="2488978"/>
            <a:ext cx="8252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2670" name="직사각형 288"/>
          <p:cNvGrpSpPr/>
          <p:nvPr/>
        </p:nvGrpSpPr>
        <p:grpSpPr>
          <a:xfrm>
            <a:off x="2340199" y="2486374"/>
            <a:ext cx="1020623" cy="210952"/>
            <a:chOff x="0" y="0"/>
            <a:chExt cx="1020622" cy="210951"/>
          </a:xfrm>
        </p:grpSpPr>
        <p:sp>
          <p:nvSpPr>
            <p:cNvPr id="2668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69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2671" name="TextBox 304"/>
          <p:cNvSpPr txBox="1"/>
          <p:nvPr/>
        </p:nvSpPr>
        <p:spPr>
          <a:xfrm>
            <a:off x="2981218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2674" name="직사각형 305"/>
          <p:cNvGrpSpPr/>
          <p:nvPr/>
        </p:nvGrpSpPr>
        <p:grpSpPr>
          <a:xfrm>
            <a:off x="3758603" y="2486374"/>
            <a:ext cx="1020623" cy="210952"/>
            <a:chOff x="0" y="0"/>
            <a:chExt cx="1020622" cy="210951"/>
          </a:xfrm>
        </p:grpSpPr>
        <p:sp>
          <p:nvSpPr>
            <p:cNvPr id="2672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D9D9D9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2673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sp>
        <p:nvSpPr>
          <p:cNvPr id="2675" name="직사각형 306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2676" name="직사각형 307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2677" name="직사각형 308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2678" name="직사각형 309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2679" name="직사각형 310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2680" name="직사각형 311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2681" name="직사각형 312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2682" name="직사각형 313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2683" name="직사각형 314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2684" name="직사각형 315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2685" name="직사각형 316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2686" name="직사각형 317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2687" name="직사각형 318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2688" name="직사각형 319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2689" name="직사각형 320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2690" name="직사각형 321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2691" name="직사각형 322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2692" name="직사각형 323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2693" name="직사각형 324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grpSp>
        <p:nvGrpSpPr>
          <p:cNvPr id="2696" name="직사각형 325"/>
          <p:cNvGrpSpPr/>
          <p:nvPr/>
        </p:nvGrpSpPr>
        <p:grpSpPr>
          <a:xfrm>
            <a:off x="5833292" y="2486374"/>
            <a:ext cx="373649" cy="210952"/>
            <a:chOff x="0" y="0"/>
            <a:chExt cx="373648" cy="210951"/>
          </a:xfrm>
        </p:grpSpPr>
        <p:sp>
          <p:nvSpPr>
            <p:cNvPr id="2694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2695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2697" name="TextBox 326"/>
          <p:cNvSpPr txBox="1"/>
          <p:nvPr/>
        </p:nvSpPr>
        <p:spPr>
          <a:xfrm>
            <a:off x="4722819" y="2488978"/>
            <a:ext cx="54834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상태</a:t>
            </a:r>
          </a:p>
        </p:txBody>
      </p:sp>
      <p:grpSp>
        <p:nvGrpSpPr>
          <p:cNvPr id="2700" name="직사각형 327"/>
          <p:cNvGrpSpPr/>
          <p:nvPr/>
        </p:nvGrpSpPr>
        <p:grpSpPr>
          <a:xfrm>
            <a:off x="5223321" y="2486374"/>
            <a:ext cx="566848" cy="210952"/>
            <a:chOff x="0" y="0"/>
            <a:chExt cx="566846" cy="210951"/>
          </a:xfrm>
        </p:grpSpPr>
        <p:sp>
          <p:nvSpPr>
            <p:cNvPr id="2698" name="직사각형"/>
            <p:cNvSpPr/>
            <p:nvPr/>
          </p:nvSpPr>
          <p:spPr>
            <a:xfrm>
              <a:off x="0" y="-1"/>
              <a:ext cx="566847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99" name="전체   ▼"/>
            <p:cNvSpPr txBox="1"/>
            <p:nvPr/>
          </p:nvSpPr>
          <p:spPr>
            <a:xfrm>
              <a:off x="0" y="2605"/>
              <a:ext cx="5668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전체</a:t>
              </a:r>
              <a:r>
                <a:t>   </a:t>
              </a:r>
              <a:r>
                <a:t>▼</a:t>
              </a:r>
            </a:p>
          </p:txBody>
        </p:sp>
      </p:grpSp>
      <p:graphicFrame>
        <p:nvGraphicFramePr>
          <p:cNvPr id="2701" name="표 328"/>
          <p:cNvGraphicFramePr/>
          <p:nvPr/>
        </p:nvGraphicFramePr>
        <p:xfrm>
          <a:off x="1910067" y="3124761"/>
          <a:ext cx="7282600" cy="39088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77062"/>
                <a:gridCol w="404213"/>
                <a:gridCol w="545218"/>
                <a:gridCol w="404213"/>
                <a:gridCol w="451215"/>
                <a:gridCol w="554618"/>
                <a:gridCol w="603481"/>
                <a:gridCol w="600075"/>
                <a:gridCol w="600075"/>
                <a:gridCol w="1651635"/>
                <a:gridCol w="590793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신청근태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21:30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rowSpan="4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2018-10-04(</a:t>
                      </a:r>
                      <a:r>
                        <a:t>목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2018-10-03(</a:t>
                      </a:r>
                      <a:r>
                        <a:t>수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858">
                <a:tc gridSpan="11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1, 2, 3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2704" name="모서리가 둥근 직사각형 329"/>
          <p:cNvGrpSpPr/>
          <p:nvPr/>
        </p:nvGrpSpPr>
        <p:grpSpPr>
          <a:xfrm>
            <a:off x="4624604" y="3626074"/>
            <a:ext cx="487113" cy="180341"/>
            <a:chOff x="0" y="0"/>
            <a:chExt cx="487111" cy="180339"/>
          </a:xfrm>
        </p:grpSpPr>
        <p:sp>
          <p:nvSpPr>
            <p:cNvPr id="270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703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707" name="모서리가 둥근 직사각형 330"/>
          <p:cNvGrpSpPr/>
          <p:nvPr/>
        </p:nvGrpSpPr>
        <p:grpSpPr>
          <a:xfrm>
            <a:off x="4624604" y="3866194"/>
            <a:ext cx="487113" cy="180341"/>
            <a:chOff x="0" y="0"/>
            <a:chExt cx="487111" cy="180339"/>
          </a:xfrm>
        </p:grpSpPr>
        <p:sp>
          <p:nvSpPr>
            <p:cNvPr id="270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706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710" name="모서리가 둥근 직사각형 331"/>
          <p:cNvGrpSpPr/>
          <p:nvPr/>
        </p:nvGrpSpPr>
        <p:grpSpPr>
          <a:xfrm>
            <a:off x="4624604" y="4106314"/>
            <a:ext cx="487113" cy="180341"/>
            <a:chOff x="0" y="0"/>
            <a:chExt cx="487111" cy="180339"/>
          </a:xfrm>
        </p:grpSpPr>
        <p:sp>
          <p:nvSpPr>
            <p:cNvPr id="270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709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713" name="모서리가 둥근 직사각형 332"/>
          <p:cNvGrpSpPr/>
          <p:nvPr/>
        </p:nvGrpSpPr>
        <p:grpSpPr>
          <a:xfrm>
            <a:off x="4624604" y="4346434"/>
            <a:ext cx="487113" cy="180341"/>
            <a:chOff x="0" y="0"/>
            <a:chExt cx="487111" cy="180339"/>
          </a:xfrm>
        </p:grpSpPr>
        <p:sp>
          <p:nvSpPr>
            <p:cNvPr id="2711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712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716" name="모서리가 둥근 직사각형 333"/>
          <p:cNvGrpSpPr/>
          <p:nvPr/>
        </p:nvGrpSpPr>
        <p:grpSpPr>
          <a:xfrm>
            <a:off x="4624604" y="4586554"/>
            <a:ext cx="487113" cy="180341"/>
            <a:chOff x="0" y="0"/>
            <a:chExt cx="487111" cy="180339"/>
          </a:xfrm>
        </p:grpSpPr>
        <p:sp>
          <p:nvSpPr>
            <p:cNvPr id="2714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715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2719" name="모서리가 둥근 직사각형 334"/>
          <p:cNvGrpSpPr/>
          <p:nvPr/>
        </p:nvGrpSpPr>
        <p:grpSpPr>
          <a:xfrm>
            <a:off x="4624604" y="4826674"/>
            <a:ext cx="487113" cy="180341"/>
            <a:chOff x="0" y="0"/>
            <a:chExt cx="487111" cy="180339"/>
          </a:xfrm>
        </p:grpSpPr>
        <p:sp>
          <p:nvSpPr>
            <p:cNvPr id="271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8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722" name="모서리가 둥근 직사각형 335"/>
          <p:cNvGrpSpPr/>
          <p:nvPr/>
        </p:nvGrpSpPr>
        <p:grpSpPr>
          <a:xfrm>
            <a:off x="4624604" y="5066794"/>
            <a:ext cx="487113" cy="180341"/>
            <a:chOff x="0" y="0"/>
            <a:chExt cx="487111" cy="180339"/>
          </a:xfrm>
        </p:grpSpPr>
        <p:sp>
          <p:nvSpPr>
            <p:cNvPr id="272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pic>
        <p:nvPicPr>
          <p:cNvPr id="2723" name="그림 336" descr="그림 33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04973" y="4135523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4" name="그림 337" descr="그림 33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04973" y="4847411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27" name="모서리가 둥근 직사각형 339"/>
          <p:cNvGrpSpPr/>
          <p:nvPr/>
        </p:nvGrpSpPr>
        <p:grpSpPr>
          <a:xfrm>
            <a:off x="4624604" y="5306914"/>
            <a:ext cx="487113" cy="180341"/>
            <a:chOff x="0" y="0"/>
            <a:chExt cx="487111" cy="180339"/>
          </a:xfrm>
        </p:grpSpPr>
        <p:sp>
          <p:nvSpPr>
            <p:cNvPr id="272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6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730" name="모서리가 둥근 직사각형 340"/>
          <p:cNvGrpSpPr/>
          <p:nvPr/>
        </p:nvGrpSpPr>
        <p:grpSpPr>
          <a:xfrm>
            <a:off x="4624604" y="5547034"/>
            <a:ext cx="487113" cy="180341"/>
            <a:chOff x="0" y="0"/>
            <a:chExt cx="487111" cy="180339"/>
          </a:xfrm>
        </p:grpSpPr>
        <p:sp>
          <p:nvSpPr>
            <p:cNvPr id="272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9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733" name="모서리가 둥근 직사각형 341"/>
          <p:cNvGrpSpPr/>
          <p:nvPr/>
        </p:nvGrpSpPr>
        <p:grpSpPr>
          <a:xfrm>
            <a:off x="4624604" y="5787154"/>
            <a:ext cx="487113" cy="180341"/>
            <a:chOff x="0" y="0"/>
            <a:chExt cx="487111" cy="180339"/>
          </a:xfrm>
        </p:grpSpPr>
        <p:sp>
          <p:nvSpPr>
            <p:cNvPr id="2731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2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736" name="모서리가 둥근 직사각형 342"/>
          <p:cNvGrpSpPr/>
          <p:nvPr/>
        </p:nvGrpSpPr>
        <p:grpSpPr>
          <a:xfrm>
            <a:off x="4624604" y="6027274"/>
            <a:ext cx="487113" cy="180341"/>
            <a:chOff x="0" y="0"/>
            <a:chExt cx="487111" cy="180339"/>
          </a:xfrm>
        </p:grpSpPr>
        <p:sp>
          <p:nvSpPr>
            <p:cNvPr id="2734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5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739" name="모서리가 둥근 직사각형 343"/>
          <p:cNvGrpSpPr/>
          <p:nvPr/>
        </p:nvGrpSpPr>
        <p:grpSpPr>
          <a:xfrm>
            <a:off x="4624604" y="6267394"/>
            <a:ext cx="487113" cy="180341"/>
            <a:chOff x="0" y="0"/>
            <a:chExt cx="487111" cy="180339"/>
          </a:xfrm>
        </p:grpSpPr>
        <p:sp>
          <p:nvSpPr>
            <p:cNvPr id="273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8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742" name="모서리가 둥근 직사각형 344"/>
          <p:cNvGrpSpPr/>
          <p:nvPr/>
        </p:nvGrpSpPr>
        <p:grpSpPr>
          <a:xfrm>
            <a:off x="4624604" y="6507514"/>
            <a:ext cx="487113" cy="180341"/>
            <a:chOff x="0" y="0"/>
            <a:chExt cx="487111" cy="180339"/>
          </a:xfrm>
        </p:grpSpPr>
        <p:sp>
          <p:nvSpPr>
            <p:cNvPr id="274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745" name="타원 346"/>
          <p:cNvGrpSpPr/>
          <p:nvPr/>
        </p:nvGrpSpPr>
        <p:grpSpPr>
          <a:xfrm>
            <a:off x="4927968" y="3265413"/>
            <a:ext cx="114889" cy="180341"/>
            <a:chOff x="0" y="0"/>
            <a:chExt cx="114887" cy="180339"/>
          </a:xfrm>
        </p:grpSpPr>
        <p:sp>
          <p:nvSpPr>
            <p:cNvPr id="2743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2744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2750" name="그룹 347"/>
          <p:cNvGrpSpPr/>
          <p:nvPr/>
        </p:nvGrpSpPr>
        <p:grpSpPr>
          <a:xfrm>
            <a:off x="7035961" y="3685880"/>
            <a:ext cx="802007" cy="62042"/>
            <a:chOff x="0" y="0"/>
            <a:chExt cx="802005" cy="62040"/>
          </a:xfrm>
        </p:grpSpPr>
        <p:sp>
          <p:nvSpPr>
            <p:cNvPr id="2746" name="직사각형 348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7" name="직사각형 349"/>
            <p:cNvSpPr/>
            <p:nvPr/>
          </p:nvSpPr>
          <p:spPr>
            <a:xfrm>
              <a:off x="-1" y="0"/>
              <a:ext cx="80200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8" name="직사각형 350"/>
            <p:cNvSpPr/>
            <p:nvPr/>
          </p:nvSpPr>
          <p:spPr>
            <a:xfrm>
              <a:off x="1" y="0"/>
              <a:ext cx="754857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9" name="직사각형 351"/>
            <p:cNvSpPr/>
            <p:nvPr/>
          </p:nvSpPr>
          <p:spPr>
            <a:xfrm>
              <a:off x="-1" y="0"/>
              <a:ext cx="633414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54" name="그룹 352"/>
          <p:cNvGrpSpPr/>
          <p:nvPr/>
        </p:nvGrpSpPr>
        <p:grpSpPr>
          <a:xfrm>
            <a:off x="7035962" y="3925939"/>
            <a:ext cx="802006" cy="62042"/>
            <a:chOff x="0" y="0"/>
            <a:chExt cx="802004" cy="62040"/>
          </a:xfrm>
        </p:grpSpPr>
        <p:sp>
          <p:nvSpPr>
            <p:cNvPr id="2751" name="직사각형 353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2" name="직사각형 354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3" name="직사각형 355"/>
            <p:cNvSpPr/>
            <p:nvPr/>
          </p:nvSpPr>
          <p:spPr>
            <a:xfrm>
              <a:off x="0" y="0"/>
              <a:ext cx="54768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58" name="그룹 356"/>
          <p:cNvGrpSpPr/>
          <p:nvPr/>
        </p:nvGrpSpPr>
        <p:grpSpPr>
          <a:xfrm>
            <a:off x="7035961" y="4165998"/>
            <a:ext cx="802007" cy="62042"/>
            <a:chOff x="0" y="0"/>
            <a:chExt cx="802005" cy="62040"/>
          </a:xfrm>
        </p:grpSpPr>
        <p:sp>
          <p:nvSpPr>
            <p:cNvPr id="2755" name="직사각형 357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6" name="직사각형 358"/>
            <p:cNvSpPr/>
            <p:nvPr/>
          </p:nvSpPr>
          <p:spPr>
            <a:xfrm>
              <a:off x="1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7" name="직사각형 359"/>
            <p:cNvSpPr/>
            <p:nvPr/>
          </p:nvSpPr>
          <p:spPr>
            <a:xfrm>
              <a:off x="-1" y="0"/>
              <a:ext cx="60722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62" name="그룹 360"/>
          <p:cNvGrpSpPr/>
          <p:nvPr/>
        </p:nvGrpSpPr>
        <p:grpSpPr>
          <a:xfrm>
            <a:off x="7035962" y="4406058"/>
            <a:ext cx="802006" cy="62042"/>
            <a:chOff x="0" y="0"/>
            <a:chExt cx="802004" cy="62040"/>
          </a:xfrm>
        </p:grpSpPr>
        <p:sp>
          <p:nvSpPr>
            <p:cNvPr id="2759" name="직사각형 361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0" name="직사각형 362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1" name="직사각형 363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66" name="그룹 364"/>
          <p:cNvGrpSpPr/>
          <p:nvPr/>
        </p:nvGrpSpPr>
        <p:grpSpPr>
          <a:xfrm>
            <a:off x="7035962" y="4646117"/>
            <a:ext cx="802006" cy="62042"/>
            <a:chOff x="0" y="0"/>
            <a:chExt cx="802004" cy="62040"/>
          </a:xfrm>
        </p:grpSpPr>
        <p:sp>
          <p:nvSpPr>
            <p:cNvPr id="2763" name="직사각형 365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4" name="직사각형 366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5" name="직사각형 367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71" name="그룹 368"/>
          <p:cNvGrpSpPr/>
          <p:nvPr/>
        </p:nvGrpSpPr>
        <p:grpSpPr>
          <a:xfrm>
            <a:off x="7035962" y="4886176"/>
            <a:ext cx="802006" cy="62042"/>
            <a:chOff x="0" y="0"/>
            <a:chExt cx="802005" cy="62040"/>
          </a:xfrm>
        </p:grpSpPr>
        <p:sp>
          <p:nvSpPr>
            <p:cNvPr id="2767" name="직사각형 369"/>
            <p:cNvSpPr/>
            <p:nvPr/>
          </p:nvSpPr>
          <p:spPr>
            <a:xfrm>
              <a:off x="1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8" name="직사각형 370"/>
            <p:cNvSpPr/>
            <p:nvPr/>
          </p:nvSpPr>
          <p:spPr>
            <a:xfrm>
              <a:off x="1" y="0"/>
              <a:ext cx="71675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9" name="직사각형 371"/>
            <p:cNvSpPr/>
            <p:nvPr/>
          </p:nvSpPr>
          <p:spPr>
            <a:xfrm>
              <a:off x="1" y="0"/>
              <a:ext cx="668786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0" name="직사각형 372"/>
            <p:cNvSpPr/>
            <p:nvPr/>
          </p:nvSpPr>
          <p:spPr>
            <a:xfrm>
              <a:off x="0" y="0"/>
              <a:ext cx="566651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75" name="그룹 373"/>
          <p:cNvGrpSpPr/>
          <p:nvPr/>
        </p:nvGrpSpPr>
        <p:grpSpPr>
          <a:xfrm>
            <a:off x="7035962" y="5126235"/>
            <a:ext cx="802006" cy="62042"/>
            <a:chOff x="0" y="0"/>
            <a:chExt cx="802004" cy="62040"/>
          </a:xfrm>
        </p:grpSpPr>
        <p:sp>
          <p:nvSpPr>
            <p:cNvPr id="2772" name="직사각형 374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3" name="직사각형 375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4" name="직사각형 376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79" name="그룹 377"/>
          <p:cNvGrpSpPr/>
          <p:nvPr/>
        </p:nvGrpSpPr>
        <p:grpSpPr>
          <a:xfrm>
            <a:off x="7035962" y="5366294"/>
            <a:ext cx="802006" cy="62042"/>
            <a:chOff x="0" y="0"/>
            <a:chExt cx="802004" cy="62040"/>
          </a:xfrm>
        </p:grpSpPr>
        <p:sp>
          <p:nvSpPr>
            <p:cNvPr id="2776" name="직사각형 378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7" name="직사각형 379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8" name="직사각형 380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83" name="그룹 381"/>
          <p:cNvGrpSpPr/>
          <p:nvPr/>
        </p:nvGrpSpPr>
        <p:grpSpPr>
          <a:xfrm>
            <a:off x="7035962" y="5606353"/>
            <a:ext cx="802006" cy="62042"/>
            <a:chOff x="0" y="0"/>
            <a:chExt cx="802004" cy="62040"/>
          </a:xfrm>
        </p:grpSpPr>
        <p:sp>
          <p:nvSpPr>
            <p:cNvPr id="2780" name="직사각형 382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1" name="직사각형 383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2" name="직사각형 384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87" name="그룹 385"/>
          <p:cNvGrpSpPr/>
          <p:nvPr/>
        </p:nvGrpSpPr>
        <p:grpSpPr>
          <a:xfrm>
            <a:off x="7035962" y="5846412"/>
            <a:ext cx="802006" cy="62042"/>
            <a:chOff x="0" y="0"/>
            <a:chExt cx="802004" cy="62040"/>
          </a:xfrm>
        </p:grpSpPr>
        <p:sp>
          <p:nvSpPr>
            <p:cNvPr id="2784" name="직사각형 386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5" name="직사각형 387"/>
            <p:cNvSpPr/>
            <p:nvPr/>
          </p:nvSpPr>
          <p:spPr>
            <a:xfrm>
              <a:off x="-1" y="0"/>
              <a:ext cx="509589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6" name="직사각형 388"/>
            <p:cNvSpPr/>
            <p:nvPr/>
          </p:nvSpPr>
          <p:spPr>
            <a:xfrm>
              <a:off x="0" y="0"/>
              <a:ext cx="4333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91" name="그룹 389"/>
          <p:cNvGrpSpPr/>
          <p:nvPr/>
        </p:nvGrpSpPr>
        <p:grpSpPr>
          <a:xfrm>
            <a:off x="7035962" y="6086471"/>
            <a:ext cx="802006" cy="62042"/>
            <a:chOff x="0" y="0"/>
            <a:chExt cx="802004" cy="62040"/>
          </a:xfrm>
        </p:grpSpPr>
        <p:sp>
          <p:nvSpPr>
            <p:cNvPr id="2788" name="직사각형 390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9" name="직사각형 391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0" name="직사각형 392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95" name="그룹 393"/>
          <p:cNvGrpSpPr/>
          <p:nvPr/>
        </p:nvGrpSpPr>
        <p:grpSpPr>
          <a:xfrm>
            <a:off x="7035962" y="6326530"/>
            <a:ext cx="802006" cy="62042"/>
            <a:chOff x="0" y="0"/>
            <a:chExt cx="802004" cy="62040"/>
          </a:xfrm>
        </p:grpSpPr>
        <p:sp>
          <p:nvSpPr>
            <p:cNvPr id="2792" name="직사각형 394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3" name="직사각형 395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4" name="직사각형 396"/>
            <p:cNvSpPr/>
            <p:nvPr/>
          </p:nvSpPr>
          <p:spPr>
            <a:xfrm>
              <a:off x="0" y="0"/>
              <a:ext cx="585789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99" name="그룹 397"/>
          <p:cNvGrpSpPr/>
          <p:nvPr/>
        </p:nvGrpSpPr>
        <p:grpSpPr>
          <a:xfrm>
            <a:off x="7035962" y="6566590"/>
            <a:ext cx="802006" cy="62042"/>
            <a:chOff x="0" y="0"/>
            <a:chExt cx="802004" cy="62040"/>
          </a:xfrm>
        </p:grpSpPr>
        <p:sp>
          <p:nvSpPr>
            <p:cNvPr id="2796" name="직사각형 398"/>
            <p:cNvSpPr/>
            <p:nvPr/>
          </p:nvSpPr>
          <p:spPr>
            <a:xfrm>
              <a:off x="0" y="0"/>
              <a:ext cx="80200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7" name="직사각형 399"/>
            <p:cNvSpPr/>
            <p:nvPr/>
          </p:nvSpPr>
          <p:spPr>
            <a:xfrm>
              <a:off x="0" y="0"/>
              <a:ext cx="668786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8" name="직사각형 400"/>
            <p:cNvSpPr/>
            <p:nvPr/>
          </p:nvSpPr>
          <p:spPr>
            <a:xfrm>
              <a:off x="0" y="0"/>
              <a:ext cx="607218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800" name="그림 402" descr="그림 40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93649" y="4615505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03" name="직사각형 404"/>
          <p:cNvGrpSpPr/>
          <p:nvPr/>
        </p:nvGrpSpPr>
        <p:grpSpPr>
          <a:xfrm>
            <a:off x="2790866" y="6778160"/>
            <a:ext cx="466726" cy="205741"/>
            <a:chOff x="0" y="0"/>
            <a:chExt cx="466725" cy="205740"/>
          </a:xfrm>
        </p:grpSpPr>
        <p:sp>
          <p:nvSpPr>
            <p:cNvPr id="2801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2802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sp>
        <p:nvSpPr>
          <p:cNvPr id="2804" name="직선 연결선 405"/>
          <p:cNvSpPr/>
          <p:nvPr/>
        </p:nvSpPr>
        <p:spPr>
          <a:xfrm>
            <a:off x="1925060" y="2971182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05" name="직선 연결선 406"/>
          <p:cNvSpPr/>
          <p:nvPr/>
        </p:nvSpPr>
        <p:spPr>
          <a:xfrm>
            <a:off x="1925060" y="2999023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06" name="직선 연결선 407"/>
          <p:cNvSpPr/>
          <p:nvPr/>
        </p:nvSpPr>
        <p:spPr>
          <a:xfrm>
            <a:off x="1925060" y="305470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814" name="그룹 408"/>
          <p:cNvGrpSpPr/>
          <p:nvPr/>
        </p:nvGrpSpPr>
        <p:grpSpPr>
          <a:xfrm>
            <a:off x="4482832" y="2880711"/>
            <a:ext cx="1915428" cy="218441"/>
            <a:chOff x="0" y="0"/>
            <a:chExt cx="1915427" cy="218440"/>
          </a:xfrm>
        </p:grpSpPr>
        <p:sp>
          <p:nvSpPr>
            <p:cNvPr id="2807" name="TextBox 409"/>
            <p:cNvSpPr txBox="1"/>
            <p:nvPr/>
          </p:nvSpPr>
          <p:spPr>
            <a:xfrm>
              <a:off x="5655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2018-09-30 ~ 2018-10-06</a:t>
              </a:r>
            </a:p>
          </p:txBody>
        </p:sp>
        <p:grpSp>
          <p:nvGrpSpPr>
            <p:cNvPr id="2810" name="그룹 410"/>
            <p:cNvGrpSpPr/>
            <p:nvPr/>
          </p:nvGrpSpPr>
          <p:grpSpPr>
            <a:xfrm>
              <a:off x="1733085" y="22154"/>
              <a:ext cx="182343" cy="185475"/>
              <a:chOff x="0" y="0"/>
              <a:chExt cx="182342" cy="185473"/>
            </a:xfrm>
          </p:grpSpPr>
          <p:sp>
            <p:nvSpPr>
              <p:cNvPr id="2808" name="타원 414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2809" name="L 도형 415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813" name="그룹 411"/>
            <p:cNvGrpSpPr/>
            <p:nvPr/>
          </p:nvGrpSpPr>
          <p:grpSpPr>
            <a:xfrm>
              <a:off x="-1" y="22153"/>
              <a:ext cx="182344" cy="185475"/>
              <a:chOff x="0" y="0"/>
              <a:chExt cx="182342" cy="185474"/>
            </a:xfrm>
          </p:grpSpPr>
          <p:sp>
            <p:nvSpPr>
              <p:cNvPr id="2811" name="타원 412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2812" name="L 도형 413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2815" name="직선 연결선 416"/>
          <p:cNvSpPr/>
          <p:nvPr/>
        </p:nvSpPr>
        <p:spPr>
          <a:xfrm>
            <a:off x="1925060" y="302686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16" name="TextBox 417"/>
          <p:cNvSpPr txBox="1"/>
          <p:nvPr/>
        </p:nvSpPr>
        <p:spPr>
          <a:xfrm>
            <a:off x="1914364" y="2877285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Today : </a:t>
            </a:r>
            <a:r>
              <a:rPr>
                <a:solidFill>
                  <a:schemeClr val="accent1"/>
                </a:solidFill>
              </a:rPr>
              <a:t>2018-10-08(</a:t>
            </a:r>
            <a:r>
              <a:rPr>
                <a:solidFill>
                  <a:schemeClr val="accent1"/>
                </a:solidFill>
              </a:rPr>
              <a:t>월</a:t>
            </a:r>
            <a:r>
              <a:rPr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2819" name="직사각형 174"/>
          <p:cNvGrpSpPr/>
          <p:nvPr/>
        </p:nvGrpSpPr>
        <p:grpSpPr>
          <a:xfrm>
            <a:off x="10093935" y="2871429"/>
            <a:ext cx="617578" cy="205741"/>
            <a:chOff x="0" y="0"/>
            <a:chExt cx="617577" cy="205740"/>
          </a:xfrm>
        </p:grpSpPr>
        <p:sp>
          <p:nvSpPr>
            <p:cNvPr id="2817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8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grpSp>
        <p:nvGrpSpPr>
          <p:cNvPr id="2825" name="그룹 175"/>
          <p:cNvGrpSpPr/>
          <p:nvPr/>
        </p:nvGrpSpPr>
        <p:grpSpPr>
          <a:xfrm>
            <a:off x="8789195" y="2877285"/>
            <a:ext cx="681445" cy="221755"/>
            <a:chOff x="0" y="0"/>
            <a:chExt cx="681444" cy="221754"/>
          </a:xfrm>
        </p:grpSpPr>
        <p:sp>
          <p:nvSpPr>
            <p:cNvPr id="2820" name="직선 연결선 176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1" name="직선 연결선 177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2" name="직선 연결선 178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3" name="직선 연결선 179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4" name="TextBox 180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일자 순</a:t>
              </a:r>
            </a:p>
          </p:txBody>
        </p:sp>
      </p:grpSp>
      <p:grpSp>
        <p:nvGrpSpPr>
          <p:cNvPr id="2828" name="직사각형 181"/>
          <p:cNvGrpSpPr/>
          <p:nvPr/>
        </p:nvGrpSpPr>
        <p:grpSpPr>
          <a:xfrm>
            <a:off x="9442184" y="2871429"/>
            <a:ext cx="617578" cy="205741"/>
            <a:chOff x="0" y="0"/>
            <a:chExt cx="617577" cy="205740"/>
          </a:xfrm>
        </p:grpSpPr>
        <p:sp>
          <p:nvSpPr>
            <p:cNvPr id="2826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827" name="일괄승인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일괄승인</a:t>
              </a:r>
            </a:p>
          </p:txBody>
        </p:sp>
      </p:grpSp>
      <p:sp>
        <p:nvSpPr>
          <p:cNvPr id="2829" name="직사각형 42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000000">
              <a:alpha val="40000"/>
            </a:srgbClr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830" name="모서리가 둥근 직사각형 345"/>
          <p:cNvSpPr/>
          <p:nvPr/>
        </p:nvSpPr>
        <p:spPr>
          <a:xfrm>
            <a:off x="9125816" y="3603657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31" name="직사각형 427"/>
          <p:cNvSpPr/>
          <p:nvPr/>
        </p:nvSpPr>
        <p:spPr>
          <a:xfrm>
            <a:off x="7725499" y="3119284"/>
            <a:ext cx="2987276" cy="3914480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32" name="직사각형 434"/>
          <p:cNvSpPr/>
          <p:nvPr/>
        </p:nvSpPr>
        <p:spPr>
          <a:xfrm>
            <a:off x="7735024" y="3583004"/>
            <a:ext cx="2967251" cy="436365"/>
          </a:xfrm>
          <a:prstGeom prst="rect">
            <a:avLst/>
          </a:prstGeom>
          <a:solidFill>
            <a:srgbClr val="D4E3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33" name="TextBox 435"/>
          <p:cNvSpPr txBox="1"/>
          <p:nvPr/>
        </p:nvSpPr>
        <p:spPr>
          <a:xfrm>
            <a:off x="8140820" y="3674667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김야근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 개발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팀 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834" name="타원 436"/>
          <p:cNvSpPr/>
          <p:nvPr/>
        </p:nvSpPr>
        <p:spPr>
          <a:xfrm>
            <a:off x="7799527" y="3627963"/>
            <a:ext cx="335975" cy="335975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35" name="직사각형 437"/>
          <p:cNvSpPr/>
          <p:nvPr/>
        </p:nvSpPr>
        <p:spPr>
          <a:xfrm>
            <a:off x="7736178" y="5073362"/>
            <a:ext cx="2967252" cy="949947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838" name="그룹 479"/>
          <p:cNvGrpSpPr/>
          <p:nvPr/>
        </p:nvGrpSpPr>
        <p:grpSpPr>
          <a:xfrm>
            <a:off x="7737857" y="6046415"/>
            <a:ext cx="2786604" cy="205741"/>
            <a:chOff x="0" y="0"/>
            <a:chExt cx="2786603" cy="205740"/>
          </a:xfrm>
        </p:grpSpPr>
        <p:sp>
          <p:nvSpPr>
            <p:cNvPr id="2836" name="TextBox 480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조정이력</a:t>
              </a:r>
            </a:p>
          </p:txBody>
        </p:sp>
        <p:sp>
          <p:nvSpPr>
            <p:cNvPr id="2837" name="직선 연결선 481"/>
            <p:cNvSpPr/>
            <p:nvPr/>
          </p:nvSpPr>
          <p:spPr>
            <a:xfrm>
              <a:off x="560323" y="113356"/>
              <a:ext cx="2226281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2839" name="표 482"/>
          <p:cNvGraphicFramePr/>
          <p:nvPr/>
        </p:nvGraphicFramePr>
        <p:xfrm>
          <a:off x="7830905" y="6309145"/>
          <a:ext cx="2749433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36310"/>
                <a:gridCol w="1206561"/>
                <a:gridCol w="1206561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no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조정일자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조정자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0800">
                <a:tc row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2018-10-07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나근태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조정내역 </a:t>
                      </a:r>
                      <a:r>
                        <a:t>: </a:t>
                      </a:r>
                      <a:r>
                        <a:t>출퇴근 조정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2842" name="그룹 483"/>
          <p:cNvGrpSpPr/>
          <p:nvPr/>
        </p:nvGrpSpPr>
        <p:grpSpPr>
          <a:xfrm>
            <a:off x="7723958" y="5093001"/>
            <a:ext cx="2786604" cy="205741"/>
            <a:chOff x="0" y="0"/>
            <a:chExt cx="2786603" cy="205740"/>
          </a:xfrm>
        </p:grpSpPr>
        <p:sp>
          <p:nvSpPr>
            <p:cNvPr id="2840" name="TextBox 484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근태 특이사항</a:t>
              </a:r>
            </a:p>
          </p:txBody>
        </p:sp>
        <p:sp>
          <p:nvSpPr>
            <p:cNvPr id="2841" name="직선 연결선 485"/>
            <p:cNvSpPr/>
            <p:nvPr/>
          </p:nvSpPr>
          <p:spPr>
            <a:xfrm>
              <a:off x="742369" y="113356"/>
              <a:ext cx="2044235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45" name="직사각형 486"/>
          <p:cNvGrpSpPr/>
          <p:nvPr/>
        </p:nvGrpSpPr>
        <p:grpSpPr>
          <a:xfrm>
            <a:off x="7826678" y="5351757"/>
            <a:ext cx="2753661" cy="549769"/>
            <a:chOff x="0" y="0"/>
            <a:chExt cx="2753660" cy="549767"/>
          </a:xfrm>
        </p:grpSpPr>
        <p:sp>
          <p:nvSpPr>
            <p:cNvPr id="2843" name="직사각형"/>
            <p:cNvSpPr/>
            <p:nvPr/>
          </p:nvSpPr>
          <p:spPr>
            <a:xfrm>
              <a:off x="-1" y="0"/>
              <a:ext cx="2753662" cy="54976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844" name="근태 특이사항을 기재하여,…"/>
            <p:cNvSpPr txBox="1"/>
            <p:nvPr/>
          </p:nvSpPr>
          <p:spPr>
            <a:xfrm>
              <a:off x="-1" y="0"/>
              <a:ext cx="275366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근태 특이사항을 기재하여</a:t>
              </a:r>
              <a:r>
                <a:t>,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승인자 및 관리자가 확인할 수 있도록 합니다</a:t>
              </a:r>
              <a:r>
                <a:t>.</a:t>
              </a:r>
            </a:p>
          </p:txBody>
        </p:sp>
      </p:grpSp>
      <p:sp>
        <p:nvSpPr>
          <p:cNvPr id="2846" name="모서리가 둥근 직사각형 487"/>
          <p:cNvSpPr/>
          <p:nvPr/>
        </p:nvSpPr>
        <p:spPr>
          <a:xfrm>
            <a:off x="10639769" y="4040451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847" name="표 210"/>
          <p:cNvGraphicFramePr/>
          <p:nvPr/>
        </p:nvGraphicFramePr>
        <p:xfrm>
          <a:off x="7826108" y="4364527"/>
          <a:ext cx="2754232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3725"/>
                <a:gridCol w="1220253"/>
                <a:gridCol w="1220253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no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시작시간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종료시간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0800">
                <a:tc row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당일 </a:t>
                      </a:r>
                      <a:r>
                        <a:t>14:00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당일 </a:t>
                      </a:r>
                      <a:r>
                        <a:t>15:00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사유 </a:t>
                      </a:r>
                      <a:r>
                        <a:t>: </a:t>
                      </a:r>
                      <a:r>
                        <a:t>병원 진료 차 외출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2850" name="그룹 214"/>
          <p:cNvGrpSpPr/>
          <p:nvPr/>
        </p:nvGrpSpPr>
        <p:grpSpPr>
          <a:xfrm>
            <a:off x="7726716" y="4106597"/>
            <a:ext cx="2400233" cy="205741"/>
            <a:chOff x="0" y="0"/>
            <a:chExt cx="2400232" cy="205740"/>
          </a:xfrm>
        </p:grpSpPr>
        <p:sp>
          <p:nvSpPr>
            <p:cNvPr id="2848" name="TextBox 215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제외 근무시간</a:t>
              </a:r>
              <a:r>
                <a:t> </a:t>
              </a:r>
            </a:p>
          </p:txBody>
        </p:sp>
        <p:sp>
          <p:nvSpPr>
            <p:cNvPr id="2849" name="직선 연결선 216"/>
            <p:cNvSpPr/>
            <p:nvPr/>
          </p:nvSpPr>
          <p:spPr>
            <a:xfrm>
              <a:off x="739610" y="113356"/>
              <a:ext cx="1660623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53" name="직사각형 219"/>
          <p:cNvGrpSpPr/>
          <p:nvPr/>
        </p:nvGrpSpPr>
        <p:grpSpPr>
          <a:xfrm>
            <a:off x="10213688" y="4122156"/>
            <a:ext cx="367217" cy="193041"/>
            <a:chOff x="0" y="0"/>
            <a:chExt cx="367216" cy="193039"/>
          </a:xfrm>
        </p:grpSpPr>
        <p:sp>
          <p:nvSpPr>
            <p:cNvPr id="2851" name="직사각형"/>
            <p:cNvSpPr/>
            <p:nvPr/>
          </p:nvSpPr>
          <p:spPr>
            <a:xfrm>
              <a:off x="0" y="18158"/>
              <a:ext cx="367217" cy="15672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852" name="수정"/>
            <p:cNvSpPr txBox="1"/>
            <p:nvPr/>
          </p:nvSpPr>
          <p:spPr>
            <a:xfrm>
              <a:off x="0" y="-1"/>
              <a:ext cx="367217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수정</a:t>
              </a:r>
            </a:p>
          </p:txBody>
        </p:sp>
      </p:grpSp>
      <p:sp>
        <p:nvSpPr>
          <p:cNvPr id="2854" name="직선 연결선 183"/>
          <p:cNvSpPr/>
          <p:nvPr/>
        </p:nvSpPr>
        <p:spPr>
          <a:xfrm>
            <a:off x="7806621" y="3486508"/>
            <a:ext cx="2775076" cy="1"/>
          </a:xfrm>
          <a:prstGeom prst="lin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857" name="그룹 184"/>
          <p:cNvGrpSpPr/>
          <p:nvPr/>
        </p:nvGrpSpPr>
        <p:grpSpPr>
          <a:xfrm>
            <a:off x="10527358" y="3258101"/>
            <a:ext cx="85970" cy="85970"/>
            <a:chOff x="0" y="0"/>
            <a:chExt cx="85969" cy="85969"/>
          </a:xfrm>
        </p:grpSpPr>
        <p:sp>
          <p:nvSpPr>
            <p:cNvPr id="2855" name="직선 연결선 185"/>
            <p:cNvSpPr/>
            <p:nvPr/>
          </p:nvSpPr>
          <p:spPr>
            <a:xfrm>
              <a:off x="-1" y="-1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6" name="직선 연결선 186"/>
            <p:cNvSpPr/>
            <p:nvPr/>
          </p:nvSpPr>
          <p:spPr>
            <a:xfrm flipV="1">
              <a:off x="-1" y="0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58" name="TextBox 187"/>
          <p:cNvSpPr txBox="1"/>
          <p:nvPr/>
        </p:nvSpPr>
        <p:spPr>
          <a:xfrm>
            <a:off x="7713602" y="3185668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⊙</a:t>
            </a:r>
            <a:r>
              <a:t> </a:t>
            </a:r>
            <a:r>
              <a:t>일별 근무시간 관리</a:t>
            </a:r>
          </a:p>
        </p:txBody>
      </p:sp>
      <p:grpSp>
        <p:nvGrpSpPr>
          <p:cNvPr id="2861" name="직사각형 188"/>
          <p:cNvGrpSpPr/>
          <p:nvPr/>
        </p:nvGrpSpPr>
        <p:grpSpPr>
          <a:xfrm>
            <a:off x="10038270" y="3189162"/>
            <a:ext cx="392391" cy="205741"/>
            <a:chOff x="0" y="0"/>
            <a:chExt cx="392390" cy="205740"/>
          </a:xfrm>
        </p:grpSpPr>
        <p:sp>
          <p:nvSpPr>
            <p:cNvPr id="2859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860" name="승인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2864" name="직사각형 189"/>
          <p:cNvGrpSpPr/>
          <p:nvPr/>
        </p:nvGrpSpPr>
        <p:grpSpPr>
          <a:xfrm>
            <a:off x="9602851" y="3189162"/>
            <a:ext cx="392391" cy="205741"/>
            <a:chOff x="0" y="0"/>
            <a:chExt cx="392390" cy="205740"/>
          </a:xfrm>
        </p:grpSpPr>
        <p:sp>
          <p:nvSpPr>
            <p:cNvPr id="2862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863" name="저장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저장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근무시간현황_메인(사원순)">
    <p:bg>
      <p:bgPr>
        <a:solidFill>
          <a:srgbClr val="FF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1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2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2873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74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2875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76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근무시간현황_메인(bar 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직사각형 32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884" name="직사각형 134"/>
          <p:cNvSpPr/>
          <p:nvPr/>
        </p:nvSpPr>
        <p:spPr>
          <a:xfrm>
            <a:off x="3335094" y="2324100"/>
            <a:ext cx="7471669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885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6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2887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88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2889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90" name="직사각형 33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2891" name="직사각형 34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2892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95" name="그룹 40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2893" name="그림 41" descr="그림 4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94" name="그림 45" descr="그림 4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96" name="TextBox 46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2900" name="그룹 47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2897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9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01" name="TextBox 51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2902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903" name="TextBox 53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근무시간현황</a:t>
            </a:r>
          </a:p>
        </p:txBody>
      </p:sp>
      <p:sp>
        <p:nvSpPr>
          <p:cNvPr id="2904" name="직사각형 5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905" name="TextBox 25"/>
          <p:cNvSpPr txBox="1"/>
          <p:nvPr/>
        </p:nvSpPr>
        <p:spPr>
          <a:xfrm>
            <a:off x="3364905" y="4286487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</a:t>
            </a:r>
          </a:p>
        </p:txBody>
      </p:sp>
      <p:graphicFrame>
        <p:nvGraphicFramePr>
          <p:cNvPr id="2906" name="표 26"/>
          <p:cNvGraphicFramePr/>
          <p:nvPr/>
        </p:nvGraphicFramePr>
        <p:xfrm>
          <a:off x="3427555" y="4510582"/>
          <a:ext cx="7274657" cy="25340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24029"/>
                <a:gridCol w="497090"/>
                <a:gridCol w="641243"/>
                <a:gridCol w="487761"/>
                <a:gridCol w="569167"/>
                <a:gridCol w="625151"/>
                <a:gridCol w="2830215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40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60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5902">
                <a:tc gridSpan="7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2909" name="직사각형 27"/>
          <p:cNvGrpSpPr/>
          <p:nvPr/>
        </p:nvGrpSpPr>
        <p:grpSpPr>
          <a:xfrm>
            <a:off x="4077947" y="6766448"/>
            <a:ext cx="466726" cy="205742"/>
            <a:chOff x="0" y="0"/>
            <a:chExt cx="466725" cy="205740"/>
          </a:xfrm>
        </p:grpSpPr>
        <p:sp>
          <p:nvSpPr>
            <p:cNvPr id="2907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2908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sp>
        <p:nvSpPr>
          <p:cNvPr id="2910" name="TextBox 44"/>
          <p:cNvSpPr txBox="1"/>
          <p:nvPr/>
        </p:nvSpPr>
        <p:spPr>
          <a:xfrm>
            <a:off x="3437078" y="5238855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911" name="TextBox 55"/>
          <p:cNvSpPr txBox="1"/>
          <p:nvPr/>
        </p:nvSpPr>
        <p:spPr>
          <a:xfrm>
            <a:off x="3437078" y="5481706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solidFill>
                  <a:srgbClr val="FF0000"/>
                </a:solidFill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912" name="TextBox 56"/>
          <p:cNvSpPr txBox="1"/>
          <p:nvPr/>
        </p:nvSpPr>
        <p:spPr>
          <a:xfrm>
            <a:off x="3437078" y="5724557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913" name="직사각형 126"/>
          <p:cNvSpPr/>
          <p:nvPr/>
        </p:nvSpPr>
        <p:spPr>
          <a:xfrm>
            <a:off x="1847920" y="2324100"/>
            <a:ext cx="1485830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14" name="직사각형 127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917" name="직사각형 128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2915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2916" name="근태단위명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근태단위명 검색</a:t>
              </a:r>
            </a:p>
          </p:txBody>
        </p:sp>
      </p:grpSp>
      <p:pic>
        <p:nvPicPr>
          <p:cNvPr id="2918" name="그림 129" descr="그림 1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2919" name="TextBox 130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근태단위 선택</a:t>
            </a:r>
          </a:p>
        </p:txBody>
      </p:sp>
      <p:graphicFrame>
        <p:nvGraphicFramePr>
          <p:cNvPr id="2920" name="표 131"/>
          <p:cNvGraphicFramePr/>
          <p:nvPr/>
        </p:nvGraphicFramePr>
        <p:xfrm>
          <a:off x="1912372" y="3124761"/>
          <a:ext cx="1354703" cy="39046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2228"/>
                <a:gridCol w="752475"/>
              </a:tblGrid>
              <a:tr h="24777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근태단위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단위명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2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3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71992">
                <a:tc gridSpan="2"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>
                        <a:alpha val="30000"/>
                      </a:srgb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921" name="모서리가 둥근 직사각형 132"/>
          <p:cNvSpPr/>
          <p:nvPr/>
        </p:nvSpPr>
        <p:spPr>
          <a:xfrm>
            <a:off x="318757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2" name="직사각형 137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927" name="그룹 177"/>
          <p:cNvGrpSpPr/>
          <p:nvPr/>
        </p:nvGrpSpPr>
        <p:grpSpPr>
          <a:xfrm>
            <a:off x="7965281" y="5083452"/>
            <a:ext cx="2020654" cy="62042"/>
            <a:chOff x="0" y="0"/>
            <a:chExt cx="2020653" cy="62040"/>
          </a:xfrm>
        </p:grpSpPr>
        <p:sp>
          <p:nvSpPr>
            <p:cNvPr id="2923" name="직사각형 178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4" name="직사각형 179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5" name="직사각형 180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6" name="직사각형 181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32" name="그룹 182"/>
          <p:cNvGrpSpPr/>
          <p:nvPr/>
        </p:nvGrpSpPr>
        <p:grpSpPr>
          <a:xfrm>
            <a:off x="7965281" y="5328134"/>
            <a:ext cx="2020654" cy="62042"/>
            <a:chOff x="0" y="0"/>
            <a:chExt cx="2020653" cy="62040"/>
          </a:xfrm>
        </p:grpSpPr>
        <p:sp>
          <p:nvSpPr>
            <p:cNvPr id="2928" name="직사각형 183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9" name="직사각형 184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0" name="직사각형 185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1" name="직사각형 186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37" name="그룹 187"/>
          <p:cNvGrpSpPr/>
          <p:nvPr/>
        </p:nvGrpSpPr>
        <p:grpSpPr>
          <a:xfrm>
            <a:off x="7965281" y="5572814"/>
            <a:ext cx="2020654" cy="62042"/>
            <a:chOff x="0" y="0"/>
            <a:chExt cx="2020653" cy="62040"/>
          </a:xfrm>
        </p:grpSpPr>
        <p:sp>
          <p:nvSpPr>
            <p:cNvPr id="2933" name="직사각형 188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4" name="직사각형 189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5" name="직사각형 190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6" name="직사각형 191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42" name="그룹 192"/>
          <p:cNvGrpSpPr/>
          <p:nvPr/>
        </p:nvGrpSpPr>
        <p:grpSpPr>
          <a:xfrm>
            <a:off x="7965281" y="5817496"/>
            <a:ext cx="2020654" cy="62042"/>
            <a:chOff x="0" y="0"/>
            <a:chExt cx="2020653" cy="62040"/>
          </a:xfrm>
        </p:grpSpPr>
        <p:sp>
          <p:nvSpPr>
            <p:cNvPr id="2938" name="직사각형 193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9" name="직사각형 194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0" name="직사각형 195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1" name="직사각형 196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45" name="타원 197"/>
          <p:cNvGrpSpPr/>
          <p:nvPr/>
        </p:nvGrpSpPr>
        <p:grpSpPr>
          <a:xfrm>
            <a:off x="9519807" y="4671037"/>
            <a:ext cx="114889" cy="180341"/>
            <a:chOff x="0" y="0"/>
            <a:chExt cx="114887" cy="180339"/>
          </a:xfrm>
        </p:grpSpPr>
        <p:sp>
          <p:nvSpPr>
            <p:cNvPr id="2943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2944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2948" name="타원 198"/>
          <p:cNvGrpSpPr/>
          <p:nvPr/>
        </p:nvGrpSpPr>
        <p:grpSpPr>
          <a:xfrm>
            <a:off x="7688477" y="4671037"/>
            <a:ext cx="114889" cy="180341"/>
            <a:chOff x="0" y="0"/>
            <a:chExt cx="114887" cy="180339"/>
          </a:xfrm>
        </p:grpSpPr>
        <p:sp>
          <p:nvSpPr>
            <p:cNvPr id="2946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2947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2954" name="그룹 200"/>
          <p:cNvGrpSpPr/>
          <p:nvPr/>
        </p:nvGrpSpPr>
        <p:grpSpPr>
          <a:xfrm>
            <a:off x="9433251" y="4262013"/>
            <a:ext cx="681445" cy="221756"/>
            <a:chOff x="0" y="0"/>
            <a:chExt cx="681444" cy="221754"/>
          </a:xfrm>
        </p:grpSpPr>
        <p:sp>
          <p:nvSpPr>
            <p:cNvPr id="2949" name="직선 연결선 201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0" name="직선 연결선 202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1" name="직선 연결선 203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2" name="직선 연결선 204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3" name="TextBox 205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기간 순</a:t>
              </a:r>
            </a:p>
          </p:txBody>
        </p:sp>
      </p:grpSp>
      <p:sp>
        <p:nvSpPr>
          <p:cNvPr id="2955" name="TextBox 206"/>
          <p:cNvSpPr txBox="1"/>
          <p:nvPr/>
        </p:nvSpPr>
        <p:spPr>
          <a:xfrm>
            <a:off x="3297166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근무기간</a:t>
            </a:r>
          </a:p>
        </p:txBody>
      </p:sp>
      <p:grpSp>
        <p:nvGrpSpPr>
          <p:cNvPr id="2958" name="직사각형 207"/>
          <p:cNvGrpSpPr/>
          <p:nvPr/>
        </p:nvGrpSpPr>
        <p:grpSpPr>
          <a:xfrm>
            <a:off x="4077441" y="2487033"/>
            <a:ext cx="1666502" cy="210952"/>
            <a:chOff x="0" y="0"/>
            <a:chExt cx="1666500" cy="210951"/>
          </a:xfrm>
        </p:grpSpPr>
        <p:sp>
          <p:nvSpPr>
            <p:cNvPr id="2956" name="직사각형"/>
            <p:cNvSpPr/>
            <p:nvPr/>
          </p:nvSpPr>
          <p:spPr>
            <a:xfrm>
              <a:off x="0" y="-1"/>
              <a:ext cx="1666501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957" name="2018-09-09 ~ 2018-10-06"/>
            <p:cNvSpPr txBox="1"/>
            <p:nvPr/>
          </p:nvSpPr>
          <p:spPr>
            <a:xfrm>
              <a:off x="0" y="2605"/>
              <a:ext cx="1666501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2018-09-09 ~ 2018-10-06</a:t>
              </a:r>
            </a:p>
          </p:txBody>
        </p:sp>
      </p:grpSp>
      <p:pic>
        <p:nvPicPr>
          <p:cNvPr id="2959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79042" y="2534921"/>
            <a:ext cx="109114" cy="1151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62" name="직사각형 216"/>
          <p:cNvGrpSpPr/>
          <p:nvPr/>
        </p:nvGrpSpPr>
        <p:grpSpPr>
          <a:xfrm>
            <a:off x="8679550" y="2487033"/>
            <a:ext cx="373649" cy="210952"/>
            <a:chOff x="0" y="0"/>
            <a:chExt cx="373648" cy="210951"/>
          </a:xfrm>
        </p:grpSpPr>
        <p:sp>
          <p:nvSpPr>
            <p:cNvPr id="2960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2961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2963" name="TextBox 217"/>
          <p:cNvSpPr txBox="1"/>
          <p:nvPr/>
        </p:nvSpPr>
        <p:spPr>
          <a:xfrm>
            <a:off x="5391777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2966" name="직사각형 218"/>
          <p:cNvGrpSpPr/>
          <p:nvPr/>
        </p:nvGrpSpPr>
        <p:grpSpPr>
          <a:xfrm>
            <a:off x="6169161" y="2487033"/>
            <a:ext cx="1020623" cy="210952"/>
            <a:chOff x="0" y="0"/>
            <a:chExt cx="1020622" cy="210951"/>
          </a:xfrm>
        </p:grpSpPr>
        <p:sp>
          <p:nvSpPr>
            <p:cNvPr id="2964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65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2967" name="TextBox 219"/>
          <p:cNvSpPr txBox="1"/>
          <p:nvPr/>
        </p:nvSpPr>
        <p:spPr>
          <a:xfrm>
            <a:off x="6810181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2970" name="직사각형 220"/>
          <p:cNvGrpSpPr/>
          <p:nvPr/>
        </p:nvGrpSpPr>
        <p:grpSpPr>
          <a:xfrm>
            <a:off x="7587566" y="2487033"/>
            <a:ext cx="1020623" cy="210952"/>
            <a:chOff x="0" y="0"/>
            <a:chExt cx="1020622" cy="210951"/>
          </a:xfrm>
        </p:grpSpPr>
        <p:sp>
          <p:nvSpPr>
            <p:cNvPr id="2968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2969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sp>
        <p:nvSpPr>
          <p:cNvPr id="2971" name="직사각형 22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2972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973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74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75" name="직사각형 225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2976" name="직사각형 226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2977" name="직사각형 227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2978" name="직사각형 228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2979" name="직사각형 229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2980" name="직사각형 230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2981" name="직사각형 231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2982" name="직사각형 232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2983" name="직사각형 233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2984" name="직사각형 234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2985" name="직사각형 235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2986" name="직사각형 236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2987" name="직사각형 237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2988" name="직사각형 238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2989" name="직사각형 239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2990" name="직사각형 240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2991" name="직사각형 241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2992" name="직사각형 242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2993" name="직사각형 243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2994" name="TextBox 199"/>
          <p:cNvSpPr txBox="1"/>
          <p:nvPr/>
        </p:nvSpPr>
        <p:spPr>
          <a:xfrm>
            <a:off x="3437078" y="4996417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995" name="TextBox 209"/>
          <p:cNvSpPr txBox="1"/>
          <p:nvPr/>
        </p:nvSpPr>
        <p:spPr>
          <a:xfrm>
            <a:off x="3437078" y="6214421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996" name="TextBox 210"/>
          <p:cNvSpPr txBox="1"/>
          <p:nvPr/>
        </p:nvSpPr>
        <p:spPr>
          <a:xfrm>
            <a:off x="3437078" y="6457272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solidFill>
                  <a:srgbClr val="FF0000"/>
                </a:solidFill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997" name="TextBox 212"/>
          <p:cNvSpPr txBox="1"/>
          <p:nvPr/>
        </p:nvSpPr>
        <p:spPr>
          <a:xfrm>
            <a:off x="3437078" y="5971983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3002" name="그룹 213"/>
          <p:cNvGrpSpPr/>
          <p:nvPr/>
        </p:nvGrpSpPr>
        <p:grpSpPr>
          <a:xfrm>
            <a:off x="7965281" y="6062176"/>
            <a:ext cx="2020654" cy="62042"/>
            <a:chOff x="0" y="0"/>
            <a:chExt cx="2020653" cy="62040"/>
          </a:xfrm>
        </p:grpSpPr>
        <p:sp>
          <p:nvSpPr>
            <p:cNvPr id="2998" name="직사각형 214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9" name="직사각형 215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0" name="직사각형 244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1" name="직사각형 245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07" name="그룹 246"/>
          <p:cNvGrpSpPr/>
          <p:nvPr/>
        </p:nvGrpSpPr>
        <p:grpSpPr>
          <a:xfrm>
            <a:off x="7965281" y="6306858"/>
            <a:ext cx="2020654" cy="62042"/>
            <a:chOff x="0" y="0"/>
            <a:chExt cx="2020653" cy="62040"/>
          </a:xfrm>
        </p:grpSpPr>
        <p:sp>
          <p:nvSpPr>
            <p:cNvPr id="3003" name="직사각형 247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4" name="직사각형 248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5" name="직사각형 249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6" name="직사각형 250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12" name="그룹 251"/>
          <p:cNvGrpSpPr/>
          <p:nvPr/>
        </p:nvGrpSpPr>
        <p:grpSpPr>
          <a:xfrm>
            <a:off x="7965281" y="6551538"/>
            <a:ext cx="2020654" cy="62042"/>
            <a:chOff x="0" y="0"/>
            <a:chExt cx="2020653" cy="62040"/>
          </a:xfrm>
        </p:grpSpPr>
        <p:sp>
          <p:nvSpPr>
            <p:cNvPr id="3008" name="직사각형 252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9" name="직사각형 253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0" name="직사각형 254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1" name="직사각형 255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15" name="직사각형 125"/>
          <p:cNvGrpSpPr/>
          <p:nvPr/>
        </p:nvGrpSpPr>
        <p:grpSpPr>
          <a:xfrm>
            <a:off x="10093935" y="4256158"/>
            <a:ext cx="617578" cy="205741"/>
            <a:chOff x="0" y="0"/>
            <a:chExt cx="617577" cy="205740"/>
          </a:xfrm>
        </p:grpSpPr>
        <p:sp>
          <p:nvSpPr>
            <p:cNvPr id="3013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4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sp>
        <p:nvSpPr>
          <p:cNvPr id="3016" name="TextBox 142"/>
          <p:cNvSpPr txBox="1"/>
          <p:nvPr/>
        </p:nvSpPr>
        <p:spPr>
          <a:xfrm>
            <a:off x="3364905" y="2882708"/>
            <a:ext cx="555927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근무시간대별 사원 분포   </a:t>
            </a:r>
            <a:r>
              <a:rPr>
                <a:solidFill>
                  <a:schemeClr val="accent1"/>
                </a:solidFill>
              </a:rPr>
              <a:t>※ </a:t>
            </a:r>
            <a:r>
              <a:rPr>
                <a:solidFill>
                  <a:schemeClr val="accent1"/>
                </a:solidFill>
              </a:rPr>
              <a:t>조회한 기간의 주간 평균 근무시간을 기준으로 산출됩니다</a:t>
            </a:r>
            <a:r>
              <a:rPr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017" name="직사각형 309"/>
          <p:cNvSpPr/>
          <p:nvPr/>
        </p:nvSpPr>
        <p:spPr>
          <a:xfrm>
            <a:off x="3421152" y="3124760"/>
            <a:ext cx="7290362" cy="1081108"/>
          </a:xfrm>
          <a:prstGeom prst="rect">
            <a:avLst/>
          </a:prstGeom>
          <a:solidFill>
            <a:srgbClr val="F2F2F2">
              <a:alpha val="20000"/>
            </a:srgbClr>
          </a:solidFill>
          <a:ln w="3175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045" name="그룹 2"/>
          <p:cNvGrpSpPr/>
          <p:nvPr/>
        </p:nvGrpSpPr>
        <p:grpSpPr>
          <a:xfrm>
            <a:off x="3721351" y="3295837"/>
            <a:ext cx="6307400" cy="868849"/>
            <a:chOff x="0" y="0"/>
            <a:chExt cx="6307399" cy="868848"/>
          </a:xfrm>
        </p:grpSpPr>
        <p:sp>
          <p:nvSpPr>
            <p:cNvPr id="3018" name="직선 연결선 310"/>
            <p:cNvSpPr/>
            <p:nvPr/>
          </p:nvSpPr>
          <p:spPr>
            <a:xfrm>
              <a:off x="0" y="473131"/>
              <a:ext cx="5958210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9" name="TextBox 311"/>
            <p:cNvSpPr txBox="1"/>
            <p:nvPr/>
          </p:nvSpPr>
          <p:spPr>
            <a:xfrm>
              <a:off x="5899928" y="372111"/>
              <a:ext cx="403621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20</a:t>
              </a:r>
              <a:r>
                <a:t>명</a:t>
              </a:r>
            </a:p>
          </p:txBody>
        </p:sp>
        <p:sp>
          <p:nvSpPr>
            <p:cNvPr id="3020" name="직선 연결선 312"/>
            <p:cNvSpPr/>
            <p:nvPr/>
          </p:nvSpPr>
          <p:spPr>
            <a:xfrm>
              <a:off x="0" y="265889"/>
              <a:ext cx="5958211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1" name="TextBox 313"/>
            <p:cNvSpPr txBox="1"/>
            <p:nvPr/>
          </p:nvSpPr>
          <p:spPr>
            <a:xfrm>
              <a:off x="5903779" y="170360"/>
              <a:ext cx="403621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40</a:t>
              </a:r>
              <a:r>
                <a:t>명</a:t>
              </a:r>
            </a:p>
          </p:txBody>
        </p:sp>
        <p:sp>
          <p:nvSpPr>
            <p:cNvPr id="3022" name="직선 연결선 314"/>
            <p:cNvSpPr/>
            <p:nvPr/>
          </p:nvSpPr>
          <p:spPr>
            <a:xfrm>
              <a:off x="4392781" y="577353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3" name="직선 연결선 315"/>
            <p:cNvSpPr/>
            <p:nvPr/>
          </p:nvSpPr>
          <p:spPr>
            <a:xfrm>
              <a:off x="829889" y="577353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4" name="직선 연결선 316"/>
            <p:cNvSpPr/>
            <p:nvPr/>
          </p:nvSpPr>
          <p:spPr>
            <a:xfrm>
              <a:off x="1720612" y="577353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5" name="직선 연결선 317"/>
            <p:cNvSpPr/>
            <p:nvPr/>
          </p:nvSpPr>
          <p:spPr>
            <a:xfrm>
              <a:off x="2611336" y="577353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6" name="직선 연결선 318"/>
            <p:cNvSpPr/>
            <p:nvPr/>
          </p:nvSpPr>
          <p:spPr>
            <a:xfrm>
              <a:off x="3502058" y="577353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7" name="직선 연결선 319"/>
            <p:cNvSpPr/>
            <p:nvPr/>
          </p:nvSpPr>
          <p:spPr>
            <a:xfrm>
              <a:off x="5283506" y="577353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8" name="TextBox 320"/>
            <p:cNvSpPr txBox="1"/>
            <p:nvPr/>
          </p:nvSpPr>
          <p:spPr>
            <a:xfrm>
              <a:off x="643094" y="675808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10h</a:t>
              </a:r>
            </a:p>
          </p:txBody>
        </p:sp>
        <p:sp>
          <p:nvSpPr>
            <p:cNvPr id="3029" name="TextBox 321"/>
            <p:cNvSpPr txBox="1"/>
            <p:nvPr/>
          </p:nvSpPr>
          <p:spPr>
            <a:xfrm>
              <a:off x="1533413" y="675808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20h</a:t>
              </a:r>
            </a:p>
          </p:txBody>
        </p:sp>
        <p:sp>
          <p:nvSpPr>
            <p:cNvPr id="3030" name="TextBox 322"/>
            <p:cNvSpPr txBox="1"/>
            <p:nvPr/>
          </p:nvSpPr>
          <p:spPr>
            <a:xfrm>
              <a:off x="2423732" y="675808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30h</a:t>
              </a:r>
            </a:p>
          </p:txBody>
        </p:sp>
        <p:sp>
          <p:nvSpPr>
            <p:cNvPr id="3031" name="TextBox 323"/>
            <p:cNvSpPr txBox="1"/>
            <p:nvPr/>
          </p:nvSpPr>
          <p:spPr>
            <a:xfrm>
              <a:off x="3314050" y="675808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40h</a:t>
              </a:r>
            </a:p>
          </p:txBody>
        </p:sp>
        <p:sp>
          <p:nvSpPr>
            <p:cNvPr id="3032" name="TextBox 324"/>
            <p:cNvSpPr txBox="1"/>
            <p:nvPr/>
          </p:nvSpPr>
          <p:spPr>
            <a:xfrm>
              <a:off x="4204369" y="675808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50h</a:t>
              </a:r>
            </a:p>
          </p:txBody>
        </p:sp>
        <p:sp>
          <p:nvSpPr>
            <p:cNvPr id="3033" name="TextBox 325"/>
            <p:cNvSpPr txBox="1"/>
            <p:nvPr/>
          </p:nvSpPr>
          <p:spPr>
            <a:xfrm>
              <a:off x="5094689" y="675808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60h</a:t>
              </a:r>
            </a:p>
          </p:txBody>
        </p:sp>
        <p:sp>
          <p:nvSpPr>
            <p:cNvPr id="3034" name="직사각형 326"/>
            <p:cNvSpPr/>
            <p:nvPr/>
          </p:nvSpPr>
          <p:spPr>
            <a:xfrm>
              <a:off x="2958016" y="468720"/>
              <a:ext cx="215149" cy="203723"/>
            </a:xfrm>
            <a:prstGeom prst="rect">
              <a:avLst/>
            </a:prstGeom>
            <a:solidFill>
              <a:schemeClr val="accent3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5" name="직사각형 327"/>
            <p:cNvSpPr/>
            <p:nvPr/>
          </p:nvSpPr>
          <p:spPr>
            <a:xfrm>
              <a:off x="3825060" y="26346"/>
              <a:ext cx="215149" cy="646099"/>
            </a:xfrm>
            <a:prstGeom prst="rect">
              <a:avLst/>
            </a:prstGeom>
            <a:solidFill>
              <a:schemeClr val="accent3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6" name="직사각형 328"/>
            <p:cNvSpPr/>
            <p:nvPr/>
          </p:nvSpPr>
          <p:spPr>
            <a:xfrm>
              <a:off x="4692106" y="468720"/>
              <a:ext cx="215149" cy="203723"/>
            </a:xfrm>
            <a:prstGeom prst="rect">
              <a:avLst/>
            </a:prstGeom>
            <a:solidFill>
              <a:srgbClr val="FF0000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7" name="직사각형 329"/>
            <p:cNvSpPr/>
            <p:nvPr/>
          </p:nvSpPr>
          <p:spPr>
            <a:xfrm>
              <a:off x="356880" y="117281"/>
              <a:ext cx="215149" cy="55516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038" name="직사각형 330"/>
            <p:cNvSpPr/>
            <p:nvPr/>
          </p:nvSpPr>
          <p:spPr>
            <a:xfrm>
              <a:off x="1223925" y="117281"/>
              <a:ext cx="215149" cy="55516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039" name="직사각형 331"/>
            <p:cNvSpPr/>
            <p:nvPr/>
          </p:nvSpPr>
          <p:spPr>
            <a:xfrm>
              <a:off x="2090971" y="117281"/>
              <a:ext cx="215149" cy="55516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040" name="직사각형 332"/>
            <p:cNvSpPr/>
            <p:nvPr/>
          </p:nvSpPr>
          <p:spPr>
            <a:xfrm>
              <a:off x="5606506" y="117281"/>
              <a:ext cx="215149" cy="55516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041" name="직선 연결선 333"/>
            <p:cNvSpPr/>
            <p:nvPr/>
          </p:nvSpPr>
          <p:spPr>
            <a:xfrm>
              <a:off x="70338" y="673166"/>
              <a:ext cx="5958211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044" name="사각형 설명선 334"/>
            <p:cNvGrpSpPr/>
            <p:nvPr/>
          </p:nvGrpSpPr>
          <p:grpSpPr>
            <a:xfrm>
              <a:off x="4057272" y="-1"/>
              <a:ext cx="441442" cy="193041"/>
              <a:chOff x="0" y="0"/>
              <a:chExt cx="441441" cy="193039"/>
            </a:xfrm>
          </p:grpSpPr>
          <p:sp>
            <p:nvSpPr>
              <p:cNvPr id="3042" name="도형"/>
              <p:cNvSpPr/>
              <p:nvPr/>
            </p:nvSpPr>
            <p:spPr>
              <a:xfrm>
                <a:off x="0" y="14356"/>
                <a:ext cx="441442" cy="1643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2010" y="21600"/>
                    </a:lnTo>
                    <a:lnTo>
                      <a:pt x="2010" y="9000"/>
                    </a:lnTo>
                    <a:lnTo>
                      <a:pt x="0" y="5967"/>
                    </a:lnTo>
                    <a:lnTo>
                      <a:pt x="2010" y="3600"/>
                    </a:lnTo>
                    <a:close/>
                  </a:path>
                </a:pathLst>
              </a:custGeom>
              <a:solidFill>
                <a:srgbClr val="D4E3F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43" name="44명"/>
              <p:cNvSpPr txBox="1"/>
              <p:nvPr/>
            </p:nvSpPr>
            <p:spPr>
              <a:xfrm>
                <a:off x="41081" y="-1"/>
                <a:ext cx="400361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7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  <a:r>
                  <a:t>44</a:t>
                </a:r>
                <a:r>
                  <a:t>명</a:t>
                </a:r>
              </a:p>
            </p:txBody>
          </p:sp>
        </p:grpSp>
      </p:grpSp>
      <p:sp>
        <p:nvSpPr>
          <p:cNvPr id="3046" name="직사각형 335"/>
          <p:cNvSpPr/>
          <p:nvPr/>
        </p:nvSpPr>
        <p:spPr>
          <a:xfrm>
            <a:off x="10213916" y="3731000"/>
            <a:ext cx="107958" cy="89547"/>
          </a:xfrm>
          <a:prstGeom prst="rect">
            <a:avLst/>
          </a:prstGeom>
          <a:solidFill>
            <a:schemeClr val="accent3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047" name="TextBox 336"/>
          <p:cNvSpPr txBox="1"/>
          <p:nvPr/>
        </p:nvSpPr>
        <p:spPr>
          <a:xfrm>
            <a:off x="10304516" y="3680137"/>
            <a:ext cx="356547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안정</a:t>
            </a:r>
          </a:p>
        </p:txBody>
      </p:sp>
      <p:sp>
        <p:nvSpPr>
          <p:cNvPr id="3048" name="직사각형 337"/>
          <p:cNvSpPr/>
          <p:nvPr/>
        </p:nvSpPr>
        <p:spPr>
          <a:xfrm>
            <a:off x="10210875" y="3891339"/>
            <a:ext cx="107958" cy="89547"/>
          </a:xfrm>
          <a:prstGeom prst="rect">
            <a:avLst/>
          </a:prstGeom>
          <a:solidFill>
            <a:srgbClr val="FF0000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049" name="TextBox 338"/>
          <p:cNvSpPr txBox="1"/>
          <p:nvPr/>
        </p:nvSpPr>
        <p:spPr>
          <a:xfrm>
            <a:off x="10304516" y="3843482"/>
            <a:ext cx="356547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위험</a:t>
            </a:r>
          </a:p>
        </p:txBody>
      </p:sp>
      <p:sp>
        <p:nvSpPr>
          <p:cNvPr id="3050" name="모서리가 둥근 직사각형 339"/>
          <p:cNvSpPr/>
          <p:nvPr/>
        </p:nvSpPr>
        <p:spPr>
          <a:xfrm>
            <a:off x="10641913" y="5021898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053" name="타원 340"/>
          <p:cNvGrpSpPr/>
          <p:nvPr/>
        </p:nvGrpSpPr>
        <p:grpSpPr>
          <a:xfrm>
            <a:off x="3023918" y="3415901"/>
            <a:ext cx="85615" cy="154941"/>
            <a:chOff x="0" y="0"/>
            <a:chExt cx="85614" cy="154939"/>
          </a:xfrm>
        </p:grpSpPr>
        <p:sp>
          <p:nvSpPr>
            <p:cNvPr id="3051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052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056" name="타원 341"/>
          <p:cNvGrpSpPr/>
          <p:nvPr/>
        </p:nvGrpSpPr>
        <p:grpSpPr>
          <a:xfrm>
            <a:off x="3031266" y="4132224"/>
            <a:ext cx="85615" cy="154941"/>
            <a:chOff x="0" y="0"/>
            <a:chExt cx="85614" cy="154939"/>
          </a:xfrm>
        </p:grpSpPr>
        <p:sp>
          <p:nvSpPr>
            <p:cNvPr id="3054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055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059" name="타원 342"/>
          <p:cNvGrpSpPr/>
          <p:nvPr/>
        </p:nvGrpSpPr>
        <p:grpSpPr>
          <a:xfrm>
            <a:off x="3031266" y="4375327"/>
            <a:ext cx="85615" cy="154941"/>
            <a:chOff x="0" y="0"/>
            <a:chExt cx="85614" cy="154939"/>
          </a:xfrm>
        </p:grpSpPr>
        <p:sp>
          <p:nvSpPr>
            <p:cNvPr id="3057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058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062" name="직사각형 153"/>
          <p:cNvGrpSpPr/>
          <p:nvPr/>
        </p:nvGrpSpPr>
        <p:grpSpPr>
          <a:xfrm>
            <a:off x="173928" y="1129367"/>
            <a:ext cx="10760773" cy="6020211"/>
            <a:chOff x="0" y="0"/>
            <a:chExt cx="10760771" cy="6020209"/>
          </a:xfrm>
        </p:grpSpPr>
        <p:sp>
          <p:nvSpPr>
            <p:cNvPr id="3060" name="직사각형"/>
            <p:cNvSpPr/>
            <p:nvPr/>
          </p:nvSpPr>
          <p:spPr>
            <a:xfrm>
              <a:off x="-1" y="-1"/>
              <a:ext cx="10760773" cy="6020211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061" name="미사용 템플릿"/>
            <p:cNvSpPr txBox="1"/>
            <p:nvPr/>
          </p:nvSpPr>
          <p:spPr>
            <a:xfrm>
              <a:off x="-1" y="2646884"/>
              <a:ext cx="10760773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미사용 템플릿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근무시간현황_메인(펼치기)(bar 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직사각형 32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3070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1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3072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73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3074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75" name="직사각형 33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3076" name="직사각형 34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3077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80" name="그룹 40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3078" name="그림 41" descr="그림 4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9" name="그림 45" descr="그림 4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81" name="TextBox 46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3085" name="그룹 47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3082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4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86" name="TextBox 51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3087" name="직사각형 5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088" name="직사각형 22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3089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090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91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92" name="직사각형 225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3093" name="직사각형 226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3094" name="직사각형 227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3095" name="직사각형 228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3096" name="직사각형 229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3097" name="직사각형 230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3098" name="직사각형 231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3099" name="직사각형 232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3100" name="직사각형 233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3101" name="직사각형 234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3102" name="직사각형 235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3103" name="직사각형 236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3104" name="직사각형 237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3105" name="직사각형 238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3106" name="직사각형 239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3107" name="직사각형 240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3108" name="직사각형 241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3109" name="직사각형 242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3110" name="직사각형 243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3111" name="직사각형 164"/>
          <p:cNvSpPr/>
          <p:nvPr/>
        </p:nvSpPr>
        <p:spPr>
          <a:xfrm>
            <a:off x="3335094" y="2324100"/>
            <a:ext cx="7471669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2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113" name="TextBox 166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근무시간현황</a:t>
            </a:r>
          </a:p>
        </p:txBody>
      </p:sp>
      <p:sp>
        <p:nvSpPr>
          <p:cNvPr id="3114" name="TextBox 167"/>
          <p:cNvSpPr txBox="1"/>
          <p:nvPr/>
        </p:nvSpPr>
        <p:spPr>
          <a:xfrm>
            <a:off x="3364905" y="4286487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</a:t>
            </a:r>
          </a:p>
        </p:txBody>
      </p:sp>
      <p:graphicFrame>
        <p:nvGraphicFramePr>
          <p:cNvPr id="3115" name="표 168"/>
          <p:cNvGraphicFramePr/>
          <p:nvPr/>
        </p:nvGraphicFramePr>
        <p:xfrm>
          <a:off x="3427555" y="4510582"/>
          <a:ext cx="7274657" cy="25340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24029"/>
                <a:gridCol w="497090"/>
                <a:gridCol w="641243"/>
                <a:gridCol w="487761"/>
                <a:gridCol w="569167"/>
                <a:gridCol w="625151"/>
                <a:gridCol w="2830215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…(</a:t>
                      </a:r>
                      <a:r>
                        <a:t>중략</a:t>
                      </a:r>
                      <a:r>
                        <a:t>)…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2018-10-01(</a:t>
                      </a:r>
                      <a:r>
                        <a:t>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2018-09-30(</a:t>
                      </a:r>
                      <a:r>
                        <a:t>일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5902">
                <a:tc gridSpan="7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3118" name="직사각형 169"/>
          <p:cNvGrpSpPr/>
          <p:nvPr/>
        </p:nvGrpSpPr>
        <p:grpSpPr>
          <a:xfrm>
            <a:off x="4077947" y="6766448"/>
            <a:ext cx="466726" cy="205742"/>
            <a:chOff x="0" y="0"/>
            <a:chExt cx="466725" cy="205740"/>
          </a:xfrm>
        </p:grpSpPr>
        <p:sp>
          <p:nvSpPr>
            <p:cNvPr id="3116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3117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sp>
        <p:nvSpPr>
          <p:cNvPr id="3119" name="직사각형 173"/>
          <p:cNvSpPr/>
          <p:nvPr/>
        </p:nvSpPr>
        <p:spPr>
          <a:xfrm>
            <a:off x="1847920" y="2324100"/>
            <a:ext cx="1485830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0" name="직사각형 174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3123" name="직사각형 175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3121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3122" name="근태단위명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근태단위명 검색</a:t>
              </a:r>
            </a:p>
          </p:txBody>
        </p:sp>
      </p:grpSp>
      <p:pic>
        <p:nvPicPr>
          <p:cNvPr id="3124" name="그림 176" descr="그림 17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3125" name="TextBox 261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근태단위 선택</a:t>
            </a:r>
          </a:p>
        </p:txBody>
      </p:sp>
      <p:graphicFrame>
        <p:nvGraphicFramePr>
          <p:cNvPr id="3126" name="표 262"/>
          <p:cNvGraphicFramePr/>
          <p:nvPr/>
        </p:nvGraphicFramePr>
        <p:xfrm>
          <a:off x="1912372" y="3124761"/>
          <a:ext cx="1354703" cy="39046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2228"/>
                <a:gridCol w="752475"/>
              </a:tblGrid>
              <a:tr h="24777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근태단위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단위명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2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3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71992">
                <a:tc gridSpan="2"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>
                        <a:alpha val="30000"/>
                      </a:srgb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127" name="모서리가 둥근 직사각형 263"/>
          <p:cNvSpPr/>
          <p:nvPr/>
        </p:nvSpPr>
        <p:spPr>
          <a:xfrm>
            <a:off x="318757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8" name="직사각형 264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3133" name="그룹 265"/>
          <p:cNvGrpSpPr/>
          <p:nvPr/>
        </p:nvGrpSpPr>
        <p:grpSpPr>
          <a:xfrm>
            <a:off x="7965281" y="5083452"/>
            <a:ext cx="2020654" cy="62042"/>
            <a:chOff x="0" y="0"/>
            <a:chExt cx="2020653" cy="62040"/>
          </a:xfrm>
        </p:grpSpPr>
        <p:sp>
          <p:nvSpPr>
            <p:cNvPr id="3129" name="직사각형 266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0" name="직사각형 267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1" name="직사각형 268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2" name="직사각형 269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36" name="타원 285"/>
          <p:cNvGrpSpPr/>
          <p:nvPr/>
        </p:nvGrpSpPr>
        <p:grpSpPr>
          <a:xfrm>
            <a:off x="9519807" y="4671037"/>
            <a:ext cx="114889" cy="180341"/>
            <a:chOff x="0" y="0"/>
            <a:chExt cx="114887" cy="180339"/>
          </a:xfrm>
        </p:grpSpPr>
        <p:sp>
          <p:nvSpPr>
            <p:cNvPr id="3134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135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139" name="타원 286"/>
          <p:cNvGrpSpPr/>
          <p:nvPr/>
        </p:nvGrpSpPr>
        <p:grpSpPr>
          <a:xfrm>
            <a:off x="7688477" y="4671037"/>
            <a:ext cx="114889" cy="180341"/>
            <a:chOff x="0" y="0"/>
            <a:chExt cx="114887" cy="180339"/>
          </a:xfrm>
        </p:grpSpPr>
        <p:sp>
          <p:nvSpPr>
            <p:cNvPr id="3137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138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145" name="그룹 287"/>
          <p:cNvGrpSpPr/>
          <p:nvPr/>
        </p:nvGrpSpPr>
        <p:grpSpPr>
          <a:xfrm>
            <a:off x="9433251" y="4262013"/>
            <a:ext cx="681445" cy="221756"/>
            <a:chOff x="0" y="0"/>
            <a:chExt cx="681444" cy="221754"/>
          </a:xfrm>
        </p:grpSpPr>
        <p:sp>
          <p:nvSpPr>
            <p:cNvPr id="3140" name="직선 연결선 288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1" name="직선 연결선 289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2" name="직선 연결선 290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3" name="직선 연결선 291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4" name="TextBox 292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기간 순</a:t>
              </a:r>
            </a:p>
          </p:txBody>
        </p:sp>
      </p:grpSp>
      <p:sp>
        <p:nvSpPr>
          <p:cNvPr id="3146" name="TextBox 293"/>
          <p:cNvSpPr txBox="1"/>
          <p:nvPr/>
        </p:nvSpPr>
        <p:spPr>
          <a:xfrm>
            <a:off x="3297166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근무기간</a:t>
            </a:r>
          </a:p>
        </p:txBody>
      </p:sp>
      <p:grpSp>
        <p:nvGrpSpPr>
          <p:cNvPr id="3149" name="직사각형 294"/>
          <p:cNvGrpSpPr/>
          <p:nvPr/>
        </p:nvGrpSpPr>
        <p:grpSpPr>
          <a:xfrm>
            <a:off x="4077441" y="2487033"/>
            <a:ext cx="1666502" cy="210952"/>
            <a:chOff x="0" y="0"/>
            <a:chExt cx="1666500" cy="210951"/>
          </a:xfrm>
        </p:grpSpPr>
        <p:sp>
          <p:nvSpPr>
            <p:cNvPr id="3147" name="직사각형"/>
            <p:cNvSpPr/>
            <p:nvPr/>
          </p:nvSpPr>
          <p:spPr>
            <a:xfrm>
              <a:off x="0" y="-1"/>
              <a:ext cx="1666501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148" name="2018-09-09 ~ 2018-10-06"/>
            <p:cNvSpPr txBox="1"/>
            <p:nvPr/>
          </p:nvSpPr>
          <p:spPr>
            <a:xfrm>
              <a:off x="0" y="2605"/>
              <a:ext cx="1666501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2018-09-09 ~ 2018-10-06</a:t>
              </a:r>
            </a:p>
          </p:txBody>
        </p:sp>
      </p:grpSp>
      <p:pic>
        <p:nvPicPr>
          <p:cNvPr id="3150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79042" y="2534921"/>
            <a:ext cx="109114" cy="1151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53" name="직사각형 296"/>
          <p:cNvGrpSpPr/>
          <p:nvPr/>
        </p:nvGrpSpPr>
        <p:grpSpPr>
          <a:xfrm>
            <a:off x="8679550" y="2487033"/>
            <a:ext cx="373649" cy="210952"/>
            <a:chOff x="0" y="0"/>
            <a:chExt cx="373648" cy="210951"/>
          </a:xfrm>
        </p:grpSpPr>
        <p:sp>
          <p:nvSpPr>
            <p:cNvPr id="3151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3152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3154" name="TextBox 297"/>
          <p:cNvSpPr txBox="1"/>
          <p:nvPr/>
        </p:nvSpPr>
        <p:spPr>
          <a:xfrm>
            <a:off x="5391777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3157" name="직사각형 298"/>
          <p:cNvGrpSpPr/>
          <p:nvPr/>
        </p:nvGrpSpPr>
        <p:grpSpPr>
          <a:xfrm>
            <a:off x="6169161" y="2487033"/>
            <a:ext cx="1020623" cy="210952"/>
            <a:chOff x="0" y="0"/>
            <a:chExt cx="1020622" cy="210951"/>
          </a:xfrm>
        </p:grpSpPr>
        <p:sp>
          <p:nvSpPr>
            <p:cNvPr id="3155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56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3158" name="TextBox 299"/>
          <p:cNvSpPr txBox="1"/>
          <p:nvPr/>
        </p:nvSpPr>
        <p:spPr>
          <a:xfrm>
            <a:off x="6810181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3161" name="직사각형 300"/>
          <p:cNvGrpSpPr/>
          <p:nvPr/>
        </p:nvGrpSpPr>
        <p:grpSpPr>
          <a:xfrm>
            <a:off x="7587566" y="2487033"/>
            <a:ext cx="1020623" cy="210952"/>
            <a:chOff x="0" y="0"/>
            <a:chExt cx="1020622" cy="210951"/>
          </a:xfrm>
        </p:grpSpPr>
        <p:sp>
          <p:nvSpPr>
            <p:cNvPr id="3159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160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sp>
        <p:nvSpPr>
          <p:cNvPr id="3162" name="TextBox 301"/>
          <p:cNvSpPr txBox="1"/>
          <p:nvPr/>
        </p:nvSpPr>
        <p:spPr>
          <a:xfrm>
            <a:off x="3437078" y="4996417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163" name="TextBox 303"/>
          <p:cNvSpPr txBox="1"/>
          <p:nvPr/>
        </p:nvSpPr>
        <p:spPr>
          <a:xfrm>
            <a:off x="3437078" y="6457272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3168" name="그룹 349"/>
          <p:cNvGrpSpPr/>
          <p:nvPr/>
        </p:nvGrpSpPr>
        <p:grpSpPr>
          <a:xfrm>
            <a:off x="7965281" y="6551538"/>
            <a:ext cx="2020654" cy="62042"/>
            <a:chOff x="0" y="0"/>
            <a:chExt cx="2020653" cy="62040"/>
          </a:xfrm>
        </p:grpSpPr>
        <p:sp>
          <p:nvSpPr>
            <p:cNvPr id="3164" name="직사각형 350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5" name="직사각형 351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6" name="직사각형 352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7" name="직사각형 353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71" name="직사각형 354"/>
          <p:cNvGrpSpPr/>
          <p:nvPr/>
        </p:nvGrpSpPr>
        <p:grpSpPr>
          <a:xfrm>
            <a:off x="10093935" y="4256158"/>
            <a:ext cx="617578" cy="205741"/>
            <a:chOff x="0" y="0"/>
            <a:chExt cx="617577" cy="205740"/>
          </a:xfrm>
        </p:grpSpPr>
        <p:sp>
          <p:nvSpPr>
            <p:cNvPr id="3169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0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sp>
        <p:nvSpPr>
          <p:cNvPr id="3172" name="TextBox 355"/>
          <p:cNvSpPr txBox="1"/>
          <p:nvPr/>
        </p:nvSpPr>
        <p:spPr>
          <a:xfrm>
            <a:off x="3364905" y="2882708"/>
            <a:ext cx="555927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근무시간대별 사원 분포   </a:t>
            </a:r>
            <a:r>
              <a:rPr>
                <a:solidFill>
                  <a:schemeClr val="accent1"/>
                </a:solidFill>
              </a:rPr>
              <a:t>※ </a:t>
            </a:r>
            <a:r>
              <a:rPr>
                <a:solidFill>
                  <a:schemeClr val="accent1"/>
                </a:solidFill>
              </a:rPr>
              <a:t>조회한 기간의 주간 평균 근무시간을 기준으로 산출됩니다</a:t>
            </a:r>
            <a:r>
              <a:rPr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173" name="직사각형 356"/>
          <p:cNvSpPr/>
          <p:nvPr/>
        </p:nvSpPr>
        <p:spPr>
          <a:xfrm>
            <a:off x="3421152" y="3124760"/>
            <a:ext cx="7290362" cy="1081108"/>
          </a:xfrm>
          <a:prstGeom prst="rect">
            <a:avLst/>
          </a:prstGeom>
          <a:solidFill>
            <a:srgbClr val="F2F2F2">
              <a:alpha val="20000"/>
            </a:srgbClr>
          </a:solidFill>
          <a:ln w="3175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198" name="그룹 357"/>
          <p:cNvGrpSpPr/>
          <p:nvPr/>
        </p:nvGrpSpPr>
        <p:grpSpPr>
          <a:xfrm>
            <a:off x="3721351" y="3322185"/>
            <a:ext cx="6307400" cy="842504"/>
            <a:chOff x="0" y="0"/>
            <a:chExt cx="6307399" cy="842502"/>
          </a:xfrm>
        </p:grpSpPr>
        <p:sp>
          <p:nvSpPr>
            <p:cNvPr id="3174" name="직선 연결선 358"/>
            <p:cNvSpPr/>
            <p:nvPr/>
          </p:nvSpPr>
          <p:spPr>
            <a:xfrm>
              <a:off x="0" y="446785"/>
              <a:ext cx="5958210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5" name="TextBox 359"/>
            <p:cNvSpPr txBox="1"/>
            <p:nvPr/>
          </p:nvSpPr>
          <p:spPr>
            <a:xfrm>
              <a:off x="5899928" y="345765"/>
              <a:ext cx="403621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20</a:t>
              </a:r>
              <a:r>
                <a:t>명</a:t>
              </a:r>
            </a:p>
          </p:txBody>
        </p:sp>
        <p:sp>
          <p:nvSpPr>
            <p:cNvPr id="3176" name="직선 연결선 360"/>
            <p:cNvSpPr/>
            <p:nvPr/>
          </p:nvSpPr>
          <p:spPr>
            <a:xfrm>
              <a:off x="0" y="239543"/>
              <a:ext cx="5958211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7" name="TextBox 361"/>
            <p:cNvSpPr txBox="1"/>
            <p:nvPr/>
          </p:nvSpPr>
          <p:spPr>
            <a:xfrm>
              <a:off x="5903779" y="144014"/>
              <a:ext cx="403621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40</a:t>
              </a:r>
              <a:r>
                <a:t>명</a:t>
              </a:r>
            </a:p>
          </p:txBody>
        </p:sp>
        <p:sp>
          <p:nvSpPr>
            <p:cNvPr id="3178" name="직선 연결선 362"/>
            <p:cNvSpPr/>
            <p:nvPr/>
          </p:nvSpPr>
          <p:spPr>
            <a:xfrm>
              <a:off x="4392781" y="551007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9" name="직선 연결선 363"/>
            <p:cNvSpPr/>
            <p:nvPr/>
          </p:nvSpPr>
          <p:spPr>
            <a:xfrm>
              <a:off x="829889" y="551007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0" name="직선 연결선 364"/>
            <p:cNvSpPr/>
            <p:nvPr/>
          </p:nvSpPr>
          <p:spPr>
            <a:xfrm>
              <a:off x="1720612" y="551007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1" name="직선 연결선 365"/>
            <p:cNvSpPr/>
            <p:nvPr/>
          </p:nvSpPr>
          <p:spPr>
            <a:xfrm>
              <a:off x="2611336" y="551007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2" name="직선 연결선 366"/>
            <p:cNvSpPr/>
            <p:nvPr/>
          </p:nvSpPr>
          <p:spPr>
            <a:xfrm>
              <a:off x="3502058" y="551007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3" name="직선 연결선 367"/>
            <p:cNvSpPr/>
            <p:nvPr/>
          </p:nvSpPr>
          <p:spPr>
            <a:xfrm>
              <a:off x="5283506" y="551007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4" name="TextBox 368"/>
            <p:cNvSpPr txBox="1"/>
            <p:nvPr/>
          </p:nvSpPr>
          <p:spPr>
            <a:xfrm>
              <a:off x="643094" y="649462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10h</a:t>
              </a:r>
            </a:p>
          </p:txBody>
        </p:sp>
        <p:sp>
          <p:nvSpPr>
            <p:cNvPr id="3185" name="TextBox 369"/>
            <p:cNvSpPr txBox="1"/>
            <p:nvPr/>
          </p:nvSpPr>
          <p:spPr>
            <a:xfrm>
              <a:off x="1533413" y="649462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20h</a:t>
              </a:r>
            </a:p>
          </p:txBody>
        </p:sp>
        <p:sp>
          <p:nvSpPr>
            <p:cNvPr id="3186" name="TextBox 370"/>
            <p:cNvSpPr txBox="1"/>
            <p:nvPr/>
          </p:nvSpPr>
          <p:spPr>
            <a:xfrm>
              <a:off x="2423732" y="649462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30h</a:t>
              </a:r>
            </a:p>
          </p:txBody>
        </p:sp>
        <p:sp>
          <p:nvSpPr>
            <p:cNvPr id="3187" name="TextBox 371"/>
            <p:cNvSpPr txBox="1"/>
            <p:nvPr/>
          </p:nvSpPr>
          <p:spPr>
            <a:xfrm>
              <a:off x="3314050" y="649462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40h</a:t>
              </a:r>
            </a:p>
          </p:txBody>
        </p:sp>
        <p:sp>
          <p:nvSpPr>
            <p:cNvPr id="3188" name="TextBox 372"/>
            <p:cNvSpPr txBox="1"/>
            <p:nvPr/>
          </p:nvSpPr>
          <p:spPr>
            <a:xfrm>
              <a:off x="4204369" y="649462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50h</a:t>
              </a:r>
            </a:p>
          </p:txBody>
        </p:sp>
        <p:sp>
          <p:nvSpPr>
            <p:cNvPr id="3189" name="TextBox 373"/>
            <p:cNvSpPr txBox="1"/>
            <p:nvPr/>
          </p:nvSpPr>
          <p:spPr>
            <a:xfrm>
              <a:off x="5094689" y="649462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60h</a:t>
              </a:r>
            </a:p>
          </p:txBody>
        </p:sp>
        <p:sp>
          <p:nvSpPr>
            <p:cNvPr id="3190" name="직사각형 374"/>
            <p:cNvSpPr/>
            <p:nvPr/>
          </p:nvSpPr>
          <p:spPr>
            <a:xfrm>
              <a:off x="2958016" y="442374"/>
              <a:ext cx="215149" cy="203723"/>
            </a:xfrm>
            <a:prstGeom prst="rect">
              <a:avLst/>
            </a:prstGeom>
            <a:solidFill>
              <a:schemeClr val="accent3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1" name="직사각형 375"/>
            <p:cNvSpPr/>
            <p:nvPr/>
          </p:nvSpPr>
          <p:spPr>
            <a:xfrm>
              <a:off x="3825060" y="0"/>
              <a:ext cx="215149" cy="646100"/>
            </a:xfrm>
            <a:prstGeom prst="rect">
              <a:avLst/>
            </a:prstGeom>
            <a:solidFill>
              <a:schemeClr val="accent3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2" name="직사각형 376"/>
            <p:cNvSpPr/>
            <p:nvPr/>
          </p:nvSpPr>
          <p:spPr>
            <a:xfrm>
              <a:off x="4692106" y="442374"/>
              <a:ext cx="215149" cy="203723"/>
            </a:xfrm>
            <a:prstGeom prst="rect">
              <a:avLst/>
            </a:prstGeom>
            <a:solidFill>
              <a:srgbClr val="FF0000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3" name="직사각형 377"/>
            <p:cNvSpPr/>
            <p:nvPr/>
          </p:nvSpPr>
          <p:spPr>
            <a:xfrm>
              <a:off x="356880" y="90935"/>
              <a:ext cx="215149" cy="555165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194" name="직사각형 378"/>
            <p:cNvSpPr/>
            <p:nvPr/>
          </p:nvSpPr>
          <p:spPr>
            <a:xfrm>
              <a:off x="1223925" y="90935"/>
              <a:ext cx="215149" cy="555165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195" name="직사각형 379"/>
            <p:cNvSpPr/>
            <p:nvPr/>
          </p:nvSpPr>
          <p:spPr>
            <a:xfrm>
              <a:off x="2090971" y="90935"/>
              <a:ext cx="215149" cy="555165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196" name="직사각형 380"/>
            <p:cNvSpPr/>
            <p:nvPr/>
          </p:nvSpPr>
          <p:spPr>
            <a:xfrm>
              <a:off x="5606506" y="90935"/>
              <a:ext cx="215149" cy="555165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197" name="직선 연결선 381"/>
            <p:cNvSpPr/>
            <p:nvPr/>
          </p:nvSpPr>
          <p:spPr>
            <a:xfrm>
              <a:off x="70338" y="646820"/>
              <a:ext cx="5958211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99" name="직사각형 383"/>
          <p:cNvSpPr/>
          <p:nvPr/>
        </p:nvSpPr>
        <p:spPr>
          <a:xfrm>
            <a:off x="10213916" y="3731000"/>
            <a:ext cx="107958" cy="89547"/>
          </a:xfrm>
          <a:prstGeom prst="rect">
            <a:avLst/>
          </a:prstGeom>
          <a:solidFill>
            <a:schemeClr val="accent3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200" name="TextBox 384"/>
          <p:cNvSpPr txBox="1"/>
          <p:nvPr/>
        </p:nvSpPr>
        <p:spPr>
          <a:xfrm>
            <a:off x="10304516" y="3680137"/>
            <a:ext cx="356547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안정</a:t>
            </a:r>
          </a:p>
        </p:txBody>
      </p:sp>
      <p:sp>
        <p:nvSpPr>
          <p:cNvPr id="3201" name="직사각형 385"/>
          <p:cNvSpPr/>
          <p:nvPr/>
        </p:nvSpPr>
        <p:spPr>
          <a:xfrm>
            <a:off x="10210875" y="3891339"/>
            <a:ext cx="107958" cy="89547"/>
          </a:xfrm>
          <a:prstGeom prst="rect">
            <a:avLst/>
          </a:prstGeom>
          <a:solidFill>
            <a:srgbClr val="FF0000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202" name="TextBox 386"/>
          <p:cNvSpPr txBox="1"/>
          <p:nvPr/>
        </p:nvSpPr>
        <p:spPr>
          <a:xfrm>
            <a:off x="10304516" y="3843482"/>
            <a:ext cx="356547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위험</a:t>
            </a:r>
          </a:p>
        </p:txBody>
      </p:sp>
      <p:sp>
        <p:nvSpPr>
          <p:cNvPr id="3203" name="모서리가 둥근 직사각형 387"/>
          <p:cNvSpPr/>
          <p:nvPr/>
        </p:nvSpPr>
        <p:spPr>
          <a:xfrm>
            <a:off x="10641913" y="5021898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206" name="타원 388"/>
          <p:cNvGrpSpPr/>
          <p:nvPr/>
        </p:nvGrpSpPr>
        <p:grpSpPr>
          <a:xfrm>
            <a:off x="3023918" y="3415901"/>
            <a:ext cx="85615" cy="154941"/>
            <a:chOff x="0" y="0"/>
            <a:chExt cx="85614" cy="154939"/>
          </a:xfrm>
        </p:grpSpPr>
        <p:sp>
          <p:nvSpPr>
            <p:cNvPr id="3204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205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209" name="타원 389"/>
          <p:cNvGrpSpPr/>
          <p:nvPr/>
        </p:nvGrpSpPr>
        <p:grpSpPr>
          <a:xfrm>
            <a:off x="3031266" y="4132224"/>
            <a:ext cx="85615" cy="154941"/>
            <a:chOff x="0" y="0"/>
            <a:chExt cx="85614" cy="154939"/>
          </a:xfrm>
        </p:grpSpPr>
        <p:sp>
          <p:nvSpPr>
            <p:cNvPr id="3207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208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212" name="타원 390"/>
          <p:cNvGrpSpPr/>
          <p:nvPr/>
        </p:nvGrpSpPr>
        <p:grpSpPr>
          <a:xfrm>
            <a:off x="3031266" y="4375327"/>
            <a:ext cx="85615" cy="154941"/>
            <a:chOff x="0" y="0"/>
            <a:chExt cx="85614" cy="154939"/>
          </a:xfrm>
        </p:grpSpPr>
        <p:sp>
          <p:nvSpPr>
            <p:cNvPr id="3210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211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217" name="그룹 391"/>
          <p:cNvGrpSpPr/>
          <p:nvPr/>
        </p:nvGrpSpPr>
        <p:grpSpPr>
          <a:xfrm>
            <a:off x="8988586" y="5331159"/>
            <a:ext cx="997348" cy="62042"/>
            <a:chOff x="0" y="0"/>
            <a:chExt cx="997347" cy="62040"/>
          </a:xfrm>
        </p:grpSpPr>
        <p:sp>
          <p:nvSpPr>
            <p:cNvPr id="3213" name="직사각형 392"/>
            <p:cNvSpPr/>
            <p:nvPr/>
          </p:nvSpPr>
          <p:spPr>
            <a:xfrm>
              <a:off x="0" y="0"/>
              <a:ext cx="997347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4" name="직사각형 393"/>
            <p:cNvSpPr/>
            <p:nvPr/>
          </p:nvSpPr>
          <p:spPr>
            <a:xfrm>
              <a:off x="-1" y="0"/>
              <a:ext cx="831680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5" name="직사각형 394"/>
            <p:cNvSpPr/>
            <p:nvPr/>
          </p:nvSpPr>
          <p:spPr>
            <a:xfrm>
              <a:off x="-1" y="0"/>
              <a:ext cx="704670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6" name="직사각형 395"/>
            <p:cNvSpPr/>
            <p:nvPr/>
          </p:nvSpPr>
          <p:spPr>
            <a:xfrm>
              <a:off x="0" y="0"/>
              <a:ext cx="50508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22" name="그룹 396"/>
          <p:cNvGrpSpPr/>
          <p:nvPr/>
        </p:nvGrpSpPr>
        <p:grpSpPr>
          <a:xfrm>
            <a:off x="8988586" y="5575839"/>
            <a:ext cx="997348" cy="62042"/>
            <a:chOff x="0" y="0"/>
            <a:chExt cx="997347" cy="62040"/>
          </a:xfrm>
        </p:grpSpPr>
        <p:sp>
          <p:nvSpPr>
            <p:cNvPr id="3218" name="직사각형 397"/>
            <p:cNvSpPr/>
            <p:nvPr/>
          </p:nvSpPr>
          <p:spPr>
            <a:xfrm>
              <a:off x="0" y="0"/>
              <a:ext cx="997347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9" name="직사각형 398"/>
            <p:cNvSpPr/>
            <p:nvPr/>
          </p:nvSpPr>
          <p:spPr>
            <a:xfrm>
              <a:off x="-1" y="0"/>
              <a:ext cx="831680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0" name="직사각형 399"/>
            <p:cNvSpPr/>
            <p:nvPr/>
          </p:nvSpPr>
          <p:spPr>
            <a:xfrm>
              <a:off x="-1" y="0"/>
              <a:ext cx="704670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1" name="직사각형 400"/>
            <p:cNvSpPr/>
            <p:nvPr/>
          </p:nvSpPr>
          <p:spPr>
            <a:xfrm>
              <a:off x="0" y="0"/>
              <a:ext cx="50508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27" name="그룹 401"/>
          <p:cNvGrpSpPr/>
          <p:nvPr/>
        </p:nvGrpSpPr>
        <p:grpSpPr>
          <a:xfrm>
            <a:off x="8988586" y="6065201"/>
            <a:ext cx="997348" cy="62042"/>
            <a:chOff x="0" y="0"/>
            <a:chExt cx="997347" cy="62040"/>
          </a:xfrm>
        </p:grpSpPr>
        <p:sp>
          <p:nvSpPr>
            <p:cNvPr id="3223" name="직사각형 402"/>
            <p:cNvSpPr/>
            <p:nvPr/>
          </p:nvSpPr>
          <p:spPr>
            <a:xfrm>
              <a:off x="0" y="0"/>
              <a:ext cx="997347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4" name="직사각형 403"/>
            <p:cNvSpPr/>
            <p:nvPr/>
          </p:nvSpPr>
          <p:spPr>
            <a:xfrm>
              <a:off x="-1" y="0"/>
              <a:ext cx="831680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5" name="직사각형 404"/>
            <p:cNvSpPr/>
            <p:nvPr/>
          </p:nvSpPr>
          <p:spPr>
            <a:xfrm>
              <a:off x="-1" y="0"/>
              <a:ext cx="704670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6" name="직사각형 405"/>
            <p:cNvSpPr/>
            <p:nvPr/>
          </p:nvSpPr>
          <p:spPr>
            <a:xfrm>
              <a:off x="0" y="0"/>
              <a:ext cx="50508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32" name="그룹 406"/>
          <p:cNvGrpSpPr/>
          <p:nvPr/>
        </p:nvGrpSpPr>
        <p:grpSpPr>
          <a:xfrm>
            <a:off x="8988586" y="6309883"/>
            <a:ext cx="997348" cy="62042"/>
            <a:chOff x="0" y="0"/>
            <a:chExt cx="997347" cy="62040"/>
          </a:xfrm>
        </p:grpSpPr>
        <p:sp>
          <p:nvSpPr>
            <p:cNvPr id="3228" name="직사각형 407"/>
            <p:cNvSpPr/>
            <p:nvPr/>
          </p:nvSpPr>
          <p:spPr>
            <a:xfrm>
              <a:off x="0" y="0"/>
              <a:ext cx="997347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9" name="직사각형 408"/>
            <p:cNvSpPr/>
            <p:nvPr/>
          </p:nvSpPr>
          <p:spPr>
            <a:xfrm>
              <a:off x="-1" y="0"/>
              <a:ext cx="831680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0" name="직사각형 409"/>
            <p:cNvSpPr/>
            <p:nvPr/>
          </p:nvSpPr>
          <p:spPr>
            <a:xfrm>
              <a:off x="-1" y="0"/>
              <a:ext cx="704670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1" name="직사각형 410"/>
            <p:cNvSpPr/>
            <p:nvPr/>
          </p:nvSpPr>
          <p:spPr>
            <a:xfrm>
              <a:off x="0" y="0"/>
              <a:ext cx="50508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35" name="모서리가 둥근 직사각형 411"/>
          <p:cNvGrpSpPr/>
          <p:nvPr/>
        </p:nvGrpSpPr>
        <p:grpSpPr>
          <a:xfrm>
            <a:off x="7301776" y="5271335"/>
            <a:ext cx="521579" cy="193041"/>
            <a:chOff x="0" y="0"/>
            <a:chExt cx="521577" cy="193039"/>
          </a:xfrm>
        </p:grpSpPr>
        <p:sp>
          <p:nvSpPr>
            <p:cNvPr id="3233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34" name="동의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동의</a:t>
              </a:r>
            </a:p>
          </p:txBody>
        </p:sp>
      </p:grpSp>
      <p:grpSp>
        <p:nvGrpSpPr>
          <p:cNvPr id="3238" name="모서리가 둥근 직사각형 412"/>
          <p:cNvGrpSpPr/>
          <p:nvPr/>
        </p:nvGrpSpPr>
        <p:grpSpPr>
          <a:xfrm>
            <a:off x="7301776" y="5514821"/>
            <a:ext cx="521579" cy="193041"/>
            <a:chOff x="0" y="0"/>
            <a:chExt cx="521577" cy="193039"/>
          </a:xfrm>
        </p:grpSpPr>
        <p:sp>
          <p:nvSpPr>
            <p:cNvPr id="3236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37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3241" name="모서리가 둥근 직사각형 413"/>
          <p:cNvGrpSpPr/>
          <p:nvPr/>
        </p:nvGrpSpPr>
        <p:grpSpPr>
          <a:xfrm>
            <a:off x="7301776" y="6005089"/>
            <a:ext cx="521579" cy="193041"/>
            <a:chOff x="0" y="0"/>
            <a:chExt cx="521577" cy="193039"/>
          </a:xfrm>
        </p:grpSpPr>
        <p:sp>
          <p:nvSpPr>
            <p:cNvPr id="3239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0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3244" name="모서리가 둥근 직사각형 414"/>
          <p:cNvGrpSpPr/>
          <p:nvPr/>
        </p:nvGrpSpPr>
        <p:grpSpPr>
          <a:xfrm>
            <a:off x="7301776" y="6248577"/>
            <a:ext cx="521579" cy="193041"/>
            <a:chOff x="0" y="0"/>
            <a:chExt cx="521577" cy="193039"/>
          </a:xfrm>
        </p:grpSpPr>
        <p:sp>
          <p:nvSpPr>
            <p:cNvPr id="3242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3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3247" name="사각형 설명선 415"/>
          <p:cNvGrpSpPr/>
          <p:nvPr/>
        </p:nvGrpSpPr>
        <p:grpSpPr>
          <a:xfrm>
            <a:off x="7778622" y="3295837"/>
            <a:ext cx="441442" cy="193041"/>
            <a:chOff x="0" y="0"/>
            <a:chExt cx="441441" cy="193039"/>
          </a:xfrm>
        </p:grpSpPr>
        <p:sp>
          <p:nvSpPr>
            <p:cNvPr id="3245" name="도형"/>
            <p:cNvSpPr/>
            <p:nvPr/>
          </p:nvSpPr>
          <p:spPr>
            <a:xfrm>
              <a:off x="0" y="14356"/>
              <a:ext cx="441442" cy="164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010" y="21600"/>
                  </a:lnTo>
                  <a:lnTo>
                    <a:pt x="2010" y="9000"/>
                  </a:lnTo>
                  <a:lnTo>
                    <a:pt x="0" y="5967"/>
                  </a:lnTo>
                  <a:lnTo>
                    <a:pt x="2010" y="3600"/>
                  </a:lnTo>
                  <a:close/>
                </a:path>
              </a:pathLst>
            </a:custGeom>
            <a:solidFill>
              <a:srgbClr val="D4E3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46" name="44명"/>
            <p:cNvSpPr txBox="1"/>
            <p:nvPr/>
          </p:nvSpPr>
          <p:spPr>
            <a:xfrm>
              <a:off x="41081" y="-1"/>
              <a:ext cx="400361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44</a:t>
              </a:r>
              <a:r>
                <a:t>명</a:t>
              </a:r>
            </a:p>
          </p:txBody>
        </p:sp>
      </p:grpSp>
      <p:grpSp>
        <p:nvGrpSpPr>
          <p:cNvPr id="3250" name="직사각형 146"/>
          <p:cNvGrpSpPr/>
          <p:nvPr/>
        </p:nvGrpSpPr>
        <p:grpSpPr>
          <a:xfrm>
            <a:off x="173928" y="1129367"/>
            <a:ext cx="10760773" cy="6020211"/>
            <a:chOff x="0" y="0"/>
            <a:chExt cx="10760771" cy="6020209"/>
          </a:xfrm>
        </p:grpSpPr>
        <p:sp>
          <p:nvSpPr>
            <p:cNvPr id="3248" name="직사각형"/>
            <p:cNvSpPr/>
            <p:nvPr/>
          </p:nvSpPr>
          <p:spPr>
            <a:xfrm>
              <a:off x="-1" y="-1"/>
              <a:ext cx="10760773" cy="6020211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49" name="미사용 템플릿"/>
            <p:cNvSpPr txBox="1"/>
            <p:nvPr/>
          </p:nvSpPr>
          <p:spPr>
            <a:xfrm>
              <a:off x="-1" y="2646884"/>
              <a:ext cx="10760773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미사용 템플릿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근무시간현황_메인(사원순)(bar 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직사각형 32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3258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9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3260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61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3262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63" name="직사각형 33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3264" name="직사각형 34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3265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68" name="그룹 40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3266" name="그림 41" descr="그림 4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67" name="그림 45" descr="그림 4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69" name="TextBox 46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3273" name="그룹 47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3270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2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74" name="TextBox 51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3275" name="직사각형 5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276" name="직사각형 22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3277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278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79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80" name="직사각형 225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3281" name="직사각형 226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3282" name="직사각형 227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3283" name="직사각형 228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3284" name="직사각형 229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3285" name="직사각형 230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3286" name="직사각형 231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3287" name="직사각형 232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3288" name="직사각형 233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3289" name="직사각형 234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3290" name="직사각형 235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3291" name="직사각형 236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3292" name="직사각형 237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3293" name="직사각형 238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3294" name="직사각형 239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3295" name="직사각형 240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3296" name="직사각형 241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3297" name="직사각형 242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3298" name="직사각형 243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3299" name="직사각형 160"/>
          <p:cNvSpPr/>
          <p:nvPr/>
        </p:nvSpPr>
        <p:spPr>
          <a:xfrm>
            <a:off x="3335094" y="2324100"/>
            <a:ext cx="7471669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00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301" name="TextBox 162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근무시간현황</a:t>
            </a:r>
          </a:p>
        </p:txBody>
      </p:sp>
      <p:sp>
        <p:nvSpPr>
          <p:cNvPr id="3302" name="TextBox 163"/>
          <p:cNvSpPr txBox="1"/>
          <p:nvPr/>
        </p:nvSpPr>
        <p:spPr>
          <a:xfrm>
            <a:off x="3364905" y="4286487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</a:t>
            </a:r>
          </a:p>
        </p:txBody>
      </p:sp>
      <p:graphicFrame>
        <p:nvGraphicFramePr>
          <p:cNvPr id="3303" name="표 164"/>
          <p:cNvGraphicFramePr/>
          <p:nvPr/>
        </p:nvGraphicFramePr>
        <p:xfrm>
          <a:off x="3427555" y="4510582"/>
          <a:ext cx="7274657" cy="25340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24029"/>
                <a:gridCol w="497090"/>
                <a:gridCol w="641243"/>
                <a:gridCol w="487761"/>
                <a:gridCol w="569167"/>
                <a:gridCol w="625151"/>
                <a:gridCol w="2830215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40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60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5902">
                <a:tc gridSpan="7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3306" name="직사각형 165"/>
          <p:cNvGrpSpPr/>
          <p:nvPr/>
        </p:nvGrpSpPr>
        <p:grpSpPr>
          <a:xfrm>
            <a:off x="4077947" y="6766448"/>
            <a:ext cx="466726" cy="205742"/>
            <a:chOff x="0" y="0"/>
            <a:chExt cx="466725" cy="205740"/>
          </a:xfrm>
        </p:grpSpPr>
        <p:sp>
          <p:nvSpPr>
            <p:cNvPr id="3304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3305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sp>
        <p:nvSpPr>
          <p:cNvPr id="3307" name="직사각형 169"/>
          <p:cNvSpPr/>
          <p:nvPr/>
        </p:nvSpPr>
        <p:spPr>
          <a:xfrm>
            <a:off x="1847920" y="2324100"/>
            <a:ext cx="1485830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08" name="직사각형 170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3311" name="직사각형 171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3309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3310" name="근태단위명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근태단위명 검색</a:t>
              </a:r>
            </a:p>
          </p:txBody>
        </p:sp>
      </p:grpSp>
      <p:pic>
        <p:nvPicPr>
          <p:cNvPr id="3312" name="그림 172" descr="그림 17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3313" name="TextBox 173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근태단위 선택</a:t>
            </a:r>
          </a:p>
        </p:txBody>
      </p:sp>
      <p:graphicFrame>
        <p:nvGraphicFramePr>
          <p:cNvPr id="3314" name="표 174"/>
          <p:cNvGraphicFramePr/>
          <p:nvPr/>
        </p:nvGraphicFramePr>
        <p:xfrm>
          <a:off x="1912372" y="3124761"/>
          <a:ext cx="1354703" cy="39046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2228"/>
                <a:gridCol w="752475"/>
              </a:tblGrid>
              <a:tr h="24777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근태단위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단위명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2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3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71992">
                <a:tc gridSpan="2"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>
                        <a:alpha val="30000"/>
                      </a:srgb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315" name="모서리가 둥근 직사각형 175"/>
          <p:cNvSpPr/>
          <p:nvPr/>
        </p:nvSpPr>
        <p:spPr>
          <a:xfrm>
            <a:off x="318757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16" name="직사각형 176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3321" name="그룹 261"/>
          <p:cNvGrpSpPr/>
          <p:nvPr/>
        </p:nvGrpSpPr>
        <p:grpSpPr>
          <a:xfrm>
            <a:off x="7965281" y="5083452"/>
            <a:ext cx="2020654" cy="62042"/>
            <a:chOff x="0" y="0"/>
            <a:chExt cx="2020653" cy="62040"/>
          </a:xfrm>
        </p:grpSpPr>
        <p:sp>
          <p:nvSpPr>
            <p:cNvPr id="3317" name="직사각형 262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8" name="직사각형 263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9" name="직사각형 264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0" name="직사각형 265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26" name="그룹 266"/>
          <p:cNvGrpSpPr/>
          <p:nvPr/>
        </p:nvGrpSpPr>
        <p:grpSpPr>
          <a:xfrm>
            <a:off x="7965281" y="5328134"/>
            <a:ext cx="2020654" cy="62042"/>
            <a:chOff x="0" y="0"/>
            <a:chExt cx="2020653" cy="62040"/>
          </a:xfrm>
        </p:grpSpPr>
        <p:sp>
          <p:nvSpPr>
            <p:cNvPr id="3322" name="직사각형 267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3" name="직사각형 268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4" name="직사각형 269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5" name="직사각형 270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31" name="그룹 271"/>
          <p:cNvGrpSpPr/>
          <p:nvPr/>
        </p:nvGrpSpPr>
        <p:grpSpPr>
          <a:xfrm>
            <a:off x="7965281" y="5572814"/>
            <a:ext cx="2020654" cy="62042"/>
            <a:chOff x="0" y="0"/>
            <a:chExt cx="2020653" cy="62040"/>
          </a:xfrm>
        </p:grpSpPr>
        <p:sp>
          <p:nvSpPr>
            <p:cNvPr id="3327" name="직사각형 272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8" name="직사각형 273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9" name="직사각형 274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0" name="직사각형 275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36" name="그룹 276"/>
          <p:cNvGrpSpPr/>
          <p:nvPr/>
        </p:nvGrpSpPr>
        <p:grpSpPr>
          <a:xfrm>
            <a:off x="7965281" y="5817496"/>
            <a:ext cx="2020654" cy="62042"/>
            <a:chOff x="0" y="0"/>
            <a:chExt cx="2020653" cy="62040"/>
          </a:xfrm>
        </p:grpSpPr>
        <p:sp>
          <p:nvSpPr>
            <p:cNvPr id="3332" name="직사각형 277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3" name="직사각형 278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4" name="직사각형 279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5" name="직사각형 280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39" name="타원 281"/>
          <p:cNvGrpSpPr/>
          <p:nvPr/>
        </p:nvGrpSpPr>
        <p:grpSpPr>
          <a:xfrm>
            <a:off x="9519807" y="4671037"/>
            <a:ext cx="114889" cy="180341"/>
            <a:chOff x="0" y="0"/>
            <a:chExt cx="114887" cy="180339"/>
          </a:xfrm>
        </p:grpSpPr>
        <p:sp>
          <p:nvSpPr>
            <p:cNvPr id="3337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338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342" name="타원 282"/>
          <p:cNvGrpSpPr/>
          <p:nvPr/>
        </p:nvGrpSpPr>
        <p:grpSpPr>
          <a:xfrm>
            <a:off x="7688477" y="4671037"/>
            <a:ext cx="114889" cy="180341"/>
            <a:chOff x="0" y="0"/>
            <a:chExt cx="114887" cy="180339"/>
          </a:xfrm>
        </p:grpSpPr>
        <p:sp>
          <p:nvSpPr>
            <p:cNvPr id="3340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341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348" name="그룹 283"/>
          <p:cNvGrpSpPr/>
          <p:nvPr/>
        </p:nvGrpSpPr>
        <p:grpSpPr>
          <a:xfrm>
            <a:off x="9433251" y="4262013"/>
            <a:ext cx="681445" cy="221756"/>
            <a:chOff x="0" y="0"/>
            <a:chExt cx="681444" cy="221754"/>
          </a:xfrm>
        </p:grpSpPr>
        <p:sp>
          <p:nvSpPr>
            <p:cNvPr id="3343" name="직선 연결선 284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4" name="직선 연결선 285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5" name="직선 연결선 286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6" name="직선 연결선 287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7" name="TextBox 288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 순</a:t>
              </a:r>
            </a:p>
          </p:txBody>
        </p:sp>
      </p:grpSp>
      <p:sp>
        <p:nvSpPr>
          <p:cNvPr id="3349" name="TextBox 289"/>
          <p:cNvSpPr txBox="1"/>
          <p:nvPr/>
        </p:nvSpPr>
        <p:spPr>
          <a:xfrm>
            <a:off x="3297166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근무기간</a:t>
            </a:r>
          </a:p>
        </p:txBody>
      </p:sp>
      <p:grpSp>
        <p:nvGrpSpPr>
          <p:cNvPr id="3352" name="직사각형 290"/>
          <p:cNvGrpSpPr/>
          <p:nvPr/>
        </p:nvGrpSpPr>
        <p:grpSpPr>
          <a:xfrm>
            <a:off x="4077441" y="2487033"/>
            <a:ext cx="1666502" cy="210952"/>
            <a:chOff x="0" y="0"/>
            <a:chExt cx="1666500" cy="210951"/>
          </a:xfrm>
        </p:grpSpPr>
        <p:sp>
          <p:nvSpPr>
            <p:cNvPr id="3350" name="직사각형"/>
            <p:cNvSpPr/>
            <p:nvPr/>
          </p:nvSpPr>
          <p:spPr>
            <a:xfrm>
              <a:off x="0" y="-1"/>
              <a:ext cx="1666501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51" name="2018-09-09 ~ 2018-10-06"/>
            <p:cNvSpPr txBox="1"/>
            <p:nvPr/>
          </p:nvSpPr>
          <p:spPr>
            <a:xfrm>
              <a:off x="0" y="2605"/>
              <a:ext cx="1666501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2018-09-09 ~ 2018-10-06</a:t>
              </a:r>
            </a:p>
          </p:txBody>
        </p:sp>
      </p:grpSp>
      <p:pic>
        <p:nvPicPr>
          <p:cNvPr id="3353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79042" y="2534921"/>
            <a:ext cx="109114" cy="1151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56" name="직사각형 292"/>
          <p:cNvGrpSpPr/>
          <p:nvPr/>
        </p:nvGrpSpPr>
        <p:grpSpPr>
          <a:xfrm>
            <a:off x="8679550" y="2487033"/>
            <a:ext cx="373649" cy="210952"/>
            <a:chOff x="0" y="0"/>
            <a:chExt cx="373648" cy="210951"/>
          </a:xfrm>
        </p:grpSpPr>
        <p:sp>
          <p:nvSpPr>
            <p:cNvPr id="3354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3355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3357" name="TextBox 293"/>
          <p:cNvSpPr txBox="1"/>
          <p:nvPr/>
        </p:nvSpPr>
        <p:spPr>
          <a:xfrm>
            <a:off x="5391777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3360" name="직사각형 294"/>
          <p:cNvGrpSpPr/>
          <p:nvPr/>
        </p:nvGrpSpPr>
        <p:grpSpPr>
          <a:xfrm>
            <a:off x="6169161" y="2487033"/>
            <a:ext cx="1020623" cy="210952"/>
            <a:chOff x="0" y="0"/>
            <a:chExt cx="1020622" cy="210951"/>
          </a:xfrm>
        </p:grpSpPr>
        <p:sp>
          <p:nvSpPr>
            <p:cNvPr id="3358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59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3361" name="TextBox 295"/>
          <p:cNvSpPr txBox="1"/>
          <p:nvPr/>
        </p:nvSpPr>
        <p:spPr>
          <a:xfrm>
            <a:off x="6810181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3364" name="직사각형 296"/>
          <p:cNvGrpSpPr/>
          <p:nvPr/>
        </p:nvGrpSpPr>
        <p:grpSpPr>
          <a:xfrm>
            <a:off x="7587566" y="2487033"/>
            <a:ext cx="1020623" cy="210952"/>
            <a:chOff x="0" y="0"/>
            <a:chExt cx="1020622" cy="210951"/>
          </a:xfrm>
        </p:grpSpPr>
        <p:sp>
          <p:nvSpPr>
            <p:cNvPr id="3362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363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grpSp>
        <p:nvGrpSpPr>
          <p:cNvPr id="3369" name="그룹 301"/>
          <p:cNvGrpSpPr/>
          <p:nvPr/>
        </p:nvGrpSpPr>
        <p:grpSpPr>
          <a:xfrm>
            <a:off x="7965281" y="6062176"/>
            <a:ext cx="2020654" cy="62042"/>
            <a:chOff x="0" y="0"/>
            <a:chExt cx="2020653" cy="62040"/>
          </a:xfrm>
        </p:grpSpPr>
        <p:sp>
          <p:nvSpPr>
            <p:cNvPr id="3365" name="직사각형 302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6" name="직사각형 303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7" name="직사각형 304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8" name="직사각형 305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74" name="그룹 306"/>
          <p:cNvGrpSpPr/>
          <p:nvPr/>
        </p:nvGrpSpPr>
        <p:grpSpPr>
          <a:xfrm>
            <a:off x="7965281" y="6306858"/>
            <a:ext cx="2020654" cy="62042"/>
            <a:chOff x="0" y="0"/>
            <a:chExt cx="2020653" cy="62040"/>
          </a:xfrm>
        </p:grpSpPr>
        <p:sp>
          <p:nvSpPr>
            <p:cNvPr id="3370" name="직사각형 307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1" name="직사각형 308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2" name="직사각형 343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3" name="직사각형 344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79" name="그룹 345"/>
          <p:cNvGrpSpPr/>
          <p:nvPr/>
        </p:nvGrpSpPr>
        <p:grpSpPr>
          <a:xfrm>
            <a:off x="7965281" y="6551538"/>
            <a:ext cx="2020654" cy="62042"/>
            <a:chOff x="0" y="0"/>
            <a:chExt cx="2020653" cy="62040"/>
          </a:xfrm>
        </p:grpSpPr>
        <p:sp>
          <p:nvSpPr>
            <p:cNvPr id="3375" name="직사각형 346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6" name="직사각형 347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7" name="직사각형 348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8" name="직사각형 349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82" name="직사각형 350"/>
          <p:cNvGrpSpPr/>
          <p:nvPr/>
        </p:nvGrpSpPr>
        <p:grpSpPr>
          <a:xfrm>
            <a:off x="10093935" y="4256158"/>
            <a:ext cx="617578" cy="205741"/>
            <a:chOff x="0" y="0"/>
            <a:chExt cx="617577" cy="205740"/>
          </a:xfrm>
        </p:grpSpPr>
        <p:sp>
          <p:nvSpPr>
            <p:cNvPr id="3380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1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sp>
        <p:nvSpPr>
          <p:cNvPr id="3383" name="TextBox 351"/>
          <p:cNvSpPr txBox="1"/>
          <p:nvPr/>
        </p:nvSpPr>
        <p:spPr>
          <a:xfrm>
            <a:off x="3364905" y="2882708"/>
            <a:ext cx="555927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근무시간대별 사원 분포   </a:t>
            </a:r>
            <a:r>
              <a:rPr>
                <a:solidFill>
                  <a:schemeClr val="accent1"/>
                </a:solidFill>
              </a:rPr>
              <a:t>※ </a:t>
            </a:r>
            <a:r>
              <a:rPr>
                <a:solidFill>
                  <a:schemeClr val="accent1"/>
                </a:solidFill>
              </a:rPr>
              <a:t>조회한 기간의 주간 평균 근무시간을 기준으로 산출됩니다</a:t>
            </a:r>
            <a:r>
              <a:rPr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384" name="직사각형 352"/>
          <p:cNvSpPr/>
          <p:nvPr/>
        </p:nvSpPr>
        <p:spPr>
          <a:xfrm>
            <a:off x="3421152" y="3124760"/>
            <a:ext cx="7290362" cy="1081108"/>
          </a:xfrm>
          <a:prstGeom prst="rect">
            <a:avLst/>
          </a:prstGeom>
          <a:solidFill>
            <a:srgbClr val="F2F2F2">
              <a:alpha val="20000"/>
            </a:srgbClr>
          </a:solidFill>
          <a:ln w="3175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409" name="그룹 353"/>
          <p:cNvGrpSpPr/>
          <p:nvPr/>
        </p:nvGrpSpPr>
        <p:grpSpPr>
          <a:xfrm>
            <a:off x="3721351" y="3322185"/>
            <a:ext cx="6307400" cy="842504"/>
            <a:chOff x="0" y="0"/>
            <a:chExt cx="6307399" cy="842502"/>
          </a:xfrm>
        </p:grpSpPr>
        <p:sp>
          <p:nvSpPr>
            <p:cNvPr id="3385" name="직선 연결선 354"/>
            <p:cNvSpPr/>
            <p:nvPr/>
          </p:nvSpPr>
          <p:spPr>
            <a:xfrm>
              <a:off x="0" y="446785"/>
              <a:ext cx="5958210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6" name="TextBox 355"/>
            <p:cNvSpPr txBox="1"/>
            <p:nvPr/>
          </p:nvSpPr>
          <p:spPr>
            <a:xfrm>
              <a:off x="5899928" y="345765"/>
              <a:ext cx="403621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20</a:t>
              </a:r>
              <a:r>
                <a:t>명</a:t>
              </a:r>
            </a:p>
          </p:txBody>
        </p:sp>
        <p:sp>
          <p:nvSpPr>
            <p:cNvPr id="3387" name="직선 연결선 356"/>
            <p:cNvSpPr/>
            <p:nvPr/>
          </p:nvSpPr>
          <p:spPr>
            <a:xfrm>
              <a:off x="0" y="239543"/>
              <a:ext cx="5958211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8" name="TextBox 357"/>
            <p:cNvSpPr txBox="1"/>
            <p:nvPr/>
          </p:nvSpPr>
          <p:spPr>
            <a:xfrm>
              <a:off x="5903779" y="144014"/>
              <a:ext cx="403621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7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40</a:t>
              </a:r>
              <a:r>
                <a:t>명</a:t>
              </a:r>
            </a:p>
          </p:txBody>
        </p:sp>
        <p:sp>
          <p:nvSpPr>
            <p:cNvPr id="3389" name="직선 연결선 358"/>
            <p:cNvSpPr/>
            <p:nvPr/>
          </p:nvSpPr>
          <p:spPr>
            <a:xfrm>
              <a:off x="4392781" y="551007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0" name="직선 연결선 359"/>
            <p:cNvSpPr/>
            <p:nvPr/>
          </p:nvSpPr>
          <p:spPr>
            <a:xfrm>
              <a:off x="829889" y="551007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1" name="직선 연결선 360"/>
            <p:cNvSpPr/>
            <p:nvPr/>
          </p:nvSpPr>
          <p:spPr>
            <a:xfrm>
              <a:off x="1720612" y="551007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2" name="직선 연결선 361"/>
            <p:cNvSpPr/>
            <p:nvPr/>
          </p:nvSpPr>
          <p:spPr>
            <a:xfrm>
              <a:off x="2611336" y="551007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3" name="직선 연결선 362"/>
            <p:cNvSpPr/>
            <p:nvPr/>
          </p:nvSpPr>
          <p:spPr>
            <a:xfrm>
              <a:off x="3502058" y="551007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4" name="직선 연결선 363"/>
            <p:cNvSpPr/>
            <p:nvPr/>
          </p:nvSpPr>
          <p:spPr>
            <a:xfrm>
              <a:off x="5283506" y="551007"/>
              <a:ext cx="1" cy="99029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5" name="TextBox 364"/>
            <p:cNvSpPr txBox="1"/>
            <p:nvPr/>
          </p:nvSpPr>
          <p:spPr>
            <a:xfrm>
              <a:off x="643094" y="649462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10h</a:t>
              </a:r>
            </a:p>
          </p:txBody>
        </p:sp>
        <p:sp>
          <p:nvSpPr>
            <p:cNvPr id="3396" name="TextBox 365"/>
            <p:cNvSpPr txBox="1"/>
            <p:nvPr/>
          </p:nvSpPr>
          <p:spPr>
            <a:xfrm>
              <a:off x="1533413" y="649462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20h</a:t>
              </a:r>
            </a:p>
          </p:txBody>
        </p:sp>
        <p:sp>
          <p:nvSpPr>
            <p:cNvPr id="3397" name="TextBox 366"/>
            <p:cNvSpPr txBox="1"/>
            <p:nvPr/>
          </p:nvSpPr>
          <p:spPr>
            <a:xfrm>
              <a:off x="2423732" y="649462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30h</a:t>
              </a:r>
            </a:p>
          </p:txBody>
        </p:sp>
        <p:sp>
          <p:nvSpPr>
            <p:cNvPr id="3398" name="TextBox 367"/>
            <p:cNvSpPr txBox="1"/>
            <p:nvPr/>
          </p:nvSpPr>
          <p:spPr>
            <a:xfrm>
              <a:off x="3314050" y="649462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40h</a:t>
              </a:r>
            </a:p>
          </p:txBody>
        </p:sp>
        <p:sp>
          <p:nvSpPr>
            <p:cNvPr id="3399" name="TextBox 368"/>
            <p:cNvSpPr txBox="1"/>
            <p:nvPr/>
          </p:nvSpPr>
          <p:spPr>
            <a:xfrm>
              <a:off x="4204369" y="649462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50h</a:t>
              </a:r>
            </a:p>
          </p:txBody>
        </p:sp>
        <p:sp>
          <p:nvSpPr>
            <p:cNvPr id="3400" name="TextBox 369"/>
            <p:cNvSpPr txBox="1"/>
            <p:nvPr/>
          </p:nvSpPr>
          <p:spPr>
            <a:xfrm>
              <a:off x="5094689" y="649462"/>
              <a:ext cx="3810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60h</a:t>
              </a:r>
            </a:p>
          </p:txBody>
        </p:sp>
        <p:sp>
          <p:nvSpPr>
            <p:cNvPr id="3401" name="직사각형 370"/>
            <p:cNvSpPr/>
            <p:nvPr/>
          </p:nvSpPr>
          <p:spPr>
            <a:xfrm>
              <a:off x="2958016" y="442374"/>
              <a:ext cx="215149" cy="203723"/>
            </a:xfrm>
            <a:prstGeom prst="rect">
              <a:avLst/>
            </a:prstGeom>
            <a:solidFill>
              <a:schemeClr val="accent3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2" name="직사각형 371"/>
            <p:cNvSpPr/>
            <p:nvPr/>
          </p:nvSpPr>
          <p:spPr>
            <a:xfrm>
              <a:off x="3825060" y="0"/>
              <a:ext cx="215149" cy="646100"/>
            </a:xfrm>
            <a:prstGeom prst="rect">
              <a:avLst/>
            </a:prstGeom>
            <a:solidFill>
              <a:schemeClr val="accent3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3" name="직사각형 372"/>
            <p:cNvSpPr/>
            <p:nvPr/>
          </p:nvSpPr>
          <p:spPr>
            <a:xfrm>
              <a:off x="4692106" y="442374"/>
              <a:ext cx="215149" cy="203723"/>
            </a:xfrm>
            <a:prstGeom prst="rect">
              <a:avLst/>
            </a:prstGeom>
            <a:solidFill>
              <a:srgbClr val="FF0000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4" name="직사각형 373"/>
            <p:cNvSpPr/>
            <p:nvPr/>
          </p:nvSpPr>
          <p:spPr>
            <a:xfrm>
              <a:off x="356880" y="90935"/>
              <a:ext cx="215149" cy="555165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05" name="직사각형 374"/>
            <p:cNvSpPr/>
            <p:nvPr/>
          </p:nvSpPr>
          <p:spPr>
            <a:xfrm>
              <a:off x="1223925" y="90935"/>
              <a:ext cx="215149" cy="555165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06" name="직사각형 375"/>
            <p:cNvSpPr/>
            <p:nvPr/>
          </p:nvSpPr>
          <p:spPr>
            <a:xfrm>
              <a:off x="2090971" y="90935"/>
              <a:ext cx="215149" cy="555165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07" name="직사각형 376"/>
            <p:cNvSpPr/>
            <p:nvPr/>
          </p:nvSpPr>
          <p:spPr>
            <a:xfrm>
              <a:off x="5606506" y="90935"/>
              <a:ext cx="215149" cy="555165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08" name="직선 연결선 377"/>
            <p:cNvSpPr/>
            <p:nvPr/>
          </p:nvSpPr>
          <p:spPr>
            <a:xfrm>
              <a:off x="70338" y="646820"/>
              <a:ext cx="5958211" cy="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10" name="직사각형 379"/>
          <p:cNvSpPr/>
          <p:nvPr/>
        </p:nvSpPr>
        <p:spPr>
          <a:xfrm>
            <a:off x="10213916" y="3731000"/>
            <a:ext cx="107958" cy="89547"/>
          </a:xfrm>
          <a:prstGeom prst="rect">
            <a:avLst/>
          </a:prstGeom>
          <a:solidFill>
            <a:schemeClr val="accent3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411" name="TextBox 380"/>
          <p:cNvSpPr txBox="1"/>
          <p:nvPr/>
        </p:nvSpPr>
        <p:spPr>
          <a:xfrm>
            <a:off x="10304516" y="3680137"/>
            <a:ext cx="356547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안정</a:t>
            </a:r>
          </a:p>
        </p:txBody>
      </p:sp>
      <p:sp>
        <p:nvSpPr>
          <p:cNvPr id="3412" name="직사각형 381"/>
          <p:cNvSpPr/>
          <p:nvPr/>
        </p:nvSpPr>
        <p:spPr>
          <a:xfrm>
            <a:off x="10210875" y="3891339"/>
            <a:ext cx="107958" cy="89547"/>
          </a:xfrm>
          <a:prstGeom prst="rect">
            <a:avLst/>
          </a:prstGeom>
          <a:solidFill>
            <a:srgbClr val="FF0000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413" name="TextBox 382"/>
          <p:cNvSpPr txBox="1"/>
          <p:nvPr/>
        </p:nvSpPr>
        <p:spPr>
          <a:xfrm>
            <a:off x="10304516" y="3843482"/>
            <a:ext cx="356547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위험</a:t>
            </a:r>
          </a:p>
        </p:txBody>
      </p:sp>
      <p:sp>
        <p:nvSpPr>
          <p:cNvPr id="3414" name="모서리가 둥근 직사각형 383"/>
          <p:cNvSpPr/>
          <p:nvPr/>
        </p:nvSpPr>
        <p:spPr>
          <a:xfrm>
            <a:off x="10641913" y="5021898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417" name="타원 384"/>
          <p:cNvGrpSpPr/>
          <p:nvPr/>
        </p:nvGrpSpPr>
        <p:grpSpPr>
          <a:xfrm>
            <a:off x="3023918" y="3415901"/>
            <a:ext cx="85615" cy="154941"/>
            <a:chOff x="0" y="0"/>
            <a:chExt cx="85614" cy="154939"/>
          </a:xfrm>
        </p:grpSpPr>
        <p:sp>
          <p:nvSpPr>
            <p:cNvPr id="3415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416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420" name="타원 385"/>
          <p:cNvGrpSpPr/>
          <p:nvPr/>
        </p:nvGrpSpPr>
        <p:grpSpPr>
          <a:xfrm>
            <a:off x="3031266" y="4132224"/>
            <a:ext cx="85615" cy="154941"/>
            <a:chOff x="0" y="0"/>
            <a:chExt cx="85614" cy="154939"/>
          </a:xfrm>
        </p:grpSpPr>
        <p:sp>
          <p:nvSpPr>
            <p:cNvPr id="3418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419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423" name="타원 386"/>
          <p:cNvGrpSpPr/>
          <p:nvPr/>
        </p:nvGrpSpPr>
        <p:grpSpPr>
          <a:xfrm>
            <a:off x="3031266" y="4375327"/>
            <a:ext cx="85615" cy="154941"/>
            <a:chOff x="0" y="0"/>
            <a:chExt cx="85614" cy="154939"/>
          </a:xfrm>
        </p:grpSpPr>
        <p:sp>
          <p:nvSpPr>
            <p:cNvPr id="3421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422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aphicFrame>
        <p:nvGraphicFramePr>
          <p:cNvPr id="3424" name="표 387"/>
          <p:cNvGraphicFramePr/>
          <p:nvPr/>
        </p:nvGraphicFramePr>
        <p:xfrm>
          <a:off x="5123419" y="4510582"/>
          <a:ext cx="2121121" cy="219812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24029"/>
                <a:gridCol w="497090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25" name="표 388"/>
          <p:cNvGraphicFramePr/>
          <p:nvPr/>
        </p:nvGraphicFramePr>
        <p:xfrm>
          <a:off x="3427555" y="4510582"/>
          <a:ext cx="1698172" cy="219812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41243"/>
                <a:gridCol w="487761"/>
                <a:gridCol w="569167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26" name="TextBox 166"/>
          <p:cNvSpPr txBox="1"/>
          <p:nvPr/>
        </p:nvSpPr>
        <p:spPr>
          <a:xfrm>
            <a:off x="5131292" y="5238855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427" name="TextBox 167"/>
          <p:cNvSpPr txBox="1"/>
          <p:nvPr/>
        </p:nvSpPr>
        <p:spPr>
          <a:xfrm>
            <a:off x="5131292" y="5481706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solidFill>
                  <a:srgbClr val="FF0000"/>
                </a:solidFill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428" name="TextBox 168"/>
          <p:cNvSpPr txBox="1"/>
          <p:nvPr/>
        </p:nvSpPr>
        <p:spPr>
          <a:xfrm>
            <a:off x="5131292" y="5724557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429" name="TextBox 297"/>
          <p:cNvSpPr txBox="1"/>
          <p:nvPr/>
        </p:nvSpPr>
        <p:spPr>
          <a:xfrm>
            <a:off x="5131292" y="4996417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430" name="TextBox 298"/>
          <p:cNvSpPr txBox="1"/>
          <p:nvPr/>
        </p:nvSpPr>
        <p:spPr>
          <a:xfrm>
            <a:off x="5131292" y="6214421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431" name="TextBox 299"/>
          <p:cNvSpPr txBox="1"/>
          <p:nvPr/>
        </p:nvSpPr>
        <p:spPr>
          <a:xfrm>
            <a:off x="5131292" y="6457272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solidFill>
                  <a:srgbClr val="FF0000"/>
                </a:solidFill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432" name="TextBox 300"/>
          <p:cNvSpPr txBox="1"/>
          <p:nvPr/>
        </p:nvSpPr>
        <p:spPr>
          <a:xfrm>
            <a:off x="5131292" y="5971983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3435" name="사각형 설명선 389"/>
          <p:cNvGrpSpPr/>
          <p:nvPr/>
        </p:nvGrpSpPr>
        <p:grpSpPr>
          <a:xfrm>
            <a:off x="7778622" y="3295837"/>
            <a:ext cx="441442" cy="193041"/>
            <a:chOff x="0" y="0"/>
            <a:chExt cx="441441" cy="193039"/>
          </a:xfrm>
        </p:grpSpPr>
        <p:sp>
          <p:nvSpPr>
            <p:cNvPr id="3433" name="도형"/>
            <p:cNvSpPr/>
            <p:nvPr/>
          </p:nvSpPr>
          <p:spPr>
            <a:xfrm>
              <a:off x="0" y="14356"/>
              <a:ext cx="441442" cy="164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010" y="21600"/>
                  </a:lnTo>
                  <a:lnTo>
                    <a:pt x="2010" y="9000"/>
                  </a:lnTo>
                  <a:lnTo>
                    <a:pt x="0" y="5967"/>
                  </a:lnTo>
                  <a:lnTo>
                    <a:pt x="2010" y="3600"/>
                  </a:lnTo>
                  <a:close/>
                </a:path>
              </a:pathLst>
            </a:custGeom>
            <a:solidFill>
              <a:srgbClr val="D4E3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34" name="44명"/>
            <p:cNvSpPr txBox="1"/>
            <p:nvPr/>
          </p:nvSpPr>
          <p:spPr>
            <a:xfrm>
              <a:off x="41081" y="-1"/>
              <a:ext cx="400361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44</a:t>
              </a:r>
              <a:r>
                <a:t>명</a:t>
              </a:r>
            </a:p>
          </p:txBody>
        </p:sp>
      </p:grpSp>
      <p:grpSp>
        <p:nvGrpSpPr>
          <p:cNvPr id="3438" name="직사각형 154"/>
          <p:cNvGrpSpPr/>
          <p:nvPr/>
        </p:nvGrpSpPr>
        <p:grpSpPr>
          <a:xfrm>
            <a:off x="173928" y="1129367"/>
            <a:ext cx="10760773" cy="6020211"/>
            <a:chOff x="0" y="0"/>
            <a:chExt cx="10760771" cy="6020209"/>
          </a:xfrm>
        </p:grpSpPr>
        <p:sp>
          <p:nvSpPr>
            <p:cNvPr id="3436" name="직사각형"/>
            <p:cNvSpPr/>
            <p:nvPr/>
          </p:nvSpPr>
          <p:spPr>
            <a:xfrm>
              <a:off x="-1" y="-1"/>
              <a:ext cx="10760773" cy="6020211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37" name="미사용 템플릿"/>
            <p:cNvSpPr txBox="1"/>
            <p:nvPr/>
          </p:nvSpPr>
          <p:spPr>
            <a:xfrm>
              <a:off x="-1" y="2646884"/>
              <a:ext cx="10760773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미사용 템플릿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근무시간현황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직사각형 32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446" name="직사각형 134"/>
          <p:cNvSpPr/>
          <p:nvPr/>
        </p:nvSpPr>
        <p:spPr>
          <a:xfrm>
            <a:off x="3335094" y="2324100"/>
            <a:ext cx="7471669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447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8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3449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50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3451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52" name="직사각형 33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3453" name="직사각형 34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3454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57" name="그룹 40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3455" name="그림 41" descr="그림 4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56" name="그림 45" descr="그림 4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58" name="TextBox 46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3462" name="그룹 47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3459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1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63" name="TextBox 51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3464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465" name="TextBox 53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근무시간현황</a:t>
            </a:r>
          </a:p>
        </p:txBody>
      </p:sp>
      <p:sp>
        <p:nvSpPr>
          <p:cNvPr id="3466" name="직사각형 5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3467" name="표 26"/>
          <p:cNvGraphicFramePr/>
          <p:nvPr/>
        </p:nvGraphicFramePr>
        <p:xfrm>
          <a:off x="3427555" y="4510582"/>
          <a:ext cx="7274657" cy="25340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24029"/>
                <a:gridCol w="497090"/>
                <a:gridCol w="641243"/>
                <a:gridCol w="487761"/>
                <a:gridCol w="569167"/>
                <a:gridCol w="625151"/>
                <a:gridCol w="2830215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40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60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5902">
                <a:tc gridSpan="7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3470" name="직사각형 27"/>
          <p:cNvGrpSpPr/>
          <p:nvPr/>
        </p:nvGrpSpPr>
        <p:grpSpPr>
          <a:xfrm>
            <a:off x="4077947" y="6766448"/>
            <a:ext cx="466726" cy="205742"/>
            <a:chOff x="0" y="0"/>
            <a:chExt cx="466725" cy="205740"/>
          </a:xfrm>
        </p:grpSpPr>
        <p:sp>
          <p:nvSpPr>
            <p:cNvPr id="3468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3469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sp>
        <p:nvSpPr>
          <p:cNvPr id="3471" name="TextBox 44"/>
          <p:cNvSpPr txBox="1"/>
          <p:nvPr/>
        </p:nvSpPr>
        <p:spPr>
          <a:xfrm>
            <a:off x="3437078" y="5247909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472" name="TextBox 55"/>
          <p:cNvSpPr txBox="1"/>
          <p:nvPr/>
        </p:nvSpPr>
        <p:spPr>
          <a:xfrm>
            <a:off x="3437078" y="5490759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473" name="TextBox 56"/>
          <p:cNvSpPr txBox="1"/>
          <p:nvPr/>
        </p:nvSpPr>
        <p:spPr>
          <a:xfrm>
            <a:off x="3437078" y="5733610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474" name="직사각형 126"/>
          <p:cNvSpPr/>
          <p:nvPr/>
        </p:nvSpPr>
        <p:spPr>
          <a:xfrm>
            <a:off x="1847920" y="2324100"/>
            <a:ext cx="1485830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75" name="직사각형 127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3478" name="직사각형 128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3476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3477" name="근태단위명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근태단위명 검색</a:t>
              </a:r>
            </a:p>
          </p:txBody>
        </p:sp>
      </p:grpSp>
      <p:pic>
        <p:nvPicPr>
          <p:cNvPr id="3479" name="그림 129" descr="그림 1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3480" name="TextBox 130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근태단위 선택</a:t>
            </a:r>
          </a:p>
        </p:txBody>
      </p:sp>
      <p:graphicFrame>
        <p:nvGraphicFramePr>
          <p:cNvPr id="3481" name="표 131"/>
          <p:cNvGraphicFramePr/>
          <p:nvPr/>
        </p:nvGraphicFramePr>
        <p:xfrm>
          <a:off x="1912372" y="3124761"/>
          <a:ext cx="1354703" cy="39046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2228"/>
                <a:gridCol w="752475"/>
              </a:tblGrid>
              <a:tr h="24777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근태단위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단위명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2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3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71992">
                <a:tc gridSpan="2"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>
                        <a:alpha val="30000"/>
                      </a:srgb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482" name="모서리가 둥근 직사각형 132"/>
          <p:cNvSpPr/>
          <p:nvPr/>
        </p:nvSpPr>
        <p:spPr>
          <a:xfrm>
            <a:off x="318757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83" name="직사각형 137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3488" name="그룹 177"/>
          <p:cNvGrpSpPr/>
          <p:nvPr/>
        </p:nvGrpSpPr>
        <p:grpSpPr>
          <a:xfrm>
            <a:off x="7965281" y="5083452"/>
            <a:ext cx="2020654" cy="62042"/>
            <a:chOff x="0" y="0"/>
            <a:chExt cx="2020653" cy="62040"/>
          </a:xfrm>
        </p:grpSpPr>
        <p:sp>
          <p:nvSpPr>
            <p:cNvPr id="3484" name="직사각형 178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5" name="직사각형 179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6" name="직사각형 180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7" name="직사각형 181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493" name="그룹 182"/>
          <p:cNvGrpSpPr/>
          <p:nvPr/>
        </p:nvGrpSpPr>
        <p:grpSpPr>
          <a:xfrm>
            <a:off x="7965281" y="5328134"/>
            <a:ext cx="2020654" cy="62042"/>
            <a:chOff x="0" y="0"/>
            <a:chExt cx="2020653" cy="62040"/>
          </a:xfrm>
        </p:grpSpPr>
        <p:sp>
          <p:nvSpPr>
            <p:cNvPr id="3489" name="직사각형 183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0" name="직사각형 184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1" name="직사각형 185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2" name="직사각형 186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498" name="그룹 187"/>
          <p:cNvGrpSpPr/>
          <p:nvPr/>
        </p:nvGrpSpPr>
        <p:grpSpPr>
          <a:xfrm>
            <a:off x="7965281" y="5572814"/>
            <a:ext cx="2020654" cy="62042"/>
            <a:chOff x="0" y="0"/>
            <a:chExt cx="2020653" cy="62040"/>
          </a:xfrm>
        </p:grpSpPr>
        <p:sp>
          <p:nvSpPr>
            <p:cNvPr id="3494" name="직사각형 188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5" name="직사각형 189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6" name="직사각형 190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7" name="직사각형 191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03" name="그룹 192"/>
          <p:cNvGrpSpPr/>
          <p:nvPr/>
        </p:nvGrpSpPr>
        <p:grpSpPr>
          <a:xfrm>
            <a:off x="7965281" y="5817496"/>
            <a:ext cx="2020654" cy="62042"/>
            <a:chOff x="0" y="0"/>
            <a:chExt cx="2020653" cy="62040"/>
          </a:xfrm>
        </p:grpSpPr>
        <p:sp>
          <p:nvSpPr>
            <p:cNvPr id="3499" name="직사각형 193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0" name="직사각형 194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1" name="직사각형 195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2" name="직사각형 196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06" name="타원 197"/>
          <p:cNvGrpSpPr/>
          <p:nvPr/>
        </p:nvGrpSpPr>
        <p:grpSpPr>
          <a:xfrm>
            <a:off x="9519807" y="4671037"/>
            <a:ext cx="114889" cy="180341"/>
            <a:chOff x="0" y="0"/>
            <a:chExt cx="114887" cy="180339"/>
          </a:xfrm>
        </p:grpSpPr>
        <p:sp>
          <p:nvSpPr>
            <p:cNvPr id="3504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505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509" name="타원 198"/>
          <p:cNvGrpSpPr/>
          <p:nvPr/>
        </p:nvGrpSpPr>
        <p:grpSpPr>
          <a:xfrm>
            <a:off x="7688477" y="4671037"/>
            <a:ext cx="114889" cy="180341"/>
            <a:chOff x="0" y="0"/>
            <a:chExt cx="114887" cy="180339"/>
          </a:xfrm>
        </p:grpSpPr>
        <p:sp>
          <p:nvSpPr>
            <p:cNvPr id="3507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508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515" name="그룹 200"/>
          <p:cNvGrpSpPr/>
          <p:nvPr/>
        </p:nvGrpSpPr>
        <p:grpSpPr>
          <a:xfrm>
            <a:off x="9433251" y="4262013"/>
            <a:ext cx="681445" cy="221756"/>
            <a:chOff x="0" y="0"/>
            <a:chExt cx="681444" cy="221754"/>
          </a:xfrm>
        </p:grpSpPr>
        <p:sp>
          <p:nvSpPr>
            <p:cNvPr id="3510" name="직선 연결선 201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1" name="직선 연결선 202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2" name="직선 연결선 203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3" name="직선 연결선 204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4" name="TextBox 205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기간 순</a:t>
              </a:r>
            </a:p>
          </p:txBody>
        </p:sp>
      </p:grpSp>
      <p:sp>
        <p:nvSpPr>
          <p:cNvPr id="3516" name="TextBox 206"/>
          <p:cNvSpPr txBox="1"/>
          <p:nvPr/>
        </p:nvSpPr>
        <p:spPr>
          <a:xfrm>
            <a:off x="3297166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근무기간</a:t>
            </a:r>
          </a:p>
        </p:txBody>
      </p:sp>
      <p:grpSp>
        <p:nvGrpSpPr>
          <p:cNvPr id="3519" name="직사각형 207"/>
          <p:cNvGrpSpPr/>
          <p:nvPr/>
        </p:nvGrpSpPr>
        <p:grpSpPr>
          <a:xfrm>
            <a:off x="4077441" y="2487033"/>
            <a:ext cx="1666502" cy="210952"/>
            <a:chOff x="0" y="0"/>
            <a:chExt cx="1666500" cy="210951"/>
          </a:xfrm>
        </p:grpSpPr>
        <p:sp>
          <p:nvSpPr>
            <p:cNvPr id="3517" name="직사각형"/>
            <p:cNvSpPr/>
            <p:nvPr/>
          </p:nvSpPr>
          <p:spPr>
            <a:xfrm>
              <a:off x="0" y="-1"/>
              <a:ext cx="1666501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18" name="2018-09-09 ~ 2018-10-06"/>
            <p:cNvSpPr txBox="1"/>
            <p:nvPr/>
          </p:nvSpPr>
          <p:spPr>
            <a:xfrm>
              <a:off x="0" y="2605"/>
              <a:ext cx="1666501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2018-09-09 ~ 2018-10-06</a:t>
              </a:r>
            </a:p>
          </p:txBody>
        </p:sp>
      </p:grpSp>
      <p:pic>
        <p:nvPicPr>
          <p:cNvPr id="3520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79042" y="2534921"/>
            <a:ext cx="109114" cy="1151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23" name="직사각형 216"/>
          <p:cNvGrpSpPr/>
          <p:nvPr/>
        </p:nvGrpSpPr>
        <p:grpSpPr>
          <a:xfrm>
            <a:off x="8679550" y="2487033"/>
            <a:ext cx="373649" cy="210952"/>
            <a:chOff x="0" y="0"/>
            <a:chExt cx="373648" cy="210951"/>
          </a:xfrm>
        </p:grpSpPr>
        <p:sp>
          <p:nvSpPr>
            <p:cNvPr id="3521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3522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3524" name="TextBox 217"/>
          <p:cNvSpPr txBox="1"/>
          <p:nvPr/>
        </p:nvSpPr>
        <p:spPr>
          <a:xfrm>
            <a:off x="5391777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3527" name="직사각형 218"/>
          <p:cNvGrpSpPr/>
          <p:nvPr/>
        </p:nvGrpSpPr>
        <p:grpSpPr>
          <a:xfrm>
            <a:off x="6169161" y="2487033"/>
            <a:ext cx="1020623" cy="210952"/>
            <a:chOff x="0" y="0"/>
            <a:chExt cx="1020622" cy="210951"/>
          </a:xfrm>
        </p:grpSpPr>
        <p:sp>
          <p:nvSpPr>
            <p:cNvPr id="3525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26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3528" name="TextBox 219"/>
          <p:cNvSpPr txBox="1"/>
          <p:nvPr/>
        </p:nvSpPr>
        <p:spPr>
          <a:xfrm>
            <a:off x="6810181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3531" name="직사각형 220"/>
          <p:cNvGrpSpPr/>
          <p:nvPr/>
        </p:nvGrpSpPr>
        <p:grpSpPr>
          <a:xfrm>
            <a:off x="7587566" y="2487033"/>
            <a:ext cx="1020623" cy="210952"/>
            <a:chOff x="0" y="0"/>
            <a:chExt cx="1020622" cy="210951"/>
          </a:xfrm>
        </p:grpSpPr>
        <p:sp>
          <p:nvSpPr>
            <p:cNvPr id="3529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530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sp>
        <p:nvSpPr>
          <p:cNvPr id="3532" name="직사각형 22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3533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534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35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36" name="직사각형 225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3537" name="직사각형 226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3538" name="직사각형 227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3539" name="직사각형 228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3540" name="직사각형 229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3541" name="직사각형 230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3542" name="직사각형 231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3543" name="직사각형 232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3544" name="직사각형 233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3545" name="직사각형 234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3546" name="직사각형 235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3547" name="직사각형 236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3548" name="직사각형 237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3549" name="직사각형 238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3550" name="직사각형 239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3551" name="직사각형 240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3552" name="직사각형 241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3553" name="직사각형 242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3554" name="직사각형 243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3555" name="TextBox 199"/>
          <p:cNvSpPr txBox="1"/>
          <p:nvPr/>
        </p:nvSpPr>
        <p:spPr>
          <a:xfrm>
            <a:off x="3437078" y="5005470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556" name="TextBox 209"/>
          <p:cNvSpPr txBox="1"/>
          <p:nvPr/>
        </p:nvSpPr>
        <p:spPr>
          <a:xfrm>
            <a:off x="3437078" y="6223475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557" name="TextBox 210"/>
          <p:cNvSpPr txBox="1"/>
          <p:nvPr/>
        </p:nvSpPr>
        <p:spPr>
          <a:xfrm>
            <a:off x="3437078" y="6466325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558" name="TextBox 212"/>
          <p:cNvSpPr txBox="1"/>
          <p:nvPr/>
        </p:nvSpPr>
        <p:spPr>
          <a:xfrm>
            <a:off x="3437078" y="5981036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3563" name="그룹 213"/>
          <p:cNvGrpSpPr/>
          <p:nvPr/>
        </p:nvGrpSpPr>
        <p:grpSpPr>
          <a:xfrm>
            <a:off x="7965281" y="6062176"/>
            <a:ext cx="2020654" cy="62042"/>
            <a:chOff x="0" y="0"/>
            <a:chExt cx="2020653" cy="62040"/>
          </a:xfrm>
        </p:grpSpPr>
        <p:sp>
          <p:nvSpPr>
            <p:cNvPr id="3559" name="직사각형 214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0" name="직사각형 215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1" name="직사각형 244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2" name="직사각형 245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68" name="그룹 246"/>
          <p:cNvGrpSpPr/>
          <p:nvPr/>
        </p:nvGrpSpPr>
        <p:grpSpPr>
          <a:xfrm>
            <a:off x="7965281" y="6306858"/>
            <a:ext cx="2020654" cy="62042"/>
            <a:chOff x="0" y="0"/>
            <a:chExt cx="2020653" cy="62040"/>
          </a:xfrm>
        </p:grpSpPr>
        <p:sp>
          <p:nvSpPr>
            <p:cNvPr id="3564" name="직사각형 247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5" name="직사각형 248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6" name="직사각형 249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7" name="직사각형 250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73" name="그룹 251"/>
          <p:cNvGrpSpPr/>
          <p:nvPr/>
        </p:nvGrpSpPr>
        <p:grpSpPr>
          <a:xfrm>
            <a:off x="7965281" y="6551538"/>
            <a:ext cx="2020654" cy="62042"/>
            <a:chOff x="0" y="0"/>
            <a:chExt cx="2020653" cy="62040"/>
          </a:xfrm>
        </p:grpSpPr>
        <p:sp>
          <p:nvSpPr>
            <p:cNvPr id="3569" name="직사각형 252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0" name="직사각형 253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1" name="직사각형 254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2" name="직사각형 255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76" name="직사각형 125"/>
          <p:cNvGrpSpPr/>
          <p:nvPr/>
        </p:nvGrpSpPr>
        <p:grpSpPr>
          <a:xfrm>
            <a:off x="10093935" y="4256158"/>
            <a:ext cx="617578" cy="205741"/>
            <a:chOff x="0" y="0"/>
            <a:chExt cx="617577" cy="205740"/>
          </a:xfrm>
        </p:grpSpPr>
        <p:sp>
          <p:nvSpPr>
            <p:cNvPr id="3574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5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sp>
        <p:nvSpPr>
          <p:cNvPr id="3577" name="TextBox 142"/>
          <p:cNvSpPr txBox="1"/>
          <p:nvPr/>
        </p:nvSpPr>
        <p:spPr>
          <a:xfrm>
            <a:off x="3364905" y="2882708"/>
            <a:ext cx="555927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근무시간대별 사원 분포   </a:t>
            </a:r>
            <a:r>
              <a:rPr>
                <a:solidFill>
                  <a:schemeClr val="accent1"/>
                </a:solidFill>
              </a:rPr>
              <a:t>※ </a:t>
            </a:r>
            <a:r>
              <a:rPr>
                <a:solidFill>
                  <a:schemeClr val="accent1"/>
                </a:solidFill>
              </a:rPr>
              <a:t>조회한 기간의 주간 평균 근무시간을 기준으로 산출됩니다</a:t>
            </a:r>
            <a:r>
              <a:rPr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578" name="모서리가 둥근 직사각형 339"/>
          <p:cNvSpPr/>
          <p:nvPr/>
        </p:nvSpPr>
        <p:spPr>
          <a:xfrm>
            <a:off x="10641913" y="5021898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581" name="타원 340"/>
          <p:cNvGrpSpPr/>
          <p:nvPr/>
        </p:nvGrpSpPr>
        <p:grpSpPr>
          <a:xfrm>
            <a:off x="3023918" y="3415901"/>
            <a:ext cx="85615" cy="154941"/>
            <a:chOff x="0" y="0"/>
            <a:chExt cx="85614" cy="154939"/>
          </a:xfrm>
        </p:grpSpPr>
        <p:sp>
          <p:nvSpPr>
            <p:cNvPr id="3579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580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584" name="타원 341"/>
          <p:cNvGrpSpPr/>
          <p:nvPr/>
        </p:nvGrpSpPr>
        <p:grpSpPr>
          <a:xfrm>
            <a:off x="3031266" y="4132224"/>
            <a:ext cx="85615" cy="154941"/>
            <a:chOff x="0" y="0"/>
            <a:chExt cx="85614" cy="154939"/>
          </a:xfrm>
        </p:grpSpPr>
        <p:sp>
          <p:nvSpPr>
            <p:cNvPr id="3582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583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587" name="타원 342"/>
          <p:cNvGrpSpPr/>
          <p:nvPr/>
        </p:nvGrpSpPr>
        <p:grpSpPr>
          <a:xfrm>
            <a:off x="3031266" y="4375327"/>
            <a:ext cx="85615" cy="154941"/>
            <a:chOff x="0" y="0"/>
            <a:chExt cx="85614" cy="154939"/>
          </a:xfrm>
        </p:grpSpPr>
        <p:sp>
          <p:nvSpPr>
            <p:cNvPr id="3585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586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sp>
        <p:nvSpPr>
          <p:cNvPr id="3588" name="직사각형 153"/>
          <p:cNvSpPr/>
          <p:nvPr/>
        </p:nvSpPr>
        <p:spPr>
          <a:xfrm>
            <a:off x="3421152" y="3124760"/>
            <a:ext cx="7290362" cy="1081108"/>
          </a:xfrm>
          <a:prstGeom prst="rect">
            <a:avLst/>
          </a:prstGeom>
          <a:solidFill>
            <a:srgbClr val="F2F2F2">
              <a:alpha val="20000"/>
            </a:srgbClr>
          </a:solidFill>
          <a:ln w="3175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3589" name="표 6"/>
          <p:cNvGraphicFramePr/>
          <p:nvPr/>
        </p:nvGraphicFramePr>
        <p:xfrm>
          <a:off x="3630962" y="3493167"/>
          <a:ext cx="6862871" cy="40951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</a:tblGrid>
              <a:tr h="409513"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90" name="TextBox 164"/>
          <p:cNvSpPr txBox="1"/>
          <p:nvPr/>
        </p:nvSpPr>
        <p:spPr>
          <a:xfrm>
            <a:off x="4413167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10h</a:t>
            </a:r>
          </a:p>
        </p:txBody>
      </p:sp>
      <p:sp>
        <p:nvSpPr>
          <p:cNvPr id="3591" name="TextBox 165"/>
          <p:cNvSpPr txBox="1"/>
          <p:nvPr/>
        </p:nvSpPr>
        <p:spPr>
          <a:xfrm>
            <a:off x="5395274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20h</a:t>
            </a:r>
          </a:p>
        </p:txBody>
      </p:sp>
      <p:sp>
        <p:nvSpPr>
          <p:cNvPr id="3592" name="TextBox 166"/>
          <p:cNvSpPr txBox="1"/>
          <p:nvPr/>
        </p:nvSpPr>
        <p:spPr>
          <a:xfrm>
            <a:off x="6377380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30h</a:t>
            </a:r>
          </a:p>
        </p:txBody>
      </p:sp>
      <p:sp>
        <p:nvSpPr>
          <p:cNvPr id="3593" name="TextBox 167"/>
          <p:cNvSpPr txBox="1"/>
          <p:nvPr/>
        </p:nvSpPr>
        <p:spPr>
          <a:xfrm>
            <a:off x="7359487" y="3944464"/>
            <a:ext cx="381093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40h</a:t>
            </a:r>
          </a:p>
        </p:txBody>
      </p:sp>
      <p:sp>
        <p:nvSpPr>
          <p:cNvPr id="3594" name="TextBox 168"/>
          <p:cNvSpPr txBox="1"/>
          <p:nvPr/>
        </p:nvSpPr>
        <p:spPr>
          <a:xfrm>
            <a:off x="8339214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50h</a:t>
            </a:r>
          </a:p>
        </p:txBody>
      </p:sp>
      <p:sp>
        <p:nvSpPr>
          <p:cNvPr id="3595" name="TextBox 169"/>
          <p:cNvSpPr txBox="1"/>
          <p:nvPr/>
        </p:nvSpPr>
        <p:spPr>
          <a:xfrm>
            <a:off x="9323700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60h</a:t>
            </a:r>
          </a:p>
        </p:txBody>
      </p:sp>
      <p:sp>
        <p:nvSpPr>
          <p:cNvPr id="3596" name="직선 연결선 172"/>
          <p:cNvSpPr/>
          <p:nvPr/>
        </p:nvSpPr>
        <p:spPr>
          <a:xfrm>
            <a:off x="5590473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97" name="직선 연결선 173"/>
          <p:cNvSpPr/>
          <p:nvPr/>
        </p:nvSpPr>
        <p:spPr>
          <a:xfrm>
            <a:off x="6571549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98" name="직선 연결선 174"/>
          <p:cNvSpPr/>
          <p:nvPr/>
        </p:nvSpPr>
        <p:spPr>
          <a:xfrm>
            <a:off x="7551369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99" name="직선 연결선 175"/>
          <p:cNvSpPr/>
          <p:nvPr/>
        </p:nvSpPr>
        <p:spPr>
          <a:xfrm>
            <a:off x="8529587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00" name="직선 연결선 176"/>
          <p:cNvSpPr/>
          <p:nvPr/>
        </p:nvSpPr>
        <p:spPr>
          <a:xfrm>
            <a:off x="9512186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01" name="TextBox 211"/>
          <p:cNvSpPr txBox="1"/>
          <p:nvPr/>
        </p:nvSpPr>
        <p:spPr>
          <a:xfrm>
            <a:off x="8529687" y="325627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solidFill>
                  <a:srgbClr val="FF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52h</a:t>
            </a:r>
          </a:p>
        </p:txBody>
      </p:sp>
      <p:sp>
        <p:nvSpPr>
          <p:cNvPr id="3602" name="직선 연결선 256"/>
          <p:cNvSpPr/>
          <p:nvPr/>
        </p:nvSpPr>
        <p:spPr>
          <a:xfrm>
            <a:off x="8722442" y="3430011"/>
            <a:ext cx="1" cy="469991"/>
          </a:xfrm>
          <a:prstGeom prst="line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03" name="TextBox 267"/>
          <p:cNvSpPr txBox="1"/>
          <p:nvPr/>
        </p:nvSpPr>
        <p:spPr>
          <a:xfrm>
            <a:off x="3364905" y="4286487"/>
            <a:ext cx="302009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   </a:t>
            </a:r>
            <a:r>
              <a:t>l   </a:t>
            </a:r>
            <a:r>
              <a:t>조회 범위 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전체</a:t>
            </a:r>
            <a:r>
              <a:t> </a:t>
            </a:r>
            <a:r>
              <a:t>구간 대상자</a:t>
            </a:r>
          </a:p>
        </p:txBody>
      </p:sp>
      <p:sp>
        <p:nvSpPr>
          <p:cNvPr id="3604" name="직선 연결선 156"/>
          <p:cNvSpPr/>
          <p:nvPr/>
        </p:nvSpPr>
        <p:spPr>
          <a:xfrm>
            <a:off x="4612573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607" name="그룹 17"/>
          <p:cNvGrpSpPr/>
          <p:nvPr/>
        </p:nvGrpSpPr>
        <p:grpSpPr>
          <a:xfrm>
            <a:off x="10435141" y="3201623"/>
            <a:ext cx="203525" cy="189192"/>
            <a:chOff x="0" y="0"/>
            <a:chExt cx="203524" cy="189191"/>
          </a:xfrm>
        </p:grpSpPr>
        <p:sp>
          <p:nvSpPr>
            <p:cNvPr id="3605" name="직사각형 149"/>
            <p:cNvSpPr/>
            <p:nvPr/>
          </p:nvSpPr>
          <p:spPr>
            <a:xfrm>
              <a:off x="-1" y="-1"/>
              <a:ext cx="203526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pic>
          <p:nvPicPr>
            <p:cNvPr id="3606" name="그림 16" descr="그림 16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953" y="28570"/>
              <a:ext cx="146151" cy="133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선 연결선 9"/>
          <p:cNvSpPr/>
          <p:nvPr/>
        </p:nvSpPr>
        <p:spPr>
          <a:xfrm>
            <a:off x="1063316" y="2601141"/>
            <a:ext cx="11313142" cy="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직사각형 8"/>
          <p:cNvSpPr/>
          <p:nvPr/>
        </p:nvSpPr>
        <p:spPr>
          <a:xfrm>
            <a:off x="705713" y="1499932"/>
            <a:ext cx="12028353" cy="4559818"/>
          </a:xfrm>
          <a:prstGeom prst="rect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39" name="직사각형 17"/>
          <p:cNvSpPr txBox="1"/>
          <p:nvPr/>
        </p:nvSpPr>
        <p:spPr>
          <a:xfrm>
            <a:off x="705831" y="6280494"/>
            <a:ext cx="6716894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500">
                <a:solidFill>
                  <a:schemeClr val="accent1"/>
                </a:solidFill>
                <a:latin typeface="[더존] 제목체 50"/>
                <a:ea typeface="[더존] 제목체 50"/>
                <a:cs typeface="[더존] 제목체 50"/>
                <a:sym typeface="[더존] 제목체 50"/>
              </a:defRPr>
            </a:lvl1pPr>
          </a:lstStyle>
          <a:p>
            <a:pPr/>
            <a:r>
              <a:t>Maximizing Potential</a:t>
            </a:r>
          </a:p>
        </p:txBody>
      </p:sp>
      <p:pic>
        <p:nvPicPr>
          <p:cNvPr id="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0" r="0" b="37980"/>
          <a:stretch>
            <a:fillRect/>
          </a:stretch>
        </p:blipFill>
        <p:spPr>
          <a:xfrm>
            <a:off x="11241887" y="1795847"/>
            <a:ext cx="1090610" cy="805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79715" y="2074927"/>
            <a:ext cx="287477" cy="287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09108" y="6285510"/>
            <a:ext cx="1440001" cy="205509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근무시간현황_메인(펼치기)(bar 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" name="직사각형 32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3615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6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3617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18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3619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20" name="직사각형 33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3621" name="직사각형 34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3622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25" name="그룹 40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3623" name="그림 41" descr="그림 4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24" name="그림 45" descr="그림 4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26" name="TextBox 46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3630" name="그룹 47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3627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628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9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31" name="TextBox 51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3632" name="직사각형 5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33" name="직사각형 22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3634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35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36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37" name="직사각형 225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3638" name="직사각형 226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3639" name="직사각형 227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3640" name="직사각형 228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3641" name="직사각형 229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3642" name="직사각형 230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3643" name="직사각형 231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3644" name="직사각형 232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3645" name="직사각형 233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3646" name="직사각형 234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3647" name="직사각형 235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3648" name="직사각형 236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3649" name="직사각형 237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3650" name="직사각형 238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3651" name="직사각형 239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3652" name="직사각형 240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3653" name="직사각형 241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3654" name="직사각형 242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3655" name="직사각형 243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3656" name="직사각형 164"/>
          <p:cNvSpPr/>
          <p:nvPr/>
        </p:nvSpPr>
        <p:spPr>
          <a:xfrm>
            <a:off x="3335094" y="2324100"/>
            <a:ext cx="7471669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57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58" name="TextBox 166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근무시간현황</a:t>
            </a:r>
          </a:p>
        </p:txBody>
      </p:sp>
      <p:sp>
        <p:nvSpPr>
          <p:cNvPr id="3659" name="TextBox 167"/>
          <p:cNvSpPr txBox="1"/>
          <p:nvPr/>
        </p:nvSpPr>
        <p:spPr>
          <a:xfrm>
            <a:off x="3364905" y="4286487"/>
            <a:ext cx="302009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   </a:t>
            </a:r>
            <a:r>
              <a:t>l   </a:t>
            </a:r>
            <a:r>
              <a:t>조회 범위 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34~36h</a:t>
            </a:r>
            <a:r>
              <a:t> </a:t>
            </a:r>
            <a:r>
              <a:t>구간 대상자</a:t>
            </a:r>
          </a:p>
        </p:txBody>
      </p:sp>
      <p:graphicFrame>
        <p:nvGraphicFramePr>
          <p:cNvPr id="3660" name="표 168"/>
          <p:cNvGraphicFramePr/>
          <p:nvPr/>
        </p:nvGraphicFramePr>
        <p:xfrm>
          <a:off x="3427555" y="4510582"/>
          <a:ext cx="7274657" cy="25340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24029"/>
                <a:gridCol w="497090"/>
                <a:gridCol w="641243"/>
                <a:gridCol w="487761"/>
                <a:gridCol w="569167"/>
                <a:gridCol w="625151"/>
                <a:gridCol w="2830215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…(</a:t>
                      </a:r>
                      <a:r>
                        <a:t>중략</a:t>
                      </a:r>
                      <a:r>
                        <a:t>)…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2018-10-01(</a:t>
                      </a:r>
                      <a:r>
                        <a:t>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2018-09-30(</a:t>
                      </a:r>
                      <a:r>
                        <a:t>일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5902">
                <a:tc gridSpan="7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3663" name="직사각형 169"/>
          <p:cNvGrpSpPr/>
          <p:nvPr/>
        </p:nvGrpSpPr>
        <p:grpSpPr>
          <a:xfrm>
            <a:off x="4077947" y="6766448"/>
            <a:ext cx="466726" cy="205742"/>
            <a:chOff x="0" y="0"/>
            <a:chExt cx="466725" cy="205740"/>
          </a:xfrm>
        </p:grpSpPr>
        <p:sp>
          <p:nvSpPr>
            <p:cNvPr id="3661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3662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sp>
        <p:nvSpPr>
          <p:cNvPr id="3664" name="직사각형 173"/>
          <p:cNvSpPr/>
          <p:nvPr/>
        </p:nvSpPr>
        <p:spPr>
          <a:xfrm>
            <a:off x="1847920" y="2324100"/>
            <a:ext cx="1485830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65" name="직사각형 174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3668" name="직사각형 175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3666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3667" name="근태단위명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근태단위명 검색</a:t>
              </a:r>
            </a:p>
          </p:txBody>
        </p:sp>
      </p:grpSp>
      <p:pic>
        <p:nvPicPr>
          <p:cNvPr id="3669" name="그림 176" descr="그림 17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3670" name="TextBox 261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근태단위 선택</a:t>
            </a:r>
          </a:p>
        </p:txBody>
      </p:sp>
      <p:graphicFrame>
        <p:nvGraphicFramePr>
          <p:cNvPr id="3671" name="표 262"/>
          <p:cNvGraphicFramePr/>
          <p:nvPr/>
        </p:nvGraphicFramePr>
        <p:xfrm>
          <a:off x="1912372" y="3124761"/>
          <a:ext cx="1354703" cy="39046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2228"/>
                <a:gridCol w="752475"/>
              </a:tblGrid>
              <a:tr h="24777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근태단위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단위명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2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3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71992">
                <a:tc gridSpan="2"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>
                        <a:alpha val="30000"/>
                      </a:srgb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672" name="모서리가 둥근 직사각형 263"/>
          <p:cNvSpPr/>
          <p:nvPr/>
        </p:nvSpPr>
        <p:spPr>
          <a:xfrm>
            <a:off x="318757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73" name="직사각형 264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3678" name="그룹 265"/>
          <p:cNvGrpSpPr/>
          <p:nvPr/>
        </p:nvGrpSpPr>
        <p:grpSpPr>
          <a:xfrm>
            <a:off x="7965281" y="5083452"/>
            <a:ext cx="2020654" cy="62042"/>
            <a:chOff x="0" y="0"/>
            <a:chExt cx="2020653" cy="62040"/>
          </a:xfrm>
        </p:grpSpPr>
        <p:sp>
          <p:nvSpPr>
            <p:cNvPr id="3674" name="직사각형 266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5" name="직사각형 267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6" name="직사각형 268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7" name="직사각형 269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681" name="타원 285"/>
          <p:cNvGrpSpPr/>
          <p:nvPr/>
        </p:nvGrpSpPr>
        <p:grpSpPr>
          <a:xfrm>
            <a:off x="9519807" y="4671037"/>
            <a:ext cx="114889" cy="180341"/>
            <a:chOff x="0" y="0"/>
            <a:chExt cx="114887" cy="180339"/>
          </a:xfrm>
        </p:grpSpPr>
        <p:sp>
          <p:nvSpPr>
            <p:cNvPr id="3679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680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684" name="타원 286"/>
          <p:cNvGrpSpPr/>
          <p:nvPr/>
        </p:nvGrpSpPr>
        <p:grpSpPr>
          <a:xfrm>
            <a:off x="7688477" y="4671037"/>
            <a:ext cx="114889" cy="180341"/>
            <a:chOff x="0" y="0"/>
            <a:chExt cx="114887" cy="180339"/>
          </a:xfrm>
        </p:grpSpPr>
        <p:sp>
          <p:nvSpPr>
            <p:cNvPr id="3682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683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690" name="그룹 287"/>
          <p:cNvGrpSpPr/>
          <p:nvPr/>
        </p:nvGrpSpPr>
        <p:grpSpPr>
          <a:xfrm>
            <a:off x="9433251" y="4262013"/>
            <a:ext cx="681445" cy="221756"/>
            <a:chOff x="0" y="0"/>
            <a:chExt cx="681444" cy="221754"/>
          </a:xfrm>
        </p:grpSpPr>
        <p:sp>
          <p:nvSpPr>
            <p:cNvPr id="3685" name="직선 연결선 288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6" name="직선 연결선 289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7" name="직선 연결선 290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8" name="직선 연결선 291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9" name="TextBox 292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기간 순</a:t>
              </a:r>
            </a:p>
          </p:txBody>
        </p:sp>
      </p:grpSp>
      <p:sp>
        <p:nvSpPr>
          <p:cNvPr id="3691" name="TextBox 293"/>
          <p:cNvSpPr txBox="1"/>
          <p:nvPr/>
        </p:nvSpPr>
        <p:spPr>
          <a:xfrm>
            <a:off x="3297166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근무기간</a:t>
            </a:r>
          </a:p>
        </p:txBody>
      </p:sp>
      <p:grpSp>
        <p:nvGrpSpPr>
          <p:cNvPr id="3694" name="직사각형 294"/>
          <p:cNvGrpSpPr/>
          <p:nvPr/>
        </p:nvGrpSpPr>
        <p:grpSpPr>
          <a:xfrm>
            <a:off x="4077441" y="2487033"/>
            <a:ext cx="1666502" cy="210952"/>
            <a:chOff x="0" y="0"/>
            <a:chExt cx="1666500" cy="210951"/>
          </a:xfrm>
        </p:grpSpPr>
        <p:sp>
          <p:nvSpPr>
            <p:cNvPr id="3692" name="직사각형"/>
            <p:cNvSpPr/>
            <p:nvPr/>
          </p:nvSpPr>
          <p:spPr>
            <a:xfrm>
              <a:off x="0" y="-1"/>
              <a:ext cx="1666501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693" name="2018-09-09 ~ 2018-10-06"/>
            <p:cNvSpPr txBox="1"/>
            <p:nvPr/>
          </p:nvSpPr>
          <p:spPr>
            <a:xfrm>
              <a:off x="0" y="2605"/>
              <a:ext cx="1666501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2018-09-09 ~ 2018-10-06</a:t>
              </a:r>
            </a:p>
          </p:txBody>
        </p:sp>
      </p:grpSp>
      <p:pic>
        <p:nvPicPr>
          <p:cNvPr id="3695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79042" y="2534921"/>
            <a:ext cx="109114" cy="1151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98" name="직사각형 296"/>
          <p:cNvGrpSpPr/>
          <p:nvPr/>
        </p:nvGrpSpPr>
        <p:grpSpPr>
          <a:xfrm>
            <a:off x="8679550" y="2487033"/>
            <a:ext cx="373649" cy="210952"/>
            <a:chOff x="0" y="0"/>
            <a:chExt cx="373648" cy="210951"/>
          </a:xfrm>
        </p:grpSpPr>
        <p:sp>
          <p:nvSpPr>
            <p:cNvPr id="3696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3697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3699" name="TextBox 297"/>
          <p:cNvSpPr txBox="1"/>
          <p:nvPr/>
        </p:nvSpPr>
        <p:spPr>
          <a:xfrm>
            <a:off x="5391777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3702" name="직사각형 298"/>
          <p:cNvGrpSpPr/>
          <p:nvPr/>
        </p:nvGrpSpPr>
        <p:grpSpPr>
          <a:xfrm>
            <a:off x="6169161" y="2487033"/>
            <a:ext cx="1020623" cy="210952"/>
            <a:chOff x="0" y="0"/>
            <a:chExt cx="1020622" cy="210951"/>
          </a:xfrm>
        </p:grpSpPr>
        <p:sp>
          <p:nvSpPr>
            <p:cNvPr id="3700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01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3703" name="TextBox 299"/>
          <p:cNvSpPr txBox="1"/>
          <p:nvPr/>
        </p:nvSpPr>
        <p:spPr>
          <a:xfrm>
            <a:off x="6810181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3706" name="직사각형 300"/>
          <p:cNvGrpSpPr/>
          <p:nvPr/>
        </p:nvGrpSpPr>
        <p:grpSpPr>
          <a:xfrm>
            <a:off x="7587566" y="2487033"/>
            <a:ext cx="1020623" cy="210952"/>
            <a:chOff x="0" y="0"/>
            <a:chExt cx="1020622" cy="210951"/>
          </a:xfrm>
        </p:grpSpPr>
        <p:sp>
          <p:nvSpPr>
            <p:cNvPr id="3704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705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sp>
        <p:nvSpPr>
          <p:cNvPr id="3707" name="TextBox 303"/>
          <p:cNvSpPr txBox="1"/>
          <p:nvPr/>
        </p:nvSpPr>
        <p:spPr>
          <a:xfrm>
            <a:off x="3437078" y="6466325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3712" name="그룹 349"/>
          <p:cNvGrpSpPr/>
          <p:nvPr/>
        </p:nvGrpSpPr>
        <p:grpSpPr>
          <a:xfrm>
            <a:off x="7965281" y="6551538"/>
            <a:ext cx="2020654" cy="62042"/>
            <a:chOff x="0" y="0"/>
            <a:chExt cx="2020653" cy="62040"/>
          </a:xfrm>
        </p:grpSpPr>
        <p:sp>
          <p:nvSpPr>
            <p:cNvPr id="3708" name="직사각형 350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09" name="직사각형 351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0" name="직사각형 352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1" name="직사각형 353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15" name="직사각형 354"/>
          <p:cNvGrpSpPr/>
          <p:nvPr/>
        </p:nvGrpSpPr>
        <p:grpSpPr>
          <a:xfrm>
            <a:off x="10093935" y="4256158"/>
            <a:ext cx="617578" cy="205741"/>
            <a:chOff x="0" y="0"/>
            <a:chExt cx="617577" cy="205740"/>
          </a:xfrm>
        </p:grpSpPr>
        <p:sp>
          <p:nvSpPr>
            <p:cNvPr id="3713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4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sp>
        <p:nvSpPr>
          <p:cNvPr id="3716" name="TextBox 355"/>
          <p:cNvSpPr txBox="1"/>
          <p:nvPr/>
        </p:nvSpPr>
        <p:spPr>
          <a:xfrm>
            <a:off x="3364905" y="2882708"/>
            <a:ext cx="555927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근무시간대별 사원 분포   </a:t>
            </a:r>
            <a:r>
              <a:rPr>
                <a:solidFill>
                  <a:schemeClr val="accent1"/>
                </a:solidFill>
              </a:rPr>
              <a:t>※ </a:t>
            </a:r>
            <a:r>
              <a:rPr>
                <a:solidFill>
                  <a:schemeClr val="accent1"/>
                </a:solidFill>
              </a:rPr>
              <a:t>조회한 기간의 주간 평균 근무시간을 기준으로 산출됩니다</a:t>
            </a:r>
            <a:r>
              <a:rPr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717" name="모서리가 둥근 직사각형 387"/>
          <p:cNvSpPr/>
          <p:nvPr/>
        </p:nvSpPr>
        <p:spPr>
          <a:xfrm>
            <a:off x="10641913" y="5021898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720" name="타원 388"/>
          <p:cNvGrpSpPr/>
          <p:nvPr/>
        </p:nvGrpSpPr>
        <p:grpSpPr>
          <a:xfrm>
            <a:off x="3023918" y="3415901"/>
            <a:ext cx="85615" cy="154941"/>
            <a:chOff x="0" y="0"/>
            <a:chExt cx="85614" cy="154939"/>
          </a:xfrm>
        </p:grpSpPr>
        <p:sp>
          <p:nvSpPr>
            <p:cNvPr id="3718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719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723" name="타원 389"/>
          <p:cNvGrpSpPr/>
          <p:nvPr/>
        </p:nvGrpSpPr>
        <p:grpSpPr>
          <a:xfrm>
            <a:off x="3031266" y="4132224"/>
            <a:ext cx="85615" cy="154941"/>
            <a:chOff x="0" y="0"/>
            <a:chExt cx="85614" cy="154939"/>
          </a:xfrm>
        </p:grpSpPr>
        <p:sp>
          <p:nvSpPr>
            <p:cNvPr id="3721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722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726" name="타원 390"/>
          <p:cNvGrpSpPr/>
          <p:nvPr/>
        </p:nvGrpSpPr>
        <p:grpSpPr>
          <a:xfrm>
            <a:off x="3031266" y="4375327"/>
            <a:ext cx="85615" cy="154941"/>
            <a:chOff x="0" y="0"/>
            <a:chExt cx="85614" cy="154939"/>
          </a:xfrm>
        </p:grpSpPr>
        <p:sp>
          <p:nvSpPr>
            <p:cNvPr id="3724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725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731" name="그룹 391"/>
          <p:cNvGrpSpPr/>
          <p:nvPr/>
        </p:nvGrpSpPr>
        <p:grpSpPr>
          <a:xfrm>
            <a:off x="8988586" y="5331159"/>
            <a:ext cx="997348" cy="62042"/>
            <a:chOff x="0" y="0"/>
            <a:chExt cx="997347" cy="62040"/>
          </a:xfrm>
        </p:grpSpPr>
        <p:sp>
          <p:nvSpPr>
            <p:cNvPr id="3727" name="직사각형 392"/>
            <p:cNvSpPr/>
            <p:nvPr/>
          </p:nvSpPr>
          <p:spPr>
            <a:xfrm>
              <a:off x="0" y="0"/>
              <a:ext cx="997347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8" name="직사각형 393"/>
            <p:cNvSpPr/>
            <p:nvPr/>
          </p:nvSpPr>
          <p:spPr>
            <a:xfrm>
              <a:off x="-1" y="0"/>
              <a:ext cx="831680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9" name="직사각형 394"/>
            <p:cNvSpPr/>
            <p:nvPr/>
          </p:nvSpPr>
          <p:spPr>
            <a:xfrm>
              <a:off x="-1" y="0"/>
              <a:ext cx="704670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0" name="직사각형 395"/>
            <p:cNvSpPr/>
            <p:nvPr/>
          </p:nvSpPr>
          <p:spPr>
            <a:xfrm>
              <a:off x="0" y="0"/>
              <a:ext cx="50508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36" name="그룹 396"/>
          <p:cNvGrpSpPr/>
          <p:nvPr/>
        </p:nvGrpSpPr>
        <p:grpSpPr>
          <a:xfrm>
            <a:off x="8988586" y="5575839"/>
            <a:ext cx="997348" cy="62042"/>
            <a:chOff x="0" y="0"/>
            <a:chExt cx="997347" cy="62040"/>
          </a:xfrm>
        </p:grpSpPr>
        <p:sp>
          <p:nvSpPr>
            <p:cNvPr id="3732" name="직사각형 397"/>
            <p:cNvSpPr/>
            <p:nvPr/>
          </p:nvSpPr>
          <p:spPr>
            <a:xfrm>
              <a:off x="0" y="0"/>
              <a:ext cx="997347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3" name="직사각형 398"/>
            <p:cNvSpPr/>
            <p:nvPr/>
          </p:nvSpPr>
          <p:spPr>
            <a:xfrm>
              <a:off x="-1" y="0"/>
              <a:ext cx="831680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4" name="직사각형 399"/>
            <p:cNvSpPr/>
            <p:nvPr/>
          </p:nvSpPr>
          <p:spPr>
            <a:xfrm>
              <a:off x="-1" y="0"/>
              <a:ext cx="704670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5" name="직사각형 400"/>
            <p:cNvSpPr/>
            <p:nvPr/>
          </p:nvSpPr>
          <p:spPr>
            <a:xfrm>
              <a:off x="0" y="0"/>
              <a:ext cx="50508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41" name="그룹 401"/>
          <p:cNvGrpSpPr/>
          <p:nvPr/>
        </p:nvGrpSpPr>
        <p:grpSpPr>
          <a:xfrm>
            <a:off x="8988586" y="6065201"/>
            <a:ext cx="997348" cy="62042"/>
            <a:chOff x="0" y="0"/>
            <a:chExt cx="997347" cy="62040"/>
          </a:xfrm>
        </p:grpSpPr>
        <p:sp>
          <p:nvSpPr>
            <p:cNvPr id="3737" name="직사각형 402"/>
            <p:cNvSpPr/>
            <p:nvPr/>
          </p:nvSpPr>
          <p:spPr>
            <a:xfrm>
              <a:off x="0" y="0"/>
              <a:ext cx="997347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8" name="직사각형 403"/>
            <p:cNvSpPr/>
            <p:nvPr/>
          </p:nvSpPr>
          <p:spPr>
            <a:xfrm>
              <a:off x="-1" y="0"/>
              <a:ext cx="831680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9" name="직사각형 404"/>
            <p:cNvSpPr/>
            <p:nvPr/>
          </p:nvSpPr>
          <p:spPr>
            <a:xfrm>
              <a:off x="-1" y="0"/>
              <a:ext cx="704670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0" name="직사각형 405"/>
            <p:cNvSpPr/>
            <p:nvPr/>
          </p:nvSpPr>
          <p:spPr>
            <a:xfrm>
              <a:off x="0" y="0"/>
              <a:ext cx="50508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46" name="그룹 406"/>
          <p:cNvGrpSpPr/>
          <p:nvPr/>
        </p:nvGrpSpPr>
        <p:grpSpPr>
          <a:xfrm>
            <a:off x="8988586" y="6309883"/>
            <a:ext cx="997348" cy="62042"/>
            <a:chOff x="0" y="0"/>
            <a:chExt cx="997347" cy="62040"/>
          </a:xfrm>
        </p:grpSpPr>
        <p:sp>
          <p:nvSpPr>
            <p:cNvPr id="3742" name="직사각형 407"/>
            <p:cNvSpPr/>
            <p:nvPr/>
          </p:nvSpPr>
          <p:spPr>
            <a:xfrm>
              <a:off x="0" y="0"/>
              <a:ext cx="997347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3" name="직사각형 408"/>
            <p:cNvSpPr/>
            <p:nvPr/>
          </p:nvSpPr>
          <p:spPr>
            <a:xfrm>
              <a:off x="-1" y="0"/>
              <a:ext cx="831680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4" name="직사각형 409"/>
            <p:cNvSpPr/>
            <p:nvPr/>
          </p:nvSpPr>
          <p:spPr>
            <a:xfrm>
              <a:off x="-1" y="0"/>
              <a:ext cx="704670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5" name="직사각형 410"/>
            <p:cNvSpPr/>
            <p:nvPr/>
          </p:nvSpPr>
          <p:spPr>
            <a:xfrm>
              <a:off x="0" y="0"/>
              <a:ext cx="505080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49" name="모서리가 둥근 직사각형 411"/>
          <p:cNvGrpSpPr/>
          <p:nvPr/>
        </p:nvGrpSpPr>
        <p:grpSpPr>
          <a:xfrm>
            <a:off x="7301776" y="5271335"/>
            <a:ext cx="521579" cy="193041"/>
            <a:chOff x="0" y="0"/>
            <a:chExt cx="521577" cy="193039"/>
          </a:xfrm>
        </p:grpSpPr>
        <p:sp>
          <p:nvSpPr>
            <p:cNvPr id="3747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748" name="동의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동의</a:t>
              </a:r>
            </a:p>
          </p:txBody>
        </p:sp>
      </p:grpSp>
      <p:grpSp>
        <p:nvGrpSpPr>
          <p:cNvPr id="3752" name="모서리가 둥근 직사각형 412"/>
          <p:cNvGrpSpPr/>
          <p:nvPr/>
        </p:nvGrpSpPr>
        <p:grpSpPr>
          <a:xfrm>
            <a:off x="7301776" y="5514821"/>
            <a:ext cx="521579" cy="193041"/>
            <a:chOff x="0" y="0"/>
            <a:chExt cx="521577" cy="193039"/>
          </a:xfrm>
        </p:grpSpPr>
        <p:sp>
          <p:nvSpPr>
            <p:cNvPr id="3750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751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3755" name="모서리가 둥근 직사각형 413"/>
          <p:cNvGrpSpPr/>
          <p:nvPr/>
        </p:nvGrpSpPr>
        <p:grpSpPr>
          <a:xfrm>
            <a:off x="7301776" y="6005089"/>
            <a:ext cx="521579" cy="193041"/>
            <a:chOff x="0" y="0"/>
            <a:chExt cx="521577" cy="193039"/>
          </a:xfrm>
        </p:grpSpPr>
        <p:sp>
          <p:nvSpPr>
            <p:cNvPr id="3753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4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3758" name="모서리가 둥근 직사각형 414"/>
          <p:cNvGrpSpPr/>
          <p:nvPr/>
        </p:nvGrpSpPr>
        <p:grpSpPr>
          <a:xfrm>
            <a:off x="7301776" y="6248577"/>
            <a:ext cx="521579" cy="193041"/>
            <a:chOff x="0" y="0"/>
            <a:chExt cx="521577" cy="193039"/>
          </a:xfrm>
        </p:grpSpPr>
        <p:sp>
          <p:nvSpPr>
            <p:cNvPr id="3756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7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3759" name="TextBox 142"/>
          <p:cNvSpPr txBox="1"/>
          <p:nvPr/>
        </p:nvSpPr>
        <p:spPr>
          <a:xfrm>
            <a:off x="3437078" y="4952662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_</a:t>
            </a:r>
          </a:p>
        </p:txBody>
      </p:sp>
      <p:sp>
        <p:nvSpPr>
          <p:cNvPr id="3760" name="직사각형 149"/>
          <p:cNvSpPr/>
          <p:nvPr/>
        </p:nvSpPr>
        <p:spPr>
          <a:xfrm>
            <a:off x="3421152" y="3124760"/>
            <a:ext cx="7290362" cy="1081108"/>
          </a:xfrm>
          <a:prstGeom prst="rect">
            <a:avLst/>
          </a:prstGeom>
          <a:solidFill>
            <a:srgbClr val="F2F2F2">
              <a:alpha val="20000"/>
            </a:srgbClr>
          </a:solidFill>
          <a:ln w="3175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3761" name="표 150"/>
          <p:cNvGraphicFramePr/>
          <p:nvPr/>
        </p:nvGraphicFramePr>
        <p:xfrm>
          <a:off x="3630962" y="3493167"/>
          <a:ext cx="6862871" cy="40951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</a:tblGrid>
              <a:tr h="409513"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62" name="TextBox 151"/>
          <p:cNvSpPr txBox="1"/>
          <p:nvPr/>
        </p:nvSpPr>
        <p:spPr>
          <a:xfrm>
            <a:off x="4413167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10h</a:t>
            </a:r>
          </a:p>
        </p:txBody>
      </p:sp>
      <p:sp>
        <p:nvSpPr>
          <p:cNvPr id="3763" name="TextBox 152"/>
          <p:cNvSpPr txBox="1"/>
          <p:nvPr/>
        </p:nvSpPr>
        <p:spPr>
          <a:xfrm>
            <a:off x="5395274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20h</a:t>
            </a:r>
          </a:p>
        </p:txBody>
      </p:sp>
      <p:sp>
        <p:nvSpPr>
          <p:cNvPr id="3764" name="TextBox 153"/>
          <p:cNvSpPr txBox="1"/>
          <p:nvPr/>
        </p:nvSpPr>
        <p:spPr>
          <a:xfrm>
            <a:off x="6377380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30h</a:t>
            </a:r>
          </a:p>
        </p:txBody>
      </p:sp>
      <p:sp>
        <p:nvSpPr>
          <p:cNvPr id="3765" name="TextBox 154"/>
          <p:cNvSpPr txBox="1"/>
          <p:nvPr/>
        </p:nvSpPr>
        <p:spPr>
          <a:xfrm>
            <a:off x="7359487" y="3944464"/>
            <a:ext cx="381093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40h</a:t>
            </a:r>
          </a:p>
        </p:txBody>
      </p:sp>
      <p:sp>
        <p:nvSpPr>
          <p:cNvPr id="3766" name="TextBox 155"/>
          <p:cNvSpPr txBox="1"/>
          <p:nvPr/>
        </p:nvSpPr>
        <p:spPr>
          <a:xfrm>
            <a:off x="8339214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50h</a:t>
            </a:r>
          </a:p>
        </p:txBody>
      </p:sp>
      <p:sp>
        <p:nvSpPr>
          <p:cNvPr id="3767" name="TextBox 156"/>
          <p:cNvSpPr txBox="1"/>
          <p:nvPr/>
        </p:nvSpPr>
        <p:spPr>
          <a:xfrm>
            <a:off x="9323700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60h</a:t>
            </a:r>
          </a:p>
        </p:txBody>
      </p:sp>
      <p:sp>
        <p:nvSpPr>
          <p:cNvPr id="3768" name="직선 연결선 157"/>
          <p:cNvSpPr/>
          <p:nvPr/>
        </p:nvSpPr>
        <p:spPr>
          <a:xfrm>
            <a:off x="5590473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69" name="직선 연결선 158"/>
          <p:cNvSpPr/>
          <p:nvPr/>
        </p:nvSpPr>
        <p:spPr>
          <a:xfrm>
            <a:off x="6571549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70" name="직선 연결선 159"/>
          <p:cNvSpPr/>
          <p:nvPr/>
        </p:nvSpPr>
        <p:spPr>
          <a:xfrm>
            <a:off x="7551369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71" name="직선 연결선 160"/>
          <p:cNvSpPr/>
          <p:nvPr/>
        </p:nvSpPr>
        <p:spPr>
          <a:xfrm>
            <a:off x="8529587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72" name="직선 연결선 161"/>
          <p:cNvSpPr/>
          <p:nvPr/>
        </p:nvSpPr>
        <p:spPr>
          <a:xfrm>
            <a:off x="9512186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73" name="TextBox 162"/>
          <p:cNvSpPr txBox="1"/>
          <p:nvPr/>
        </p:nvSpPr>
        <p:spPr>
          <a:xfrm>
            <a:off x="8529687" y="325627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solidFill>
                  <a:srgbClr val="FF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52h</a:t>
            </a:r>
          </a:p>
        </p:txBody>
      </p:sp>
      <p:sp>
        <p:nvSpPr>
          <p:cNvPr id="3774" name="직선 연결선 163"/>
          <p:cNvSpPr/>
          <p:nvPr/>
        </p:nvSpPr>
        <p:spPr>
          <a:xfrm>
            <a:off x="8722442" y="3430011"/>
            <a:ext cx="1" cy="469991"/>
          </a:xfrm>
          <a:prstGeom prst="line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75" name="직선 연결선 170"/>
          <p:cNvSpPr/>
          <p:nvPr/>
        </p:nvSpPr>
        <p:spPr>
          <a:xfrm>
            <a:off x="4612573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78" name="그룹 171"/>
          <p:cNvGrpSpPr/>
          <p:nvPr/>
        </p:nvGrpSpPr>
        <p:grpSpPr>
          <a:xfrm>
            <a:off x="10435141" y="3201623"/>
            <a:ext cx="203525" cy="189192"/>
            <a:chOff x="0" y="0"/>
            <a:chExt cx="203524" cy="189191"/>
          </a:xfrm>
        </p:grpSpPr>
        <p:sp>
          <p:nvSpPr>
            <p:cNvPr id="3776" name="직사각형 172"/>
            <p:cNvSpPr/>
            <p:nvPr/>
          </p:nvSpPr>
          <p:spPr>
            <a:xfrm>
              <a:off x="-1" y="-1"/>
              <a:ext cx="203526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pic>
          <p:nvPicPr>
            <p:cNvPr id="3777" name="그림 177" descr="그림 177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953" y="28570"/>
              <a:ext cx="146151" cy="133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79" name="직사각형 178"/>
          <p:cNvSpPr/>
          <p:nvPr/>
        </p:nvSpPr>
        <p:spPr>
          <a:xfrm>
            <a:off x="6962903" y="3489371"/>
            <a:ext cx="195135" cy="410631"/>
          </a:xfrm>
          <a:prstGeom prst="rect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근무시간현황_메인(사원순)(bar 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직사각형 32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3787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8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3789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90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3791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92" name="직사각형 33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3793" name="직사각형 34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3794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97" name="그룹 40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3795" name="그림 41" descr="그림 4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96" name="그림 45" descr="그림 4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98" name="TextBox 46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3802" name="그룹 47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3799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800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1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03" name="TextBox 51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3804" name="직사각형 5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805" name="직사각형 22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3806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807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08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09" name="직사각형 225"/>
          <p:cNvSpPr txBox="1"/>
          <p:nvPr/>
        </p:nvSpPr>
        <p:spPr>
          <a:xfrm>
            <a:off x="333021" y="259314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3810" name="직사각형 226"/>
          <p:cNvSpPr txBox="1"/>
          <p:nvPr/>
        </p:nvSpPr>
        <p:spPr>
          <a:xfrm>
            <a:off x="333021" y="28053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3811" name="직사각형 227"/>
          <p:cNvSpPr txBox="1"/>
          <p:nvPr/>
        </p:nvSpPr>
        <p:spPr>
          <a:xfrm>
            <a:off x="333021" y="301758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3812" name="직사각형 228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3813" name="직사각형 229"/>
          <p:cNvSpPr txBox="1"/>
          <p:nvPr/>
        </p:nvSpPr>
        <p:spPr>
          <a:xfrm>
            <a:off x="333021" y="322980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3814" name="직사각형 230"/>
          <p:cNvSpPr txBox="1"/>
          <p:nvPr/>
        </p:nvSpPr>
        <p:spPr>
          <a:xfrm>
            <a:off x="331597" y="343433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3815" name="직사각형 231"/>
          <p:cNvSpPr txBox="1"/>
          <p:nvPr/>
        </p:nvSpPr>
        <p:spPr>
          <a:xfrm>
            <a:off x="331597" y="364655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3816" name="직사각형 232"/>
          <p:cNvSpPr txBox="1"/>
          <p:nvPr/>
        </p:nvSpPr>
        <p:spPr>
          <a:xfrm>
            <a:off x="459690" y="406330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3817" name="직사각형 233"/>
          <p:cNvSpPr txBox="1"/>
          <p:nvPr/>
        </p:nvSpPr>
        <p:spPr>
          <a:xfrm>
            <a:off x="459690" y="4275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3818" name="직사각형 234"/>
          <p:cNvSpPr txBox="1"/>
          <p:nvPr/>
        </p:nvSpPr>
        <p:spPr>
          <a:xfrm>
            <a:off x="459690" y="448774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3819" name="직사각형 235"/>
          <p:cNvSpPr txBox="1"/>
          <p:nvPr/>
        </p:nvSpPr>
        <p:spPr>
          <a:xfrm>
            <a:off x="333021" y="385108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3820" name="직사각형 236"/>
          <p:cNvSpPr txBox="1"/>
          <p:nvPr/>
        </p:nvSpPr>
        <p:spPr>
          <a:xfrm>
            <a:off x="459690" y="469996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3821" name="직사각형 237"/>
          <p:cNvSpPr txBox="1"/>
          <p:nvPr/>
        </p:nvSpPr>
        <p:spPr>
          <a:xfrm>
            <a:off x="333021" y="512441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3822" name="직사각형 238"/>
          <p:cNvSpPr txBox="1"/>
          <p:nvPr/>
        </p:nvSpPr>
        <p:spPr>
          <a:xfrm>
            <a:off x="459690" y="533663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3823" name="직사각형 239"/>
          <p:cNvSpPr txBox="1"/>
          <p:nvPr/>
        </p:nvSpPr>
        <p:spPr>
          <a:xfrm>
            <a:off x="459690" y="5548852"/>
            <a:ext cx="1041073" cy="20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3824" name="직사각형 240"/>
          <p:cNvSpPr txBox="1"/>
          <p:nvPr/>
        </p:nvSpPr>
        <p:spPr>
          <a:xfrm>
            <a:off x="459690" y="5761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3825" name="직사각형 241"/>
          <p:cNvSpPr txBox="1"/>
          <p:nvPr/>
        </p:nvSpPr>
        <p:spPr>
          <a:xfrm>
            <a:off x="459690" y="597329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3826" name="직사각형 242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3827" name="직사각형 243"/>
          <p:cNvSpPr txBox="1"/>
          <p:nvPr/>
        </p:nvSpPr>
        <p:spPr>
          <a:xfrm>
            <a:off x="468128" y="4912188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3828" name="직사각형 160"/>
          <p:cNvSpPr/>
          <p:nvPr/>
        </p:nvSpPr>
        <p:spPr>
          <a:xfrm>
            <a:off x="3335094" y="2324100"/>
            <a:ext cx="7471669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29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830" name="TextBox 162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근무시간현황</a:t>
            </a:r>
          </a:p>
        </p:txBody>
      </p:sp>
      <p:graphicFrame>
        <p:nvGraphicFramePr>
          <p:cNvPr id="3831" name="표 164"/>
          <p:cNvGraphicFramePr/>
          <p:nvPr/>
        </p:nvGraphicFramePr>
        <p:xfrm>
          <a:off x="3427555" y="4510582"/>
          <a:ext cx="7274657" cy="25340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24029"/>
                <a:gridCol w="497090"/>
                <a:gridCol w="641243"/>
                <a:gridCol w="487761"/>
                <a:gridCol w="569167"/>
                <a:gridCol w="625151"/>
                <a:gridCol w="2830215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40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60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5902">
                <a:tc gridSpan="7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3834" name="직사각형 165"/>
          <p:cNvGrpSpPr/>
          <p:nvPr/>
        </p:nvGrpSpPr>
        <p:grpSpPr>
          <a:xfrm>
            <a:off x="4077947" y="6766448"/>
            <a:ext cx="466726" cy="205742"/>
            <a:chOff x="0" y="0"/>
            <a:chExt cx="466725" cy="205740"/>
          </a:xfrm>
        </p:grpSpPr>
        <p:sp>
          <p:nvSpPr>
            <p:cNvPr id="3832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3833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sp>
        <p:nvSpPr>
          <p:cNvPr id="3835" name="직사각형 169"/>
          <p:cNvSpPr/>
          <p:nvPr/>
        </p:nvSpPr>
        <p:spPr>
          <a:xfrm>
            <a:off x="1847920" y="2324100"/>
            <a:ext cx="1485830" cy="4788970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36" name="직사각형 170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3839" name="직사각형 171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3837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3838" name="근태단위명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근태단위명 검색</a:t>
              </a:r>
            </a:p>
          </p:txBody>
        </p:sp>
      </p:grpSp>
      <p:pic>
        <p:nvPicPr>
          <p:cNvPr id="3840" name="그림 172" descr="그림 17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3841" name="TextBox 173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근태단위 선택</a:t>
            </a:r>
          </a:p>
        </p:txBody>
      </p:sp>
      <p:graphicFrame>
        <p:nvGraphicFramePr>
          <p:cNvPr id="3842" name="표 174"/>
          <p:cNvGraphicFramePr/>
          <p:nvPr/>
        </p:nvGraphicFramePr>
        <p:xfrm>
          <a:off x="1912372" y="3124761"/>
          <a:ext cx="1354703" cy="39046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2228"/>
                <a:gridCol w="752475"/>
              </a:tblGrid>
              <a:tr h="24777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근태단위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단위명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2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개발</a:t>
                      </a:r>
                      <a:r>
                        <a:t>3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근무조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A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70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B</a:t>
                      </a:r>
                      <a:r>
                        <a:t>그룹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71992">
                <a:tc gridSpan="2"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>
                        <a:alpha val="30000"/>
                      </a:srgb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843" name="모서리가 둥근 직사각형 175"/>
          <p:cNvSpPr/>
          <p:nvPr/>
        </p:nvSpPr>
        <p:spPr>
          <a:xfrm>
            <a:off x="318757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44" name="직사각형 176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3849" name="그룹 261"/>
          <p:cNvGrpSpPr/>
          <p:nvPr/>
        </p:nvGrpSpPr>
        <p:grpSpPr>
          <a:xfrm>
            <a:off x="7965281" y="5083452"/>
            <a:ext cx="2020654" cy="62042"/>
            <a:chOff x="0" y="0"/>
            <a:chExt cx="2020653" cy="62040"/>
          </a:xfrm>
        </p:grpSpPr>
        <p:sp>
          <p:nvSpPr>
            <p:cNvPr id="3845" name="직사각형 262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6" name="직사각형 263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7" name="직사각형 264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8" name="직사각형 265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54" name="그룹 266"/>
          <p:cNvGrpSpPr/>
          <p:nvPr/>
        </p:nvGrpSpPr>
        <p:grpSpPr>
          <a:xfrm>
            <a:off x="7965281" y="5328134"/>
            <a:ext cx="2020654" cy="62042"/>
            <a:chOff x="0" y="0"/>
            <a:chExt cx="2020653" cy="62040"/>
          </a:xfrm>
        </p:grpSpPr>
        <p:sp>
          <p:nvSpPr>
            <p:cNvPr id="3850" name="직사각형 267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1" name="직사각형 268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2" name="직사각형 269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3" name="직사각형 270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59" name="그룹 271"/>
          <p:cNvGrpSpPr/>
          <p:nvPr/>
        </p:nvGrpSpPr>
        <p:grpSpPr>
          <a:xfrm>
            <a:off x="7965281" y="5572814"/>
            <a:ext cx="2020654" cy="62042"/>
            <a:chOff x="0" y="0"/>
            <a:chExt cx="2020653" cy="62040"/>
          </a:xfrm>
        </p:grpSpPr>
        <p:sp>
          <p:nvSpPr>
            <p:cNvPr id="3855" name="직사각형 272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6" name="직사각형 273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7" name="직사각형 274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8" name="직사각형 275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64" name="그룹 276"/>
          <p:cNvGrpSpPr/>
          <p:nvPr/>
        </p:nvGrpSpPr>
        <p:grpSpPr>
          <a:xfrm>
            <a:off x="7965281" y="5817496"/>
            <a:ext cx="2020654" cy="62042"/>
            <a:chOff x="0" y="0"/>
            <a:chExt cx="2020653" cy="62040"/>
          </a:xfrm>
        </p:grpSpPr>
        <p:sp>
          <p:nvSpPr>
            <p:cNvPr id="3860" name="직사각형 277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61" name="직사각형 278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62" name="직사각형 279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63" name="직사각형 280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67" name="타원 281"/>
          <p:cNvGrpSpPr/>
          <p:nvPr/>
        </p:nvGrpSpPr>
        <p:grpSpPr>
          <a:xfrm>
            <a:off x="9519807" y="4671037"/>
            <a:ext cx="114889" cy="180341"/>
            <a:chOff x="0" y="0"/>
            <a:chExt cx="114887" cy="180339"/>
          </a:xfrm>
        </p:grpSpPr>
        <p:sp>
          <p:nvSpPr>
            <p:cNvPr id="3865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866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870" name="타원 282"/>
          <p:cNvGrpSpPr/>
          <p:nvPr/>
        </p:nvGrpSpPr>
        <p:grpSpPr>
          <a:xfrm>
            <a:off x="7688477" y="4671037"/>
            <a:ext cx="114889" cy="180341"/>
            <a:chOff x="0" y="0"/>
            <a:chExt cx="114887" cy="180339"/>
          </a:xfrm>
        </p:grpSpPr>
        <p:sp>
          <p:nvSpPr>
            <p:cNvPr id="3868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869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876" name="그룹 283"/>
          <p:cNvGrpSpPr/>
          <p:nvPr/>
        </p:nvGrpSpPr>
        <p:grpSpPr>
          <a:xfrm>
            <a:off x="9433251" y="4262013"/>
            <a:ext cx="681445" cy="221756"/>
            <a:chOff x="0" y="0"/>
            <a:chExt cx="681444" cy="221754"/>
          </a:xfrm>
        </p:grpSpPr>
        <p:sp>
          <p:nvSpPr>
            <p:cNvPr id="3871" name="직선 연결선 284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2" name="직선 연결선 285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3" name="직선 연결선 286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4" name="직선 연결선 287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5" name="TextBox 288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 순</a:t>
              </a:r>
            </a:p>
          </p:txBody>
        </p:sp>
      </p:grpSp>
      <p:sp>
        <p:nvSpPr>
          <p:cNvPr id="3877" name="TextBox 289"/>
          <p:cNvSpPr txBox="1"/>
          <p:nvPr/>
        </p:nvSpPr>
        <p:spPr>
          <a:xfrm>
            <a:off x="3297166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근무기간</a:t>
            </a:r>
          </a:p>
        </p:txBody>
      </p:sp>
      <p:grpSp>
        <p:nvGrpSpPr>
          <p:cNvPr id="3880" name="직사각형 290"/>
          <p:cNvGrpSpPr/>
          <p:nvPr/>
        </p:nvGrpSpPr>
        <p:grpSpPr>
          <a:xfrm>
            <a:off x="4077441" y="2487033"/>
            <a:ext cx="1666502" cy="210952"/>
            <a:chOff x="0" y="0"/>
            <a:chExt cx="1666500" cy="210951"/>
          </a:xfrm>
        </p:grpSpPr>
        <p:sp>
          <p:nvSpPr>
            <p:cNvPr id="3878" name="직사각형"/>
            <p:cNvSpPr/>
            <p:nvPr/>
          </p:nvSpPr>
          <p:spPr>
            <a:xfrm>
              <a:off x="0" y="-1"/>
              <a:ext cx="1666501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879" name="2018-09-09 ~ 2018-10-06"/>
            <p:cNvSpPr txBox="1"/>
            <p:nvPr/>
          </p:nvSpPr>
          <p:spPr>
            <a:xfrm>
              <a:off x="0" y="2605"/>
              <a:ext cx="1666501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2018-09-09 ~ 2018-10-06</a:t>
              </a:r>
            </a:p>
          </p:txBody>
        </p:sp>
      </p:grpSp>
      <p:pic>
        <p:nvPicPr>
          <p:cNvPr id="3881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79042" y="2534921"/>
            <a:ext cx="109114" cy="1151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84" name="직사각형 292"/>
          <p:cNvGrpSpPr/>
          <p:nvPr/>
        </p:nvGrpSpPr>
        <p:grpSpPr>
          <a:xfrm>
            <a:off x="8679550" y="2487033"/>
            <a:ext cx="373649" cy="210952"/>
            <a:chOff x="0" y="0"/>
            <a:chExt cx="373648" cy="210951"/>
          </a:xfrm>
        </p:grpSpPr>
        <p:sp>
          <p:nvSpPr>
            <p:cNvPr id="3882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3883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3885" name="TextBox 293"/>
          <p:cNvSpPr txBox="1"/>
          <p:nvPr/>
        </p:nvSpPr>
        <p:spPr>
          <a:xfrm>
            <a:off x="5391777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3888" name="직사각형 294"/>
          <p:cNvGrpSpPr/>
          <p:nvPr/>
        </p:nvGrpSpPr>
        <p:grpSpPr>
          <a:xfrm>
            <a:off x="6169161" y="2487033"/>
            <a:ext cx="1020623" cy="210952"/>
            <a:chOff x="0" y="0"/>
            <a:chExt cx="1020622" cy="210951"/>
          </a:xfrm>
        </p:grpSpPr>
        <p:sp>
          <p:nvSpPr>
            <p:cNvPr id="3886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87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3889" name="TextBox 295"/>
          <p:cNvSpPr txBox="1"/>
          <p:nvPr/>
        </p:nvSpPr>
        <p:spPr>
          <a:xfrm>
            <a:off x="6810181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3892" name="직사각형 296"/>
          <p:cNvGrpSpPr/>
          <p:nvPr/>
        </p:nvGrpSpPr>
        <p:grpSpPr>
          <a:xfrm>
            <a:off x="7587566" y="2487033"/>
            <a:ext cx="1020623" cy="210952"/>
            <a:chOff x="0" y="0"/>
            <a:chExt cx="1020622" cy="210951"/>
          </a:xfrm>
        </p:grpSpPr>
        <p:sp>
          <p:nvSpPr>
            <p:cNvPr id="3890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3891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grpSp>
        <p:nvGrpSpPr>
          <p:cNvPr id="3897" name="그룹 301"/>
          <p:cNvGrpSpPr/>
          <p:nvPr/>
        </p:nvGrpSpPr>
        <p:grpSpPr>
          <a:xfrm>
            <a:off x="7965281" y="6062176"/>
            <a:ext cx="2020654" cy="62042"/>
            <a:chOff x="0" y="0"/>
            <a:chExt cx="2020653" cy="62040"/>
          </a:xfrm>
        </p:grpSpPr>
        <p:sp>
          <p:nvSpPr>
            <p:cNvPr id="3893" name="직사각형 302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94" name="직사각형 303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95" name="직사각형 304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96" name="직사각형 305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902" name="그룹 306"/>
          <p:cNvGrpSpPr/>
          <p:nvPr/>
        </p:nvGrpSpPr>
        <p:grpSpPr>
          <a:xfrm>
            <a:off x="7965281" y="6306858"/>
            <a:ext cx="2020654" cy="62042"/>
            <a:chOff x="0" y="0"/>
            <a:chExt cx="2020653" cy="62040"/>
          </a:xfrm>
        </p:grpSpPr>
        <p:sp>
          <p:nvSpPr>
            <p:cNvPr id="3898" name="직사각형 307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99" name="직사각형 308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0" name="직사각형 343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1" name="직사각형 344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907" name="그룹 345"/>
          <p:cNvGrpSpPr/>
          <p:nvPr/>
        </p:nvGrpSpPr>
        <p:grpSpPr>
          <a:xfrm>
            <a:off x="7965281" y="6551538"/>
            <a:ext cx="2020654" cy="62042"/>
            <a:chOff x="0" y="0"/>
            <a:chExt cx="2020653" cy="62040"/>
          </a:xfrm>
        </p:grpSpPr>
        <p:sp>
          <p:nvSpPr>
            <p:cNvPr id="3903" name="직사각형 346"/>
            <p:cNvSpPr/>
            <p:nvPr/>
          </p:nvSpPr>
          <p:spPr>
            <a:xfrm>
              <a:off x="-1" y="0"/>
              <a:ext cx="2020655" cy="620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4" name="직사각형 347"/>
            <p:cNvSpPr/>
            <p:nvPr/>
          </p:nvSpPr>
          <p:spPr>
            <a:xfrm>
              <a:off x="-1" y="0"/>
              <a:ext cx="1685007" cy="62041"/>
            </a:xfrm>
            <a:prstGeom prst="rect">
              <a:avLst/>
            </a:prstGeom>
            <a:solidFill>
              <a:srgbClr val="F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5" name="직사각형 348"/>
            <p:cNvSpPr/>
            <p:nvPr/>
          </p:nvSpPr>
          <p:spPr>
            <a:xfrm>
              <a:off x="-1" y="0"/>
              <a:ext cx="1427678" cy="62041"/>
            </a:xfrm>
            <a:prstGeom prst="rect">
              <a:avLst/>
            </a:prstGeom>
            <a:solidFill>
              <a:srgbClr val="B6DF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6" name="직사각형 349"/>
            <p:cNvSpPr/>
            <p:nvPr/>
          </p:nvSpPr>
          <p:spPr>
            <a:xfrm>
              <a:off x="0" y="0"/>
              <a:ext cx="1023306" cy="6204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910" name="직사각형 350"/>
          <p:cNvGrpSpPr/>
          <p:nvPr/>
        </p:nvGrpSpPr>
        <p:grpSpPr>
          <a:xfrm>
            <a:off x="10093935" y="4256158"/>
            <a:ext cx="617578" cy="205741"/>
            <a:chOff x="0" y="0"/>
            <a:chExt cx="617577" cy="205740"/>
          </a:xfrm>
        </p:grpSpPr>
        <p:sp>
          <p:nvSpPr>
            <p:cNvPr id="3908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9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sp>
        <p:nvSpPr>
          <p:cNvPr id="3911" name="TextBox 351"/>
          <p:cNvSpPr txBox="1"/>
          <p:nvPr/>
        </p:nvSpPr>
        <p:spPr>
          <a:xfrm>
            <a:off x="3364905" y="2882708"/>
            <a:ext cx="555927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근무시간대별 사원 분포   </a:t>
            </a:r>
            <a:r>
              <a:rPr>
                <a:solidFill>
                  <a:schemeClr val="accent1"/>
                </a:solidFill>
              </a:rPr>
              <a:t>※ </a:t>
            </a:r>
            <a:r>
              <a:rPr>
                <a:solidFill>
                  <a:schemeClr val="accent1"/>
                </a:solidFill>
              </a:rPr>
              <a:t>조회한 기간의 주간 평균 근무시간을 기준으로 산출됩니다</a:t>
            </a:r>
            <a:r>
              <a:rPr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912" name="모서리가 둥근 직사각형 383"/>
          <p:cNvSpPr/>
          <p:nvPr/>
        </p:nvSpPr>
        <p:spPr>
          <a:xfrm>
            <a:off x="10641913" y="5021898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915" name="타원 384"/>
          <p:cNvGrpSpPr/>
          <p:nvPr/>
        </p:nvGrpSpPr>
        <p:grpSpPr>
          <a:xfrm>
            <a:off x="3023918" y="3415901"/>
            <a:ext cx="85615" cy="154941"/>
            <a:chOff x="0" y="0"/>
            <a:chExt cx="85614" cy="154939"/>
          </a:xfrm>
        </p:grpSpPr>
        <p:sp>
          <p:nvSpPr>
            <p:cNvPr id="3913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914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918" name="타원 385"/>
          <p:cNvGrpSpPr/>
          <p:nvPr/>
        </p:nvGrpSpPr>
        <p:grpSpPr>
          <a:xfrm>
            <a:off x="3031266" y="4132224"/>
            <a:ext cx="85615" cy="154941"/>
            <a:chOff x="0" y="0"/>
            <a:chExt cx="85614" cy="154939"/>
          </a:xfrm>
        </p:grpSpPr>
        <p:sp>
          <p:nvSpPr>
            <p:cNvPr id="3916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917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3921" name="타원 386"/>
          <p:cNvGrpSpPr/>
          <p:nvPr/>
        </p:nvGrpSpPr>
        <p:grpSpPr>
          <a:xfrm>
            <a:off x="3031266" y="4375327"/>
            <a:ext cx="85615" cy="154941"/>
            <a:chOff x="0" y="0"/>
            <a:chExt cx="85614" cy="154939"/>
          </a:xfrm>
        </p:grpSpPr>
        <p:sp>
          <p:nvSpPr>
            <p:cNvPr id="3919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3920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aphicFrame>
        <p:nvGraphicFramePr>
          <p:cNvPr id="3922" name="표 387"/>
          <p:cNvGraphicFramePr/>
          <p:nvPr/>
        </p:nvGraphicFramePr>
        <p:xfrm>
          <a:off x="5123419" y="4510582"/>
          <a:ext cx="2121121" cy="219812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24029"/>
                <a:gridCol w="497090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23" name="표 388"/>
          <p:cNvGraphicFramePr/>
          <p:nvPr/>
        </p:nvGraphicFramePr>
        <p:xfrm>
          <a:off x="3427555" y="4510582"/>
          <a:ext cx="1698172" cy="219812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41243"/>
                <a:gridCol w="487761"/>
                <a:gridCol w="569167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개발</a:t>
                      </a:r>
                      <a:r>
                        <a:t>1</a:t>
                      </a:r>
                      <a:r>
                        <a:t>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24" name="TextBox 166"/>
          <p:cNvSpPr txBox="1"/>
          <p:nvPr/>
        </p:nvSpPr>
        <p:spPr>
          <a:xfrm>
            <a:off x="5131292" y="5247909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925" name="TextBox 167"/>
          <p:cNvSpPr txBox="1"/>
          <p:nvPr/>
        </p:nvSpPr>
        <p:spPr>
          <a:xfrm>
            <a:off x="5131292" y="5490759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926" name="TextBox 168"/>
          <p:cNvSpPr txBox="1"/>
          <p:nvPr/>
        </p:nvSpPr>
        <p:spPr>
          <a:xfrm>
            <a:off x="5131292" y="5733610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927" name="TextBox 297"/>
          <p:cNvSpPr txBox="1"/>
          <p:nvPr/>
        </p:nvSpPr>
        <p:spPr>
          <a:xfrm>
            <a:off x="5131292" y="5005470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928" name="TextBox 298"/>
          <p:cNvSpPr txBox="1"/>
          <p:nvPr/>
        </p:nvSpPr>
        <p:spPr>
          <a:xfrm>
            <a:off x="5131292" y="6223475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929" name="TextBox 299"/>
          <p:cNvSpPr txBox="1"/>
          <p:nvPr/>
        </p:nvSpPr>
        <p:spPr>
          <a:xfrm>
            <a:off x="5131292" y="6466325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930" name="TextBox 300"/>
          <p:cNvSpPr txBox="1"/>
          <p:nvPr/>
        </p:nvSpPr>
        <p:spPr>
          <a:xfrm>
            <a:off x="5131292" y="5981036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931" name="TextBox 198"/>
          <p:cNvSpPr txBox="1"/>
          <p:nvPr/>
        </p:nvSpPr>
        <p:spPr>
          <a:xfrm>
            <a:off x="3364905" y="4286487"/>
            <a:ext cx="302009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   </a:t>
            </a:r>
            <a:r>
              <a:t>l   </a:t>
            </a:r>
            <a:r>
              <a:t>조회 범위 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34~36h</a:t>
            </a:r>
            <a:r>
              <a:t> </a:t>
            </a:r>
            <a:r>
              <a:t>구간 대상자</a:t>
            </a:r>
          </a:p>
        </p:txBody>
      </p:sp>
      <p:sp>
        <p:nvSpPr>
          <p:cNvPr id="3932" name="직사각형 154"/>
          <p:cNvSpPr/>
          <p:nvPr/>
        </p:nvSpPr>
        <p:spPr>
          <a:xfrm>
            <a:off x="3421152" y="3124760"/>
            <a:ext cx="7290362" cy="1081108"/>
          </a:xfrm>
          <a:prstGeom prst="rect">
            <a:avLst/>
          </a:prstGeom>
          <a:solidFill>
            <a:srgbClr val="F2F2F2">
              <a:alpha val="20000"/>
            </a:srgbClr>
          </a:solidFill>
          <a:ln w="3175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3933" name="표 155"/>
          <p:cNvGraphicFramePr/>
          <p:nvPr/>
        </p:nvGraphicFramePr>
        <p:xfrm>
          <a:off x="3630962" y="3493167"/>
          <a:ext cx="6862871" cy="40951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</a:tblGrid>
              <a:tr h="409513"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34" name="TextBox 156"/>
          <p:cNvSpPr txBox="1"/>
          <p:nvPr/>
        </p:nvSpPr>
        <p:spPr>
          <a:xfrm>
            <a:off x="4413167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10h</a:t>
            </a:r>
          </a:p>
        </p:txBody>
      </p:sp>
      <p:sp>
        <p:nvSpPr>
          <p:cNvPr id="3935" name="TextBox 157"/>
          <p:cNvSpPr txBox="1"/>
          <p:nvPr/>
        </p:nvSpPr>
        <p:spPr>
          <a:xfrm>
            <a:off x="5395274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20h</a:t>
            </a:r>
          </a:p>
        </p:txBody>
      </p:sp>
      <p:sp>
        <p:nvSpPr>
          <p:cNvPr id="3936" name="TextBox 158"/>
          <p:cNvSpPr txBox="1"/>
          <p:nvPr/>
        </p:nvSpPr>
        <p:spPr>
          <a:xfrm>
            <a:off x="6377380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30h</a:t>
            </a:r>
          </a:p>
        </p:txBody>
      </p:sp>
      <p:sp>
        <p:nvSpPr>
          <p:cNvPr id="3937" name="TextBox 159"/>
          <p:cNvSpPr txBox="1"/>
          <p:nvPr/>
        </p:nvSpPr>
        <p:spPr>
          <a:xfrm>
            <a:off x="7359487" y="3944464"/>
            <a:ext cx="381093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40h</a:t>
            </a:r>
          </a:p>
        </p:txBody>
      </p:sp>
      <p:sp>
        <p:nvSpPr>
          <p:cNvPr id="3938" name="TextBox 177"/>
          <p:cNvSpPr txBox="1"/>
          <p:nvPr/>
        </p:nvSpPr>
        <p:spPr>
          <a:xfrm>
            <a:off x="8339214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50h</a:t>
            </a:r>
          </a:p>
        </p:txBody>
      </p:sp>
      <p:sp>
        <p:nvSpPr>
          <p:cNvPr id="3939" name="TextBox 178"/>
          <p:cNvSpPr txBox="1"/>
          <p:nvPr/>
        </p:nvSpPr>
        <p:spPr>
          <a:xfrm>
            <a:off x="9323700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60h</a:t>
            </a:r>
          </a:p>
        </p:txBody>
      </p:sp>
      <p:sp>
        <p:nvSpPr>
          <p:cNvPr id="3940" name="직선 연결선 179"/>
          <p:cNvSpPr/>
          <p:nvPr/>
        </p:nvSpPr>
        <p:spPr>
          <a:xfrm>
            <a:off x="5590473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41" name="직선 연결선 180"/>
          <p:cNvSpPr/>
          <p:nvPr/>
        </p:nvSpPr>
        <p:spPr>
          <a:xfrm>
            <a:off x="6571549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42" name="직선 연결선 181"/>
          <p:cNvSpPr/>
          <p:nvPr/>
        </p:nvSpPr>
        <p:spPr>
          <a:xfrm>
            <a:off x="7551369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43" name="직선 연결선 182"/>
          <p:cNvSpPr/>
          <p:nvPr/>
        </p:nvSpPr>
        <p:spPr>
          <a:xfrm>
            <a:off x="8529587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44" name="직선 연결선 183"/>
          <p:cNvSpPr/>
          <p:nvPr/>
        </p:nvSpPr>
        <p:spPr>
          <a:xfrm>
            <a:off x="9512186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45" name="TextBox 184"/>
          <p:cNvSpPr txBox="1"/>
          <p:nvPr/>
        </p:nvSpPr>
        <p:spPr>
          <a:xfrm>
            <a:off x="8529687" y="325627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solidFill>
                  <a:srgbClr val="FF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52h</a:t>
            </a:r>
          </a:p>
        </p:txBody>
      </p:sp>
      <p:sp>
        <p:nvSpPr>
          <p:cNvPr id="3946" name="직선 연결선 185"/>
          <p:cNvSpPr/>
          <p:nvPr/>
        </p:nvSpPr>
        <p:spPr>
          <a:xfrm>
            <a:off x="8722442" y="3430011"/>
            <a:ext cx="1" cy="469991"/>
          </a:xfrm>
          <a:prstGeom prst="line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47" name="직선 연결선 186"/>
          <p:cNvSpPr/>
          <p:nvPr/>
        </p:nvSpPr>
        <p:spPr>
          <a:xfrm>
            <a:off x="4612573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950" name="그룹 187"/>
          <p:cNvGrpSpPr/>
          <p:nvPr/>
        </p:nvGrpSpPr>
        <p:grpSpPr>
          <a:xfrm>
            <a:off x="10435141" y="3201623"/>
            <a:ext cx="203525" cy="189192"/>
            <a:chOff x="0" y="0"/>
            <a:chExt cx="203524" cy="189191"/>
          </a:xfrm>
        </p:grpSpPr>
        <p:sp>
          <p:nvSpPr>
            <p:cNvPr id="3948" name="직사각형 188"/>
            <p:cNvSpPr/>
            <p:nvPr/>
          </p:nvSpPr>
          <p:spPr>
            <a:xfrm>
              <a:off x="-1" y="-1"/>
              <a:ext cx="203526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pic>
          <p:nvPicPr>
            <p:cNvPr id="3949" name="그림 189" descr="그림 189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0953" y="28570"/>
              <a:ext cx="146151" cy="133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51" name="직사각형 220"/>
          <p:cNvSpPr/>
          <p:nvPr/>
        </p:nvSpPr>
        <p:spPr>
          <a:xfrm>
            <a:off x="6962903" y="3489371"/>
            <a:ext cx="195135" cy="410631"/>
          </a:xfrm>
          <a:prstGeom prst="rect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8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9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3960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61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3962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63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관리자)근무시간관리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직사각형 32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971" name="직사각형 355"/>
          <p:cNvSpPr/>
          <p:nvPr/>
        </p:nvSpPr>
        <p:spPr>
          <a:xfrm>
            <a:off x="3334930" y="2324089"/>
            <a:ext cx="7481359" cy="4788978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972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3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3974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75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3976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77" name="직사각형 33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3978" name="직사각형 34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3979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3980" name="직사각형 36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3981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982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83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986" name="그룹 40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3984" name="그림 41" descr="그림 4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85" name="그림 45" descr="그림 4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87" name="TextBox 46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3991" name="그룹 47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3988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989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90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92" name="TextBox 51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3993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994" name="TextBox 53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근무시간관리</a:t>
            </a:r>
          </a:p>
        </p:txBody>
      </p:sp>
      <p:sp>
        <p:nvSpPr>
          <p:cNvPr id="3995" name="직사각형 5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996" name="직사각형 123"/>
          <p:cNvSpPr/>
          <p:nvPr/>
        </p:nvSpPr>
        <p:spPr>
          <a:xfrm>
            <a:off x="1847920" y="2843392"/>
            <a:ext cx="1485830" cy="4269677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997" name="그림 2" descr="그림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3374" y="3198290"/>
            <a:ext cx="1370136" cy="35739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00" name="직사각형 297"/>
          <p:cNvGrpSpPr/>
          <p:nvPr/>
        </p:nvGrpSpPr>
        <p:grpSpPr>
          <a:xfrm>
            <a:off x="10093935" y="2871429"/>
            <a:ext cx="617578" cy="205741"/>
            <a:chOff x="0" y="0"/>
            <a:chExt cx="617577" cy="205740"/>
          </a:xfrm>
        </p:grpSpPr>
        <p:sp>
          <p:nvSpPr>
            <p:cNvPr id="3998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9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graphicFrame>
        <p:nvGraphicFramePr>
          <p:cNvPr id="4001" name="표 306"/>
          <p:cNvGraphicFramePr/>
          <p:nvPr/>
        </p:nvGraphicFramePr>
        <p:xfrm>
          <a:off x="3427555" y="3124761"/>
          <a:ext cx="7298515" cy="39088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01495"/>
                <a:gridCol w="457200"/>
                <a:gridCol w="457200"/>
                <a:gridCol w="457200"/>
                <a:gridCol w="619125"/>
                <a:gridCol w="466725"/>
                <a:gridCol w="566738"/>
                <a:gridCol w="566738"/>
                <a:gridCol w="721519"/>
                <a:gridCol w="721519"/>
                <a:gridCol w="721519"/>
                <a:gridCol w="721519"/>
                <a:gridCol w="420017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신청</a:t>
                      </a:r>
                    </a:p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야간근무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특이</a:t>
                      </a:r>
                    </a:p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14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858">
                <a:tc gridSpan="13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1, 2, 3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4004" name="모서리가 둥근 직사각형 307"/>
          <p:cNvGrpSpPr/>
          <p:nvPr/>
        </p:nvGrpSpPr>
        <p:grpSpPr>
          <a:xfrm>
            <a:off x="5262143" y="3626074"/>
            <a:ext cx="487113" cy="180341"/>
            <a:chOff x="0" y="0"/>
            <a:chExt cx="487111" cy="180339"/>
          </a:xfrm>
        </p:grpSpPr>
        <p:sp>
          <p:nvSpPr>
            <p:cNvPr id="400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003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007" name="모서리가 둥근 직사각형 308"/>
          <p:cNvGrpSpPr/>
          <p:nvPr/>
        </p:nvGrpSpPr>
        <p:grpSpPr>
          <a:xfrm>
            <a:off x="5262143" y="3866194"/>
            <a:ext cx="487113" cy="180341"/>
            <a:chOff x="0" y="0"/>
            <a:chExt cx="487111" cy="180339"/>
          </a:xfrm>
        </p:grpSpPr>
        <p:sp>
          <p:nvSpPr>
            <p:cNvPr id="400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006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010" name="모서리가 둥근 직사각형 309"/>
          <p:cNvGrpSpPr/>
          <p:nvPr/>
        </p:nvGrpSpPr>
        <p:grpSpPr>
          <a:xfrm>
            <a:off x="5262143" y="4106314"/>
            <a:ext cx="487113" cy="180341"/>
            <a:chOff x="0" y="0"/>
            <a:chExt cx="487111" cy="180339"/>
          </a:xfrm>
        </p:grpSpPr>
        <p:sp>
          <p:nvSpPr>
            <p:cNvPr id="400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009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013" name="모서리가 둥근 직사각형 310"/>
          <p:cNvGrpSpPr/>
          <p:nvPr/>
        </p:nvGrpSpPr>
        <p:grpSpPr>
          <a:xfrm>
            <a:off x="5262143" y="4346434"/>
            <a:ext cx="487113" cy="180341"/>
            <a:chOff x="0" y="0"/>
            <a:chExt cx="487111" cy="180339"/>
          </a:xfrm>
        </p:grpSpPr>
        <p:sp>
          <p:nvSpPr>
            <p:cNvPr id="4011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012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016" name="모서리가 둥근 직사각형 311"/>
          <p:cNvGrpSpPr/>
          <p:nvPr/>
        </p:nvGrpSpPr>
        <p:grpSpPr>
          <a:xfrm>
            <a:off x="5262143" y="4586554"/>
            <a:ext cx="487113" cy="180341"/>
            <a:chOff x="0" y="0"/>
            <a:chExt cx="487111" cy="180339"/>
          </a:xfrm>
        </p:grpSpPr>
        <p:sp>
          <p:nvSpPr>
            <p:cNvPr id="4014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15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019" name="모서리가 둥근 직사각형 312"/>
          <p:cNvGrpSpPr/>
          <p:nvPr/>
        </p:nvGrpSpPr>
        <p:grpSpPr>
          <a:xfrm>
            <a:off x="5262143" y="4826674"/>
            <a:ext cx="487113" cy="180341"/>
            <a:chOff x="0" y="0"/>
            <a:chExt cx="487111" cy="180339"/>
          </a:xfrm>
        </p:grpSpPr>
        <p:sp>
          <p:nvSpPr>
            <p:cNvPr id="401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18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022" name="모서리가 둥근 직사각형 313"/>
          <p:cNvGrpSpPr/>
          <p:nvPr/>
        </p:nvGrpSpPr>
        <p:grpSpPr>
          <a:xfrm>
            <a:off x="5262143" y="5066794"/>
            <a:ext cx="487113" cy="180341"/>
            <a:chOff x="0" y="0"/>
            <a:chExt cx="487111" cy="180339"/>
          </a:xfrm>
        </p:grpSpPr>
        <p:sp>
          <p:nvSpPr>
            <p:cNvPr id="402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pic>
        <p:nvPicPr>
          <p:cNvPr id="4023" name="그림 314" descr="그림 3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94505" y="4135523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4" name="그림 315" descr="그림 3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94505" y="4847411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5" name="그림 317" descr="그림 31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45046" y="4608397"/>
            <a:ext cx="140229" cy="141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28" name="모서리가 둥근 직사각형 332"/>
          <p:cNvGrpSpPr/>
          <p:nvPr/>
        </p:nvGrpSpPr>
        <p:grpSpPr>
          <a:xfrm>
            <a:off x="5262143" y="5306914"/>
            <a:ext cx="487113" cy="180341"/>
            <a:chOff x="0" y="0"/>
            <a:chExt cx="487111" cy="180339"/>
          </a:xfrm>
        </p:grpSpPr>
        <p:sp>
          <p:nvSpPr>
            <p:cNvPr id="402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7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031" name="모서리가 둥근 직사각형 333"/>
          <p:cNvGrpSpPr/>
          <p:nvPr/>
        </p:nvGrpSpPr>
        <p:grpSpPr>
          <a:xfrm>
            <a:off x="5262143" y="5547034"/>
            <a:ext cx="487113" cy="180341"/>
            <a:chOff x="0" y="0"/>
            <a:chExt cx="487111" cy="180339"/>
          </a:xfrm>
        </p:grpSpPr>
        <p:sp>
          <p:nvSpPr>
            <p:cNvPr id="402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0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034" name="모서리가 둥근 직사각형 334"/>
          <p:cNvGrpSpPr/>
          <p:nvPr/>
        </p:nvGrpSpPr>
        <p:grpSpPr>
          <a:xfrm>
            <a:off x="5262143" y="5787154"/>
            <a:ext cx="487113" cy="180341"/>
            <a:chOff x="0" y="0"/>
            <a:chExt cx="487111" cy="180339"/>
          </a:xfrm>
        </p:grpSpPr>
        <p:sp>
          <p:nvSpPr>
            <p:cNvPr id="403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3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037" name="모서리가 둥근 직사각형 335"/>
          <p:cNvGrpSpPr/>
          <p:nvPr/>
        </p:nvGrpSpPr>
        <p:grpSpPr>
          <a:xfrm>
            <a:off x="5262143" y="6027274"/>
            <a:ext cx="487113" cy="180341"/>
            <a:chOff x="0" y="0"/>
            <a:chExt cx="487111" cy="180339"/>
          </a:xfrm>
        </p:grpSpPr>
        <p:sp>
          <p:nvSpPr>
            <p:cNvPr id="403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6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040" name="모서리가 둥근 직사각형 336"/>
          <p:cNvGrpSpPr/>
          <p:nvPr/>
        </p:nvGrpSpPr>
        <p:grpSpPr>
          <a:xfrm>
            <a:off x="5262143" y="6267394"/>
            <a:ext cx="487113" cy="180341"/>
            <a:chOff x="0" y="0"/>
            <a:chExt cx="487111" cy="180339"/>
          </a:xfrm>
        </p:grpSpPr>
        <p:sp>
          <p:nvSpPr>
            <p:cNvPr id="403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9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043" name="모서리가 둥근 직사각형 337"/>
          <p:cNvGrpSpPr/>
          <p:nvPr/>
        </p:nvGrpSpPr>
        <p:grpSpPr>
          <a:xfrm>
            <a:off x="5262143" y="6507514"/>
            <a:ext cx="487113" cy="180341"/>
            <a:chOff x="0" y="0"/>
            <a:chExt cx="487111" cy="180339"/>
          </a:xfrm>
        </p:grpSpPr>
        <p:sp>
          <p:nvSpPr>
            <p:cNvPr id="4041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2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4044" name="모서리가 둥근 직사각형 350"/>
          <p:cNvSpPr/>
          <p:nvPr/>
        </p:nvSpPr>
        <p:spPr>
          <a:xfrm>
            <a:off x="10643303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047" name="직사각형 351"/>
          <p:cNvGrpSpPr/>
          <p:nvPr/>
        </p:nvGrpSpPr>
        <p:grpSpPr>
          <a:xfrm>
            <a:off x="4311310" y="6778160"/>
            <a:ext cx="466726" cy="205741"/>
            <a:chOff x="0" y="0"/>
            <a:chExt cx="466725" cy="205740"/>
          </a:xfrm>
        </p:grpSpPr>
        <p:sp>
          <p:nvSpPr>
            <p:cNvPr id="4045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4046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sp>
        <p:nvSpPr>
          <p:cNvPr id="4048" name="직사각형 352"/>
          <p:cNvSpPr/>
          <p:nvPr/>
        </p:nvSpPr>
        <p:spPr>
          <a:xfrm>
            <a:off x="1848910" y="2323956"/>
            <a:ext cx="1485829" cy="800244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49" name="TextBox 124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부서정보</a:t>
            </a:r>
          </a:p>
        </p:txBody>
      </p:sp>
      <p:grpSp>
        <p:nvGrpSpPr>
          <p:cNvPr id="4057" name="그룹 113"/>
          <p:cNvGrpSpPr/>
          <p:nvPr/>
        </p:nvGrpSpPr>
        <p:grpSpPr>
          <a:xfrm>
            <a:off x="6028116" y="2880711"/>
            <a:ext cx="1802328" cy="218441"/>
            <a:chOff x="0" y="0"/>
            <a:chExt cx="1802327" cy="218440"/>
          </a:xfrm>
        </p:grpSpPr>
        <p:sp>
          <p:nvSpPr>
            <p:cNvPr id="4050" name="TextBox 114"/>
            <p:cNvSpPr txBox="1"/>
            <p:nvPr/>
          </p:nvSpPr>
          <p:spPr>
            <a:xfrm>
              <a:off x="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2018-10-06</a:t>
              </a:r>
            </a:p>
          </p:txBody>
        </p:sp>
        <p:grpSp>
          <p:nvGrpSpPr>
            <p:cNvPr id="4053" name="그룹 118"/>
            <p:cNvGrpSpPr/>
            <p:nvPr/>
          </p:nvGrpSpPr>
          <p:grpSpPr>
            <a:xfrm>
              <a:off x="1289184" y="22154"/>
              <a:ext cx="182343" cy="185475"/>
              <a:chOff x="0" y="0"/>
              <a:chExt cx="182342" cy="185473"/>
            </a:xfrm>
          </p:grpSpPr>
          <p:sp>
            <p:nvSpPr>
              <p:cNvPr id="4051" name="타원 127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052" name="L 도형 128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056" name="그룹 120"/>
            <p:cNvGrpSpPr/>
            <p:nvPr/>
          </p:nvGrpSpPr>
          <p:grpSpPr>
            <a:xfrm>
              <a:off x="340324" y="22153"/>
              <a:ext cx="182344" cy="185475"/>
              <a:chOff x="0" y="0"/>
              <a:chExt cx="182342" cy="185474"/>
            </a:xfrm>
          </p:grpSpPr>
          <p:sp>
            <p:nvSpPr>
              <p:cNvPr id="4054" name="타원 125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055" name="L 도형 126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4060" name="타원 110"/>
          <p:cNvGrpSpPr/>
          <p:nvPr/>
        </p:nvGrpSpPr>
        <p:grpSpPr>
          <a:xfrm>
            <a:off x="5540026" y="3265413"/>
            <a:ext cx="114889" cy="180341"/>
            <a:chOff x="0" y="0"/>
            <a:chExt cx="114887" cy="180339"/>
          </a:xfrm>
        </p:grpSpPr>
        <p:sp>
          <p:nvSpPr>
            <p:cNvPr id="4058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4059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4061" name="직사각형 111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4062" name="직사각형 112"/>
          <p:cNvSpPr txBox="1"/>
          <p:nvPr/>
        </p:nvSpPr>
        <p:spPr>
          <a:xfrm>
            <a:off x="333021" y="2582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연차관리</a:t>
            </a:r>
          </a:p>
        </p:txBody>
      </p:sp>
      <p:sp>
        <p:nvSpPr>
          <p:cNvPr id="4063" name="직사각형 129"/>
          <p:cNvSpPr txBox="1"/>
          <p:nvPr/>
        </p:nvSpPr>
        <p:spPr>
          <a:xfrm>
            <a:off x="459690" y="2986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ㄴ연차생성</a:t>
            </a:r>
          </a:p>
        </p:txBody>
      </p:sp>
      <p:sp>
        <p:nvSpPr>
          <p:cNvPr id="4064" name="직사각형 130"/>
          <p:cNvSpPr txBox="1"/>
          <p:nvPr/>
        </p:nvSpPr>
        <p:spPr>
          <a:xfrm>
            <a:off x="459690" y="3188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ㄴ연차확정</a:t>
            </a:r>
          </a:p>
        </p:txBody>
      </p:sp>
      <p:sp>
        <p:nvSpPr>
          <p:cNvPr id="4065" name="직사각형 132"/>
          <p:cNvSpPr txBox="1"/>
          <p:nvPr/>
        </p:nvSpPr>
        <p:spPr>
          <a:xfrm>
            <a:off x="459690" y="27845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ㄴ연차조회</a:t>
            </a:r>
          </a:p>
        </p:txBody>
      </p:sp>
      <p:sp>
        <p:nvSpPr>
          <p:cNvPr id="4066" name="직사각형 133"/>
          <p:cNvSpPr txBox="1"/>
          <p:nvPr/>
        </p:nvSpPr>
        <p:spPr>
          <a:xfrm>
            <a:off x="333021" y="3389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4067" name="직사각형 134"/>
          <p:cNvSpPr txBox="1"/>
          <p:nvPr/>
        </p:nvSpPr>
        <p:spPr>
          <a:xfrm>
            <a:off x="459690" y="3591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4068" name="직사각형 135"/>
          <p:cNvSpPr txBox="1"/>
          <p:nvPr/>
        </p:nvSpPr>
        <p:spPr>
          <a:xfrm>
            <a:off x="459690" y="3793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4069" name="직사각형 136"/>
          <p:cNvSpPr txBox="1"/>
          <p:nvPr/>
        </p:nvSpPr>
        <p:spPr>
          <a:xfrm>
            <a:off x="459690" y="3995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ㄴ출퇴근업로드</a:t>
            </a:r>
          </a:p>
        </p:txBody>
      </p:sp>
      <p:sp>
        <p:nvSpPr>
          <p:cNvPr id="4070" name="직사각형 137"/>
          <p:cNvSpPr txBox="1"/>
          <p:nvPr/>
        </p:nvSpPr>
        <p:spPr>
          <a:xfrm>
            <a:off x="333021" y="4600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4071" name="직사각형 138"/>
          <p:cNvSpPr txBox="1"/>
          <p:nvPr/>
        </p:nvSpPr>
        <p:spPr>
          <a:xfrm>
            <a:off x="459690" y="4802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ㄴ일별</a:t>
            </a:r>
            <a:r>
              <a:t>~</a:t>
            </a:r>
            <a:r>
              <a:t>사원별</a:t>
            </a:r>
            <a:r>
              <a:t>..</a:t>
            </a:r>
          </a:p>
        </p:txBody>
      </p:sp>
      <p:sp>
        <p:nvSpPr>
          <p:cNvPr id="4072" name="직사각형 139"/>
          <p:cNvSpPr txBox="1"/>
          <p:nvPr/>
        </p:nvSpPr>
        <p:spPr>
          <a:xfrm>
            <a:off x="333021" y="5206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환경설정</a:t>
            </a:r>
          </a:p>
        </p:txBody>
      </p:sp>
      <p:sp>
        <p:nvSpPr>
          <p:cNvPr id="4073" name="직사각형 140"/>
          <p:cNvSpPr txBox="1"/>
          <p:nvPr/>
        </p:nvSpPr>
        <p:spPr>
          <a:xfrm>
            <a:off x="459690" y="5407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ㄴ근태설정</a:t>
            </a:r>
          </a:p>
        </p:txBody>
      </p:sp>
      <p:sp>
        <p:nvSpPr>
          <p:cNvPr id="4074" name="직사각형 141"/>
          <p:cNvSpPr txBox="1"/>
          <p:nvPr/>
        </p:nvSpPr>
        <p:spPr>
          <a:xfrm>
            <a:off x="459690" y="56097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ㄴ근태코드관리</a:t>
            </a:r>
          </a:p>
        </p:txBody>
      </p:sp>
      <p:sp>
        <p:nvSpPr>
          <p:cNvPr id="4075" name="직사각형 142"/>
          <p:cNvSpPr txBox="1"/>
          <p:nvPr/>
        </p:nvSpPr>
        <p:spPr>
          <a:xfrm>
            <a:off x="459690" y="5811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ㄴ그룹지정관리</a:t>
            </a:r>
          </a:p>
        </p:txBody>
      </p:sp>
      <p:sp>
        <p:nvSpPr>
          <p:cNvPr id="4076" name="직사각형 143"/>
          <p:cNvSpPr txBox="1"/>
          <p:nvPr/>
        </p:nvSpPr>
        <p:spPr>
          <a:xfrm>
            <a:off x="459690" y="6013324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ㄴ근무조지정관리</a:t>
            </a:r>
          </a:p>
        </p:txBody>
      </p:sp>
      <p:sp>
        <p:nvSpPr>
          <p:cNvPr id="4077" name="직사각형 144"/>
          <p:cNvSpPr txBox="1"/>
          <p:nvPr/>
        </p:nvSpPr>
        <p:spPr>
          <a:xfrm>
            <a:off x="459690" y="6207431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ㄴ근무조기준시간관리</a:t>
            </a:r>
          </a:p>
        </p:txBody>
      </p:sp>
      <p:sp>
        <p:nvSpPr>
          <p:cNvPr id="4078" name="직사각형 145"/>
          <p:cNvSpPr txBox="1"/>
          <p:nvPr/>
        </p:nvSpPr>
        <p:spPr>
          <a:xfrm>
            <a:off x="459690" y="6401537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4079" name="직사각형 147"/>
          <p:cNvSpPr txBox="1"/>
          <p:nvPr/>
        </p:nvSpPr>
        <p:spPr>
          <a:xfrm>
            <a:off x="333021" y="6595643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ERP</a:t>
            </a:r>
            <a:r>
              <a:t>근태연동</a:t>
            </a:r>
          </a:p>
        </p:txBody>
      </p:sp>
      <p:sp>
        <p:nvSpPr>
          <p:cNvPr id="4080" name="직사각형 148"/>
          <p:cNvSpPr txBox="1"/>
          <p:nvPr/>
        </p:nvSpPr>
        <p:spPr>
          <a:xfrm>
            <a:off x="459690" y="678974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4081" name="직사각형 151"/>
          <p:cNvSpPr txBox="1"/>
          <p:nvPr/>
        </p:nvSpPr>
        <p:spPr>
          <a:xfrm>
            <a:off x="459690" y="5004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ㄴ근무시간집계</a:t>
            </a:r>
          </a:p>
        </p:txBody>
      </p:sp>
      <p:sp>
        <p:nvSpPr>
          <p:cNvPr id="4082" name="직사각형 152"/>
          <p:cNvSpPr txBox="1"/>
          <p:nvPr/>
        </p:nvSpPr>
        <p:spPr>
          <a:xfrm>
            <a:off x="459690" y="4197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4083" name="직사각형 153"/>
          <p:cNvSpPr txBox="1"/>
          <p:nvPr/>
        </p:nvSpPr>
        <p:spPr>
          <a:xfrm>
            <a:off x="459690" y="4398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pic>
        <p:nvPicPr>
          <p:cNvPr id="4084" name="그림 166" descr="그림 16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94505" y="4613445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87" name="타원 175"/>
          <p:cNvGrpSpPr/>
          <p:nvPr/>
        </p:nvGrpSpPr>
        <p:grpSpPr>
          <a:xfrm>
            <a:off x="2817114" y="3501737"/>
            <a:ext cx="85615" cy="154941"/>
            <a:chOff x="0" y="0"/>
            <a:chExt cx="85614" cy="154939"/>
          </a:xfrm>
        </p:grpSpPr>
        <p:sp>
          <p:nvSpPr>
            <p:cNvPr id="4085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4086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4090" name="타원 176"/>
          <p:cNvGrpSpPr/>
          <p:nvPr/>
        </p:nvGrpSpPr>
        <p:grpSpPr>
          <a:xfrm>
            <a:off x="2845689" y="3651756"/>
            <a:ext cx="85615" cy="154941"/>
            <a:chOff x="0" y="0"/>
            <a:chExt cx="85614" cy="154939"/>
          </a:xfrm>
        </p:grpSpPr>
        <p:sp>
          <p:nvSpPr>
            <p:cNvPr id="4088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4089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sp>
        <p:nvSpPr>
          <p:cNvPr id="4091" name="모서리가 둥근 직사각형 179"/>
          <p:cNvSpPr/>
          <p:nvPr/>
        </p:nvSpPr>
        <p:spPr>
          <a:xfrm>
            <a:off x="324472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92" name="모서리가 둥근 직사각형 149"/>
          <p:cNvSpPr/>
          <p:nvPr/>
        </p:nvSpPr>
        <p:spPr>
          <a:xfrm>
            <a:off x="2501199" y="4282135"/>
            <a:ext cx="632527" cy="156293"/>
          </a:xfrm>
          <a:prstGeom prst="roundRect">
            <a:avLst>
              <a:gd name="adj" fmla="val 16667"/>
            </a:avLst>
          </a:prstGeom>
          <a:solidFill>
            <a:srgbClr val="E8F8F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095" name="타원 177"/>
          <p:cNvGrpSpPr/>
          <p:nvPr/>
        </p:nvGrpSpPr>
        <p:grpSpPr>
          <a:xfrm>
            <a:off x="2972674" y="4277429"/>
            <a:ext cx="85615" cy="154941"/>
            <a:chOff x="0" y="0"/>
            <a:chExt cx="85614" cy="154939"/>
          </a:xfrm>
        </p:grpSpPr>
        <p:sp>
          <p:nvSpPr>
            <p:cNvPr id="4093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4094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sp>
        <p:nvSpPr>
          <p:cNvPr id="4096" name="직사각형 99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4099" name="직사각형 100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4097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4098" name="부서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pic>
        <p:nvPicPr>
          <p:cNvPr id="4100" name="그림 101" descr="그림 10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4101" name="직사각형 102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102" name="TextBox 105"/>
          <p:cNvSpPr txBox="1"/>
          <p:nvPr/>
        </p:nvSpPr>
        <p:spPr>
          <a:xfrm>
            <a:off x="3050619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4105" name="직사각형 106"/>
          <p:cNvGrpSpPr/>
          <p:nvPr/>
        </p:nvGrpSpPr>
        <p:grpSpPr>
          <a:xfrm>
            <a:off x="3828003" y="2486374"/>
            <a:ext cx="1020623" cy="210952"/>
            <a:chOff x="0" y="0"/>
            <a:chExt cx="1020622" cy="210951"/>
          </a:xfrm>
        </p:grpSpPr>
        <p:sp>
          <p:nvSpPr>
            <p:cNvPr id="4103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04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4106" name="TextBox 107"/>
          <p:cNvSpPr txBox="1"/>
          <p:nvPr/>
        </p:nvSpPr>
        <p:spPr>
          <a:xfrm>
            <a:off x="4469022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4109" name="직사각형 108"/>
          <p:cNvGrpSpPr/>
          <p:nvPr/>
        </p:nvGrpSpPr>
        <p:grpSpPr>
          <a:xfrm>
            <a:off x="5246408" y="2486374"/>
            <a:ext cx="1020623" cy="210952"/>
            <a:chOff x="0" y="0"/>
            <a:chExt cx="1020622" cy="210951"/>
          </a:xfrm>
        </p:grpSpPr>
        <p:sp>
          <p:nvSpPr>
            <p:cNvPr id="4107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4108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sp>
        <p:nvSpPr>
          <p:cNvPr id="4110" name="TextBox 155"/>
          <p:cNvSpPr txBox="1"/>
          <p:nvPr/>
        </p:nvSpPr>
        <p:spPr>
          <a:xfrm>
            <a:off x="9987091" y="2473332"/>
            <a:ext cx="717188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상세검색 ▼</a:t>
            </a:r>
          </a:p>
        </p:txBody>
      </p:sp>
      <p:grpSp>
        <p:nvGrpSpPr>
          <p:cNvPr id="4117" name="그룹 4"/>
          <p:cNvGrpSpPr/>
          <p:nvPr/>
        </p:nvGrpSpPr>
        <p:grpSpPr>
          <a:xfrm>
            <a:off x="6322536" y="2486374"/>
            <a:ext cx="1066926" cy="210952"/>
            <a:chOff x="0" y="0"/>
            <a:chExt cx="1066925" cy="210951"/>
          </a:xfrm>
        </p:grpSpPr>
        <p:grpSp>
          <p:nvGrpSpPr>
            <p:cNvPr id="4113" name="직사각형 103"/>
            <p:cNvGrpSpPr/>
            <p:nvPr/>
          </p:nvGrpSpPr>
          <p:grpSpPr>
            <a:xfrm>
              <a:off x="-1" y="-1"/>
              <a:ext cx="927506" cy="210953"/>
              <a:chOff x="0" y="0"/>
              <a:chExt cx="927505" cy="210951"/>
            </a:xfrm>
          </p:grpSpPr>
          <p:sp>
            <p:nvSpPr>
              <p:cNvPr id="4111" name="직사각형"/>
              <p:cNvSpPr/>
              <p:nvPr/>
            </p:nvSpPr>
            <p:spPr>
              <a:xfrm>
                <a:off x="-1" y="-1"/>
                <a:ext cx="927507" cy="21095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49269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112" name="선택부서 내 검색"/>
              <p:cNvSpPr txBox="1"/>
              <p:nvPr/>
            </p:nvSpPr>
            <p:spPr>
              <a:xfrm>
                <a:off x="-1" y="2605"/>
                <a:ext cx="92750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149269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선택부서 내 검색</a:t>
                </a:r>
              </a:p>
            </p:txBody>
          </p:sp>
        </p:grpSp>
        <p:grpSp>
          <p:nvGrpSpPr>
            <p:cNvPr id="4116" name="직사각형 104"/>
            <p:cNvGrpSpPr/>
            <p:nvPr/>
          </p:nvGrpSpPr>
          <p:grpSpPr>
            <a:xfrm>
              <a:off x="935370" y="-1"/>
              <a:ext cx="131556" cy="210953"/>
              <a:chOff x="0" y="0"/>
              <a:chExt cx="131555" cy="210951"/>
            </a:xfrm>
          </p:grpSpPr>
          <p:sp>
            <p:nvSpPr>
              <p:cNvPr id="4114" name="직사각형"/>
              <p:cNvSpPr/>
              <p:nvPr/>
            </p:nvSpPr>
            <p:spPr>
              <a:xfrm>
                <a:off x="-1" y="-1"/>
                <a:ext cx="131557" cy="210953"/>
              </a:xfrm>
              <a:prstGeom prst="rect">
                <a:avLst/>
              </a:prstGeom>
              <a:solidFill>
                <a:srgbClr val="95BA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49269">
                  <a:defRPr sz="6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115" name="▼"/>
              <p:cNvSpPr txBox="1"/>
              <p:nvPr/>
            </p:nvSpPr>
            <p:spPr>
              <a:xfrm>
                <a:off x="-1" y="15305"/>
                <a:ext cx="131557" cy="180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149269">
                  <a:defRPr sz="6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▼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관리자)근무시간관리_메인(상세검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직사각형 32"/>
          <p:cNvSpPr/>
          <p:nvPr/>
        </p:nvSpPr>
        <p:spPr>
          <a:xfrm>
            <a:off x="173928" y="1129368"/>
            <a:ext cx="10760773" cy="6017683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4125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6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4127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28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4129" name="직사각형 33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4130" name="직사각형 34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4131" name="그림 35" descr="그림 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4132" name="직사각형 36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4133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134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35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138" name="그룹 40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4136" name="그림 41" descr="그림 4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37" name="그림 45" descr="그림 4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39" name="TextBox 46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4143" name="그룹 47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4140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141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42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144" name="TextBox 51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4145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146" name="TextBox 53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근무시간관리</a:t>
            </a:r>
          </a:p>
        </p:txBody>
      </p:sp>
      <p:sp>
        <p:nvSpPr>
          <p:cNvPr id="4147" name="직사각형 133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4148" name="직사각형 134"/>
          <p:cNvSpPr txBox="1"/>
          <p:nvPr/>
        </p:nvSpPr>
        <p:spPr>
          <a:xfrm>
            <a:off x="333021" y="2582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연차관리</a:t>
            </a:r>
          </a:p>
        </p:txBody>
      </p:sp>
      <p:sp>
        <p:nvSpPr>
          <p:cNvPr id="4149" name="직사각형 135"/>
          <p:cNvSpPr txBox="1"/>
          <p:nvPr/>
        </p:nvSpPr>
        <p:spPr>
          <a:xfrm>
            <a:off x="459690" y="2986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ㄴ연차생성</a:t>
            </a:r>
          </a:p>
        </p:txBody>
      </p:sp>
      <p:sp>
        <p:nvSpPr>
          <p:cNvPr id="4150" name="직사각형 136"/>
          <p:cNvSpPr txBox="1"/>
          <p:nvPr/>
        </p:nvSpPr>
        <p:spPr>
          <a:xfrm>
            <a:off x="459690" y="3188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ㄴ연차확정</a:t>
            </a:r>
          </a:p>
        </p:txBody>
      </p:sp>
      <p:sp>
        <p:nvSpPr>
          <p:cNvPr id="4151" name="직사각형 137"/>
          <p:cNvSpPr txBox="1"/>
          <p:nvPr/>
        </p:nvSpPr>
        <p:spPr>
          <a:xfrm>
            <a:off x="459690" y="27845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ㄴ연차조회</a:t>
            </a:r>
          </a:p>
        </p:txBody>
      </p:sp>
      <p:sp>
        <p:nvSpPr>
          <p:cNvPr id="4152" name="직사각형 138"/>
          <p:cNvSpPr txBox="1"/>
          <p:nvPr/>
        </p:nvSpPr>
        <p:spPr>
          <a:xfrm>
            <a:off x="333021" y="3389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4153" name="직사각형 139"/>
          <p:cNvSpPr txBox="1"/>
          <p:nvPr/>
        </p:nvSpPr>
        <p:spPr>
          <a:xfrm>
            <a:off x="459690" y="3591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4154" name="직사각형 140"/>
          <p:cNvSpPr txBox="1"/>
          <p:nvPr/>
        </p:nvSpPr>
        <p:spPr>
          <a:xfrm>
            <a:off x="459690" y="3793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4155" name="직사각형 141"/>
          <p:cNvSpPr txBox="1"/>
          <p:nvPr/>
        </p:nvSpPr>
        <p:spPr>
          <a:xfrm>
            <a:off x="459690" y="3995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ㄴ출퇴근업로드</a:t>
            </a:r>
          </a:p>
        </p:txBody>
      </p:sp>
      <p:sp>
        <p:nvSpPr>
          <p:cNvPr id="4156" name="직사각형 142"/>
          <p:cNvSpPr txBox="1"/>
          <p:nvPr/>
        </p:nvSpPr>
        <p:spPr>
          <a:xfrm>
            <a:off x="333021" y="4600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4157" name="직사각형 143"/>
          <p:cNvSpPr txBox="1"/>
          <p:nvPr/>
        </p:nvSpPr>
        <p:spPr>
          <a:xfrm>
            <a:off x="459690" y="4802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ㄴ일별</a:t>
            </a:r>
            <a:r>
              <a:t>~</a:t>
            </a:r>
            <a:r>
              <a:t>사원별</a:t>
            </a:r>
            <a:r>
              <a:t>..</a:t>
            </a:r>
          </a:p>
        </p:txBody>
      </p:sp>
      <p:sp>
        <p:nvSpPr>
          <p:cNvPr id="4158" name="직사각형 144"/>
          <p:cNvSpPr txBox="1"/>
          <p:nvPr/>
        </p:nvSpPr>
        <p:spPr>
          <a:xfrm>
            <a:off x="333021" y="5206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환경설정</a:t>
            </a:r>
          </a:p>
        </p:txBody>
      </p:sp>
      <p:sp>
        <p:nvSpPr>
          <p:cNvPr id="4159" name="직사각형 145"/>
          <p:cNvSpPr txBox="1"/>
          <p:nvPr/>
        </p:nvSpPr>
        <p:spPr>
          <a:xfrm>
            <a:off x="459690" y="5407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ㄴ근태설정</a:t>
            </a:r>
          </a:p>
        </p:txBody>
      </p:sp>
      <p:sp>
        <p:nvSpPr>
          <p:cNvPr id="4160" name="직사각형 146"/>
          <p:cNvSpPr txBox="1"/>
          <p:nvPr/>
        </p:nvSpPr>
        <p:spPr>
          <a:xfrm>
            <a:off x="459690" y="56097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ㄴ근태코드관리</a:t>
            </a:r>
          </a:p>
        </p:txBody>
      </p:sp>
      <p:sp>
        <p:nvSpPr>
          <p:cNvPr id="4161" name="직사각형 147"/>
          <p:cNvSpPr txBox="1"/>
          <p:nvPr/>
        </p:nvSpPr>
        <p:spPr>
          <a:xfrm>
            <a:off x="459690" y="5811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ㄴ그룹지정관리</a:t>
            </a:r>
          </a:p>
        </p:txBody>
      </p:sp>
      <p:sp>
        <p:nvSpPr>
          <p:cNvPr id="4162" name="직사각형 148"/>
          <p:cNvSpPr txBox="1"/>
          <p:nvPr/>
        </p:nvSpPr>
        <p:spPr>
          <a:xfrm>
            <a:off x="459690" y="6013324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ㄴ근무조지정관리</a:t>
            </a:r>
          </a:p>
        </p:txBody>
      </p:sp>
      <p:sp>
        <p:nvSpPr>
          <p:cNvPr id="4163" name="직사각형 149"/>
          <p:cNvSpPr txBox="1"/>
          <p:nvPr/>
        </p:nvSpPr>
        <p:spPr>
          <a:xfrm>
            <a:off x="459690" y="6207431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ㄴ근무조기준시간관리</a:t>
            </a:r>
          </a:p>
        </p:txBody>
      </p:sp>
      <p:sp>
        <p:nvSpPr>
          <p:cNvPr id="4164" name="직사각형 150"/>
          <p:cNvSpPr txBox="1"/>
          <p:nvPr/>
        </p:nvSpPr>
        <p:spPr>
          <a:xfrm>
            <a:off x="459690" y="6401537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4165" name="직사각형 151"/>
          <p:cNvSpPr txBox="1"/>
          <p:nvPr/>
        </p:nvSpPr>
        <p:spPr>
          <a:xfrm>
            <a:off x="333021" y="6595643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ERP</a:t>
            </a:r>
            <a:r>
              <a:t>근태연동</a:t>
            </a:r>
          </a:p>
        </p:txBody>
      </p:sp>
      <p:sp>
        <p:nvSpPr>
          <p:cNvPr id="4166" name="직사각형 152"/>
          <p:cNvSpPr txBox="1"/>
          <p:nvPr/>
        </p:nvSpPr>
        <p:spPr>
          <a:xfrm>
            <a:off x="459690" y="678974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4167" name="직사각형 153"/>
          <p:cNvSpPr txBox="1"/>
          <p:nvPr/>
        </p:nvSpPr>
        <p:spPr>
          <a:xfrm>
            <a:off x="459690" y="5004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ㄴ근무시간집계</a:t>
            </a:r>
          </a:p>
        </p:txBody>
      </p:sp>
      <p:sp>
        <p:nvSpPr>
          <p:cNvPr id="4168" name="직사각형 154"/>
          <p:cNvSpPr txBox="1"/>
          <p:nvPr/>
        </p:nvSpPr>
        <p:spPr>
          <a:xfrm>
            <a:off x="459690" y="4197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4169" name="직사각형 155"/>
          <p:cNvSpPr txBox="1"/>
          <p:nvPr/>
        </p:nvSpPr>
        <p:spPr>
          <a:xfrm>
            <a:off x="459690" y="4398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4170" name="직사각형 5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171" name="직사각형 109"/>
          <p:cNvSpPr/>
          <p:nvPr/>
        </p:nvSpPr>
        <p:spPr>
          <a:xfrm>
            <a:off x="3334930" y="2324089"/>
            <a:ext cx="7481359" cy="4788978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2" name="직사각형 110"/>
          <p:cNvSpPr/>
          <p:nvPr/>
        </p:nvSpPr>
        <p:spPr>
          <a:xfrm>
            <a:off x="1847920" y="2843392"/>
            <a:ext cx="1485830" cy="4269677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73" name="그림 111" descr="그림 1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3374" y="3198290"/>
            <a:ext cx="1370136" cy="35739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76" name="직사각형 112"/>
          <p:cNvGrpSpPr/>
          <p:nvPr/>
        </p:nvGrpSpPr>
        <p:grpSpPr>
          <a:xfrm>
            <a:off x="10093935" y="3196757"/>
            <a:ext cx="617578" cy="205741"/>
            <a:chOff x="0" y="0"/>
            <a:chExt cx="617577" cy="205740"/>
          </a:xfrm>
        </p:grpSpPr>
        <p:sp>
          <p:nvSpPr>
            <p:cNvPr id="4174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5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graphicFrame>
        <p:nvGraphicFramePr>
          <p:cNvPr id="4177" name="표 113"/>
          <p:cNvGraphicFramePr/>
          <p:nvPr/>
        </p:nvGraphicFramePr>
        <p:xfrm>
          <a:off x="3427555" y="3450089"/>
          <a:ext cx="7298515" cy="35949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01495"/>
                <a:gridCol w="457200"/>
                <a:gridCol w="457200"/>
                <a:gridCol w="457200"/>
                <a:gridCol w="619125"/>
                <a:gridCol w="466725"/>
                <a:gridCol w="566738"/>
                <a:gridCol w="566738"/>
                <a:gridCol w="721519"/>
                <a:gridCol w="721519"/>
                <a:gridCol w="721519"/>
                <a:gridCol w="721519"/>
                <a:gridCol w="420017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신청</a:t>
                      </a:r>
                    </a:p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야간근무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특이</a:t>
                      </a:r>
                    </a:p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14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180" name="모서리가 둥근 직사각형 114"/>
          <p:cNvGrpSpPr/>
          <p:nvPr/>
        </p:nvGrpSpPr>
        <p:grpSpPr>
          <a:xfrm>
            <a:off x="5262143" y="3951402"/>
            <a:ext cx="487113" cy="180341"/>
            <a:chOff x="0" y="0"/>
            <a:chExt cx="487111" cy="180339"/>
          </a:xfrm>
        </p:grpSpPr>
        <p:sp>
          <p:nvSpPr>
            <p:cNvPr id="417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179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183" name="모서리가 둥근 직사각형 118"/>
          <p:cNvGrpSpPr/>
          <p:nvPr/>
        </p:nvGrpSpPr>
        <p:grpSpPr>
          <a:xfrm>
            <a:off x="5262143" y="4191522"/>
            <a:ext cx="487113" cy="180341"/>
            <a:chOff x="0" y="0"/>
            <a:chExt cx="487111" cy="180339"/>
          </a:xfrm>
        </p:grpSpPr>
        <p:sp>
          <p:nvSpPr>
            <p:cNvPr id="4181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182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186" name="모서리가 둥근 직사각형 120"/>
          <p:cNvGrpSpPr/>
          <p:nvPr/>
        </p:nvGrpSpPr>
        <p:grpSpPr>
          <a:xfrm>
            <a:off x="5262143" y="4431642"/>
            <a:ext cx="487113" cy="180341"/>
            <a:chOff x="0" y="0"/>
            <a:chExt cx="487111" cy="180339"/>
          </a:xfrm>
        </p:grpSpPr>
        <p:sp>
          <p:nvSpPr>
            <p:cNvPr id="4184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185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189" name="모서리가 둥근 직사각형 126"/>
          <p:cNvGrpSpPr/>
          <p:nvPr/>
        </p:nvGrpSpPr>
        <p:grpSpPr>
          <a:xfrm>
            <a:off x="5262143" y="4671762"/>
            <a:ext cx="487113" cy="180341"/>
            <a:chOff x="0" y="0"/>
            <a:chExt cx="487111" cy="180339"/>
          </a:xfrm>
        </p:grpSpPr>
        <p:sp>
          <p:nvSpPr>
            <p:cNvPr id="418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188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192" name="모서리가 둥근 직사각형 127"/>
          <p:cNvGrpSpPr/>
          <p:nvPr/>
        </p:nvGrpSpPr>
        <p:grpSpPr>
          <a:xfrm>
            <a:off x="5262143" y="4911882"/>
            <a:ext cx="487113" cy="180341"/>
            <a:chOff x="0" y="0"/>
            <a:chExt cx="487111" cy="180339"/>
          </a:xfrm>
        </p:grpSpPr>
        <p:sp>
          <p:nvSpPr>
            <p:cNvPr id="419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9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195" name="모서리가 둥근 직사각형 128"/>
          <p:cNvGrpSpPr/>
          <p:nvPr/>
        </p:nvGrpSpPr>
        <p:grpSpPr>
          <a:xfrm>
            <a:off x="5262143" y="5152002"/>
            <a:ext cx="487113" cy="180341"/>
            <a:chOff x="0" y="0"/>
            <a:chExt cx="487111" cy="180339"/>
          </a:xfrm>
        </p:grpSpPr>
        <p:sp>
          <p:nvSpPr>
            <p:cNvPr id="419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94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198" name="모서리가 둥근 직사각형 130"/>
          <p:cNvGrpSpPr/>
          <p:nvPr/>
        </p:nvGrpSpPr>
        <p:grpSpPr>
          <a:xfrm>
            <a:off x="5262143" y="5392122"/>
            <a:ext cx="487113" cy="180341"/>
            <a:chOff x="0" y="0"/>
            <a:chExt cx="487111" cy="180339"/>
          </a:xfrm>
        </p:grpSpPr>
        <p:sp>
          <p:nvSpPr>
            <p:cNvPr id="419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97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pic>
        <p:nvPicPr>
          <p:cNvPr id="4199" name="그림 162" descr="그림 16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94505" y="4460852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0" name="그림 163" descr="그림 16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94505" y="5172740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1" name="그림 186" descr="그림 18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45046" y="4933724"/>
            <a:ext cx="140229" cy="141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04" name="모서리가 둥근 직사각형 188"/>
          <p:cNvGrpSpPr/>
          <p:nvPr/>
        </p:nvGrpSpPr>
        <p:grpSpPr>
          <a:xfrm>
            <a:off x="5262143" y="5632242"/>
            <a:ext cx="487113" cy="180341"/>
            <a:chOff x="0" y="0"/>
            <a:chExt cx="487111" cy="180339"/>
          </a:xfrm>
        </p:grpSpPr>
        <p:sp>
          <p:nvSpPr>
            <p:cNvPr id="420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03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207" name="모서리가 둥근 직사각형 200"/>
          <p:cNvGrpSpPr/>
          <p:nvPr/>
        </p:nvGrpSpPr>
        <p:grpSpPr>
          <a:xfrm>
            <a:off x="5262143" y="5872362"/>
            <a:ext cx="487113" cy="180341"/>
            <a:chOff x="0" y="0"/>
            <a:chExt cx="487111" cy="180339"/>
          </a:xfrm>
        </p:grpSpPr>
        <p:sp>
          <p:nvSpPr>
            <p:cNvPr id="420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06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210" name="모서리가 둥근 직사각형 201"/>
          <p:cNvGrpSpPr/>
          <p:nvPr/>
        </p:nvGrpSpPr>
        <p:grpSpPr>
          <a:xfrm>
            <a:off x="5262143" y="6112482"/>
            <a:ext cx="487113" cy="180341"/>
            <a:chOff x="0" y="0"/>
            <a:chExt cx="487111" cy="180339"/>
          </a:xfrm>
        </p:grpSpPr>
        <p:sp>
          <p:nvSpPr>
            <p:cNvPr id="420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09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213" name="모서리가 둥근 직사각형 202"/>
          <p:cNvGrpSpPr/>
          <p:nvPr/>
        </p:nvGrpSpPr>
        <p:grpSpPr>
          <a:xfrm>
            <a:off x="5262143" y="6352602"/>
            <a:ext cx="487113" cy="180341"/>
            <a:chOff x="0" y="0"/>
            <a:chExt cx="487111" cy="180339"/>
          </a:xfrm>
        </p:grpSpPr>
        <p:sp>
          <p:nvSpPr>
            <p:cNvPr id="4211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12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216" name="모서리가 둥근 직사각형 203"/>
          <p:cNvGrpSpPr/>
          <p:nvPr/>
        </p:nvGrpSpPr>
        <p:grpSpPr>
          <a:xfrm>
            <a:off x="5262143" y="6592722"/>
            <a:ext cx="487113" cy="180341"/>
            <a:chOff x="0" y="0"/>
            <a:chExt cx="487111" cy="180339"/>
          </a:xfrm>
        </p:grpSpPr>
        <p:sp>
          <p:nvSpPr>
            <p:cNvPr id="4214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15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219" name="모서리가 둥근 직사각형 204"/>
          <p:cNvGrpSpPr/>
          <p:nvPr/>
        </p:nvGrpSpPr>
        <p:grpSpPr>
          <a:xfrm>
            <a:off x="5262143" y="6832842"/>
            <a:ext cx="487113" cy="180341"/>
            <a:chOff x="0" y="0"/>
            <a:chExt cx="487111" cy="180339"/>
          </a:xfrm>
        </p:grpSpPr>
        <p:sp>
          <p:nvSpPr>
            <p:cNvPr id="421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18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4220" name="모서리가 둥근 직사각형 205"/>
          <p:cNvSpPr/>
          <p:nvPr/>
        </p:nvSpPr>
        <p:spPr>
          <a:xfrm>
            <a:off x="10643303" y="3928791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21" name="직사각형 207"/>
          <p:cNvSpPr/>
          <p:nvPr/>
        </p:nvSpPr>
        <p:spPr>
          <a:xfrm>
            <a:off x="1848910" y="2323956"/>
            <a:ext cx="1485829" cy="800244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22" name="TextBox 208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부서정보</a:t>
            </a:r>
          </a:p>
        </p:txBody>
      </p:sp>
      <p:grpSp>
        <p:nvGrpSpPr>
          <p:cNvPr id="4230" name="그룹 209"/>
          <p:cNvGrpSpPr/>
          <p:nvPr/>
        </p:nvGrpSpPr>
        <p:grpSpPr>
          <a:xfrm>
            <a:off x="6028116" y="3206039"/>
            <a:ext cx="1802328" cy="218441"/>
            <a:chOff x="0" y="0"/>
            <a:chExt cx="1802327" cy="218440"/>
          </a:xfrm>
        </p:grpSpPr>
        <p:sp>
          <p:nvSpPr>
            <p:cNvPr id="4223" name="TextBox 210"/>
            <p:cNvSpPr txBox="1"/>
            <p:nvPr/>
          </p:nvSpPr>
          <p:spPr>
            <a:xfrm>
              <a:off x="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2018-10-06</a:t>
              </a:r>
            </a:p>
          </p:txBody>
        </p:sp>
        <p:grpSp>
          <p:nvGrpSpPr>
            <p:cNvPr id="4226" name="그룹 211"/>
            <p:cNvGrpSpPr/>
            <p:nvPr/>
          </p:nvGrpSpPr>
          <p:grpSpPr>
            <a:xfrm>
              <a:off x="1289184" y="22154"/>
              <a:ext cx="182343" cy="185475"/>
              <a:chOff x="0" y="0"/>
              <a:chExt cx="182342" cy="185473"/>
            </a:xfrm>
          </p:grpSpPr>
          <p:sp>
            <p:nvSpPr>
              <p:cNvPr id="4224" name="타원 216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225" name="L 도형 217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229" name="그룹 212"/>
            <p:cNvGrpSpPr/>
            <p:nvPr/>
          </p:nvGrpSpPr>
          <p:grpSpPr>
            <a:xfrm>
              <a:off x="340324" y="22153"/>
              <a:ext cx="182344" cy="185475"/>
              <a:chOff x="0" y="0"/>
              <a:chExt cx="182342" cy="185474"/>
            </a:xfrm>
          </p:grpSpPr>
          <p:sp>
            <p:nvSpPr>
              <p:cNvPr id="4227" name="타원 214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228" name="L 도형 215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4233" name="타원 218"/>
          <p:cNvGrpSpPr/>
          <p:nvPr/>
        </p:nvGrpSpPr>
        <p:grpSpPr>
          <a:xfrm>
            <a:off x="5540026" y="3590741"/>
            <a:ext cx="114889" cy="180341"/>
            <a:chOff x="0" y="0"/>
            <a:chExt cx="114887" cy="180339"/>
          </a:xfrm>
        </p:grpSpPr>
        <p:sp>
          <p:nvSpPr>
            <p:cNvPr id="4231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4232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pic>
        <p:nvPicPr>
          <p:cNvPr id="4234" name="그림 219" descr="그림 2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94505" y="4938772"/>
            <a:ext cx="133183" cy="1338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37" name="타원 220"/>
          <p:cNvGrpSpPr/>
          <p:nvPr/>
        </p:nvGrpSpPr>
        <p:grpSpPr>
          <a:xfrm>
            <a:off x="2817114" y="3501737"/>
            <a:ext cx="85615" cy="154941"/>
            <a:chOff x="0" y="0"/>
            <a:chExt cx="85614" cy="154939"/>
          </a:xfrm>
        </p:grpSpPr>
        <p:sp>
          <p:nvSpPr>
            <p:cNvPr id="4235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4236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4240" name="타원 221"/>
          <p:cNvGrpSpPr/>
          <p:nvPr/>
        </p:nvGrpSpPr>
        <p:grpSpPr>
          <a:xfrm>
            <a:off x="2845689" y="3651756"/>
            <a:ext cx="85615" cy="154941"/>
            <a:chOff x="0" y="0"/>
            <a:chExt cx="85614" cy="154939"/>
          </a:xfrm>
        </p:grpSpPr>
        <p:sp>
          <p:nvSpPr>
            <p:cNvPr id="4238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4239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sp>
        <p:nvSpPr>
          <p:cNvPr id="4241" name="모서리가 둥근 직사각형 226"/>
          <p:cNvSpPr/>
          <p:nvPr/>
        </p:nvSpPr>
        <p:spPr>
          <a:xfrm>
            <a:off x="324472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42" name="모서리가 둥근 직사각형 227"/>
          <p:cNvSpPr/>
          <p:nvPr/>
        </p:nvSpPr>
        <p:spPr>
          <a:xfrm>
            <a:off x="2501199" y="4282135"/>
            <a:ext cx="632527" cy="156293"/>
          </a:xfrm>
          <a:prstGeom prst="roundRect">
            <a:avLst>
              <a:gd name="adj" fmla="val 16667"/>
            </a:avLst>
          </a:prstGeom>
          <a:solidFill>
            <a:srgbClr val="E8F8F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245" name="타원 228"/>
          <p:cNvGrpSpPr/>
          <p:nvPr/>
        </p:nvGrpSpPr>
        <p:grpSpPr>
          <a:xfrm>
            <a:off x="2972674" y="4277429"/>
            <a:ext cx="85615" cy="154941"/>
            <a:chOff x="0" y="0"/>
            <a:chExt cx="85614" cy="154939"/>
          </a:xfrm>
        </p:grpSpPr>
        <p:sp>
          <p:nvSpPr>
            <p:cNvPr id="4243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4244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sp>
        <p:nvSpPr>
          <p:cNvPr id="4246" name="직사각형 230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4249" name="직사각형 231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4247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4248" name="부서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pic>
        <p:nvPicPr>
          <p:cNvPr id="4250" name="그림 232" descr="그림 2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4251" name="직사각형 233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252" name="TextBox 235"/>
          <p:cNvSpPr txBox="1"/>
          <p:nvPr/>
        </p:nvSpPr>
        <p:spPr>
          <a:xfrm>
            <a:off x="3050619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4255" name="직사각형 236"/>
          <p:cNvGrpSpPr/>
          <p:nvPr/>
        </p:nvGrpSpPr>
        <p:grpSpPr>
          <a:xfrm>
            <a:off x="3828003" y="2486374"/>
            <a:ext cx="1020623" cy="210952"/>
            <a:chOff x="0" y="0"/>
            <a:chExt cx="1020622" cy="210951"/>
          </a:xfrm>
        </p:grpSpPr>
        <p:sp>
          <p:nvSpPr>
            <p:cNvPr id="4253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54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4256" name="TextBox 237"/>
          <p:cNvSpPr txBox="1"/>
          <p:nvPr/>
        </p:nvSpPr>
        <p:spPr>
          <a:xfrm>
            <a:off x="4469022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4259" name="직사각형 238"/>
          <p:cNvGrpSpPr/>
          <p:nvPr/>
        </p:nvGrpSpPr>
        <p:grpSpPr>
          <a:xfrm>
            <a:off x="5246408" y="2486374"/>
            <a:ext cx="1020623" cy="210952"/>
            <a:chOff x="0" y="0"/>
            <a:chExt cx="1020622" cy="210951"/>
          </a:xfrm>
        </p:grpSpPr>
        <p:sp>
          <p:nvSpPr>
            <p:cNvPr id="4257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4258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sp>
        <p:nvSpPr>
          <p:cNvPr id="4260" name="TextBox 239"/>
          <p:cNvSpPr txBox="1"/>
          <p:nvPr/>
        </p:nvSpPr>
        <p:spPr>
          <a:xfrm>
            <a:off x="9987091" y="2473332"/>
            <a:ext cx="717188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상세검색 ▼</a:t>
            </a:r>
          </a:p>
        </p:txBody>
      </p:sp>
      <p:sp>
        <p:nvSpPr>
          <p:cNvPr id="4261" name="직사각형 240"/>
          <p:cNvSpPr/>
          <p:nvPr/>
        </p:nvSpPr>
        <p:spPr>
          <a:xfrm>
            <a:off x="3425104" y="2748892"/>
            <a:ext cx="7293697" cy="341793"/>
          </a:xfrm>
          <a:prstGeom prst="rect">
            <a:avLst/>
          </a:prstGeom>
          <a:solidFill>
            <a:srgbClr val="E8F8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262" name="TextBox 241"/>
          <p:cNvSpPr txBox="1"/>
          <p:nvPr/>
        </p:nvSpPr>
        <p:spPr>
          <a:xfrm>
            <a:off x="3328746" y="2817850"/>
            <a:ext cx="54834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상태</a:t>
            </a:r>
          </a:p>
        </p:txBody>
      </p:sp>
      <p:grpSp>
        <p:nvGrpSpPr>
          <p:cNvPr id="4265" name="직사각형 242"/>
          <p:cNvGrpSpPr/>
          <p:nvPr/>
        </p:nvGrpSpPr>
        <p:grpSpPr>
          <a:xfrm>
            <a:off x="3829246" y="2815245"/>
            <a:ext cx="566848" cy="210952"/>
            <a:chOff x="0" y="0"/>
            <a:chExt cx="566846" cy="210951"/>
          </a:xfrm>
        </p:grpSpPr>
        <p:sp>
          <p:nvSpPr>
            <p:cNvPr id="4263" name="직사각형"/>
            <p:cNvSpPr/>
            <p:nvPr/>
          </p:nvSpPr>
          <p:spPr>
            <a:xfrm>
              <a:off x="0" y="-1"/>
              <a:ext cx="56684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264" name="전체   ▼"/>
            <p:cNvSpPr txBox="1"/>
            <p:nvPr/>
          </p:nvSpPr>
          <p:spPr>
            <a:xfrm>
              <a:off x="0" y="2605"/>
              <a:ext cx="5668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전체</a:t>
              </a:r>
              <a:r>
                <a:t>   </a:t>
              </a:r>
              <a:r>
                <a:t>▼</a:t>
              </a:r>
            </a:p>
          </p:txBody>
        </p:sp>
      </p:grpSp>
      <p:sp>
        <p:nvSpPr>
          <p:cNvPr id="4266" name="TextBox 243"/>
          <p:cNvSpPr txBox="1"/>
          <p:nvPr/>
        </p:nvSpPr>
        <p:spPr>
          <a:xfrm>
            <a:off x="4520710" y="2816726"/>
            <a:ext cx="7845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연장근무 유무</a:t>
            </a:r>
          </a:p>
        </p:txBody>
      </p:sp>
      <p:grpSp>
        <p:nvGrpSpPr>
          <p:cNvPr id="4269" name="직사각형 244"/>
          <p:cNvGrpSpPr/>
          <p:nvPr/>
        </p:nvGrpSpPr>
        <p:grpSpPr>
          <a:xfrm>
            <a:off x="5257396" y="2814122"/>
            <a:ext cx="566848" cy="210952"/>
            <a:chOff x="0" y="0"/>
            <a:chExt cx="566846" cy="210951"/>
          </a:xfrm>
        </p:grpSpPr>
        <p:sp>
          <p:nvSpPr>
            <p:cNvPr id="4267" name="직사각형"/>
            <p:cNvSpPr/>
            <p:nvPr/>
          </p:nvSpPr>
          <p:spPr>
            <a:xfrm>
              <a:off x="0" y="-1"/>
              <a:ext cx="56684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268" name="전체   ▼"/>
            <p:cNvSpPr txBox="1"/>
            <p:nvPr/>
          </p:nvSpPr>
          <p:spPr>
            <a:xfrm>
              <a:off x="0" y="2605"/>
              <a:ext cx="5668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전체</a:t>
              </a:r>
              <a:r>
                <a:t>   </a:t>
              </a:r>
              <a:r>
                <a:t>▼</a:t>
              </a:r>
            </a:p>
          </p:txBody>
        </p:sp>
      </p:grpSp>
      <p:sp>
        <p:nvSpPr>
          <p:cNvPr id="4270" name="TextBox 245"/>
          <p:cNvSpPr txBox="1"/>
          <p:nvPr/>
        </p:nvSpPr>
        <p:spPr>
          <a:xfrm>
            <a:off x="5948860" y="2816726"/>
            <a:ext cx="7845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야간근무 유무</a:t>
            </a:r>
          </a:p>
        </p:txBody>
      </p:sp>
      <p:grpSp>
        <p:nvGrpSpPr>
          <p:cNvPr id="4273" name="직사각형 246"/>
          <p:cNvGrpSpPr/>
          <p:nvPr/>
        </p:nvGrpSpPr>
        <p:grpSpPr>
          <a:xfrm>
            <a:off x="6685544" y="2814122"/>
            <a:ext cx="566848" cy="210952"/>
            <a:chOff x="0" y="0"/>
            <a:chExt cx="566846" cy="210951"/>
          </a:xfrm>
        </p:grpSpPr>
        <p:sp>
          <p:nvSpPr>
            <p:cNvPr id="4271" name="직사각형"/>
            <p:cNvSpPr/>
            <p:nvPr/>
          </p:nvSpPr>
          <p:spPr>
            <a:xfrm>
              <a:off x="0" y="-1"/>
              <a:ext cx="56684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272" name="전체   ▼"/>
            <p:cNvSpPr txBox="1"/>
            <p:nvPr/>
          </p:nvSpPr>
          <p:spPr>
            <a:xfrm>
              <a:off x="0" y="2605"/>
              <a:ext cx="5668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전체</a:t>
              </a:r>
              <a:r>
                <a:t>   </a:t>
              </a:r>
              <a:r>
                <a:t>▼</a:t>
              </a:r>
            </a:p>
          </p:txBody>
        </p:sp>
      </p:grpSp>
      <p:sp>
        <p:nvSpPr>
          <p:cNvPr id="4274" name="TextBox 247"/>
          <p:cNvSpPr txBox="1"/>
          <p:nvPr/>
        </p:nvSpPr>
        <p:spPr>
          <a:xfrm>
            <a:off x="7377008" y="2817716"/>
            <a:ext cx="7845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합계 근무시간</a:t>
            </a:r>
          </a:p>
        </p:txBody>
      </p:sp>
      <p:grpSp>
        <p:nvGrpSpPr>
          <p:cNvPr id="4277" name="직사각형 248"/>
          <p:cNvGrpSpPr/>
          <p:nvPr/>
        </p:nvGrpSpPr>
        <p:grpSpPr>
          <a:xfrm>
            <a:off x="8113694" y="2815112"/>
            <a:ext cx="240037" cy="210952"/>
            <a:chOff x="0" y="0"/>
            <a:chExt cx="240036" cy="210951"/>
          </a:xfrm>
        </p:grpSpPr>
        <p:sp>
          <p:nvSpPr>
            <p:cNvPr id="4275" name="직사각형"/>
            <p:cNvSpPr/>
            <p:nvPr/>
          </p:nvSpPr>
          <p:spPr>
            <a:xfrm>
              <a:off x="-1" y="-1"/>
              <a:ext cx="240038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276" name="0"/>
            <p:cNvSpPr txBox="1"/>
            <p:nvPr/>
          </p:nvSpPr>
          <p:spPr>
            <a:xfrm>
              <a:off x="-1" y="2605"/>
              <a:ext cx="240038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4278" name="TextBox 249"/>
          <p:cNvSpPr txBox="1"/>
          <p:nvPr/>
        </p:nvSpPr>
        <p:spPr>
          <a:xfrm>
            <a:off x="8128014" y="2817716"/>
            <a:ext cx="7845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시간 이상</a:t>
            </a:r>
          </a:p>
        </p:txBody>
      </p:sp>
      <p:sp>
        <p:nvSpPr>
          <p:cNvPr id="4279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286" name="그룹 119"/>
          <p:cNvGrpSpPr/>
          <p:nvPr/>
        </p:nvGrpSpPr>
        <p:grpSpPr>
          <a:xfrm>
            <a:off x="6322536" y="2486374"/>
            <a:ext cx="1066926" cy="210952"/>
            <a:chOff x="0" y="0"/>
            <a:chExt cx="1066925" cy="210951"/>
          </a:xfrm>
        </p:grpSpPr>
        <p:grpSp>
          <p:nvGrpSpPr>
            <p:cNvPr id="4282" name="직사각형 121"/>
            <p:cNvGrpSpPr/>
            <p:nvPr/>
          </p:nvGrpSpPr>
          <p:grpSpPr>
            <a:xfrm>
              <a:off x="-1" y="-1"/>
              <a:ext cx="927506" cy="210953"/>
              <a:chOff x="0" y="0"/>
              <a:chExt cx="927505" cy="210951"/>
            </a:xfrm>
          </p:grpSpPr>
          <p:sp>
            <p:nvSpPr>
              <p:cNvPr id="4280" name="직사각형"/>
              <p:cNvSpPr/>
              <p:nvPr/>
            </p:nvSpPr>
            <p:spPr>
              <a:xfrm>
                <a:off x="-1" y="-1"/>
                <a:ext cx="927507" cy="21095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49269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81" name="선택부서 내 검색"/>
              <p:cNvSpPr txBox="1"/>
              <p:nvPr/>
            </p:nvSpPr>
            <p:spPr>
              <a:xfrm>
                <a:off x="-1" y="2605"/>
                <a:ext cx="92750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149269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선택부서 내 검색</a:t>
                </a:r>
              </a:p>
            </p:txBody>
          </p:sp>
        </p:grpSp>
        <p:grpSp>
          <p:nvGrpSpPr>
            <p:cNvPr id="4285" name="직사각형 122"/>
            <p:cNvGrpSpPr/>
            <p:nvPr/>
          </p:nvGrpSpPr>
          <p:grpSpPr>
            <a:xfrm>
              <a:off x="935370" y="-1"/>
              <a:ext cx="131556" cy="210953"/>
              <a:chOff x="0" y="0"/>
              <a:chExt cx="131555" cy="210951"/>
            </a:xfrm>
          </p:grpSpPr>
          <p:sp>
            <p:nvSpPr>
              <p:cNvPr id="4283" name="직사각형"/>
              <p:cNvSpPr/>
              <p:nvPr/>
            </p:nvSpPr>
            <p:spPr>
              <a:xfrm>
                <a:off x="-1" y="-1"/>
                <a:ext cx="131557" cy="210953"/>
              </a:xfrm>
              <a:prstGeom prst="rect">
                <a:avLst/>
              </a:prstGeom>
              <a:solidFill>
                <a:srgbClr val="95BA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49269">
                  <a:defRPr sz="6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84" name="▼"/>
              <p:cNvSpPr txBox="1"/>
              <p:nvPr/>
            </p:nvSpPr>
            <p:spPr>
              <a:xfrm>
                <a:off x="-1" y="15305"/>
                <a:ext cx="131557" cy="180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149269">
                  <a:defRPr sz="6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▼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관리자)근무시간관리_상세1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3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4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4295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96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4297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98" name="직사각형 164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299" name="직사각형 165"/>
          <p:cNvSpPr/>
          <p:nvPr/>
        </p:nvSpPr>
        <p:spPr>
          <a:xfrm>
            <a:off x="1854993" y="2324089"/>
            <a:ext cx="8961296" cy="4788978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00" name="직사각형 167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4301" name="직사각형 169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4302" name="그림 170" descr="그림 17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4303" name="직사각형 17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4304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305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06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309" name="그룹 175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4307" name="그림 176" descr="그림 17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8" name="그림 177" descr="그림 17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10" name="TextBox 178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4314" name="그룹 180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4311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312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13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15" name="TextBox 184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4316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317" name="TextBox 186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근무시간관리</a:t>
            </a:r>
          </a:p>
        </p:txBody>
      </p:sp>
      <p:sp>
        <p:nvSpPr>
          <p:cNvPr id="4318" name="직사각형 187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319" name="직사각형 188"/>
          <p:cNvSpPr/>
          <p:nvPr/>
        </p:nvSpPr>
        <p:spPr>
          <a:xfrm>
            <a:off x="1908245" y="2412345"/>
            <a:ext cx="8803269" cy="343839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320" name="TextBox 189"/>
          <p:cNvSpPr txBox="1"/>
          <p:nvPr/>
        </p:nvSpPr>
        <p:spPr>
          <a:xfrm>
            <a:off x="1733157" y="2503277"/>
            <a:ext cx="8252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4323" name="직사각형 190"/>
          <p:cNvGrpSpPr/>
          <p:nvPr/>
        </p:nvGrpSpPr>
        <p:grpSpPr>
          <a:xfrm>
            <a:off x="2510541" y="2487388"/>
            <a:ext cx="1020623" cy="210952"/>
            <a:chOff x="0" y="0"/>
            <a:chExt cx="1020622" cy="210951"/>
          </a:xfrm>
        </p:grpSpPr>
        <p:sp>
          <p:nvSpPr>
            <p:cNvPr id="4321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22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4324" name="TextBox 191"/>
          <p:cNvSpPr txBox="1"/>
          <p:nvPr/>
        </p:nvSpPr>
        <p:spPr>
          <a:xfrm>
            <a:off x="3180135" y="250327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4327" name="직사각형 192"/>
          <p:cNvGrpSpPr/>
          <p:nvPr/>
        </p:nvGrpSpPr>
        <p:grpSpPr>
          <a:xfrm>
            <a:off x="3957520" y="2487388"/>
            <a:ext cx="1020623" cy="210952"/>
            <a:chOff x="0" y="0"/>
            <a:chExt cx="1020622" cy="210951"/>
          </a:xfrm>
        </p:grpSpPr>
        <p:sp>
          <p:nvSpPr>
            <p:cNvPr id="4325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D9D9D9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4326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grpSp>
        <p:nvGrpSpPr>
          <p:cNvPr id="4330" name="직사각형 233"/>
          <p:cNvGrpSpPr/>
          <p:nvPr/>
        </p:nvGrpSpPr>
        <p:grpSpPr>
          <a:xfrm>
            <a:off x="10093935" y="2871429"/>
            <a:ext cx="617578" cy="205741"/>
            <a:chOff x="0" y="0"/>
            <a:chExt cx="617577" cy="205740"/>
          </a:xfrm>
        </p:grpSpPr>
        <p:sp>
          <p:nvSpPr>
            <p:cNvPr id="4328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9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grpSp>
        <p:nvGrpSpPr>
          <p:cNvPr id="4338" name="그룹 238"/>
          <p:cNvGrpSpPr/>
          <p:nvPr/>
        </p:nvGrpSpPr>
        <p:grpSpPr>
          <a:xfrm>
            <a:off x="4407980" y="2880711"/>
            <a:ext cx="1802328" cy="218441"/>
            <a:chOff x="0" y="0"/>
            <a:chExt cx="1802327" cy="218440"/>
          </a:xfrm>
        </p:grpSpPr>
        <p:sp>
          <p:nvSpPr>
            <p:cNvPr id="4331" name="TextBox 239"/>
            <p:cNvSpPr txBox="1"/>
            <p:nvPr/>
          </p:nvSpPr>
          <p:spPr>
            <a:xfrm>
              <a:off x="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2018-10-06</a:t>
              </a:r>
            </a:p>
          </p:txBody>
        </p:sp>
        <p:grpSp>
          <p:nvGrpSpPr>
            <p:cNvPr id="4334" name="그룹 240"/>
            <p:cNvGrpSpPr/>
            <p:nvPr/>
          </p:nvGrpSpPr>
          <p:grpSpPr>
            <a:xfrm>
              <a:off x="1289184" y="22154"/>
              <a:ext cx="182343" cy="185475"/>
              <a:chOff x="0" y="0"/>
              <a:chExt cx="182342" cy="185473"/>
            </a:xfrm>
          </p:grpSpPr>
          <p:sp>
            <p:nvSpPr>
              <p:cNvPr id="4332" name="타원 247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333" name="L 도형 248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337" name="그룹 241"/>
            <p:cNvGrpSpPr/>
            <p:nvPr/>
          </p:nvGrpSpPr>
          <p:grpSpPr>
            <a:xfrm>
              <a:off x="340324" y="22153"/>
              <a:ext cx="182344" cy="185475"/>
              <a:chOff x="0" y="0"/>
              <a:chExt cx="182342" cy="185474"/>
            </a:xfrm>
          </p:grpSpPr>
          <p:sp>
            <p:nvSpPr>
              <p:cNvPr id="4335" name="타원 242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336" name="L 도형 246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339" name="직선 연결선 249"/>
          <p:cNvSpPr/>
          <p:nvPr/>
        </p:nvSpPr>
        <p:spPr>
          <a:xfrm>
            <a:off x="1925060" y="2971182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40" name="직선 연결선 250"/>
          <p:cNvSpPr/>
          <p:nvPr/>
        </p:nvSpPr>
        <p:spPr>
          <a:xfrm>
            <a:off x="1925060" y="2999023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41" name="직선 연결선 251"/>
          <p:cNvSpPr/>
          <p:nvPr/>
        </p:nvSpPr>
        <p:spPr>
          <a:xfrm>
            <a:off x="1925060" y="305470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42" name="직선 연결선 252"/>
          <p:cNvSpPr/>
          <p:nvPr/>
        </p:nvSpPr>
        <p:spPr>
          <a:xfrm>
            <a:off x="1925060" y="302686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43" name="직사각형 253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4344" name="직사각형 254"/>
          <p:cNvSpPr txBox="1"/>
          <p:nvPr/>
        </p:nvSpPr>
        <p:spPr>
          <a:xfrm>
            <a:off x="333021" y="2582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연차관리</a:t>
            </a:r>
          </a:p>
        </p:txBody>
      </p:sp>
      <p:sp>
        <p:nvSpPr>
          <p:cNvPr id="4345" name="직사각형 255"/>
          <p:cNvSpPr txBox="1"/>
          <p:nvPr/>
        </p:nvSpPr>
        <p:spPr>
          <a:xfrm>
            <a:off x="459690" y="2986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ㄴ연차생성</a:t>
            </a:r>
          </a:p>
        </p:txBody>
      </p:sp>
      <p:sp>
        <p:nvSpPr>
          <p:cNvPr id="4346" name="직사각형 256"/>
          <p:cNvSpPr txBox="1"/>
          <p:nvPr/>
        </p:nvSpPr>
        <p:spPr>
          <a:xfrm>
            <a:off x="459690" y="3188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ㄴ연차확정</a:t>
            </a:r>
          </a:p>
        </p:txBody>
      </p:sp>
      <p:sp>
        <p:nvSpPr>
          <p:cNvPr id="4347" name="직사각형 257"/>
          <p:cNvSpPr txBox="1"/>
          <p:nvPr/>
        </p:nvSpPr>
        <p:spPr>
          <a:xfrm>
            <a:off x="459690" y="27845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ㄴ연차조회</a:t>
            </a:r>
          </a:p>
        </p:txBody>
      </p:sp>
      <p:sp>
        <p:nvSpPr>
          <p:cNvPr id="4348" name="직사각형 258"/>
          <p:cNvSpPr txBox="1"/>
          <p:nvPr/>
        </p:nvSpPr>
        <p:spPr>
          <a:xfrm>
            <a:off x="333021" y="3389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4349" name="직사각형 259"/>
          <p:cNvSpPr txBox="1"/>
          <p:nvPr/>
        </p:nvSpPr>
        <p:spPr>
          <a:xfrm>
            <a:off x="459690" y="3591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4350" name="직사각형 260"/>
          <p:cNvSpPr txBox="1"/>
          <p:nvPr/>
        </p:nvSpPr>
        <p:spPr>
          <a:xfrm>
            <a:off x="459690" y="3793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4351" name="직사각형 261"/>
          <p:cNvSpPr txBox="1"/>
          <p:nvPr/>
        </p:nvSpPr>
        <p:spPr>
          <a:xfrm>
            <a:off x="459690" y="3995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ㄴ출퇴근업로드</a:t>
            </a:r>
          </a:p>
        </p:txBody>
      </p:sp>
      <p:sp>
        <p:nvSpPr>
          <p:cNvPr id="4352" name="직사각형 262"/>
          <p:cNvSpPr txBox="1"/>
          <p:nvPr/>
        </p:nvSpPr>
        <p:spPr>
          <a:xfrm>
            <a:off x="333021" y="4600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4353" name="직사각형 263"/>
          <p:cNvSpPr txBox="1"/>
          <p:nvPr/>
        </p:nvSpPr>
        <p:spPr>
          <a:xfrm>
            <a:off x="459690" y="4802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ㄴ일별</a:t>
            </a:r>
            <a:r>
              <a:t>~</a:t>
            </a:r>
            <a:r>
              <a:t>사원별</a:t>
            </a:r>
            <a:r>
              <a:t>..</a:t>
            </a:r>
          </a:p>
        </p:txBody>
      </p:sp>
      <p:sp>
        <p:nvSpPr>
          <p:cNvPr id="4354" name="직사각형 264"/>
          <p:cNvSpPr txBox="1"/>
          <p:nvPr/>
        </p:nvSpPr>
        <p:spPr>
          <a:xfrm>
            <a:off x="333021" y="5206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환경설정</a:t>
            </a:r>
          </a:p>
        </p:txBody>
      </p:sp>
      <p:sp>
        <p:nvSpPr>
          <p:cNvPr id="4355" name="직사각형 265"/>
          <p:cNvSpPr txBox="1"/>
          <p:nvPr/>
        </p:nvSpPr>
        <p:spPr>
          <a:xfrm>
            <a:off x="459690" y="5407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ㄴ근태설정</a:t>
            </a:r>
          </a:p>
        </p:txBody>
      </p:sp>
      <p:sp>
        <p:nvSpPr>
          <p:cNvPr id="4356" name="직사각형 266"/>
          <p:cNvSpPr txBox="1"/>
          <p:nvPr/>
        </p:nvSpPr>
        <p:spPr>
          <a:xfrm>
            <a:off x="459690" y="56097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ㄴ근태코드관리</a:t>
            </a:r>
          </a:p>
        </p:txBody>
      </p:sp>
      <p:sp>
        <p:nvSpPr>
          <p:cNvPr id="4357" name="직사각형 267"/>
          <p:cNvSpPr txBox="1"/>
          <p:nvPr/>
        </p:nvSpPr>
        <p:spPr>
          <a:xfrm>
            <a:off x="459690" y="5811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ㄴ그룹지정관리</a:t>
            </a:r>
          </a:p>
        </p:txBody>
      </p:sp>
      <p:sp>
        <p:nvSpPr>
          <p:cNvPr id="4358" name="직사각형 268"/>
          <p:cNvSpPr txBox="1"/>
          <p:nvPr/>
        </p:nvSpPr>
        <p:spPr>
          <a:xfrm>
            <a:off x="459690" y="6013324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ㄴ근무조지정관리</a:t>
            </a:r>
          </a:p>
        </p:txBody>
      </p:sp>
      <p:sp>
        <p:nvSpPr>
          <p:cNvPr id="4359" name="직사각형 269"/>
          <p:cNvSpPr txBox="1"/>
          <p:nvPr/>
        </p:nvSpPr>
        <p:spPr>
          <a:xfrm>
            <a:off x="459690" y="6207431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ㄴ근무조기준시간관리</a:t>
            </a:r>
          </a:p>
        </p:txBody>
      </p:sp>
      <p:sp>
        <p:nvSpPr>
          <p:cNvPr id="4360" name="직사각형 270"/>
          <p:cNvSpPr txBox="1"/>
          <p:nvPr/>
        </p:nvSpPr>
        <p:spPr>
          <a:xfrm>
            <a:off x="459690" y="6401537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4361" name="직사각형 271"/>
          <p:cNvSpPr txBox="1"/>
          <p:nvPr/>
        </p:nvSpPr>
        <p:spPr>
          <a:xfrm>
            <a:off x="333021" y="6595643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ERP</a:t>
            </a:r>
            <a:r>
              <a:t>근태연동</a:t>
            </a:r>
          </a:p>
        </p:txBody>
      </p:sp>
      <p:sp>
        <p:nvSpPr>
          <p:cNvPr id="4362" name="직사각형 272"/>
          <p:cNvSpPr txBox="1"/>
          <p:nvPr/>
        </p:nvSpPr>
        <p:spPr>
          <a:xfrm>
            <a:off x="459690" y="678974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4363" name="직사각형 273"/>
          <p:cNvSpPr txBox="1"/>
          <p:nvPr/>
        </p:nvSpPr>
        <p:spPr>
          <a:xfrm>
            <a:off x="459690" y="5004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ㄴ근무시간집계</a:t>
            </a:r>
          </a:p>
        </p:txBody>
      </p:sp>
      <p:sp>
        <p:nvSpPr>
          <p:cNvPr id="4364" name="직사각형 274"/>
          <p:cNvSpPr txBox="1"/>
          <p:nvPr/>
        </p:nvSpPr>
        <p:spPr>
          <a:xfrm>
            <a:off x="459690" y="4197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4365" name="직사각형 275"/>
          <p:cNvSpPr txBox="1"/>
          <p:nvPr/>
        </p:nvSpPr>
        <p:spPr>
          <a:xfrm>
            <a:off x="459690" y="4398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4366" name="TextBox 276"/>
          <p:cNvSpPr txBox="1"/>
          <p:nvPr/>
        </p:nvSpPr>
        <p:spPr>
          <a:xfrm>
            <a:off x="2085960" y="2877285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선택부서</a:t>
            </a:r>
            <a:r>
              <a:t> : </a:t>
            </a:r>
            <a:r>
              <a:rPr>
                <a:solidFill>
                  <a:schemeClr val="accent1"/>
                </a:solidFill>
              </a:rPr>
              <a:t>MS</a:t>
            </a:r>
            <a:r>
              <a:rPr>
                <a:solidFill>
                  <a:schemeClr val="accent1"/>
                </a:solidFill>
              </a:rPr>
              <a:t>부문 </a:t>
            </a:r>
            <a:r>
              <a:rPr>
                <a:solidFill>
                  <a:schemeClr val="accent1"/>
                </a:solidFill>
              </a:rPr>
              <a:t>&gt; </a:t>
            </a:r>
            <a:r>
              <a:rPr>
                <a:solidFill>
                  <a:schemeClr val="accent1"/>
                </a:solidFill>
              </a:rPr>
              <a:t>회계팀</a:t>
            </a:r>
          </a:p>
        </p:txBody>
      </p:sp>
      <p:sp>
        <p:nvSpPr>
          <p:cNvPr id="4367" name="TextBox 278"/>
          <p:cNvSpPr txBox="1"/>
          <p:nvPr/>
        </p:nvSpPr>
        <p:spPr>
          <a:xfrm>
            <a:off x="9987091" y="2473332"/>
            <a:ext cx="717188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상세검색 ▼</a:t>
            </a:r>
          </a:p>
        </p:txBody>
      </p:sp>
      <p:sp>
        <p:nvSpPr>
          <p:cNvPr id="4368" name="모서리가 둥근 직사각형 279"/>
          <p:cNvSpPr/>
          <p:nvPr/>
        </p:nvSpPr>
        <p:spPr>
          <a:xfrm>
            <a:off x="9123995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4369" name="표 280"/>
          <p:cNvGraphicFramePr/>
          <p:nvPr/>
        </p:nvGraphicFramePr>
        <p:xfrm>
          <a:off x="1909286" y="3124761"/>
          <a:ext cx="7298516" cy="39088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01495"/>
                <a:gridCol w="457200"/>
                <a:gridCol w="457200"/>
                <a:gridCol w="457200"/>
                <a:gridCol w="619125"/>
                <a:gridCol w="466725"/>
                <a:gridCol w="566738"/>
                <a:gridCol w="566738"/>
                <a:gridCol w="721519"/>
                <a:gridCol w="721519"/>
                <a:gridCol w="721519"/>
                <a:gridCol w="721519"/>
                <a:gridCol w="420017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신청</a:t>
                      </a:r>
                    </a:p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야간근무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특이</a:t>
                      </a:r>
                    </a:p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14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858">
                <a:tc gridSpan="13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1, 2, 3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4372" name="모서리가 둥근 직사각형 281"/>
          <p:cNvGrpSpPr/>
          <p:nvPr/>
        </p:nvGrpSpPr>
        <p:grpSpPr>
          <a:xfrm>
            <a:off x="3743874" y="3626074"/>
            <a:ext cx="487113" cy="180341"/>
            <a:chOff x="0" y="0"/>
            <a:chExt cx="487111" cy="180339"/>
          </a:xfrm>
        </p:grpSpPr>
        <p:sp>
          <p:nvSpPr>
            <p:cNvPr id="437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371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375" name="모서리가 둥근 직사각형 282"/>
          <p:cNvGrpSpPr/>
          <p:nvPr/>
        </p:nvGrpSpPr>
        <p:grpSpPr>
          <a:xfrm>
            <a:off x="3743874" y="3866194"/>
            <a:ext cx="487113" cy="180341"/>
            <a:chOff x="0" y="0"/>
            <a:chExt cx="487111" cy="180339"/>
          </a:xfrm>
        </p:grpSpPr>
        <p:sp>
          <p:nvSpPr>
            <p:cNvPr id="437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374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378" name="모서리가 둥근 직사각형 283"/>
          <p:cNvGrpSpPr/>
          <p:nvPr/>
        </p:nvGrpSpPr>
        <p:grpSpPr>
          <a:xfrm>
            <a:off x="3743874" y="4106314"/>
            <a:ext cx="487113" cy="180341"/>
            <a:chOff x="0" y="0"/>
            <a:chExt cx="487111" cy="180339"/>
          </a:xfrm>
        </p:grpSpPr>
        <p:sp>
          <p:nvSpPr>
            <p:cNvPr id="437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377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381" name="모서리가 둥근 직사각형 284"/>
          <p:cNvGrpSpPr/>
          <p:nvPr/>
        </p:nvGrpSpPr>
        <p:grpSpPr>
          <a:xfrm>
            <a:off x="3743874" y="4346434"/>
            <a:ext cx="487113" cy="180341"/>
            <a:chOff x="0" y="0"/>
            <a:chExt cx="487111" cy="180339"/>
          </a:xfrm>
        </p:grpSpPr>
        <p:sp>
          <p:nvSpPr>
            <p:cNvPr id="437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380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384" name="모서리가 둥근 직사각형 285"/>
          <p:cNvGrpSpPr/>
          <p:nvPr/>
        </p:nvGrpSpPr>
        <p:grpSpPr>
          <a:xfrm>
            <a:off x="3743874" y="4586554"/>
            <a:ext cx="487113" cy="180341"/>
            <a:chOff x="0" y="0"/>
            <a:chExt cx="487111" cy="180339"/>
          </a:xfrm>
        </p:grpSpPr>
        <p:sp>
          <p:nvSpPr>
            <p:cNvPr id="438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3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387" name="모서리가 둥근 직사각형 286"/>
          <p:cNvGrpSpPr/>
          <p:nvPr/>
        </p:nvGrpSpPr>
        <p:grpSpPr>
          <a:xfrm>
            <a:off x="3743874" y="4826674"/>
            <a:ext cx="487113" cy="180341"/>
            <a:chOff x="0" y="0"/>
            <a:chExt cx="487111" cy="180339"/>
          </a:xfrm>
        </p:grpSpPr>
        <p:sp>
          <p:nvSpPr>
            <p:cNvPr id="438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6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390" name="모서리가 둥근 직사각형 287"/>
          <p:cNvGrpSpPr/>
          <p:nvPr/>
        </p:nvGrpSpPr>
        <p:grpSpPr>
          <a:xfrm>
            <a:off x="3743874" y="5066794"/>
            <a:ext cx="487113" cy="180341"/>
            <a:chOff x="0" y="0"/>
            <a:chExt cx="487111" cy="180339"/>
          </a:xfrm>
        </p:grpSpPr>
        <p:sp>
          <p:nvSpPr>
            <p:cNvPr id="438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9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pic>
        <p:nvPicPr>
          <p:cNvPr id="4391" name="그림 288" descr="그림 28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6238" y="4135523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2" name="그림 289" descr="그림 28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6238" y="4847411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3" name="그림 290" descr="그림 29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26778" y="4608397"/>
            <a:ext cx="140229" cy="141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96" name="모서리가 둥근 직사각형 291"/>
          <p:cNvGrpSpPr/>
          <p:nvPr/>
        </p:nvGrpSpPr>
        <p:grpSpPr>
          <a:xfrm>
            <a:off x="3743874" y="5306914"/>
            <a:ext cx="487113" cy="180341"/>
            <a:chOff x="0" y="0"/>
            <a:chExt cx="487111" cy="180339"/>
          </a:xfrm>
        </p:grpSpPr>
        <p:sp>
          <p:nvSpPr>
            <p:cNvPr id="4394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95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399" name="모서리가 둥근 직사각형 292"/>
          <p:cNvGrpSpPr/>
          <p:nvPr/>
        </p:nvGrpSpPr>
        <p:grpSpPr>
          <a:xfrm>
            <a:off x="3743874" y="5547034"/>
            <a:ext cx="487113" cy="180341"/>
            <a:chOff x="0" y="0"/>
            <a:chExt cx="487111" cy="180339"/>
          </a:xfrm>
        </p:grpSpPr>
        <p:sp>
          <p:nvSpPr>
            <p:cNvPr id="439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98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402" name="모서리가 둥근 직사각형 293"/>
          <p:cNvGrpSpPr/>
          <p:nvPr/>
        </p:nvGrpSpPr>
        <p:grpSpPr>
          <a:xfrm>
            <a:off x="3743874" y="5787154"/>
            <a:ext cx="487113" cy="180341"/>
            <a:chOff x="0" y="0"/>
            <a:chExt cx="487111" cy="180339"/>
          </a:xfrm>
        </p:grpSpPr>
        <p:sp>
          <p:nvSpPr>
            <p:cNvPr id="440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405" name="모서리가 둥근 직사각형 294"/>
          <p:cNvGrpSpPr/>
          <p:nvPr/>
        </p:nvGrpSpPr>
        <p:grpSpPr>
          <a:xfrm>
            <a:off x="3743874" y="6027274"/>
            <a:ext cx="487113" cy="180341"/>
            <a:chOff x="0" y="0"/>
            <a:chExt cx="487111" cy="180339"/>
          </a:xfrm>
        </p:grpSpPr>
        <p:sp>
          <p:nvSpPr>
            <p:cNvPr id="440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4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408" name="모서리가 둥근 직사각형 295"/>
          <p:cNvGrpSpPr/>
          <p:nvPr/>
        </p:nvGrpSpPr>
        <p:grpSpPr>
          <a:xfrm>
            <a:off x="3743874" y="6267394"/>
            <a:ext cx="487113" cy="180341"/>
            <a:chOff x="0" y="0"/>
            <a:chExt cx="487111" cy="180339"/>
          </a:xfrm>
        </p:grpSpPr>
        <p:sp>
          <p:nvSpPr>
            <p:cNvPr id="440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7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411" name="모서리가 둥근 직사각형 296"/>
          <p:cNvGrpSpPr/>
          <p:nvPr/>
        </p:nvGrpSpPr>
        <p:grpSpPr>
          <a:xfrm>
            <a:off x="3743874" y="6507514"/>
            <a:ext cx="487113" cy="180341"/>
            <a:chOff x="0" y="0"/>
            <a:chExt cx="487111" cy="180339"/>
          </a:xfrm>
        </p:grpSpPr>
        <p:sp>
          <p:nvSpPr>
            <p:cNvPr id="440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10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4412" name="모서리가 둥근 직사각형 298"/>
          <p:cNvSpPr/>
          <p:nvPr/>
        </p:nvSpPr>
        <p:spPr>
          <a:xfrm>
            <a:off x="9125036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415" name="직사각형 299"/>
          <p:cNvGrpSpPr/>
          <p:nvPr/>
        </p:nvGrpSpPr>
        <p:grpSpPr>
          <a:xfrm>
            <a:off x="2793043" y="6778160"/>
            <a:ext cx="466726" cy="205741"/>
            <a:chOff x="0" y="0"/>
            <a:chExt cx="466725" cy="205740"/>
          </a:xfrm>
        </p:grpSpPr>
        <p:sp>
          <p:nvSpPr>
            <p:cNvPr id="4413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4414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grpSp>
        <p:nvGrpSpPr>
          <p:cNvPr id="4418" name="타원 300"/>
          <p:cNvGrpSpPr/>
          <p:nvPr/>
        </p:nvGrpSpPr>
        <p:grpSpPr>
          <a:xfrm>
            <a:off x="4021759" y="3265413"/>
            <a:ext cx="114889" cy="180341"/>
            <a:chOff x="0" y="0"/>
            <a:chExt cx="114887" cy="180339"/>
          </a:xfrm>
        </p:grpSpPr>
        <p:sp>
          <p:nvSpPr>
            <p:cNvPr id="4416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4417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pic>
        <p:nvPicPr>
          <p:cNvPr id="4419" name="그림 301" descr="그림 30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6238" y="4613445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0" name="그림 303" descr="그림 30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52871" y="4608397"/>
            <a:ext cx="140229" cy="141004"/>
          </a:xfrm>
          <a:prstGeom prst="rect">
            <a:avLst/>
          </a:prstGeom>
          <a:ln w="12700">
            <a:miter lim="400000"/>
          </a:ln>
        </p:spPr>
      </p:pic>
      <p:sp>
        <p:nvSpPr>
          <p:cNvPr id="4421" name="모서리가 둥근 직사각형 304"/>
          <p:cNvSpPr/>
          <p:nvPr/>
        </p:nvSpPr>
        <p:spPr>
          <a:xfrm>
            <a:off x="9121613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22" name="직사각형 305"/>
          <p:cNvSpPr/>
          <p:nvPr/>
        </p:nvSpPr>
        <p:spPr>
          <a:xfrm>
            <a:off x="7724068" y="3112540"/>
            <a:ext cx="2987276" cy="3914479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23" name="직선 연결선 309"/>
          <p:cNvSpPr/>
          <p:nvPr/>
        </p:nvSpPr>
        <p:spPr>
          <a:xfrm>
            <a:off x="7803832" y="3480434"/>
            <a:ext cx="2775076" cy="1"/>
          </a:xfrm>
          <a:prstGeom prst="lin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426" name="그룹 334"/>
          <p:cNvGrpSpPr/>
          <p:nvPr/>
        </p:nvGrpSpPr>
        <p:grpSpPr>
          <a:xfrm>
            <a:off x="10524567" y="3252027"/>
            <a:ext cx="85970" cy="85970"/>
            <a:chOff x="0" y="0"/>
            <a:chExt cx="85969" cy="85969"/>
          </a:xfrm>
        </p:grpSpPr>
        <p:sp>
          <p:nvSpPr>
            <p:cNvPr id="4424" name="직선 연결선 335"/>
            <p:cNvSpPr/>
            <p:nvPr/>
          </p:nvSpPr>
          <p:spPr>
            <a:xfrm>
              <a:off x="-1" y="-1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25" name="직선 연결선 336"/>
            <p:cNvSpPr/>
            <p:nvPr/>
          </p:nvSpPr>
          <p:spPr>
            <a:xfrm flipV="1">
              <a:off x="-1" y="0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427" name="TextBox 337"/>
          <p:cNvSpPr txBox="1"/>
          <p:nvPr/>
        </p:nvSpPr>
        <p:spPr>
          <a:xfrm>
            <a:off x="7710812" y="3179595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⊙</a:t>
            </a:r>
            <a:r>
              <a:t> </a:t>
            </a:r>
            <a:r>
              <a:t>일별 근무시간 관리</a:t>
            </a:r>
          </a:p>
        </p:txBody>
      </p:sp>
      <p:grpSp>
        <p:nvGrpSpPr>
          <p:cNvPr id="4430" name="직사각형 338"/>
          <p:cNvGrpSpPr/>
          <p:nvPr/>
        </p:nvGrpSpPr>
        <p:grpSpPr>
          <a:xfrm>
            <a:off x="10035479" y="3183088"/>
            <a:ext cx="392391" cy="205741"/>
            <a:chOff x="0" y="0"/>
            <a:chExt cx="392390" cy="205740"/>
          </a:xfrm>
        </p:grpSpPr>
        <p:sp>
          <p:nvSpPr>
            <p:cNvPr id="4428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429" name="저장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저장</a:t>
              </a:r>
            </a:p>
          </p:txBody>
        </p:sp>
      </p:grpSp>
      <p:sp>
        <p:nvSpPr>
          <p:cNvPr id="4431" name="직사각형 339"/>
          <p:cNvSpPr/>
          <p:nvPr/>
        </p:nvSpPr>
        <p:spPr>
          <a:xfrm>
            <a:off x="7733593" y="3576260"/>
            <a:ext cx="2967251" cy="436365"/>
          </a:xfrm>
          <a:prstGeom prst="rect">
            <a:avLst/>
          </a:prstGeom>
          <a:solidFill>
            <a:srgbClr val="D4E3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32" name="TextBox 340"/>
          <p:cNvSpPr txBox="1"/>
          <p:nvPr/>
        </p:nvSpPr>
        <p:spPr>
          <a:xfrm>
            <a:off x="8139387" y="3667923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김야근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 개발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팀 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433" name="타원 341"/>
          <p:cNvSpPr/>
          <p:nvPr/>
        </p:nvSpPr>
        <p:spPr>
          <a:xfrm>
            <a:off x="7798096" y="3621218"/>
            <a:ext cx="335975" cy="335975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34" name="TextBox 342"/>
          <p:cNvSpPr txBox="1"/>
          <p:nvPr/>
        </p:nvSpPr>
        <p:spPr>
          <a:xfrm>
            <a:off x="7724068" y="4038098"/>
            <a:ext cx="214781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근무일자 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2018-10-05(</a:t>
            </a:r>
            <a:r>
              <a:rPr>
                <a:solidFill>
                  <a:schemeClr val="accent1"/>
                </a:solidFill>
              </a:rPr>
              <a:t>금</a:t>
            </a:r>
            <a:r>
              <a:rPr>
                <a:solidFill>
                  <a:schemeClr val="accent1"/>
                </a:solidFill>
              </a:rPr>
              <a:t>)</a:t>
            </a:r>
            <a:r>
              <a:t> [</a:t>
            </a:r>
            <a:r>
              <a:t>평일</a:t>
            </a:r>
            <a:r>
              <a:t>]</a:t>
            </a:r>
          </a:p>
        </p:txBody>
      </p:sp>
      <p:sp>
        <p:nvSpPr>
          <p:cNvPr id="4435" name="TextBox 343"/>
          <p:cNvSpPr txBox="1"/>
          <p:nvPr/>
        </p:nvSpPr>
        <p:spPr>
          <a:xfrm>
            <a:off x="7724068" y="4284474"/>
            <a:ext cx="214781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상태 </a:t>
            </a:r>
            <a:r>
              <a:t>: </a:t>
            </a:r>
          </a:p>
        </p:txBody>
      </p:sp>
      <p:grpSp>
        <p:nvGrpSpPr>
          <p:cNvPr id="4438" name="모서리가 둥근 직사각형 344"/>
          <p:cNvGrpSpPr/>
          <p:nvPr/>
        </p:nvGrpSpPr>
        <p:grpSpPr>
          <a:xfrm>
            <a:off x="8393489" y="4295676"/>
            <a:ext cx="521579" cy="193041"/>
            <a:chOff x="0" y="0"/>
            <a:chExt cx="521577" cy="193039"/>
          </a:xfrm>
        </p:grpSpPr>
        <p:sp>
          <p:nvSpPr>
            <p:cNvPr id="4436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437" name="대기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494" name="그룹 345"/>
          <p:cNvGrpSpPr/>
          <p:nvPr/>
        </p:nvGrpSpPr>
        <p:grpSpPr>
          <a:xfrm>
            <a:off x="7847365" y="4865959"/>
            <a:ext cx="2774914" cy="1148226"/>
            <a:chOff x="0" y="0"/>
            <a:chExt cx="2774912" cy="1148224"/>
          </a:xfrm>
        </p:grpSpPr>
        <p:sp>
          <p:nvSpPr>
            <p:cNvPr id="4439" name="모서리가 둥근 직사각형 346"/>
            <p:cNvSpPr/>
            <p:nvPr/>
          </p:nvSpPr>
          <p:spPr>
            <a:xfrm>
              <a:off x="0" y="0"/>
              <a:ext cx="2758677" cy="1133909"/>
            </a:xfrm>
            <a:prstGeom prst="roundRect">
              <a:avLst>
                <a:gd name="adj" fmla="val 4617"/>
              </a:avLst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40" name="TextBox 347"/>
            <p:cNvSpPr txBox="1"/>
            <p:nvPr/>
          </p:nvSpPr>
          <p:spPr>
            <a:xfrm>
              <a:off x="50592" y="904384"/>
              <a:ext cx="359645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합계</a:t>
              </a:r>
            </a:p>
          </p:txBody>
        </p:sp>
        <p:grpSp>
          <p:nvGrpSpPr>
            <p:cNvPr id="4450" name="그룹 348"/>
            <p:cNvGrpSpPr/>
            <p:nvPr/>
          </p:nvGrpSpPr>
          <p:grpSpPr>
            <a:xfrm>
              <a:off x="2277317" y="27760"/>
              <a:ext cx="484913" cy="367750"/>
              <a:chOff x="0" y="0"/>
              <a:chExt cx="484912" cy="367749"/>
            </a:xfrm>
          </p:grpSpPr>
          <p:grpSp>
            <p:nvGrpSpPr>
              <p:cNvPr id="4443" name="그룹 388"/>
              <p:cNvGrpSpPr/>
              <p:nvPr/>
            </p:nvGrpSpPr>
            <p:grpSpPr>
              <a:xfrm>
                <a:off x="894" y="0"/>
                <a:ext cx="484019" cy="154940"/>
                <a:chOff x="0" y="0"/>
                <a:chExt cx="484017" cy="154939"/>
              </a:xfrm>
            </p:grpSpPr>
            <p:sp>
              <p:nvSpPr>
                <p:cNvPr id="4441" name="직사각형 412"/>
                <p:cNvSpPr/>
                <p:nvPr/>
              </p:nvSpPr>
              <p:spPr>
                <a:xfrm>
                  <a:off x="0" y="54246"/>
                  <a:ext cx="67410" cy="70064"/>
                </a:xfrm>
                <a:prstGeom prst="rect">
                  <a:avLst/>
                </a:prstGeom>
                <a:solidFill>
                  <a:schemeClr val="accent2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442" name="TextBox 413"/>
                <p:cNvSpPr txBox="1"/>
                <p:nvPr/>
              </p:nvSpPr>
              <p:spPr>
                <a:xfrm>
                  <a:off x="31243" y="0"/>
                  <a:ext cx="452775" cy="154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4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기본근무</a:t>
                  </a:r>
                </a:p>
              </p:txBody>
            </p:sp>
          </p:grpSp>
          <p:grpSp>
            <p:nvGrpSpPr>
              <p:cNvPr id="4446" name="그룹 402"/>
              <p:cNvGrpSpPr/>
              <p:nvPr/>
            </p:nvGrpSpPr>
            <p:grpSpPr>
              <a:xfrm>
                <a:off x="0" y="106404"/>
                <a:ext cx="484527" cy="154941"/>
                <a:chOff x="0" y="0"/>
                <a:chExt cx="484526" cy="154939"/>
              </a:xfrm>
            </p:grpSpPr>
            <p:sp>
              <p:nvSpPr>
                <p:cNvPr id="4444" name="직사각형 410"/>
                <p:cNvSpPr/>
                <p:nvPr/>
              </p:nvSpPr>
              <p:spPr>
                <a:xfrm>
                  <a:off x="0" y="55166"/>
                  <a:ext cx="67410" cy="70064"/>
                </a:xfrm>
                <a:prstGeom prst="rect">
                  <a:avLst/>
                </a:prstGeom>
                <a:solidFill>
                  <a:srgbClr val="B6DF89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445" name="TextBox 411"/>
                <p:cNvSpPr txBox="1"/>
                <p:nvPr/>
              </p:nvSpPr>
              <p:spPr>
                <a:xfrm>
                  <a:off x="31757" y="0"/>
                  <a:ext cx="452770" cy="154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4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연장근무</a:t>
                  </a:r>
                </a:p>
              </p:txBody>
            </p:sp>
          </p:grpSp>
          <p:grpSp>
            <p:nvGrpSpPr>
              <p:cNvPr id="4449" name="그룹 405"/>
              <p:cNvGrpSpPr/>
              <p:nvPr/>
            </p:nvGrpSpPr>
            <p:grpSpPr>
              <a:xfrm>
                <a:off x="515" y="212809"/>
                <a:ext cx="484013" cy="154941"/>
                <a:chOff x="0" y="0"/>
                <a:chExt cx="484011" cy="154939"/>
              </a:xfrm>
            </p:grpSpPr>
            <p:sp>
              <p:nvSpPr>
                <p:cNvPr id="4447" name="직사각형 406"/>
                <p:cNvSpPr/>
                <p:nvPr/>
              </p:nvSpPr>
              <p:spPr>
                <a:xfrm>
                  <a:off x="0" y="54246"/>
                  <a:ext cx="67410" cy="70064"/>
                </a:xfrm>
                <a:prstGeom prst="rect">
                  <a:avLst/>
                </a:prstGeom>
                <a:solidFill>
                  <a:srgbClr val="FFBFBF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448" name="TextBox 409"/>
                <p:cNvSpPr txBox="1"/>
                <p:nvPr/>
              </p:nvSpPr>
              <p:spPr>
                <a:xfrm>
                  <a:off x="31242" y="0"/>
                  <a:ext cx="452770" cy="154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4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제외시간</a:t>
                  </a:r>
                </a:p>
              </p:txBody>
            </p:sp>
          </p:grpSp>
        </p:grpSp>
        <p:sp>
          <p:nvSpPr>
            <p:cNvPr id="4451" name="직선 연결선 349"/>
            <p:cNvSpPr/>
            <p:nvPr/>
          </p:nvSpPr>
          <p:spPr>
            <a:xfrm>
              <a:off x="481565" y="758494"/>
              <a:ext cx="2085584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52" name="직선 연결선 350"/>
            <p:cNvSpPr/>
            <p:nvPr/>
          </p:nvSpPr>
          <p:spPr>
            <a:xfrm>
              <a:off x="481565" y="614050"/>
              <a:ext cx="2085584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53" name="TextBox 351"/>
            <p:cNvSpPr txBox="1"/>
            <p:nvPr/>
          </p:nvSpPr>
          <p:spPr>
            <a:xfrm>
              <a:off x="478465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30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454" name="TextBox 352"/>
            <p:cNvSpPr txBox="1"/>
            <p:nvPr/>
          </p:nvSpPr>
          <p:spPr>
            <a:xfrm>
              <a:off x="766572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1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455" name="TextBox 353"/>
            <p:cNvSpPr txBox="1"/>
            <p:nvPr/>
          </p:nvSpPr>
          <p:spPr>
            <a:xfrm>
              <a:off x="1054679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</a:t>
              </a:r>
              <a:r>
                <a:t>일</a:t>
              </a:r>
            </a:p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대기</a:t>
              </a:r>
              <a:r>
                <a:t>)</a:t>
              </a:r>
            </a:p>
          </p:txBody>
        </p:sp>
        <p:sp>
          <p:nvSpPr>
            <p:cNvPr id="4456" name="TextBox 354"/>
            <p:cNvSpPr txBox="1"/>
            <p:nvPr/>
          </p:nvSpPr>
          <p:spPr>
            <a:xfrm>
              <a:off x="1342787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457" name="TextBox 355"/>
            <p:cNvSpPr txBox="1"/>
            <p:nvPr/>
          </p:nvSpPr>
          <p:spPr>
            <a:xfrm>
              <a:off x="1630894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4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458" name="TextBox 356"/>
            <p:cNvSpPr txBox="1"/>
            <p:nvPr/>
          </p:nvSpPr>
          <p:spPr>
            <a:xfrm>
              <a:off x="1919000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5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459" name="TextBox 357"/>
            <p:cNvSpPr txBox="1"/>
            <p:nvPr/>
          </p:nvSpPr>
          <p:spPr>
            <a:xfrm>
              <a:off x="2207106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6</a:t>
              </a:r>
              <a:r>
                <a:t>일</a:t>
              </a:r>
            </a:p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동의</a:t>
              </a:r>
              <a:r>
                <a:t>)</a:t>
              </a:r>
            </a:p>
          </p:txBody>
        </p:sp>
        <p:grpSp>
          <p:nvGrpSpPr>
            <p:cNvPr id="4463" name="그룹 359"/>
            <p:cNvGrpSpPr/>
            <p:nvPr/>
          </p:nvGrpSpPr>
          <p:grpSpPr>
            <a:xfrm>
              <a:off x="903682" y="451376"/>
              <a:ext cx="86999" cy="446765"/>
              <a:chOff x="0" y="0"/>
              <a:chExt cx="86998" cy="446763"/>
            </a:xfrm>
          </p:grpSpPr>
          <p:sp>
            <p:nvSpPr>
              <p:cNvPr id="4460" name="직사각형 384"/>
              <p:cNvSpPr/>
              <p:nvPr/>
            </p:nvSpPr>
            <p:spPr>
              <a:xfrm>
                <a:off x="-1" y="208976"/>
                <a:ext cx="86999" cy="237788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61" name="직사각형 385"/>
              <p:cNvSpPr/>
              <p:nvPr/>
            </p:nvSpPr>
            <p:spPr>
              <a:xfrm>
                <a:off x="-1" y="76394"/>
                <a:ext cx="86999" cy="134346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62" name="직사각형 387"/>
              <p:cNvSpPr/>
              <p:nvPr/>
            </p:nvSpPr>
            <p:spPr>
              <a:xfrm>
                <a:off x="-1" y="-1"/>
                <a:ext cx="86999" cy="77028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4467" name="그룹 360"/>
            <p:cNvGrpSpPr/>
            <p:nvPr/>
          </p:nvGrpSpPr>
          <p:grpSpPr>
            <a:xfrm>
              <a:off x="1191593" y="589489"/>
              <a:ext cx="86999" cy="308652"/>
              <a:chOff x="0" y="0"/>
              <a:chExt cx="86998" cy="308651"/>
            </a:xfrm>
          </p:grpSpPr>
          <p:sp>
            <p:nvSpPr>
              <p:cNvPr id="4464" name="직사각형 381"/>
              <p:cNvSpPr/>
              <p:nvPr/>
            </p:nvSpPr>
            <p:spPr>
              <a:xfrm>
                <a:off x="-1" y="144373"/>
                <a:ext cx="86999" cy="164279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65" name="직사각형 382"/>
              <p:cNvSpPr/>
              <p:nvPr/>
            </p:nvSpPr>
            <p:spPr>
              <a:xfrm>
                <a:off x="-1" y="52778"/>
                <a:ext cx="86999" cy="92814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66" name="직사각형 383"/>
              <p:cNvSpPr/>
              <p:nvPr/>
            </p:nvSpPr>
            <p:spPr>
              <a:xfrm>
                <a:off x="-1" y="-1"/>
                <a:ext cx="86999" cy="53215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4468" name="직사각형 361"/>
            <p:cNvSpPr/>
            <p:nvPr/>
          </p:nvSpPr>
          <p:spPr>
            <a:xfrm>
              <a:off x="1479504" y="852810"/>
              <a:ext cx="86999" cy="45330"/>
            </a:xfrm>
            <a:prstGeom prst="rect">
              <a:avLst/>
            </a:prstGeom>
            <a:solidFill>
              <a:srgbClr val="B6DF89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4471" name="그룹 362"/>
            <p:cNvGrpSpPr/>
            <p:nvPr/>
          </p:nvGrpSpPr>
          <p:grpSpPr>
            <a:xfrm>
              <a:off x="1767416" y="583605"/>
              <a:ext cx="86999" cy="314534"/>
              <a:chOff x="0" y="0"/>
              <a:chExt cx="86998" cy="314533"/>
            </a:xfrm>
          </p:grpSpPr>
          <p:sp>
            <p:nvSpPr>
              <p:cNvPr id="4469" name="직사각형 379"/>
              <p:cNvSpPr/>
              <p:nvPr/>
            </p:nvSpPr>
            <p:spPr>
              <a:xfrm>
                <a:off x="-1" y="76746"/>
                <a:ext cx="86999" cy="237788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70" name="직사각형 380"/>
              <p:cNvSpPr/>
              <p:nvPr/>
            </p:nvSpPr>
            <p:spPr>
              <a:xfrm>
                <a:off x="-1" y="0"/>
                <a:ext cx="86999" cy="77028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4475" name="그룹 363"/>
            <p:cNvGrpSpPr/>
            <p:nvPr/>
          </p:nvGrpSpPr>
          <p:grpSpPr>
            <a:xfrm>
              <a:off x="2055327" y="534970"/>
              <a:ext cx="86999" cy="363171"/>
              <a:chOff x="0" y="0"/>
              <a:chExt cx="86998" cy="363170"/>
            </a:xfrm>
          </p:grpSpPr>
          <p:sp>
            <p:nvSpPr>
              <p:cNvPr id="4472" name="직사각형 376"/>
              <p:cNvSpPr/>
              <p:nvPr/>
            </p:nvSpPr>
            <p:spPr>
              <a:xfrm>
                <a:off x="-1" y="169875"/>
                <a:ext cx="86999" cy="193296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73" name="직사각형 377"/>
              <p:cNvSpPr/>
              <p:nvPr/>
            </p:nvSpPr>
            <p:spPr>
              <a:xfrm>
                <a:off x="-1" y="62100"/>
                <a:ext cx="86999" cy="109208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74" name="직사각형 378"/>
              <p:cNvSpPr/>
              <p:nvPr/>
            </p:nvSpPr>
            <p:spPr>
              <a:xfrm>
                <a:off x="-1" y="0"/>
                <a:ext cx="86999" cy="62615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4476" name="직사각형 364"/>
            <p:cNvSpPr/>
            <p:nvPr/>
          </p:nvSpPr>
          <p:spPr>
            <a:xfrm>
              <a:off x="613016" y="451382"/>
              <a:ext cx="86999" cy="442008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477" name="직사각형 365"/>
            <p:cNvSpPr/>
            <p:nvPr/>
          </p:nvSpPr>
          <p:spPr>
            <a:xfrm>
              <a:off x="2351173" y="451382"/>
              <a:ext cx="86999" cy="446757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478" name="직선 연결선 366"/>
            <p:cNvSpPr/>
            <p:nvPr/>
          </p:nvSpPr>
          <p:spPr>
            <a:xfrm>
              <a:off x="478465" y="899633"/>
              <a:ext cx="2088684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79" name="TextBox 367"/>
            <p:cNvSpPr txBox="1"/>
            <p:nvPr/>
          </p:nvSpPr>
          <p:spPr>
            <a:xfrm>
              <a:off x="2478500" y="679092"/>
              <a:ext cx="294581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4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5h</a:t>
              </a:r>
            </a:p>
          </p:txBody>
        </p:sp>
        <p:sp>
          <p:nvSpPr>
            <p:cNvPr id="4480" name="TextBox 368"/>
            <p:cNvSpPr txBox="1"/>
            <p:nvPr/>
          </p:nvSpPr>
          <p:spPr>
            <a:xfrm>
              <a:off x="2480332" y="535243"/>
              <a:ext cx="294581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4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10h</a:t>
              </a:r>
            </a:p>
          </p:txBody>
        </p:sp>
        <p:sp>
          <p:nvSpPr>
            <p:cNvPr id="4481" name="직선 연결선 369"/>
            <p:cNvSpPr/>
            <p:nvPr/>
          </p:nvSpPr>
          <p:spPr>
            <a:xfrm>
              <a:off x="89040" y="899633"/>
              <a:ext cx="326684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489" name="그룹 370"/>
            <p:cNvGrpSpPr/>
            <p:nvPr/>
          </p:nvGrpSpPr>
          <p:grpSpPr>
            <a:xfrm>
              <a:off x="173239" y="215186"/>
              <a:ext cx="136828" cy="684008"/>
              <a:chOff x="0" y="0"/>
              <a:chExt cx="136827" cy="684007"/>
            </a:xfrm>
          </p:grpSpPr>
          <p:grpSp>
            <p:nvGrpSpPr>
              <p:cNvPr id="4484" name="직사각형 373"/>
              <p:cNvGrpSpPr/>
              <p:nvPr/>
            </p:nvGrpSpPr>
            <p:grpSpPr>
              <a:xfrm>
                <a:off x="-1" y="319784"/>
                <a:ext cx="136829" cy="364224"/>
                <a:chOff x="0" y="0"/>
                <a:chExt cx="136827" cy="364222"/>
              </a:xfrm>
            </p:grpSpPr>
            <p:sp>
              <p:nvSpPr>
                <p:cNvPr id="4482" name="직사각형"/>
                <p:cNvSpPr/>
                <p:nvPr/>
              </p:nvSpPr>
              <p:spPr>
                <a:xfrm>
                  <a:off x="-1" y="0"/>
                  <a:ext cx="136829" cy="36422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483" name="%"/>
                <p:cNvSpPr txBox="1"/>
                <p:nvPr/>
              </p:nvSpPr>
              <p:spPr>
                <a:xfrm>
                  <a:off x="-1" y="98291"/>
                  <a:ext cx="136829" cy="167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grpSp>
            <p:nvGrpSpPr>
              <p:cNvPr id="4487" name="직사각형 374"/>
              <p:cNvGrpSpPr/>
              <p:nvPr/>
            </p:nvGrpSpPr>
            <p:grpSpPr>
              <a:xfrm>
                <a:off x="-1" y="113626"/>
                <a:ext cx="136829" cy="205779"/>
                <a:chOff x="0" y="0"/>
                <a:chExt cx="136827" cy="205777"/>
              </a:xfrm>
            </p:grpSpPr>
            <p:sp>
              <p:nvSpPr>
                <p:cNvPr id="4485" name="직사각형"/>
                <p:cNvSpPr/>
                <p:nvPr/>
              </p:nvSpPr>
              <p:spPr>
                <a:xfrm>
                  <a:off x="-1" y="0"/>
                  <a:ext cx="136829" cy="205778"/>
                </a:xfrm>
                <a:prstGeom prst="rect">
                  <a:avLst/>
                </a:prstGeom>
                <a:solidFill>
                  <a:srgbClr val="B6DF89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486" name="%"/>
                <p:cNvSpPr txBox="1"/>
                <p:nvPr/>
              </p:nvSpPr>
              <p:spPr>
                <a:xfrm>
                  <a:off x="-1" y="19068"/>
                  <a:ext cx="136829" cy="167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sp>
            <p:nvSpPr>
              <p:cNvPr id="4488" name="직사각형 375"/>
              <p:cNvSpPr/>
              <p:nvPr/>
            </p:nvSpPr>
            <p:spPr>
              <a:xfrm>
                <a:off x="-1" y="0"/>
                <a:ext cx="136829" cy="117984"/>
              </a:xfrm>
              <a:prstGeom prst="rect">
                <a:avLst/>
              </a:prstGeom>
              <a:solidFill>
                <a:srgbClr val="FFBFBF"/>
              </a:solidFill>
              <a:ln w="952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4490" name="TextBox 371"/>
            <p:cNvSpPr txBox="1"/>
            <p:nvPr/>
          </p:nvSpPr>
          <p:spPr>
            <a:xfrm>
              <a:off x="198408" y="207454"/>
              <a:ext cx="87700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%</a:t>
              </a:r>
            </a:p>
          </p:txBody>
        </p:sp>
        <p:grpSp>
          <p:nvGrpSpPr>
            <p:cNvPr id="4493" name="사각형 설명선 372"/>
            <p:cNvGrpSpPr/>
            <p:nvPr/>
          </p:nvGrpSpPr>
          <p:grpSpPr>
            <a:xfrm>
              <a:off x="321033" y="182800"/>
              <a:ext cx="557711" cy="167641"/>
              <a:chOff x="0" y="0"/>
              <a:chExt cx="557709" cy="167639"/>
            </a:xfrm>
          </p:grpSpPr>
          <p:sp>
            <p:nvSpPr>
              <p:cNvPr id="4491" name="도형"/>
              <p:cNvSpPr/>
              <p:nvPr/>
            </p:nvSpPr>
            <p:spPr>
              <a:xfrm>
                <a:off x="0" y="30693"/>
                <a:ext cx="557710" cy="10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7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1467" y="21600"/>
                    </a:lnTo>
                    <a:lnTo>
                      <a:pt x="1467" y="9000"/>
                    </a:lnTo>
                    <a:lnTo>
                      <a:pt x="0" y="5967"/>
                    </a:lnTo>
                    <a:lnTo>
                      <a:pt x="1467" y="3600"/>
                    </a:lnTo>
                    <a:close/>
                  </a:path>
                </a:pathLst>
              </a:custGeom>
              <a:solidFill>
                <a:srgbClr val="D4E3F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92" name="6시간 30분"/>
              <p:cNvSpPr txBox="1"/>
              <p:nvPr/>
            </p:nvSpPr>
            <p:spPr>
              <a:xfrm>
                <a:off x="37880" y="0"/>
                <a:ext cx="519830" cy="167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  <a:r>
                  <a:t>6</a:t>
                </a:r>
                <a:r>
                  <a:t>시간 </a:t>
                </a:r>
                <a:r>
                  <a:t>30</a:t>
                </a:r>
                <a:r>
                  <a:t>분</a:t>
                </a:r>
              </a:p>
            </p:txBody>
          </p:sp>
        </p:grpSp>
      </p:grpSp>
      <p:grpSp>
        <p:nvGrpSpPr>
          <p:cNvPr id="4497" name="그룹 414"/>
          <p:cNvGrpSpPr/>
          <p:nvPr/>
        </p:nvGrpSpPr>
        <p:grpSpPr>
          <a:xfrm>
            <a:off x="7724068" y="4631501"/>
            <a:ext cx="2786604" cy="205741"/>
            <a:chOff x="0" y="0"/>
            <a:chExt cx="2786603" cy="205740"/>
          </a:xfrm>
        </p:grpSpPr>
        <p:sp>
          <p:nvSpPr>
            <p:cNvPr id="4495" name="TextBox 415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주간</a:t>
              </a:r>
              <a:r>
                <a:t>) </a:t>
              </a:r>
              <a:r>
                <a:t>근무시간</a:t>
              </a:r>
            </a:p>
          </p:txBody>
        </p:sp>
        <p:sp>
          <p:nvSpPr>
            <p:cNvPr id="4496" name="직선 연결선 416"/>
            <p:cNvSpPr/>
            <p:nvPr/>
          </p:nvSpPr>
          <p:spPr>
            <a:xfrm>
              <a:off x="925092" y="113356"/>
              <a:ext cx="1861512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4498" name="표 417"/>
          <p:cNvGraphicFramePr/>
          <p:nvPr/>
        </p:nvGraphicFramePr>
        <p:xfrm>
          <a:off x="7847366" y="6082736"/>
          <a:ext cx="2763171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97791"/>
                <a:gridCol w="1965379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잔여시간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 </a:t>
                      </a:r>
                      <a:r>
                        <a:t>( </a:t>
                      </a:r>
                      <a:r>
                        <a:t>최대 </a:t>
                      </a:r>
                      <a:r>
                        <a:t>52</a:t>
                      </a:r>
                      <a:r>
                        <a:t>시간 기준 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499" name="모서리가 둥근 직사각형 418"/>
          <p:cNvSpPr/>
          <p:nvPr/>
        </p:nvSpPr>
        <p:spPr>
          <a:xfrm>
            <a:off x="10638338" y="4033706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502" name="직사각형 419"/>
          <p:cNvGrpSpPr/>
          <p:nvPr/>
        </p:nvGrpSpPr>
        <p:grpSpPr>
          <a:xfrm>
            <a:off x="8040405" y="6715621"/>
            <a:ext cx="2490066" cy="218441"/>
            <a:chOff x="0" y="0"/>
            <a:chExt cx="2490065" cy="218440"/>
          </a:xfrm>
        </p:grpSpPr>
        <p:sp>
          <p:nvSpPr>
            <p:cNvPr id="4500" name="직사각형"/>
            <p:cNvSpPr/>
            <p:nvPr/>
          </p:nvSpPr>
          <p:spPr>
            <a:xfrm>
              <a:off x="0" y="22254"/>
              <a:ext cx="2490066" cy="17393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501" name="기획제외 (2018-11-20)"/>
            <p:cNvSpPr txBox="1"/>
            <p:nvPr/>
          </p:nvSpPr>
          <p:spPr>
            <a:xfrm>
              <a:off x="0" y="-1"/>
              <a:ext cx="2490066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기획제외 </a:t>
              </a:r>
              <a:r>
                <a:t>(2018-11-20)</a:t>
              </a:r>
            </a:p>
          </p:txBody>
        </p:sp>
      </p:grpSp>
      <p:grpSp>
        <p:nvGrpSpPr>
          <p:cNvPr id="4509" name="그룹 423"/>
          <p:cNvGrpSpPr/>
          <p:nvPr/>
        </p:nvGrpSpPr>
        <p:grpSpPr>
          <a:xfrm>
            <a:off x="5082918" y="2486374"/>
            <a:ext cx="1066926" cy="210952"/>
            <a:chOff x="0" y="0"/>
            <a:chExt cx="1066925" cy="210951"/>
          </a:xfrm>
        </p:grpSpPr>
        <p:grpSp>
          <p:nvGrpSpPr>
            <p:cNvPr id="4505" name="직사각형 424"/>
            <p:cNvGrpSpPr/>
            <p:nvPr/>
          </p:nvGrpSpPr>
          <p:grpSpPr>
            <a:xfrm>
              <a:off x="-1" y="-1"/>
              <a:ext cx="927506" cy="210953"/>
              <a:chOff x="0" y="0"/>
              <a:chExt cx="927505" cy="210951"/>
            </a:xfrm>
          </p:grpSpPr>
          <p:sp>
            <p:nvSpPr>
              <p:cNvPr id="4503" name="직사각형"/>
              <p:cNvSpPr/>
              <p:nvPr/>
            </p:nvSpPr>
            <p:spPr>
              <a:xfrm>
                <a:off x="-1" y="-1"/>
                <a:ext cx="927507" cy="21095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49269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04" name="선택부서 내 검색"/>
              <p:cNvSpPr txBox="1"/>
              <p:nvPr/>
            </p:nvSpPr>
            <p:spPr>
              <a:xfrm>
                <a:off x="-1" y="2605"/>
                <a:ext cx="92750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149269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선택부서 내 검색</a:t>
                </a:r>
              </a:p>
            </p:txBody>
          </p:sp>
        </p:grpSp>
        <p:grpSp>
          <p:nvGrpSpPr>
            <p:cNvPr id="4508" name="직사각형 425"/>
            <p:cNvGrpSpPr/>
            <p:nvPr/>
          </p:nvGrpSpPr>
          <p:grpSpPr>
            <a:xfrm>
              <a:off x="935370" y="-1"/>
              <a:ext cx="131556" cy="210953"/>
              <a:chOff x="0" y="0"/>
              <a:chExt cx="131555" cy="210951"/>
            </a:xfrm>
          </p:grpSpPr>
          <p:sp>
            <p:nvSpPr>
              <p:cNvPr id="4506" name="직사각형"/>
              <p:cNvSpPr/>
              <p:nvPr/>
            </p:nvSpPr>
            <p:spPr>
              <a:xfrm>
                <a:off x="-1" y="-1"/>
                <a:ext cx="131557" cy="210953"/>
              </a:xfrm>
              <a:prstGeom prst="rect">
                <a:avLst/>
              </a:prstGeom>
              <a:solidFill>
                <a:srgbClr val="95BA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49269">
                  <a:defRPr sz="6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07" name="▼"/>
              <p:cNvSpPr txBox="1"/>
              <p:nvPr/>
            </p:nvSpPr>
            <p:spPr>
              <a:xfrm>
                <a:off x="-1" y="15305"/>
                <a:ext cx="131557" cy="180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149269">
                  <a:defRPr sz="6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▼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관리자)근무시간관리_상세1페이지(디스크립셔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6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7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4518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19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4520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21" name="직사각형 383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522" name="직사각형 384"/>
          <p:cNvSpPr/>
          <p:nvPr/>
        </p:nvSpPr>
        <p:spPr>
          <a:xfrm>
            <a:off x="1854993" y="2324089"/>
            <a:ext cx="8961296" cy="4788978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23" name="직사각형 385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4524" name="직사각형 386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4525" name="그림 387" descr="그림 38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4526" name="직사각형 405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4527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528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29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32" name="그룹 411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4530" name="그림 412" descr="그림 41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31" name="그림 413" descr="그림 41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33" name="TextBox 414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4537" name="그룹 415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4534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535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36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538" name="TextBox 419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4539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540" name="TextBox 421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근무시간관리</a:t>
            </a:r>
          </a:p>
        </p:txBody>
      </p:sp>
      <p:sp>
        <p:nvSpPr>
          <p:cNvPr id="4541" name="직사각형 422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542" name="직사각형 423"/>
          <p:cNvSpPr/>
          <p:nvPr/>
        </p:nvSpPr>
        <p:spPr>
          <a:xfrm>
            <a:off x="1908245" y="2412345"/>
            <a:ext cx="8803269" cy="343839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543" name="TextBox 424"/>
          <p:cNvSpPr txBox="1"/>
          <p:nvPr/>
        </p:nvSpPr>
        <p:spPr>
          <a:xfrm>
            <a:off x="1733157" y="2503277"/>
            <a:ext cx="8252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4546" name="직사각형 425"/>
          <p:cNvGrpSpPr/>
          <p:nvPr/>
        </p:nvGrpSpPr>
        <p:grpSpPr>
          <a:xfrm>
            <a:off x="2510541" y="2487388"/>
            <a:ext cx="1020623" cy="210952"/>
            <a:chOff x="0" y="0"/>
            <a:chExt cx="1020622" cy="210951"/>
          </a:xfrm>
        </p:grpSpPr>
        <p:sp>
          <p:nvSpPr>
            <p:cNvPr id="4544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45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4547" name="TextBox 426"/>
          <p:cNvSpPr txBox="1"/>
          <p:nvPr/>
        </p:nvSpPr>
        <p:spPr>
          <a:xfrm>
            <a:off x="3180135" y="250327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4550" name="직사각형 427"/>
          <p:cNvGrpSpPr/>
          <p:nvPr/>
        </p:nvGrpSpPr>
        <p:grpSpPr>
          <a:xfrm>
            <a:off x="3957520" y="2487388"/>
            <a:ext cx="1020623" cy="210952"/>
            <a:chOff x="0" y="0"/>
            <a:chExt cx="1020622" cy="210951"/>
          </a:xfrm>
        </p:grpSpPr>
        <p:sp>
          <p:nvSpPr>
            <p:cNvPr id="4548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D9D9D9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4549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grpSp>
        <p:nvGrpSpPr>
          <p:cNvPr id="4553" name="직사각형 428"/>
          <p:cNvGrpSpPr/>
          <p:nvPr/>
        </p:nvGrpSpPr>
        <p:grpSpPr>
          <a:xfrm>
            <a:off x="10093935" y="2871429"/>
            <a:ext cx="617578" cy="205741"/>
            <a:chOff x="0" y="0"/>
            <a:chExt cx="617577" cy="205740"/>
          </a:xfrm>
        </p:grpSpPr>
        <p:sp>
          <p:nvSpPr>
            <p:cNvPr id="4551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2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grpSp>
        <p:nvGrpSpPr>
          <p:cNvPr id="4561" name="그룹 429"/>
          <p:cNvGrpSpPr/>
          <p:nvPr/>
        </p:nvGrpSpPr>
        <p:grpSpPr>
          <a:xfrm>
            <a:off x="4407980" y="2880711"/>
            <a:ext cx="1802328" cy="218441"/>
            <a:chOff x="0" y="0"/>
            <a:chExt cx="1802327" cy="218440"/>
          </a:xfrm>
        </p:grpSpPr>
        <p:sp>
          <p:nvSpPr>
            <p:cNvPr id="4554" name="TextBox 430"/>
            <p:cNvSpPr txBox="1"/>
            <p:nvPr/>
          </p:nvSpPr>
          <p:spPr>
            <a:xfrm>
              <a:off x="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2018-10-06</a:t>
              </a:r>
            </a:p>
          </p:txBody>
        </p:sp>
        <p:grpSp>
          <p:nvGrpSpPr>
            <p:cNvPr id="4557" name="그룹 431"/>
            <p:cNvGrpSpPr/>
            <p:nvPr/>
          </p:nvGrpSpPr>
          <p:grpSpPr>
            <a:xfrm>
              <a:off x="1289184" y="22154"/>
              <a:ext cx="182343" cy="185475"/>
              <a:chOff x="0" y="0"/>
              <a:chExt cx="182342" cy="185473"/>
            </a:xfrm>
          </p:grpSpPr>
          <p:sp>
            <p:nvSpPr>
              <p:cNvPr id="4555" name="타원 435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556" name="L 도형 436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560" name="그룹 432"/>
            <p:cNvGrpSpPr/>
            <p:nvPr/>
          </p:nvGrpSpPr>
          <p:grpSpPr>
            <a:xfrm>
              <a:off x="340324" y="22153"/>
              <a:ext cx="182344" cy="185475"/>
              <a:chOff x="0" y="0"/>
              <a:chExt cx="182342" cy="185474"/>
            </a:xfrm>
          </p:grpSpPr>
          <p:sp>
            <p:nvSpPr>
              <p:cNvPr id="4558" name="타원 433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559" name="L 도형 434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562" name="직선 연결선 437"/>
          <p:cNvSpPr/>
          <p:nvPr/>
        </p:nvSpPr>
        <p:spPr>
          <a:xfrm>
            <a:off x="1925060" y="2971182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63" name="직선 연결선 438"/>
          <p:cNvSpPr/>
          <p:nvPr/>
        </p:nvSpPr>
        <p:spPr>
          <a:xfrm>
            <a:off x="1925060" y="2999023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64" name="직선 연결선 439"/>
          <p:cNvSpPr/>
          <p:nvPr/>
        </p:nvSpPr>
        <p:spPr>
          <a:xfrm>
            <a:off x="1925060" y="305470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65" name="직선 연결선 440"/>
          <p:cNvSpPr/>
          <p:nvPr/>
        </p:nvSpPr>
        <p:spPr>
          <a:xfrm>
            <a:off x="1925060" y="302686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66" name="직사각형 441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4567" name="직사각형 442"/>
          <p:cNvSpPr txBox="1"/>
          <p:nvPr/>
        </p:nvSpPr>
        <p:spPr>
          <a:xfrm>
            <a:off x="333021" y="2582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연차관리</a:t>
            </a:r>
          </a:p>
        </p:txBody>
      </p:sp>
      <p:sp>
        <p:nvSpPr>
          <p:cNvPr id="4568" name="직사각형 443"/>
          <p:cNvSpPr txBox="1"/>
          <p:nvPr/>
        </p:nvSpPr>
        <p:spPr>
          <a:xfrm>
            <a:off x="459690" y="2986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ㄴ연차생성</a:t>
            </a:r>
          </a:p>
        </p:txBody>
      </p:sp>
      <p:sp>
        <p:nvSpPr>
          <p:cNvPr id="4569" name="직사각형 444"/>
          <p:cNvSpPr txBox="1"/>
          <p:nvPr/>
        </p:nvSpPr>
        <p:spPr>
          <a:xfrm>
            <a:off x="459690" y="3188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ㄴ연차확정</a:t>
            </a:r>
          </a:p>
        </p:txBody>
      </p:sp>
      <p:sp>
        <p:nvSpPr>
          <p:cNvPr id="4570" name="직사각형 445"/>
          <p:cNvSpPr txBox="1"/>
          <p:nvPr/>
        </p:nvSpPr>
        <p:spPr>
          <a:xfrm>
            <a:off x="459690" y="27845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ㄴ연차조회</a:t>
            </a:r>
          </a:p>
        </p:txBody>
      </p:sp>
      <p:sp>
        <p:nvSpPr>
          <p:cNvPr id="4571" name="직사각형 446"/>
          <p:cNvSpPr txBox="1"/>
          <p:nvPr/>
        </p:nvSpPr>
        <p:spPr>
          <a:xfrm>
            <a:off x="333021" y="3389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4572" name="직사각형 447"/>
          <p:cNvSpPr txBox="1"/>
          <p:nvPr/>
        </p:nvSpPr>
        <p:spPr>
          <a:xfrm>
            <a:off x="459690" y="3591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4573" name="직사각형 448"/>
          <p:cNvSpPr txBox="1"/>
          <p:nvPr/>
        </p:nvSpPr>
        <p:spPr>
          <a:xfrm>
            <a:off x="459690" y="3793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4574" name="직사각형 449"/>
          <p:cNvSpPr txBox="1"/>
          <p:nvPr/>
        </p:nvSpPr>
        <p:spPr>
          <a:xfrm>
            <a:off x="459690" y="3995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ㄴ출퇴근업로드</a:t>
            </a:r>
          </a:p>
        </p:txBody>
      </p:sp>
      <p:sp>
        <p:nvSpPr>
          <p:cNvPr id="4575" name="직사각형 450"/>
          <p:cNvSpPr txBox="1"/>
          <p:nvPr/>
        </p:nvSpPr>
        <p:spPr>
          <a:xfrm>
            <a:off x="333021" y="4600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4576" name="직사각형 451"/>
          <p:cNvSpPr txBox="1"/>
          <p:nvPr/>
        </p:nvSpPr>
        <p:spPr>
          <a:xfrm>
            <a:off x="459690" y="4802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ㄴ일별</a:t>
            </a:r>
            <a:r>
              <a:t>~</a:t>
            </a:r>
            <a:r>
              <a:t>사원별</a:t>
            </a:r>
            <a:r>
              <a:t>..</a:t>
            </a:r>
          </a:p>
        </p:txBody>
      </p:sp>
      <p:sp>
        <p:nvSpPr>
          <p:cNvPr id="4577" name="직사각형 452"/>
          <p:cNvSpPr txBox="1"/>
          <p:nvPr/>
        </p:nvSpPr>
        <p:spPr>
          <a:xfrm>
            <a:off x="333021" y="5206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환경설정</a:t>
            </a:r>
          </a:p>
        </p:txBody>
      </p:sp>
      <p:sp>
        <p:nvSpPr>
          <p:cNvPr id="4578" name="직사각형 453"/>
          <p:cNvSpPr txBox="1"/>
          <p:nvPr/>
        </p:nvSpPr>
        <p:spPr>
          <a:xfrm>
            <a:off x="459690" y="5407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ㄴ근태설정</a:t>
            </a:r>
          </a:p>
        </p:txBody>
      </p:sp>
      <p:sp>
        <p:nvSpPr>
          <p:cNvPr id="4579" name="직사각형 454"/>
          <p:cNvSpPr txBox="1"/>
          <p:nvPr/>
        </p:nvSpPr>
        <p:spPr>
          <a:xfrm>
            <a:off x="459690" y="56097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ㄴ근태코드관리</a:t>
            </a:r>
          </a:p>
        </p:txBody>
      </p:sp>
      <p:sp>
        <p:nvSpPr>
          <p:cNvPr id="4580" name="직사각형 455"/>
          <p:cNvSpPr txBox="1"/>
          <p:nvPr/>
        </p:nvSpPr>
        <p:spPr>
          <a:xfrm>
            <a:off x="459690" y="5811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ㄴ그룹지정관리</a:t>
            </a:r>
          </a:p>
        </p:txBody>
      </p:sp>
      <p:sp>
        <p:nvSpPr>
          <p:cNvPr id="4581" name="직사각형 456"/>
          <p:cNvSpPr txBox="1"/>
          <p:nvPr/>
        </p:nvSpPr>
        <p:spPr>
          <a:xfrm>
            <a:off x="459690" y="6013324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ㄴ근무조지정관리</a:t>
            </a:r>
          </a:p>
        </p:txBody>
      </p:sp>
      <p:sp>
        <p:nvSpPr>
          <p:cNvPr id="4582" name="직사각형 457"/>
          <p:cNvSpPr txBox="1"/>
          <p:nvPr/>
        </p:nvSpPr>
        <p:spPr>
          <a:xfrm>
            <a:off x="459690" y="6207431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ㄴ근무조기준시간관리</a:t>
            </a:r>
          </a:p>
        </p:txBody>
      </p:sp>
      <p:sp>
        <p:nvSpPr>
          <p:cNvPr id="4583" name="직사각형 458"/>
          <p:cNvSpPr txBox="1"/>
          <p:nvPr/>
        </p:nvSpPr>
        <p:spPr>
          <a:xfrm>
            <a:off x="459690" y="6401537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4584" name="직사각형 459"/>
          <p:cNvSpPr txBox="1"/>
          <p:nvPr/>
        </p:nvSpPr>
        <p:spPr>
          <a:xfrm>
            <a:off x="333021" y="6595643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ERP</a:t>
            </a:r>
            <a:r>
              <a:t>근태연동</a:t>
            </a:r>
          </a:p>
        </p:txBody>
      </p:sp>
      <p:sp>
        <p:nvSpPr>
          <p:cNvPr id="4585" name="직사각형 460"/>
          <p:cNvSpPr txBox="1"/>
          <p:nvPr/>
        </p:nvSpPr>
        <p:spPr>
          <a:xfrm>
            <a:off x="459690" y="678974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4586" name="직사각형 461"/>
          <p:cNvSpPr txBox="1"/>
          <p:nvPr/>
        </p:nvSpPr>
        <p:spPr>
          <a:xfrm>
            <a:off x="459690" y="5004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ㄴ근무시간집계</a:t>
            </a:r>
          </a:p>
        </p:txBody>
      </p:sp>
      <p:sp>
        <p:nvSpPr>
          <p:cNvPr id="4587" name="직사각형 462"/>
          <p:cNvSpPr txBox="1"/>
          <p:nvPr/>
        </p:nvSpPr>
        <p:spPr>
          <a:xfrm>
            <a:off x="459690" y="4197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4588" name="직사각형 463"/>
          <p:cNvSpPr txBox="1"/>
          <p:nvPr/>
        </p:nvSpPr>
        <p:spPr>
          <a:xfrm>
            <a:off x="459690" y="4398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4589" name="TextBox 464"/>
          <p:cNvSpPr txBox="1"/>
          <p:nvPr/>
        </p:nvSpPr>
        <p:spPr>
          <a:xfrm>
            <a:off x="2085960" y="2877285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선택부서</a:t>
            </a:r>
            <a:r>
              <a:t> : </a:t>
            </a:r>
            <a:r>
              <a:rPr>
                <a:solidFill>
                  <a:schemeClr val="accent1"/>
                </a:solidFill>
              </a:rPr>
              <a:t>MS</a:t>
            </a:r>
            <a:r>
              <a:rPr>
                <a:solidFill>
                  <a:schemeClr val="accent1"/>
                </a:solidFill>
              </a:rPr>
              <a:t>부문 </a:t>
            </a:r>
            <a:r>
              <a:rPr>
                <a:solidFill>
                  <a:schemeClr val="accent1"/>
                </a:solidFill>
              </a:rPr>
              <a:t>&gt; </a:t>
            </a:r>
            <a:r>
              <a:rPr>
                <a:solidFill>
                  <a:schemeClr val="accent1"/>
                </a:solidFill>
              </a:rPr>
              <a:t>회계팀</a:t>
            </a:r>
          </a:p>
        </p:txBody>
      </p:sp>
      <p:grpSp>
        <p:nvGrpSpPr>
          <p:cNvPr id="4592" name="직사각형 523"/>
          <p:cNvGrpSpPr/>
          <p:nvPr/>
        </p:nvGrpSpPr>
        <p:grpSpPr>
          <a:xfrm>
            <a:off x="5030851" y="2486374"/>
            <a:ext cx="373649" cy="210952"/>
            <a:chOff x="0" y="0"/>
            <a:chExt cx="373648" cy="210951"/>
          </a:xfrm>
        </p:grpSpPr>
        <p:sp>
          <p:nvSpPr>
            <p:cNvPr id="4590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4591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4593" name="TextBox 524"/>
          <p:cNvSpPr txBox="1"/>
          <p:nvPr/>
        </p:nvSpPr>
        <p:spPr>
          <a:xfrm>
            <a:off x="9987091" y="2473332"/>
            <a:ext cx="717188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상세검색 ▼</a:t>
            </a:r>
          </a:p>
        </p:txBody>
      </p:sp>
      <p:sp>
        <p:nvSpPr>
          <p:cNvPr id="4594" name="모서리가 둥근 직사각형 708"/>
          <p:cNvSpPr/>
          <p:nvPr/>
        </p:nvSpPr>
        <p:spPr>
          <a:xfrm>
            <a:off x="9123995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4595" name="표 709"/>
          <p:cNvGraphicFramePr/>
          <p:nvPr/>
        </p:nvGraphicFramePr>
        <p:xfrm>
          <a:off x="1909286" y="3124761"/>
          <a:ext cx="7298516" cy="39088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01495"/>
                <a:gridCol w="457200"/>
                <a:gridCol w="457200"/>
                <a:gridCol w="457200"/>
                <a:gridCol w="619125"/>
                <a:gridCol w="466725"/>
                <a:gridCol w="566738"/>
                <a:gridCol w="566738"/>
                <a:gridCol w="721519"/>
                <a:gridCol w="721519"/>
                <a:gridCol w="721519"/>
                <a:gridCol w="721519"/>
                <a:gridCol w="420017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신청</a:t>
                      </a:r>
                    </a:p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야간근무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특이</a:t>
                      </a:r>
                    </a:p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14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858">
                <a:tc gridSpan="13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1, 2, 3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4598" name="모서리가 둥근 직사각형 710"/>
          <p:cNvGrpSpPr/>
          <p:nvPr/>
        </p:nvGrpSpPr>
        <p:grpSpPr>
          <a:xfrm>
            <a:off x="3743874" y="3626074"/>
            <a:ext cx="487113" cy="180341"/>
            <a:chOff x="0" y="0"/>
            <a:chExt cx="487111" cy="180339"/>
          </a:xfrm>
        </p:grpSpPr>
        <p:sp>
          <p:nvSpPr>
            <p:cNvPr id="459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597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601" name="모서리가 둥근 직사각형 711"/>
          <p:cNvGrpSpPr/>
          <p:nvPr/>
        </p:nvGrpSpPr>
        <p:grpSpPr>
          <a:xfrm>
            <a:off x="3743874" y="3866194"/>
            <a:ext cx="487113" cy="180341"/>
            <a:chOff x="0" y="0"/>
            <a:chExt cx="487111" cy="180339"/>
          </a:xfrm>
        </p:grpSpPr>
        <p:sp>
          <p:nvSpPr>
            <p:cNvPr id="459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600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604" name="모서리가 둥근 직사각형 712"/>
          <p:cNvGrpSpPr/>
          <p:nvPr/>
        </p:nvGrpSpPr>
        <p:grpSpPr>
          <a:xfrm>
            <a:off x="3743874" y="4106314"/>
            <a:ext cx="487113" cy="180341"/>
            <a:chOff x="0" y="0"/>
            <a:chExt cx="487111" cy="180339"/>
          </a:xfrm>
        </p:grpSpPr>
        <p:sp>
          <p:nvSpPr>
            <p:cNvPr id="460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603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607" name="모서리가 둥근 직사각형 713"/>
          <p:cNvGrpSpPr/>
          <p:nvPr/>
        </p:nvGrpSpPr>
        <p:grpSpPr>
          <a:xfrm>
            <a:off x="3743874" y="4346434"/>
            <a:ext cx="487113" cy="180341"/>
            <a:chOff x="0" y="0"/>
            <a:chExt cx="487111" cy="180339"/>
          </a:xfrm>
        </p:grpSpPr>
        <p:sp>
          <p:nvSpPr>
            <p:cNvPr id="460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606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610" name="모서리가 둥근 직사각형 714"/>
          <p:cNvGrpSpPr/>
          <p:nvPr/>
        </p:nvGrpSpPr>
        <p:grpSpPr>
          <a:xfrm>
            <a:off x="3743874" y="4586554"/>
            <a:ext cx="487113" cy="180341"/>
            <a:chOff x="0" y="0"/>
            <a:chExt cx="487111" cy="180339"/>
          </a:xfrm>
        </p:grpSpPr>
        <p:sp>
          <p:nvSpPr>
            <p:cNvPr id="460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9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613" name="모서리가 둥근 직사각형 715"/>
          <p:cNvGrpSpPr/>
          <p:nvPr/>
        </p:nvGrpSpPr>
        <p:grpSpPr>
          <a:xfrm>
            <a:off x="3743874" y="4826674"/>
            <a:ext cx="487113" cy="180341"/>
            <a:chOff x="0" y="0"/>
            <a:chExt cx="487111" cy="180339"/>
          </a:xfrm>
        </p:grpSpPr>
        <p:sp>
          <p:nvSpPr>
            <p:cNvPr id="4611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2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616" name="모서리가 둥근 직사각형 716"/>
          <p:cNvGrpSpPr/>
          <p:nvPr/>
        </p:nvGrpSpPr>
        <p:grpSpPr>
          <a:xfrm>
            <a:off x="3743874" y="5066794"/>
            <a:ext cx="487113" cy="180341"/>
            <a:chOff x="0" y="0"/>
            <a:chExt cx="487111" cy="180339"/>
          </a:xfrm>
        </p:grpSpPr>
        <p:sp>
          <p:nvSpPr>
            <p:cNvPr id="4614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5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pic>
        <p:nvPicPr>
          <p:cNvPr id="4617" name="그림 717" descr="그림 7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6238" y="4135523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8" name="그림 718" descr="그림 7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6238" y="4847411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9" name="그림 719" descr="그림 7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26778" y="4608397"/>
            <a:ext cx="140229" cy="141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22" name="모서리가 둥근 직사각형 720"/>
          <p:cNvGrpSpPr/>
          <p:nvPr/>
        </p:nvGrpSpPr>
        <p:grpSpPr>
          <a:xfrm>
            <a:off x="3743874" y="5306914"/>
            <a:ext cx="487113" cy="180341"/>
            <a:chOff x="0" y="0"/>
            <a:chExt cx="487111" cy="180339"/>
          </a:xfrm>
        </p:grpSpPr>
        <p:sp>
          <p:nvSpPr>
            <p:cNvPr id="462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625" name="모서리가 둥근 직사각형 721"/>
          <p:cNvGrpSpPr/>
          <p:nvPr/>
        </p:nvGrpSpPr>
        <p:grpSpPr>
          <a:xfrm>
            <a:off x="3743874" y="5547034"/>
            <a:ext cx="487113" cy="180341"/>
            <a:chOff x="0" y="0"/>
            <a:chExt cx="487111" cy="180339"/>
          </a:xfrm>
        </p:grpSpPr>
        <p:sp>
          <p:nvSpPr>
            <p:cNvPr id="462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4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628" name="모서리가 둥근 직사각형 722"/>
          <p:cNvGrpSpPr/>
          <p:nvPr/>
        </p:nvGrpSpPr>
        <p:grpSpPr>
          <a:xfrm>
            <a:off x="3743874" y="5787154"/>
            <a:ext cx="487113" cy="180341"/>
            <a:chOff x="0" y="0"/>
            <a:chExt cx="487111" cy="180339"/>
          </a:xfrm>
        </p:grpSpPr>
        <p:sp>
          <p:nvSpPr>
            <p:cNvPr id="462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7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631" name="모서리가 둥근 직사각형 723"/>
          <p:cNvGrpSpPr/>
          <p:nvPr/>
        </p:nvGrpSpPr>
        <p:grpSpPr>
          <a:xfrm>
            <a:off x="3743874" y="6027274"/>
            <a:ext cx="487113" cy="180341"/>
            <a:chOff x="0" y="0"/>
            <a:chExt cx="487111" cy="180339"/>
          </a:xfrm>
        </p:grpSpPr>
        <p:sp>
          <p:nvSpPr>
            <p:cNvPr id="462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0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634" name="모서리가 둥근 직사각형 724"/>
          <p:cNvGrpSpPr/>
          <p:nvPr/>
        </p:nvGrpSpPr>
        <p:grpSpPr>
          <a:xfrm>
            <a:off x="3743874" y="6267394"/>
            <a:ext cx="487113" cy="180341"/>
            <a:chOff x="0" y="0"/>
            <a:chExt cx="487111" cy="180339"/>
          </a:xfrm>
        </p:grpSpPr>
        <p:sp>
          <p:nvSpPr>
            <p:cNvPr id="463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3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637" name="모서리가 둥근 직사각형 725"/>
          <p:cNvGrpSpPr/>
          <p:nvPr/>
        </p:nvGrpSpPr>
        <p:grpSpPr>
          <a:xfrm>
            <a:off x="3743874" y="6507514"/>
            <a:ext cx="487113" cy="180341"/>
            <a:chOff x="0" y="0"/>
            <a:chExt cx="487111" cy="180339"/>
          </a:xfrm>
        </p:grpSpPr>
        <p:sp>
          <p:nvSpPr>
            <p:cNvPr id="463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6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4638" name="모서리가 둥근 직사각형 726"/>
          <p:cNvSpPr/>
          <p:nvPr/>
        </p:nvSpPr>
        <p:spPr>
          <a:xfrm>
            <a:off x="9125036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641" name="직사각형 727"/>
          <p:cNvGrpSpPr/>
          <p:nvPr/>
        </p:nvGrpSpPr>
        <p:grpSpPr>
          <a:xfrm>
            <a:off x="2793043" y="6778160"/>
            <a:ext cx="466726" cy="205741"/>
            <a:chOff x="0" y="0"/>
            <a:chExt cx="466725" cy="205740"/>
          </a:xfrm>
        </p:grpSpPr>
        <p:sp>
          <p:nvSpPr>
            <p:cNvPr id="4639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4640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grpSp>
        <p:nvGrpSpPr>
          <p:cNvPr id="4644" name="타원 728"/>
          <p:cNvGrpSpPr/>
          <p:nvPr/>
        </p:nvGrpSpPr>
        <p:grpSpPr>
          <a:xfrm>
            <a:off x="4021759" y="3265413"/>
            <a:ext cx="114889" cy="180341"/>
            <a:chOff x="0" y="0"/>
            <a:chExt cx="114887" cy="180339"/>
          </a:xfrm>
        </p:grpSpPr>
        <p:sp>
          <p:nvSpPr>
            <p:cNvPr id="4642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4643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pic>
        <p:nvPicPr>
          <p:cNvPr id="4645" name="그림 729" descr="그림 7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6238" y="4613445"/>
            <a:ext cx="133183" cy="133895"/>
          </a:xfrm>
          <a:prstGeom prst="rect">
            <a:avLst/>
          </a:prstGeom>
          <a:ln w="12700">
            <a:miter lim="400000"/>
          </a:ln>
        </p:spPr>
      </p:pic>
      <p:sp>
        <p:nvSpPr>
          <p:cNvPr id="4646" name="직사각형 730"/>
          <p:cNvSpPr/>
          <p:nvPr/>
        </p:nvSpPr>
        <p:spPr>
          <a:xfrm>
            <a:off x="173930" y="1129368"/>
            <a:ext cx="10760772" cy="6020209"/>
          </a:xfrm>
          <a:prstGeom prst="rect">
            <a:avLst/>
          </a:prstGeom>
          <a:solidFill>
            <a:srgbClr val="000000">
              <a:alpha val="40000"/>
            </a:srgbClr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4647" name="그림 731" descr="그림 73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52871" y="4608397"/>
            <a:ext cx="140229" cy="141004"/>
          </a:xfrm>
          <a:prstGeom prst="rect">
            <a:avLst/>
          </a:prstGeom>
          <a:ln w="12700">
            <a:miter lim="400000"/>
          </a:ln>
        </p:spPr>
      </p:pic>
      <p:sp>
        <p:nvSpPr>
          <p:cNvPr id="4648" name="모서리가 둥근 직사각형 732"/>
          <p:cNvSpPr/>
          <p:nvPr/>
        </p:nvSpPr>
        <p:spPr>
          <a:xfrm>
            <a:off x="9121613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49" name="직사각형 733"/>
          <p:cNvSpPr/>
          <p:nvPr/>
        </p:nvSpPr>
        <p:spPr>
          <a:xfrm>
            <a:off x="7724068" y="3112540"/>
            <a:ext cx="2987276" cy="3914479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50" name="직선 연결선 734"/>
          <p:cNvSpPr/>
          <p:nvPr/>
        </p:nvSpPr>
        <p:spPr>
          <a:xfrm>
            <a:off x="7803832" y="3480434"/>
            <a:ext cx="2775076" cy="1"/>
          </a:xfrm>
          <a:prstGeom prst="lin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653" name="그룹 735"/>
          <p:cNvGrpSpPr/>
          <p:nvPr/>
        </p:nvGrpSpPr>
        <p:grpSpPr>
          <a:xfrm>
            <a:off x="10524567" y="3252027"/>
            <a:ext cx="85970" cy="85970"/>
            <a:chOff x="0" y="0"/>
            <a:chExt cx="85969" cy="85969"/>
          </a:xfrm>
        </p:grpSpPr>
        <p:sp>
          <p:nvSpPr>
            <p:cNvPr id="4651" name="직선 연결선 736"/>
            <p:cNvSpPr/>
            <p:nvPr/>
          </p:nvSpPr>
          <p:spPr>
            <a:xfrm>
              <a:off x="-1" y="-1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52" name="직선 연결선 737"/>
            <p:cNvSpPr/>
            <p:nvPr/>
          </p:nvSpPr>
          <p:spPr>
            <a:xfrm flipV="1">
              <a:off x="-1" y="0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654" name="TextBox 738"/>
          <p:cNvSpPr txBox="1"/>
          <p:nvPr/>
        </p:nvSpPr>
        <p:spPr>
          <a:xfrm>
            <a:off x="7710812" y="3179595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⊙</a:t>
            </a:r>
            <a:r>
              <a:t> </a:t>
            </a:r>
            <a:r>
              <a:t>일별 근무시간 관리</a:t>
            </a:r>
          </a:p>
        </p:txBody>
      </p:sp>
      <p:grpSp>
        <p:nvGrpSpPr>
          <p:cNvPr id="4657" name="직사각형 739"/>
          <p:cNvGrpSpPr/>
          <p:nvPr/>
        </p:nvGrpSpPr>
        <p:grpSpPr>
          <a:xfrm>
            <a:off x="10035479" y="3183088"/>
            <a:ext cx="392391" cy="205741"/>
            <a:chOff x="0" y="0"/>
            <a:chExt cx="392390" cy="205740"/>
          </a:xfrm>
        </p:grpSpPr>
        <p:sp>
          <p:nvSpPr>
            <p:cNvPr id="4655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656" name="저장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저장</a:t>
              </a:r>
            </a:p>
          </p:txBody>
        </p:sp>
      </p:grpSp>
      <p:sp>
        <p:nvSpPr>
          <p:cNvPr id="4658" name="직사각형 740"/>
          <p:cNvSpPr/>
          <p:nvPr/>
        </p:nvSpPr>
        <p:spPr>
          <a:xfrm>
            <a:off x="7733593" y="3576260"/>
            <a:ext cx="2967251" cy="436365"/>
          </a:xfrm>
          <a:prstGeom prst="rect">
            <a:avLst/>
          </a:prstGeom>
          <a:solidFill>
            <a:srgbClr val="D4E3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59" name="TextBox 741"/>
          <p:cNvSpPr txBox="1"/>
          <p:nvPr/>
        </p:nvSpPr>
        <p:spPr>
          <a:xfrm>
            <a:off x="8139387" y="3667923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김야근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 개발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팀 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660" name="타원 742"/>
          <p:cNvSpPr/>
          <p:nvPr/>
        </p:nvSpPr>
        <p:spPr>
          <a:xfrm>
            <a:off x="7798096" y="3621218"/>
            <a:ext cx="335975" cy="335975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61" name="TextBox 743"/>
          <p:cNvSpPr txBox="1"/>
          <p:nvPr/>
        </p:nvSpPr>
        <p:spPr>
          <a:xfrm>
            <a:off x="7724068" y="4038098"/>
            <a:ext cx="214781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근무일자 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2018-10-05(</a:t>
            </a:r>
            <a:r>
              <a:rPr>
                <a:solidFill>
                  <a:schemeClr val="accent1"/>
                </a:solidFill>
              </a:rPr>
              <a:t>금</a:t>
            </a:r>
            <a:r>
              <a:rPr>
                <a:solidFill>
                  <a:schemeClr val="accent1"/>
                </a:solidFill>
              </a:rPr>
              <a:t>)</a:t>
            </a:r>
            <a:r>
              <a:t> [</a:t>
            </a:r>
            <a:r>
              <a:t>평일</a:t>
            </a:r>
            <a:r>
              <a:t>]</a:t>
            </a:r>
          </a:p>
        </p:txBody>
      </p:sp>
      <p:sp>
        <p:nvSpPr>
          <p:cNvPr id="4662" name="TextBox 744"/>
          <p:cNvSpPr txBox="1"/>
          <p:nvPr/>
        </p:nvSpPr>
        <p:spPr>
          <a:xfrm>
            <a:off x="7724068" y="4284474"/>
            <a:ext cx="214781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상태 </a:t>
            </a:r>
            <a:r>
              <a:t>: </a:t>
            </a:r>
          </a:p>
        </p:txBody>
      </p:sp>
      <p:grpSp>
        <p:nvGrpSpPr>
          <p:cNvPr id="4665" name="모서리가 둥근 직사각형 745"/>
          <p:cNvGrpSpPr/>
          <p:nvPr/>
        </p:nvGrpSpPr>
        <p:grpSpPr>
          <a:xfrm>
            <a:off x="8393489" y="4295676"/>
            <a:ext cx="521579" cy="193041"/>
            <a:chOff x="0" y="0"/>
            <a:chExt cx="521577" cy="193039"/>
          </a:xfrm>
        </p:grpSpPr>
        <p:sp>
          <p:nvSpPr>
            <p:cNvPr id="4663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664" name="대기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721" name="그룹 746"/>
          <p:cNvGrpSpPr/>
          <p:nvPr/>
        </p:nvGrpSpPr>
        <p:grpSpPr>
          <a:xfrm>
            <a:off x="7847365" y="4865959"/>
            <a:ext cx="2774914" cy="1148226"/>
            <a:chOff x="0" y="0"/>
            <a:chExt cx="2774912" cy="1148224"/>
          </a:xfrm>
        </p:grpSpPr>
        <p:sp>
          <p:nvSpPr>
            <p:cNvPr id="4666" name="모서리가 둥근 직사각형 747"/>
            <p:cNvSpPr/>
            <p:nvPr/>
          </p:nvSpPr>
          <p:spPr>
            <a:xfrm>
              <a:off x="0" y="0"/>
              <a:ext cx="2758677" cy="1133909"/>
            </a:xfrm>
            <a:prstGeom prst="roundRect">
              <a:avLst>
                <a:gd name="adj" fmla="val 4617"/>
              </a:avLst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67" name="TextBox 748"/>
            <p:cNvSpPr txBox="1"/>
            <p:nvPr/>
          </p:nvSpPr>
          <p:spPr>
            <a:xfrm>
              <a:off x="50592" y="904384"/>
              <a:ext cx="359645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합계</a:t>
              </a:r>
            </a:p>
          </p:txBody>
        </p:sp>
        <p:grpSp>
          <p:nvGrpSpPr>
            <p:cNvPr id="4677" name="그룹 749"/>
            <p:cNvGrpSpPr/>
            <p:nvPr/>
          </p:nvGrpSpPr>
          <p:grpSpPr>
            <a:xfrm>
              <a:off x="2277317" y="27760"/>
              <a:ext cx="484913" cy="367750"/>
              <a:chOff x="0" y="0"/>
              <a:chExt cx="484912" cy="367749"/>
            </a:xfrm>
          </p:grpSpPr>
          <p:grpSp>
            <p:nvGrpSpPr>
              <p:cNvPr id="4670" name="그룹 787"/>
              <p:cNvGrpSpPr/>
              <p:nvPr/>
            </p:nvGrpSpPr>
            <p:grpSpPr>
              <a:xfrm>
                <a:off x="894" y="0"/>
                <a:ext cx="484019" cy="154940"/>
                <a:chOff x="0" y="0"/>
                <a:chExt cx="484017" cy="154939"/>
              </a:xfrm>
            </p:grpSpPr>
            <p:sp>
              <p:nvSpPr>
                <p:cNvPr id="4668" name="직사각형 794"/>
                <p:cNvSpPr/>
                <p:nvPr/>
              </p:nvSpPr>
              <p:spPr>
                <a:xfrm>
                  <a:off x="0" y="54246"/>
                  <a:ext cx="67410" cy="70064"/>
                </a:xfrm>
                <a:prstGeom prst="rect">
                  <a:avLst/>
                </a:prstGeom>
                <a:solidFill>
                  <a:schemeClr val="accent2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669" name="TextBox 795"/>
                <p:cNvSpPr txBox="1"/>
                <p:nvPr/>
              </p:nvSpPr>
              <p:spPr>
                <a:xfrm>
                  <a:off x="31243" y="0"/>
                  <a:ext cx="452775" cy="154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4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기본근무</a:t>
                  </a:r>
                </a:p>
              </p:txBody>
            </p:sp>
          </p:grpSp>
          <p:grpSp>
            <p:nvGrpSpPr>
              <p:cNvPr id="4673" name="그룹 788"/>
              <p:cNvGrpSpPr/>
              <p:nvPr/>
            </p:nvGrpSpPr>
            <p:grpSpPr>
              <a:xfrm>
                <a:off x="0" y="106404"/>
                <a:ext cx="484527" cy="154941"/>
                <a:chOff x="0" y="0"/>
                <a:chExt cx="484526" cy="154939"/>
              </a:xfrm>
            </p:grpSpPr>
            <p:sp>
              <p:nvSpPr>
                <p:cNvPr id="4671" name="직사각형 792"/>
                <p:cNvSpPr/>
                <p:nvPr/>
              </p:nvSpPr>
              <p:spPr>
                <a:xfrm>
                  <a:off x="0" y="55166"/>
                  <a:ext cx="67410" cy="70064"/>
                </a:xfrm>
                <a:prstGeom prst="rect">
                  <a:avLst/>
                </a:prstGeom>
                <a:solidFill>
                  <a:srgbClr val="B6DF89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672" name="TextBox 793"/>
                <p:cNvSpPr txBox="1"/>
                <p:nvPr/>
              </p:nvSpPr>
              <p:spPr>
                <a:xfrm>
                  <a:off x="31757" y="0"/>
                  <a:ext cx="452770" cy="154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4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연장근무</a:t>
                  </a:r>
                </a:p>
              </p:txBody>
            </p:sp>
          </p:grpSp>
          <p:grpSp>
            <p:nvGrpSpPr>
              <p:cNvPr id="4676" name="그룹 789"/>
              <p:cNvGrpSpPr/>
              <p:nvPr/>
            </p:nvGrpSpPr>
            <p:grpSpPr>
              <a:xfrm>
                <a:off x="515" y="212809"/>
                <a:ext cx="484013" cy="154941"/>
                <a:chOff x="0" y="0"/>
                <a:chExt cx="484011" cy="154939"/>
              </a:xfrm>
            </p:grpSpPr>
            <p:sp>
              <p:nvSpPr>
                <p:cNvPr id="4674" name="직사각형 790"/>
                <p:cNvSpPr/>
                <p:nvPr/>
              </p:nvSpPr>
              <p:spPr>
                <a:xfrm>
                  <a:off x="0" y="54246"/>
                  <a:ext cx="67410" cy="70064"/>
                </a:xfrm>
                <a:prstGeom prst="rect">
                  <a:avLst/>
                </a:prstGeom>
                <a:solidFill>
                  <a:srgbClr val="FFBFBF"/>
                </a:solidFill>
                <a:ln w="317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675" name="TextBox 791"/>
                <p:cNvSpPr txBox="1"/>
                <p:nvPr/>
              </p:nvSpPr>
              <p:spPr>
                <a:xfrm>
                  <a:off x="31242" y="0"/>
                  <a:ext cx="452770" cy="154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4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제외시간</a:t>
                  </a:r>
                </a:p>
              </p:txBody>
            </p:sp>
          </p:grpSp>
        </p:grpSp>
        <p:sp>
          <p:nvSpPr>
            <p:cNvPr id="4678" name="직선 연결선 750"/>
            <p:cNvSpPr/>
            <p:nvPr/>
          </p:nvSpPr>
          <p:spPr>
            <a:xfrm>
              <a:off x="481565" y="758494"/>
              <a:ext cx="2085584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79" name="직선 연결선 751"/>
            <p:cNvSpPr/>
            <p:nvPr/>
          </p:nvSpPr>
          <p:spPr>
            <a:xfrm>
              <a:off x="481565" y="614050"/>
              <a:ext cx="2085584" cy="1"/>
            </a:xfrm>
            <a:prstGeom prst="line">
              <a:avLst/>
            </a:prstGeom>
            <a:noFill/>
            <a:ln w="3175" cap="flat">
              <a:solidFill>
                <a:srgbClr val="D9D9D9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80" name="TextBox 752"/>
            <p:cNvSpPr txBox="1"/>
            <p:nvPr/>
          </p:nvSpPr>
          <p:spPr>
            <a:xfrm>
              <a:off x="478465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30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681" name="TextBox 753"/>
            <p:cNvSpPr txBox="1"/>
            <p:nvPr/>
          </p:nvSpPr>
          <p:spPr>
            <a:xfrm>
              <a:off x="766572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1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682" name="TextBox 754"/>
            <p:cNvSpPr txBox="1"/>
            <p:nvPr/>
          </p:nvSpPr>
          <p:spPr>
            <a:xfrm>
              <a:off x="1054679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</a:t>
              </a:r>
              <a:r>
                <a:t>일</a:t>
              </a:r>
            </a:p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대기</a:t>
              </a:r>
              <a:r>
                <a:t>)</a:t>
              </a:r>
            </a:p>
          </p:txBody>
        </p:sp>
        <p:sp>
          <p:nvSpPr>
            <p:cNvPr id="4683" name="TextBox 755"/>
            <p:cNvSpPr txBox="1"/>
            <p:nvPr/>
          </p:nvSpPr>
          <p:spPr>
            <a:xfrm>
              <a:off x="1342787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3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684" name="TextBox 756"/>
            <p:cNvSpPr txBox="1"/>
            <p:nvPr/>
          </p:nvSpPr>
          <p:spPr>
            <a:xfrm>
              <a:off x="1630894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4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685" name="TextBox 757"/>
            <p:cNvSpPr txBox="1"/>
            <p:nvPr/>
          </p:nvSpPr>
          <p:spPr>
            <a:xfrm>
              <a:off x="1919000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5</a:t>
              </a:r>
              <a:r>
                <a:t>일</a:t>
              </a:r>
            </a:p>
            <a:p>
              <a:pPr algn="ctr">
                <a:defRPr sz="500">
                  <a:solidFill>
                    <a:srgbClr val="FF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승인</a:t>
              </a:r>
              <a:r>
                <a:t>)</a:t>
              </a:r>
            </a:p>
          </p:txBody>
        </p:sp>
        <p:sp>
          <p:nvSpPr>
            <p:cNvPr id="4686" name="TextBox 758"/>
            <p:cNvSpPr txBox="1"/>
            <p:nvPr/>
          </p:nvSpPr>
          <p:spPr>
            <a:xfrm>
              <a:off x="2207106" y="904384"/>
              <a:ext cx="35964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6</a:t>
              </a:r>
              <a:r>
                <a:t>일</a:t>
              </a:r>
            </a:p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동의</a:t>
              </a:r>
              <a:r>
                <a:t>)</a:t>
              </a:r>
            </a:p>
          </p:txBody>
        </p:sp>
        <p:grpSp>
          <p:nvGrpSpPr>
            <p:cNvPr id="4690" name="그룹 759"/>
            <p:cNvGrpSpPr/>
            <p:nvPr/>
          </p:nvGrpSpPr>
          <p:grpSpPr>
            <a:xfrm>
              <a:off x="903682" y="451376"/>
              <a:ext cx="86999" cy="446765"/>
              <a:chOff x="0" y="0"/>
              <a:chExt cx="86998" cy="446763"/>
            </a:xfrm>
          </p:grpSpPr>
          <p:sp>
            <p:nvSpPr>
              <p:cNvPr id="4687" name="직사각형 784"/>
              <p:cNvSpPr/>
              <p:nvPr/>
            </p:nvSpPr>
            <p:spPr>
              <a:xfrm>
                <a:off x="-1" y="208976"/>
                <a:ext cx="86999" cy="237788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688" name="직사각형 785"/>
              <p:cNvSpPr/>
              <p:nvPr/>
            </p:nvSpPr>
            <p:spPr>
              <a:xfrm>
                <a:off x="-1" y="76394"/>
                <a:ext cx="86999" cy="134346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689" name="직사각형 786"/>
              <p:cNvSpPr/>
              <p:nvPr/>
            </p:nvSpPr>
            <p:spPr>
              <a:xfrm>
                <a:off x="-1" y="-1"/>
                <a:ext cx="86999" cy="77028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4694" name="그룹 760"/>
            <p:cNvGrpSpPr/>
            <p:nvPr/>
          </p:nvGrpSpPr>
          <p:grpSpPr>
            <a:xfrm>
              <a:off x="1191593" y="589489"/>
              <a:ext cx="86999" cy="308652"/>
              <a:chOff x="0" y="0"/>
              <a:chExt cx="86998" cy="308651"/>
            </a:xfrm>
          </p:grpSpPr>
          <p:sp>
            <p:nvSpPr>
              <p:cNvPr id="4691" name="직사각형 781"/>
              <p:cNvSpPr/>
              <p:nvPr/>
            </p:nvSpPr>
            <p:spPr>
              <a:xfrm>
                <a:off x="-1" y="144373"/>
                <a:ext cx="86999" cy="164279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692" name="직사각형 782"/>
              <p:cNvSpPr/>
              <p:nvPr/>
            </p:nvSpPr>
            <p:spPr>
              <a:xfrm>
                <a:off x="-1" y="52778"/>
                <a:ext cx="86999" cy="92814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693" name="직사각형 783"/>
              <p:cNvSpPr/>
              <p:nvPr/>
            </p:nvSpPr>
            <p:spPr>
              <a:xfrm>
                <a:off x="-1" y="-1"/>
                <a:ext cx="86999" cy="53215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4695" name="직사각형 761"/>
            <p:cNvSpPr/>
            <p:nvPr/>
          </p:nvSpPr>
          <p:spPr>
            <a:xfrm>
              <a:off x="1479504" y="852810"/>
              <a:ext cx="86999" cy="45330"/>
            </a:xfrm>
            <a:prstGeom prst="rect">
              <a:avLst/>
            </a:prstGeom>
            <a:solidFill>
              <a:srgbClr val="B6DF89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4698" name="그룹 762"/>
            <p:cNvGrpSpPr/>
            <p:nvPr/>
          </p:nvGrpSpPr>
          <p:grpSpPr>
            <a:xfrm>
              <a:off x="1767416" y="583605"/>
              <a:ext cx="86999" cy="314534"/>
              <a:chOff x="0" y="0"/>
              <a:chExt cx="86998" cy="314533"/>
            </a:xfrm>
          </p:grpSpPr>
          <p:sp>
            <p:nvSpPr>
              <p:cNvPr id="4696" name="직사각형 779"/>
              <p:cNvSpPr/>
              <p:nvPr/>
            </p:nvSpPr>
            <p:spPr>
              <a:xfrm>
                <a:off x="-1" y="76746"/>
                <a:ext cx="86999" cy="237788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697" name="직사각형 780"/>
              <p:cNvSpPr/>
              <p:nvPr/>
            </p:nvSpPr>
            <p:spPr>
              <a:xfrm>
                <a:off x="-1" y="0"/>
                <a:ext cx="86999" cy="77028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4702" name="그룹 763"/>
            <p:cNvGrpSpPr/>
            <p:nvPr/>
          </p:nvGrpSpPr>
          <p:grpSpPr>
            <a:xfrm>
              <a:off x="2055327" y="534970"/>
              <a:ext cx="86999" cy="363171"/>
              <a:chOff x="0" y="0"/>
              <a:chExt cx="86998" cy="363170"/>
            </a:xfrm>
          </p:grpSpPr>
          <p:sp>
            <p:nvSpPr>
              <p:cNvPr id="4699" name="직사각형 776"/>
              <p:cNvSpPr/>
              <p:nvPr/>
            </p:nvSpPr>
            <p:spPr>
              <a:xfrm>
                <a:off x="-1" y="169875"/>
                <a:ext cx="86999" cy="193296"/>
              </a:xfrm>
              <a:prstGeom prst="rect">
                <a:avLst/>
              </a:prstGeom>
              <a:solidFill>
                <a:schemeClr val="accent2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700" name="직사각형 777"/>
              <p:cNvSpPr/>
              <p:nvPr/>
            </p:nvSpPr>
            <p:spPr>
              <a:xfrm>
                <a:off x="-1" y="62100"/>
                <a:ext cx="86999" cy="109208"/>
              </a:xfrm>
              <a:prstGeom prst="rect">
                <a:avLst/>
              </a:prstGeom>
              <a:solidFill>
                <a:srgbClr val="B6DF89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701" name="직사각형 778"/>
              <p:cNvSpPr/>
              <p:nvPr/>
            </p:nvSpPr>
            <p:spPr>
              <a:xfrm>
                <a:off x="-1" y="0"/>
                <a:ext cx="86999" cy="62615"/>
              </a:xfrm>
              <a:prstGeom prst="rect">
                <a:avLst/>
              </a:prstGeom>
              <a:solidFill>
                <a:srgbClr val="FFBFB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4703" name="직사각형 764"/>
            <p:cNvSpPr/>
            <p:nvPr/>
          </p:nvSpPr>
          <p:spPr>
            <a:xfrm>
              <a:off x="613016" y="451382"/>
              <a:ext cx="86999" cy="442008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04" name="직사각형 765"/>
            <p:cNvSpPr/>
            <p:nvPr/>
          </p:nvSpPr>
          <p:spPr>
            <a:xfrm>
              <a:off x="2351173" y="451382"/>
              <a:ext cx="86999" cy="446757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05" name="직선 연결선 766"/>
            <p:cNvSpPr/>
            <p:nvPr/>
          </p:nvSpPr>
          <p:spPr>
            <a:xfrm>
              <a:off x="478465" y="899633"/>
              <a:ext cx="2088684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06" name="TextBox 767"/>
            <p:cNvSpPr txBox="1"/>
            <p:nvPr/>
          </p:nvSpPr>
          <p:spPr>
            <a:xfrm>
              <a:off x="2478500" y="679092"/>
              <a:ext cx="294581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4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5h</a:t>
              </a:r>
            </a:p>
          </p:txBody>
        </p:sp>
        <p:sp>
          <p:nvSpPr>
            <p:cNvPr id="4707" name="TextBox 768"/>
            <p:cNvSpPr txBox="1"/>
            <p:nvPr/>
          </p:nvSpPr>
          <p:spPr>
            <a:xfrm>
              <a:off x="2480332" y="535243"/>
              <a:ext cx="294581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4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10h</a:t>
              </a:r>
            </a:p>
          </p:txBody>
        </p:sp>
        <p:sp>
          <p:nvSpPr>
            <p:cNvPr id="4708" name="직선 연결선 769"/>
            <p:cNvSpPr/>
            <p:nvPr/>
          </p:nvSpPr>
          <p:spPr>
            <a:xfrm>
              <a:off x="89040" y="899633"/>
              <a:ext cx="326684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716" name="그룹 770"/>
            <p:cNvGrpSpPr/>
            <p:nvPr/>
          </p:nvGrpSpPr>
          <p:grpSpPr>
            <a:xfrm>
              <a:off x="173239" y="215186"/>
              <a:ext cx="136828" cy="684008"/>
              <a:chOff x="0" y="0"/>
              <a:chExt cx="136827" cy="684007"/>
            </a:xfrm>
          </p:grpSpPr>
          <p:grpSp>
            <p:nvGrpSpPr>
              <p:cNvPr id="4711" name="직사각형 773"/>
              <p:cNvGrpSpPr/>
              <p:nvPr/>
            </p:nvGrpSpPr>
            <p:grpSpPr>
              <a:xfrm>
                <a:off x="-1" y="319784"/>
                <a:ext cx="136829" cy="364224"/>
                <a:chOff x="0" y="0"/>
                <a:chExt cx="136827" cy="364222"/>
              </a:xfrm>
            </p:grpSpPr>
            <p:sp>
              <p:nvSpPr>
                <p:cNvPr id="4709" name="직사각형"/>
                <p:cNvSpPr/>
                <p:nvPr/>
              </p:nvSpPr>
              <p:spPr>
                <a:xfrm>
                  <a:off x="-1" y="0"/>
                  <a:ext cx="136829" cy="364223"/>
                </a:xfrm>
                <a:prstGeom prst="rect">
                  <a:avLst/>
                </a:prstGeom>
                <a:solidFill>
                  <a:schemeClr val="accent2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710" name="%"/>
                <p:cNvSpPr txBox="1"/>
                <p:nvPr/>
              </p:nvSpPr>
              <p:spPr>
                <a:xfrm>
                  <a:off x="-1" y="98291"/>
                  <a:ext cx="136829" cy="167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grpSp>
            <p:nvGrpSpPr>
              <p:cNvPr id="4714" name="직사각형 774"/>
              <p:cNvGrpSpPr/>
              <p:nvPr/>
            </p:nvGrpSpPr>
            <p:grpSpPr>
              <a:xfrm>
                <a:off x="-1" y="113626"/>
                <a:ext cx="136829" cy="205779"/>
                <a:chOff x="0" y="0"/>
                <a:chExt cx="136827" cy="205777"/>
              </a:xfrm>
            </p:grpSpPr>
            <p:sp>
              <p:nvSpPr>
                <p:cNvPr id="4712" name="직사각형"/>
                <p:cNvSpPr/>
                <p:nvPr/>
              </p:nvSpPr>
              <p:spPr>
                <a:xfrm>
                  <a:off x="-1" y="0"/>
                  <a:ext cx="136829" cy="205778"/>
                </a:xfrm>
                <a:prstGeom prst="rect">
                  <a:avLst/>
                </a:prstGeom>
                <a:solidFill>
                  <a:srgbClr val="B6DF89"/>
                </a:solidFill>
                <a:ln w="9525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713" name="%"/>
                <p:cNvSpPr txBox="1"/>
                <p:nvPr/>
              </p:nvSpPr>
              <p:spPr>
                <a:xfrm>
                  <a:off x="-1" y="19068"/>
                  <a:ext cx="136829" cy="167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%</a:t>
                  </a:r>
                </a:p>
              </p:txBody>
            </p:sp>
          </p:grpSp>
          <p:sp>
            <p:nvSpPr>
              <p:cNvPr id="4715" name="직사각형 775"/>
              <p:cNvSpPr/>
              <p:nvPr/>
            </p:nvSpPr>
            <p:spPr>
              <a:xfrm>
                <a:off x="-1" y="0"/>
                <a:ext cx="136829" cy="117984"/>
              </a:xfrm>
              <a:prstGeom prst="rect">
                <a:avLst/>
              </a:prstGeom>
              <a:solidFill>
                <a:srgbClr val="FFBFBF"/>
              </a:solidFill>
              <a:ln w="952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sp>
          <p:nvSpPr>
            <p:cNvPr id="4717" name="TextBox 771"/>
            <p:cNvSpPr txBox="1"/>
            <p:nvPr/>
          </p:nvSpPr>
          <p:spPr>
            <a:xfrm>
              <a:off x="198408" y="207454"/>
              <a:ext cx="87700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5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%</a:t>
              </a:r>
            </a:p>
          </p:txBody>
        </p:sp>
        <p:grpSp>
          <p:nvGrpSpPr>
            <p:cNvPr id="4720" name="사각형 설명선 772"/>
            <p:cNvGrpSpPr/>
            <p:nvPr/>
          </p:nvGrpSpPr>
          <p:grpSpPr>
            <a:xfrm>
              <a:off x="321033" y="182800"/>
              <a:ext cx="557711" cy="167641"/>
              <a:chOff x="0" y="0"/>
              <a:chExt cx="557709" cy="167639"/>
            </a:xfrm>
          </p:grpSpPr>
          <p:sp>
            <p:nvSpPr>
              <p:cNvPr id="4718" name="도형"/>
              <p:cNvSpPr/>
              <p:nvPr/>
            </p:nvSpPr>
            <p:spPr>
              <a:xfrm>
                <a:off x="0" y="30693"/>
                <a:ext cx="557710" cy="106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67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1467" y="21600"/>
                    </a:lnTo>
                    <a:lnTo>
                      <a:pt x="1467" y="9000"/>
                    </a:lnTo>
                    <a:lnTo>
                      <a:pt x="0" y="5967"/>
                    </a:lnTo>
                    <a:lnTo>
                      <a:pt x="1467" y="3600"/>
                    </a:lnTo>
                    <a:close/>
                  </a:path>
                </a:pathLst>
              </a:custGeom>
              <a:solidFill>
                <a:srgbClr val="D4E3FF"/>
              </a:solidFill>
              <a:ln w="3175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719" name="6시간 30분"/>
              <p:cNvSpPr txBox="1"/>
              <p:nvPr/>
            </p:nvSpPr>
            <p:spPr>
              <a:xfrm>
                <a:off x="37880" y="0"/>
                <a:ext cx="519830" cy="167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5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  <a:r>
                  <a:t>6</a:t>
                </a:r>
                <a:r>
                  <a:t>시간 </a:t>
                </a:r>
                <a:r>
                  <a:t>30</a:t>
                </a:r>
                <a:r>
                  <a:t>분</a:t>
                </a:r>
              </a:p>
            </p:txBody>
          </p:sp>
        </p:grpSp>
      </p:grpSp>
      <p:grpSp>
        <p:nvGrpSpPr>
          <p:cNvPr id="4724" name="그룹 796"/>
          <p:cNvGrpSpPr/>
          <p:nvPr/>
        </p:nvGrpSpPr>
        <p:grpSpPr>
          <a:xfrm>
            <a:off x="7724068" y="4631501"/>
            <a:ext cx="2786604" cy="205741"/>
            <a:chOff x="0" y="0"/>
            <a:chExt cx="2786603" cy="205740"/>
          </a:xfrm>
        </p:grpSpPr>
        <p:sp>
          <p:nvSpPr>
            <p:cNvPr id="4722" name="TextBox 797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주간</a:t>
              </a:r>
              <a:r>
                <a:t>) </a:t>
              </a:r>
              <a:r>
                <a:t>근무시간</a:t>
              </a:r>
            </a:p>
          </p:txBody>
        </p:sp>
        <p:sp>
          <p:nvSpPr>
            <p:cNvPr id="4723" name="직선 연결선 798"/>
            <p:cNvSpPr/>
            <p:nvPr/>
          </p:nvSpPr>
          <p:spPr>
            <a:xfrm>
              <a:off x="925092" y="113356"/>
              <a:ext cx="1861512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4725" name="표 799"/>
          <p:cNvGraphicFramePr/>
          <p:nvPr/>
        </p:nvGraphicFramePr>
        <p:xfrm>
          <a:off x="7847366" y="6082736"/>
          <a:ext cx="2763171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97791"/>
                <a:gridCol w="1965379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10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31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잔여시간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 </a:t>
                      </a:r>
                      <a:r>
                        <a:t>( </a:t>
                      </a:r>
                      <a:r>
                        <a:t>최대 </a:t>
                      </a:r>
                      <a:r>
                        <a:t>52</a:t>
                      </a:r>
                      <a:r>
                        <a:t>시간 기준 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726" name="모서리가 둥근 직사각형 800"/>
          <p:cNvSpPr/>
          <p:nvPr/>
        </p:nvSpPr>
        <p:spPr>
          <a:xfrm>
            <a:off x="10638338" y="4033706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729" name="직사각형 801"/>
          <p:cNvGrpSpPr/>
          <p:nvPr/>
        </p:nvGrpSpPr>
        <p:grpSpPr>
          <a:xfrm>
            <a:off x="8040405" y="6715621"/>
            <a:ext cx="2490066" cy="218441"/>
            <a:chOff x="0" y="0"/>
            <a:chExt cx="2490065" cy="218440"/>
          </a:xfrm>
        </p:grpSpPr>
        <p:sp>
          <p:nvSpPr>
            <p:cNvPr id="4727" name="직사각형"/>
            <p:cNvSpPr/>
            <p:nvPr/>
          </p:nvSpPr>
          <p:spPr>
            <a:xfrm>
              <a:off x="0" y="22254"/>
              <a:ext cx="2490066" cy="17393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28" name="기획제외 (2018-11-20)"/>
            <p:cNvSpPr txBox="1"/>
            <p:nvPr/>
          </p:nvSpPr>
          <p:spPr>
            <a:xfrm>
              <a:off x="0" y="-1"/>
              <a:ext cx="2490066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기획제외 </a:t>
              </a:r>
              <a:r>
                <a:t>(2018-11-20)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관리자)근무시간관리_상세2페이지(디스크립션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6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7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4738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39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4740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41" name="직사각형 160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742" name="직사각형 161"/>
          <p:cNvSpPr/>
          <p:nvPr/>
        </p:nvSpPr>
        <p:spPr>
          <a:xfrm>
            <a:off x="1854993" y="2324089"/>
            <a:ext cx="8961296" cy="4788978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43" name="직사각형 162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4744" name="직사각형 163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4745" name="그림 164" descr="그림 16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4746" name="직사각형 165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4747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748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49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752" name="그룹 169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4750" name="그림 170" descr="그림 17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51" name="그림 171" descr="그림 17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53" name="TextBox 172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4757" name="그룹 173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4754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55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56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758" name="TextBox 178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4759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760" name="TextBox 180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근무시간관리</a:t>
            </a:r>
          </a:p>
        </p:txBody>
      </p:sp>
      <p:sp>
        <p:nvSpPr>
          <p:cNvPr id="4761" name="직사각형 181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762" name="직사각형 182"/>
          <p:cNvSpPr/>
          <p:nvPr/>
        </p:nvSpPr>
        <p:spPr>
          <a:xfrm>
            <a:off x="1908245" y="2412345"/>
            <a:ext cx="8803269" cy="343839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763" name="TextBox 183"/>
          <p:cNvSpPr txBox="1"/>
          <p:nvPr/>
        </p:nvSpPr>
        <p:spPr>
          <a:xfrm>
            <a:off x="1733157" y="2503277"/>
            <a:ext cx="8252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4766" name="직사각형 184"/>
          <p:cNvGrpSpPr/>
          <p:nvPr/>
        </p:nvGrpSpPr>
        <p:grpSpPr>
          <a:xfrm>
            <a:off x="2510541" y="2487388"/>
            <a:ext cx="1020623" cy="210952"/>
            <a:chOff x="0" y="0"/>
            <a:chExt cx="1020622" cy="210951"/>
          </a:xfrm>
        </p:grpSpPr>
        <p:sp>
          <p:nvSpPr>
            <p:cNvPr id="4764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65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4767" name="TextBox 185"/>
          <p:cNvSpPr txBox="1"/>
          <p:nvPr/>
        </p:nvSpPr>
        <p:spPr>
          <a:xfrm>
            <a:off x="3180135" y="250327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4770" name="직사각형 186"/>
          <p:cNvGrpSpPr/>
          <p:nvPr/>
        </p:nvGrpSpPr>
        <p:grpSpPr>
          <a:xfrm>
            <a:off x="3957520" y="2487388"/>
            <a:ext cx="1020623" cy="210952"/>
            <a:chOff x="0" y="0"/>
            <a:chExt cx="1020622" cy="210951"/>
          </a:xfrm>
        </p:grpSpPr>
        <p:sp>
          <p:nvSpPr>
            <p:cNvPr id="4768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D9D9D9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4769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grpSp>
        <p:nvGrpSpPr>
          <p:cNvPr id="4773" name="직사각형 187"/>
          <p:cNvGrpSpPr/>
          <p:nvPr/>
        </p:nvGrpSpPr>
        <p:grpSpPr>
          <a:xfrm>
            <a:off x="10093935" y="2871429"/>
            <a:ext cx="617578" cy="205741"/>
            <a:chOff x="0" y="0"/>
            <a:chExt cx="617577" cy="205740"/>
          </a:xfrm>
        </p:grpSpPr>
        <p:sp>
          <p:nvSpPr>
            <p:cNvPr id="4771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72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grpSp>
        <p:nvGrpSpPr>
          <p:cNvPr id="4781" name="그룹 188"/>
          <p:cNvGrpSpPr/>
          <p:nvPr/>
        </p:nvGrpSpPr>
        <p:grpSpPr>
          <a:xfrm>
            <a:off x="4407980" y="2880711"/>
            <a:ext cx="1802328" cy="218441"/>
            <a:chOff x="0" y="0"/>
            <a:chExt cx="1802327" cy="218440"/>
          </a:xfrm>
        </p:grpSpPr>
        <p:sp>
          <p:nvSpPr>
            <p:cNvPr id="4774" name="TextBox 189"/>
            <p:cNvSpPr txBox="1"/>
            <p:nvPr/>
          </p:nvSpPr>
          <p:spPr>
            <a:xfrm>
              <a:off x="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2018-10-06</a:t>
              </a:r>
            </a:p>
          </p:txBody>
        </p:sp>
        <p:grpSp>
          <p:nvGrpSpPr>
            <p:cNvPr id="4777" name="그룹 190"/>
            <p:cNvGrpSpPr/>
            <p:nvPr/>
          </p:nvGrpSpPr>
          <p:grpSpPr>
            <a:xfrm>
              <a:off x="1289184" y="22154"/>
              <a:ext cx="182343" cy="185475"/>
              <a:chOff x="0" y="0"/>
              <a:chExt cx="182342" cy="185473"/>
            </a:xfrm>
          </p:grpSpPr>
          <p:sp>
            <p:nvSpPr>
              <p:cNvPr id="4775" name="타원 194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776" name="L 도형 195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780" name="그룹 191"/>
            <p:cNvGrpSpPr/>
            <p:nvPr/>
          </p:nvGrpSpPr>
          <p:grpSpPr>
            <a:xfrm>
              <a:off x="340324" y="22153"/>
              <a:ext cx="182344" cy="185475"/>
              <a:chOff x="0" y="0"/>
              <a:chExt cx="182342" cy="185474"/>
            </a:xfrm>
          </p:grpSpPr>
          <p:sp>
            <p:nvSpPr>
              <p:cNvPr id="4778" name="타원 192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779" name="L 도형 193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782" name="직선 연결선 196"/>
          <p:cNvSpPr/>
          <p:nvPr/>
        </p:nvSpPr>
        <p:spPr>
          <a:xfrm>
            <a:off x="1925060" y="2971182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83" name="직선 연결선 197"/>
          <p:cNvSpPr/>
          <p:nvPr/>
        </p:nvSpPr>
        <p:spPr>
          <a:xfrm>
            <a:off x="1925060" y="2999023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84" name="직선 연결선 198"/>
          <p:cNvSpPr/>
          <p:nvPr/>
        </p:nvSpPr>
        <p:spPr>
          <a:xfrm>
            <a:off x="1925060" y="305470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85" name="직선 연결선 199"/>
          <p:cNvSpPr/>
          <p:nvPr/>
        </p:nvSpPr>
        <p:spPr>
          <a:xfrm>
            <a:off x="1925060" y="302686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86" name="직사각형 200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4787" name="직사각형 201"/>
          <p:cNvSpPr txBox="1"/>
          <p:nvPr/>
        </p:nvSpPr>
        <p:spPr>
          <a:xfrm>
            <a:off x="333021" y="2582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연차관리</a:t>
            </a:r>
          </a:p>
        </p:txBody>
      </p:sp>
      <p:sp>
        <p:nvSpPr>
          <p:cNvPr id="4788" name="직사각형 202"/>
          <p:cNvSpPr txBox="1"/>
          <p:nvPr/>
        </p:nvSpPr>
        <p:spPr>
          <a:xfrm>
            <a:off x="459690" y="2986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ㄴ연차생성</a:t>
            </a:r>
          </a:p>
        </p:txBody>
      </p:sp>
      <p:sp>
        <p:nvSpPr>
          <p:cNvPr id="4789" name="직사각형 203"/>
          <p:cNvSpPr txBox="1"/>
          <p:nvPr/>
        </p:nvSpPr>
        <p:spPr>
          <a:xfrm>
            <a:off x="459690" y="3188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ㄴ연차확정</a:t>
            </a:r>
          </a:p>
        </p:txBody>
      </p:sp>
      <p:sp>
        <p:nvSpPr>
          <p:cNvPr id="4790" name="직사각형 204"/>
          <p:cNvSpPr txBox="1"/>
          <p:nvPr/>
        </p:nvSpPr>
        <p:spPr>
          <a:xfrm>
            <a:off x="459690" y="27845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ㄴ연차조회</a:t>
            </a:r>
          </a:p>
        </p:txBody>
      </p:sp>
      <p:sp>
        <p:nvSpPr>
          <p:cNvPr id="4791" name="직사각형 205"/>
          <p:cNvSpPr txBox="1"/>
          <p:nvPr/>
        </p:nvSpPr>
        <p:spPr>
          <a:xfrm>
            <a:off x="333021" y="3389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4792" name="직사각형 206"/>
          <p:cNvSpPr txBox="1"/>
          <p:nvPr/>
        </p:nvSpPr>
        <p:spPr>
          <a:xfrm>
            <a:off x="459690" y="3591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4793" name="직사각형 207"/>
          <p:cNvSpPr txBox="1"/>
          <p:nvPr/>
        </p:nvSpPr>
        <p:spPr>
          <a:xfrm>
            <a:off x="459690" y="3793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4794" name="직사각형 208"/>
          <p:cNvSpPr txBox="1"/>
          <p:nvPr/>
        </p:nvSpPr>
        <p:spPr>
          <a:xfrm>
            <a:off x="459690" y="3995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ㄴ출퇴근업로드</a:t>
            </a:r>
          </a:p>
        </p:txBody>
      </p:sp>
      <p:sp>
        <p:nvSpPr>
          <p:cNvPr id="4795" name="직사각형 209"/>
          <p:cNvSpPr txBox="1"/>
          <p:nvPr/>
        </p:nvSpPr>
        <p:spPr>
          <a:xfrm>
            <a:off x="333021" y="4600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4796" name="직사각형 210"/>
          <p:cNvSpPr txBox="1"/>
          <p:nvPr/>
        </p:nvSpPr>
        <p:spPr>
          <a:xfrm>
            <a:off x="459690" y="4802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ㄴ일별</a:t>
            </a:r>
            <a:r>
              <a:t>~</a:t>
            </a:r>
            <a:r>
              <a:t>사원별</a:t>
            </a:r>
            <a:r>
              <a:t>..</a:t>
            </a:r>
          </a:p>
        </p:txBody>
      </p:sp>
      <p:sp>
        <p:nvSpPr>
          <p:cNvPr id="4797" name="직사각형 211"/>
          <p:cNvSpPr txBox="1"/>
          <p:nvPr/>
        </p:nvSpPr>
        <p:spPr>
          <a:xfrm>
            <a:off x="333021" y="5206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환경설정</a:t>
            </a:r>
          </a:p>
        </p:txBody>
      </p:sp>
      <p:sp>
        <p:nvSpPr>
          <p:cNvPr id="4798" name="직사각형 212"/>
          <p:cNvSpPr txBox="1"/>
          <p:nvPr/>
        </p:nvSpPr>
        <p:spPr>
          <a:xfrm>
            <a:off x="459690" y="5407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ㄴ근태설정</a:t>
            </a:r>
          </a:p>
        </p:txBody>
      </p:sp>
      <p:sp>
        <p:nvSpPr>
          <p:cNvPr id="4799" name="직사각형 213"/>
          <p:cNvSpPr txBox="1"/>
          <p:nvPr/>
        </p:nvSpPr>
        <p:spPr>
          <a:xfrm>
            <a:off x="459690" y="56097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ㄴ근태코드관리</a:t>
            </a:r>
          </a:p>
        </p:txBody>
      </p:sp>
      <p:sp>
        <p:nvSpPr>
          <p:cNvPr id="4800" name="직사각형 214"/>
          <p:cNvSpPr txBox="1"/>
          <p:nvPr/>
        </p:nvSpPr>
        <p:spPr>
          <a:xfrm>
            <a:off x="459690" y="5811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ㄴ그룹지정관리</a:t>
            </a:r>
          </a:p>
        </p:txBody>
      </p:sp>
      <p:sp>
        <p:nvSpPr>
          <p:cNvPr id="4801" name="직사각형 215"/>
          <p:cNvSpPr txBox="1"/>
          <p:nvPr/>
        </p:nvSpPr>
        <p:spPr>
          <a:xfrm>
            <a:off x="459690" y="6013324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ㄴ근무조지정관리</a:t>
            </a:r>
          </a:p>
        </p:txBody>
      </p:sp>
      <p:sp>
        <p:nvSpPr>
          <p:cNvPr id="4802" name="직사각형 216"/>
          <p:cNvSpPr txBox="1"/>
          <p:nvPr/>
        </p:nvSpPr>
        <p:spPr>
          <a:xfrm>
            <a:off x="459690" y="6207431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ㄴ근무조기준시간관리</a:t>
            </a:r>
          </a:p>
        </p:txBody>
      </p:sp>
      <p:sp>
        <p:nvSpPr>
          <p:cNvPr id="4803" name="직사각형 217"/>
          <p:cNvSpPr txBox="1"/>
          <p:nvPr/>
        </p:nvSpPr>
        <p:spPr>
          <a:xfrm>
            <a:off x="459690" y="6401537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4804" name="직사각형 218"/>
          <p:cNvSpPr txBox="1"/>
          <p:nvPr/>
        </p:nvSpPr>
        <p:spPr>
          <a:xfrm>
            <a:off x="333021" y="6595643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ERP</a:t>
            </a:r>
            <a:r>
              <a:t>근태연동</a:t>
            </a:r>
          </a:p>
        </p:txBody>
      </p:sp>
      <p:sp>
        <p:nvSpPr>
          <p:cNvPr id="4805" name="직사각형 219"/>
          <p:cNvSpPr txBox="1"/>
          <p:nvPr/>
        </p:nvSpPr>
        <p:spPr>
          <a:xfrm>
            <a:off x="459690" y="678974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4806" name="직사각형 220"/>
          <p:cNvSpPr txBox="1"/>
          <p:nvPr/>
        </p:nvSpPr>
        <p:spPr>
          <a:xfrm>
            <a:off x="459690" y="5004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ㄴ근무시간집계</a:t>
            </a:r>
          </a:p>
        </p:txBody>
      </p:sp>
      <p:sp>
        <p:nvSpPr>
          <p:cNvPr id="4807" name="직사각형 221"/>
          <p:cNvSpPr txBox="1"/>
          <p:nvPr/>
        </p:nvSpPr>
        <p:spPr>
          <a:xfrm>
            <a:off x="459690" y="4197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4808" name="직사각형 222"/>
          <p:cNvSpPr txBox="1"/>
          <p:nvPr/>
        </p:nvSpPr>
        <p:spPr>
          <a:xfrm>
            <a:off x="459690" y="4398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4809" name="TextBox 223"/>
          <p:cNvSpPr txBox="1"/>
          <p:nvPr/>
        </p:nvSpPr>
        <p:spPr>
          <a:xfrm>
            <a:off x="2085960" y="2877285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선택부서</a:t>
            </a:r>
            <a:r>
              <a:t> : </a:t>
            </a:r>
            <a:r>
              <a:rPr>
                <a:solidFill>
                  <a:schemeClr val="accent1"/>
                </a:solidFill>
              </a:rPr>
              <a:t>MS</a:t>
            </a:r>
            <a:r>
              <a:rPr>
                <a:solidFill>
                  <a:schemeClr val="accent1"/>
                </a:solidFill>
              </a:rPr>
              <a:t>부문 </a:t>
            </a:r>
            <a:r>
              <a:rPr>
                <a:solidFill>
                  <a:schemeClr val="accent1"/>
                </a:solidFill>
              </a:rPr>
              <a:t>&gt; </a:t>
            </a:r>
            <a:r>
              <a:rPr>
                <a:solidFill>
                  <a:schemeClr val="accent1"/>
                </a:solidFill>
              </a:rPr>
              <a:t>회계팀</a:t>
            </a:r>
          </a:p>
        </p:txBody>
      </p:sp>
      <p:grpSp>
        <p:nvGrpSpPr>
          <p:cNvPr id="4812" name="직사각형 224"/>
          <p:cNvGrpSpPr/>
          <p:nvPr/>
        </p:nvGrpSpPr>
        <p:grpSpPr>
          <a:xfrm>
            <a:off x="5030851" y="2486374"/>
            <a:ext cx="373649" cy="210952"/>
            <a:chOff x="0" y="0"/>
            <a:chExt cx="373648" cy="210951"/>
          </a:xfrm>
        </p:grpSpPr>
        <p:sp>
          <p:nvSpPr>
            <p:cNvPr id="4810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4811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4813" name="TextBox 225"/>
          <p:cNvSpPr txBox="1"/>
          <p:nvPr/>
        </p:nvSpPr>
        <p:spPr>
          <a:xfrm>
            <a:off x="9987091" y="2473332"/>
            <a:ext cx="717188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상세검색 ▼</a:t>
            </a:r>
          </a:p>
        </p:txBody>
      </p:sp>
      <p:sp>
        <p:nvSpPr>
          <p:cNvPr id="4814" name="모서리가 둥근 직사각형 226"/>
          <p:cNvSpPr/>
          <p:nvPr/>
        </p:nvSpPr>
        <p:spPr>
          <a:xfrm>
            <a:off x="9123995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4815" name="표 227"/>
          <p:cNvGraphicFramePr/>
          <p:nvPr/>
        </p:nvGraphicFramePr>
        <p:xfrm>
          <a:off x="1909286" y="3124761"/>
          <a:ext cx="7298516" cy="39088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01495"/>
                <a:gridCol w="457200"/>
                <a:gridCol w="457200"/>
                <a:gridCol w="457200"/>
                <a:gridCol w="619125"/>
                <a:gridCol w="466725"/>
                <a:gridCol w="566738"/>
                <a:gridCol w="566738"/>
                <a:gridCol w="721519"/>
                <a:gridCol w="721519"/>
                <a:gridCol w="721519"/>
                <a:gridCol w="721519"/>
                <a:gridCol w="420017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신청</a:t>
                      </a:r>
                    </a:p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야간근무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특이</a:t>
                      </a:r>
                    </a:p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14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858">
                <a:tc gridSpan="13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1, 2, 3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4818" name="모서리가 둥근 직사각형 228"/>
          <p:cNvGrpSpPr/>
          <p:nvPr/>
        </p:nvGrpSpPr>
        <p:grpSpPr>
          <a:xfrm>
            <a:off x="3743874" y="3626074"/>
            <a:ext cx="487113" cy="180341"/>
            <a:chOff x="0" y="0"/>
            <a:chExt cx="487111" cy="180339"/>
          </a:xfrm>
        </p:grpSpPr>
        <p:sp>
          <p:nvSpPr>
            <p:cNvPr id="481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17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821" name="모서리가 둥근 직사각형 229"/>
          <p:cNvGrpSpPr/>
          <p:nvPr/>
        </p:nvGrpSpPr>
        <p:grpSpPr>
          <a:xfrm>
            <a:off x="3743874" y="3866194"/>
            <a:ext cx="487113" cy="180341"/>
            <a:chOff x="0" y="0"/>
            <a:chExt cx="487111" cy="180339"/>
          </a:xfrm>
        </p:grpSpPr>
        <p:sp>
          <p:nvSpPr>
            <p:cNvPr id="481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20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824" name="모서리가 둥근 직사각형 230"/>
          <p:cNvGrpSpPr/>
          <p:nvPr/>
        </p:nvGrpSpPr>
        <p:grpSpPr>
          <a:xfrm>
            <a:off x="3743874" y="4106314"/>
            <a:ext cx="487113" cy="180341"/>
            <a:chOff x="0" y="0"/>
            <a:chExt cx="487111" cy="180339"/>
          </a:xfrm>
        </p:grpSpPr>
        <p:sp>
          <p:nvSpPr>
            <p:cNvPr id="482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23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827" name="모서리가 둥근 직사각형 231"/>
          <p:cNvGrpSpPr/>
          <p:nvPr/>
        </p:nvGrpSpPr>
        <p:grpSpPr>
          <a:xfrm>
            <a:off x="3743874" y="4346434"/>
            <a:ext cx="487113" cy="180341"/>
            <a:chOff x="0" y="0"/>
            <a:chExt cx="487111" cy="180339"/>
          </a:xfrm>
        </p:grpSpPr>
        <p:sp>
          <p:nvSpPr>
            <p:cNvPr id="482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26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4830" name="모서리가 둥근 직사각형 232"/>
          <p:cNvGrpSpPr/>
          <p:nvPr/>
        </p:nvGrpSpPr>
        <p:grpSpPr>
          <a:xfrm>
            <a:off x="3743874" y="4586554"/>
            <a:ext cx="487113" cy="180341"/>
            <a:chOff x="0" y="0"/>
            <a:chExt cx="487111" cy="180339"/>
          </a:xfrm>
        </p:grpSpPr>
        <p:sp>
          <p:nvSpPr>
            <p:cNvPr id="482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29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833" name="모서리가 둥근 직사각형 233"/>
          <p:cNvGrpSpPr/>
          <p:nvPr/>
        </p:nvGrpSpPr>
        <p:grpSpPr>
          <a:xfrm>
            <a:off x="3743874" y="4826674"/>
            <a:ext cx="487113" cy="180341"/>
            <a:chOff x="0" y="0"/>
            <a:chExt cx="487111" cy="180339"/>
          </a:xfrm>
        </p:grpSpPr>
        <p:sp>
          <p:nvSpPr>
            <p:cNvPr id="4831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32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836" name="모서리가 둥근 직사각형 234"/>
          <p:cNvGrpSpPr/>
          <p:nvPr/>
        </p:nvGrpSpPr>
        <p:grpSpPr>
          <a:xfrm>
            <a:off x="3743874" y="5066794"/>
            <a:ext cx="487113" cy="180341"/>
            <a:chOff x="0" y="0"/>
            <a:chExt cx="487111" cy="180339"/>
          </a:xfrm>
        </p:grpSpPr>
        <p:sp>
          <p:nvSpPr>
            <p:cNvPr id="4834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35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pic>
        <p:nvPicPr>
          <p:cNvPr id="4837" name="그림 235" descr="그림 2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6238" y="4135523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8" name="그림 236" descr="그림 23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6238" y="4847411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9" name="그림 237" descr="그림 23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26778" y="4608397"/>
            <a:ext cx="140229" cy="141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42" name="모서리가 둥근 직사각형 238"/>
          <p:cNvGrpSpPr/>
          <p:nvPr/>
        </p:nvGrpSpPr>
        <p:grpSpPr>
          <a:xfrm>
            <a:off x="3743874" y="5306914"/>
            <a:ext cx="487113" cy="180341"/>
            <a:chOff x="0" y="0"/>
            <a:chExt cx="487111" cy="180339"/>
          </a:xfrm>
        </p:grpSpPr>
        <p:sp>
          <p:nvSpPr>
            <p:cNvPr id="484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845" name="모서리가 둥근 직사각형 239"/>
          <p:cNvGrpSpPr/>
          <p:nvPr/>
        </p:nvGrpSpPr>
        <p:grpSpPr>
          <a:xfrm>
            <a:off x="3743874" y="5547034"/>
            <a:ext cx="487113" cy="180341"/>
            <a:chOff x="0" y="0"/>
            <a:chExt cx="487111" cy="180339"/>
          </a:xfrm>
        </p:grpSpPr>
        <p:sp>
          <p:nvSpPr>
            <p:cNvPr id="484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4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848" name="모서리가 둥근 직사각형 240"/>
          <p:cNvGrpSpPr/>
          <p:nvPr/>
        </p:nvGrpSpPr>
        <p:grpSpPr>
          <a:xfrm>
            <a:off x="3743874" y="5787154"/>
            <a:ext cx="487113" cy="180341"/>
            <a:chOff x="0" y="0"/>
            <a:chExt cx="487111" cy="180339"/>
          </a:xfrm>
        </p:grpSpPr>
        <p:sp>
          <p:nvSpPr>
            <p:cNvPr id="484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7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851" name="모서리가 둥근 직사각형 241"/>
          <p:cNvGrpSpPr/>
          <p:nvPr/>
        </p:nvGrpSpPr>
        <p:grpSpPr>
          <a:xfrm>
            <a:off x="3743874" y="6027274"/>
            <a:ext cx="487113" cy="180341"/>
            <a:chOff x="0" y="0"/>
            <a:chExt cx="487111" cy="180339"/>
          </a:xfrm>
        </p:grpSpPr>
        <p:sp>
          <p:nvSpPr>
            <p:cNvPr id="484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50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854" name="모서리가 둥근 직사각형 242"/>
          <p:cNvGrpSpPr/>
          <p:nvPr/>
        </p:nvGrpSpPr>
        <p:grpSpPr>
          <a:xfrm>
            <a:off x="3743874" y="6267394"/>
            <a:ext cx="487113" cy="180341"/>
            <a:chOff x="0" y="0"/>
            <a:chExt cx="487111" cy="180339"/>
          </a:xfrm>
        </p:grpSpPr>
        <p:sp>
          <p:nvSpPr>
            <p:cNvPr id="485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53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4857" name="모서리가 둥근 직사각형 243"/>
          <p:cNvGrpSpPr/>
          <p:nvPr/>
        </p:nvGrpSpPr>
        <p:grpSpPr>
          <a:xfrm>
            <a:off x="3743874" y="6507514"/>
            <a:ext cx="487113" cy="180341"/>
            <a:chOff x="0" y="0"/>
            <a:chExt cx="487111" cy="180339"/>
          </a:xfrm>
        </p:grpSpPr>
        <p:sp>
          <p:nvSpPr>
            <p:cNvPr id="4855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56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4858" name="모서리가 둥근 직사각형 244"/>
          <p:cNvSpPr/>
          <p:nvPr/>
        </p:nvSpPr>
        <p:spPr>
          <a:xfrm>
            <a:off x="9125036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861" name="직사각형 245"/>
          <p:cNvGrpSpPr/>
          <p:nvPr/>
        </p:nvGrpSpPr>
        <p:grpSpPr>
          <a:xfrm>
            <a:off x="2793043" y="6778160"/>
            <a:ext cx="466726" cy="205741"/>
            <a:chOff x="0" y="0"/>
            <a:chExt cx="466725" cy="205740"/>
          </a:xfrm>
        </p:grpSpPr>
        <p:sp>
          <p:nvSpPr>
            <p:cNvPr id="4859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4860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grpSp>
        <p:nvGrpSpPr>
          <p:cNvPr id="4864" name="타원 246"/>
          <p:cNvGrpSpPr/>
          <p:nvPr/>
        </p:nvGrpSpPr>
        <p:grpSpPr>
          <a:xfrm>
            <a:off x="4021759" y="3265413"/>
            <a:ext cx="114889" cy="180341"/>
            <a:chOff x="0" y="0"/>
            <a:chExt cx="114887" cy="180339"/>
          </a:xfrm>
        </p:grpSpPr>
        <p:sp>
          <p:nvSpPr>
            <p:cNvPr id="4862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4863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pic>
        <p:nvPicPr>
          <p:cNvPr id="4865" name="그림 247" descr="그림 24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6238" y="4613445"/>
            <a:ext cx="133183" cy="133895"/>
          </a:xfrm>
          <a:prstGeom prst="rect">
            <a:avLst/>
          </a:prstGeom>
          <a:ln w="12700">
            <a:miter lim="400000"/>
          </a:ln>
        </p:spPr>
      </p:pic>
      <p:sp>
        <p:nvSpPr>
          <p:cNvPr id="4866" name="직사각형 248"/>
          <p:cNvSpPr/>
          <p:nvPr/>
        </p:nvSpPr>
        <p:spPr>
          <a:xfrm>
            <a:off x="173930" y="1129368"/>
            <a:ext cx="10760772" cy="6020209"/>
          </a:xfrm>
          <a:prstGeom prst="rect">
            <a:avLst/>
          </a:prstGeom>
          <a:solidFill>
            <a:srgbClr val="000000">
              <a:alpha val="40000"/>
            </a:srgbClr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4867" name="그림 249" descr="그림 24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55251" y="4608397"/>
            <a:ext cx="140229" cy="141004"/>
          </a:xfrm>
          <a:prstGeom prst="rect">
            <a:avLst/>
          </a:prstGeom>
          <a:ln w="12700">
            <a:miter lim="400000"/>
          </a:ln>
        </p:spPr>
      </p:pic>
      <p:sp>
        <p:nvSpPr>
          <p:cNvPr id="4868" name="모서리가 둥근 직사각형 250"/>
          <p:cNvSpPr/>
          <p:nvPr/>
        </p:nvSpPr>
        <p:spPr>
          <a:xfrm>
            <a:off x="9123995" y="3882726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69" name="직사각형 251"/>
          <p:cNvSpPr/>
          <p:nvPr/>
        </p:nvSpPr>
        <p:spPr>
          <a:xfrm>
            <a:off x="7725723" y="3111593"/>
            <a:ext cx="2987276" cy="3914479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70" name="직선 연결선 252"/>
          <p:cNvSpPr/>
          <p:nvPr/>
        </p:nvSpPr>
        <p:spPr>
          <a:xfrm>
            <a:off x="7805487" y="3479488"/>
            <a:ext cx="2775076" cy="1"/>
          </a:xfrm>
          <a:prstGeom prst="lin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873" name="그룹 253"/>
          <p:cNvGrpSpPr/>
          <p:nvPr/>
        </p:nvGrpSpPr>
        <p:grpSpPr>
          <a:xfrm>
            <a:off x="10526224" y="3251080"/>
            <a:ext cx="85970" cy="85970"/>
            <a:chOff x="0" y="0"/>
            <a:chExt cx="85969" cy="85969"/>
          </a:xfrm>
        </p:grpSpPr>
        <p:sp>
          <p:nvSpPr>
            <p:cNvPr id="4871" name="직선 연결선 254"/>
            <p:cNvSpPr/>
            <p:nvPr/>
          </p:nvSpPr>
          <p:spPr>
            <a:xfrm>
              <a:off x="-1" y="-1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72" name="직선 연결선 255"/>
            <p:cNvSpPr/>
            <p:nvPr/>
          </p:nvSpPr>
          <p:spPr>
            <a:xfrm flipV="1">
              <a:off x="-1" y="0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874" name="TextBox 256"/>
          <p:cNvSpPr txBox="1"/>
          <p:nvPr/>
        </p:nvSpPr>
        <p:spPr>
          <a:xfrm>
            <a:off x="7712467" y="3178648"/>
            <a:ext cx="164087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⊙</a:t>
            </a:r>
            <a:r>
              <a:t> </a:t>
            </a:r>
            <a:r>
              <a:t>일별 근무시간 관리</a:t>
            </a:r>
          </a:p>
        </p:txBody>
      </p:sp>
      <p:sp>
        <p:nvSpPr>
          <p:cNvPr id="4875" name="직사각형 257"/>
          <p:cNvSpPr/>
          <p:nvPr/>
        </p:nvSpPr>
        <p:spPr>
          <a:xfrm>
            <a:off x="7735248" y="3575313"/>
            <a:ext cx="2967251" cy="436365"/>
          </a:xfrm>
          <a:prstGeom prst="rect">
            <a:avLst/>
          </a:prstGeom>
          <a:solidFill>
            <a:srgbClr val="D4E3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76" name="TextBox 258"/>
          <p:cNvSpPr txBox="1"/>
          <p:nvPr/>
        </p:nvSpPr>
        <p:spPr>
          <a:xfrm>
            <a:off x="8141044" y="3666976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김야근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 개발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팀 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877" name="타원 259"/>
          <p:cNvSpPr/>
          <p:nvPr/>
        </p:nvSpPr>
        <p:spPr>
          <a:xfrm>
            <a:off x="7799751" y="3620272"/>
            <a:ext cx="335975" cy="335975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78" name="직사각형 260"/>
          <p:cNvSpPr/>
          <p:nvPr/>
        </p:nvSpPr>
        <p:spPr>
          <a:xfrm>
            <a:off x="7734227" y="4119478"/>
            <a:ext cx="2967251" cy="1009862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881" name="그룹 261"/>
          <p:cNvGrpSpPr/>
          <p:nvPr/>
        </p:nvGrpSpPr>
        <p:grpSpPr>
          <a:xfrm>
            <a:off x="7722010" y="4138491"/>
            <a:ext cx="2441467" cy="205741"/>
            <a:chOff x="0" y="0"/>
            <a:chExt cx="2441466" cy="205740"/>
          </a:xfrm>
        </p:grpSpPr>
        <p:sp>
          <p:nvSpPr>
            <p:cNvPr id="4879" name="TextBox 262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(</a:t>
              </a:r>
              <a:r>
                <a:t>당일</a:t>
              </a:r>
              <a:r>
                <a:t>) </a:t>
              </a:r>
              <a:r>
                <a:t>근무시간</a:t>
              </a:r>
            </a:p>
          </p:txBody>
        </p:sp>
        <p:sp>
          <p:nvSpPr>
            <p:cNvPr id="4880" name="직선 연결선 263"/>
            <p:cNvSpPr/>
            <p:nvPr/>
          </p:nvSpPr>
          <p:spPr>
            <a:xfrm>
              <a:off x="1011785" y="113356"/>
              <a:ext cx="1429682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4882" name="표 264"/>
          <p:cNvGraphicFramePr/>
          <p:nvPr/>
        </p:nvGraphicFramePr>
        <p:xfrm>
          <a:off x="7845308" y="4364004"/>
          <a:ext cx="2691397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77069"/>
                <a:gridCol w="1914327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883" name="직사각형 265"/>
          <p:cNvSpPr/>
          <p:nvPr/>
        </p:nvSpPr>
        <p:spPr>
          <a:xfrm>
            <a:off x="7734892" y="5917693"/>
            <a:ext cx="2967251" cy="697546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84" name="TextBox 266"/>
          <p:cNvSpPr txBox="1"/>
          <p:nvPr/>
        </p:nvSpPr>
        <p:spPr>
          <a:xfrm>
            <a:off x="7769820" y="5407440"/>
            <a:ext cx="2693740" cy="211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[</a:t>
            </a:r>
            <a:r>
              <a:t>교육 </a:t>
            </a:r>
            <a:r>
              <a:t>&gt; </a:t>
            </a:r>
            <a:r>
              <a:t>사내교육</a:t>
            </a:r>
            <a:r>
              <a:t>] </a:t>
            </a:r>
            <a:r>
              <a:rPr u="sng"/>
              <a:t>2</a:t>
            </a:r>
            <a:r>
              <a:rPr u="sng"/>
              <a:t>일 교육</a:t>
            </a:r>
            <a:r>
              <a:rPr u="sng"/>
              <a:t>…</a:t>
            </a:r>
            <a:r>
              <a:rPr u="sng"/>
              <a:t>건 </a:t>
            </a:r>
            <a:r>
              <a:rPr u="sng"/>
              <a:t>(ABC-123)</a:t>
            </a:r>
          </a:p>
        </p:txBody>
      </p:sp>
      <p:sp>
        <p:nvSpPr>
          <p:cNvPr id="4885" name="TextBox 267"/>
          <p:cNvSpPr txBox="1"/>
          <p:nvPr/>
        </p:nvSpPr>
        <p:spPr>
          <a:xfrm>
            <a:off x="7769820" y="5600472"/>
            <a:ext cx="2693740" cy="211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[</a:t>
            </a:r>
            <a:r>
              <a:t>연장근무</a:t>
            </a:r>
            <a:r>
              <a:t>] </a:t>
            </a:r>
            <a:r>
              <a:rPr u="sng"/>
              <a:t>2</a:t>
            </a:r>
            <a:r>
              <a:rPr u="sng"/>
              <a:t>일 연장</a:t>
            </a:r>
            <a:r>
              <a:rPr u="sng"/>
              <a:t>…</a:t>
            </a:r>
            <a:r>
              <a:rPr u="sng"/>
              <a:t>신청 의 건 </a:t>
            </a:r>
            <a:r>
              <a:rPr u="sng"/>
              <a:t>(DEF-456)</a:t>
            </a:r>
          </a:p>
        </p:txBody>
      </p:sp>
      <p:grpSp>
        <p:nvGrpSpPr>
          <p:cNvPr id="4888" name="그룹 268"/>
          <p:cNvGrpSpPr/>
          <p:nvPr/>
        </p:nvGrpSpPr>
        <p:grpSpPr>
          <a:xfrm>
            <a:off x="7722674" y="5199019"/>
            <a:ext cx="2786604" cy="205741"/>
            <a:chOff x="0" y="0"/>
            <a:chExt cx="2786603" cy="205740"/>
          </a:xfrm>
        </p:grpSpPr>
        <p:sp>
          <p:nvSpPr>
            <p:cNvPr id="4886" name="TextBox 269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신청근태</a:t>
              </a:r>
              <a:r>
                <a:t> </a:t>
              </a:r>
            </a:p>
          </p:txBody>
        </p:sp>
        <p:sp>
          <p:nvSpPr>
            <p:cNvPr id="4887" name="직선 연결선 270"/>
            <p:cNvSpPr/>
            <p:nvPr/>
          </p:nvSpPr>
          <p:spPr>
            <a:xfrm>
              <a:off x="683263" y="113356"/>
              <a:ext cx="2103341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891" name="그룹 271"/>
          <p:cNvGrpSpPr/>
          <p:nvPr/>
        </p:nvGrpSpPr>
        <p:grpSpPr>
          <a:xfrm>
            <a:off x="7722674" y="5936743"/>
            <a:ext cx="2786604" cy="205741"/>
            <a:chOff x="0" y="0"/>
            <a:chExt cx="2786603" cy="205740"/>
          </a:xfrm>
        </p:grpSpPr>
        <p:sp>
          <p:nvSpPr>
            <p:cNvPr id="4889" name="TextBox 272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출</a:t>
              </a:r>
              <a:r>
                <a:t>/</a:t>
              </a:r>
              <a:r>
                <a:t>퇴근</a:t>
              </a:r>
              <a:r>
                <a:t> </a:t>
              </a:r>
            </a:p>
          </p:txBody>
        </p:sp>
        <p:sp>
          <p:nvSpPr>
            <p:cNvPr id="4890" name="직선 연결선 273"/>
            <p:cNvSpPr/>
            <p:nvPr/>
          </p:nvSpPr>
          <p:spPr>
            <a:xfrm>
              <a:off x="627785" y="113356"/>
              <a:ext cx="2158819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892" name="TextBox 274"/>
          <p:cNvSpPr txBox="1"/>
          <p:nvPr/>
        </p:nvSpPr>
        <p:spPr>
          <a:xfrm>
            <a:off x="7774102" y="6131928"/>
            <a:ext cx="26937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시스템 등록시간 </a:t>
            </a:r>
            <a:r>
              <a:t>: 08:35 ~ 18:30</a:t>
            </a:r>
          </a:p>
        </p:txBody>
      </p:sp>
      <p:grpSp>
        <p:nvGrpSpPr>
          <p:cNvPr id="4927" name="그룹 275"/>
          <p:cNvGrpSpPr/>
          <p:nvPr/>
        </p:nvGrpSpPr>
        <p:grpSpPr>
          <a:xfrm>
            <a:off x="7774102" y="6304453"/>
            <a:ext cx="2883151" cy="212465"/>
            <a:chOff x="0" y="0"/>
            <a:chExt cx="2883150" cy="212464"/>
          </a:xfrm>
        </p:grpSpPr>
        <p:sp>
          <p:nvSpPr>
            <p:cNvPr id="4893" name="TextBox 276"/>
            <p:cNvSpPr txBox="1"/>
            <p:nvPr/>
          </p:nvSpPr>
          <p:spPr>
            <a:xfrm>
              <a:off x="0" y="0"/>
              <a:ext cx="269374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입력 출</a:t>
              </a:r>
              <a:r>
                <a:t>/</a:t>
              </a:r>
              <a:r>
                <a:t>퇴근 </a:t>
              </a:r>
              <a:r>
                <a:t>: </a:t>
              </a:r>
            </a:p>
          </p:txBody>
        </p:sp>
        <p:grpSp>
          <p:nvGrpSpPr>
            <p:cNvPr id="4926" name="그룹 277"/>
            <p:cNvGrpSpPr/>
            <p:nvPr/>
          </p:nvGrpSpPr>
          <p:grpSpPr>
            <a:xfrm>
              <a:off x="675806" y="6723"/>
              <a:ext cx="2207345" cy="205742"/>
              <a:chOff x="0" y="0"/>
              <a:chExt cx="2207343" cy="205740"/>
            </a:xfrm>
          </p:grpSpPr>
          <p:grpSp>
            <p:nvGrpSpPr>
              <p:cNvPr id="4899" name="그룹 278"/>
              <p:cNvGrpSpPr/>
              <p:nvPr/>
            </p:nvGrpSpPr>
            <p:grpSpPr>
              <a:xfrm>
                <a:off x="0" y="15719"/>
                <a:ext cx="299324" cy="180341"/>
                <a:chOff x="0" y="0"/>
                <a:chExt cx="299323" cy="180339"/>
              </a:xfrm>
            </p:grpSpPr>
            <p:grpSp>
              <p:nvGrpSpPr>
                <p:cNvPr id="4897" name="그룹 305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4894" name="직사각형 307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A6A6A6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4895" name="이등변 삼각형 308"/>
                  <p:cNvSpPr/>
                  <p:nvPr/>
                </p:nvSpPr>
                <p:spPr>
                  <a:xfrm>
                    <a:off x="165531" y="25692"/>
                    <a:ext cx="79740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4896" name="이등변 삼각형 320"/>
                  <p:cNvSpPr/>
                  <p:nvPr/>
                </p:nvSpPr>
                <p:spPr>
                  <a:xfrm rot="10800000">
                    <a:off x="165530" y="58403"/>
                    <a:ext cx="79739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4898" name="직사각형 306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09</a:t>
                  </a:r>
                </a:p>
              </p:txBody>
            </p:sp>
          </p:grpSp>
          <p:sp>
            <p:nvSpPr>
              <p:cNvPr id="4900" name="TextBox 279"/>
              <p:cNvSpPr txBox="1"/>
              <p:nvPr/>
            </p:nvSpPr>
            <p:spPr>
              <a:xfrm>
                <a:off x="253023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시</a:t>
                </a:r>
              </a:p>
            </p:txBody>
          </p:sp>
          <p:grpSp>
            <p:nvGrpSpPr>
              <p:cNvPr id="4906" name="그룹 280"/>
              <p:cNvGrpSpPr/>
              <p:nvPr/>
            </p:nvGrpSpPr>
            <p:grpSpPr>
              <a:xfrm>
                <a:off x="402686" y="15719"/>
                <a:ext cx="299324" cy="180341"/>
                <a:chOff x="0" y="0"/>
                <a:chExt cx="299323" cy="180339"/>
              </a:xfrm>
            </p:grpSpPr>
            <p:grpSp>
              <p:nvGrpSpPr>
                <p:cNvPr id="4904" name="그룹 300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4901" name="직사각형 302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A6A6A6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4902" name="이등변 삼각형 303"/>
                  <p:cNvSpPr/>
                  <p:nvPr/>
                </p:nvSpPr>
                <p:spPr>
                  <a:xfrm>
                    <a:off x="165531" y="25692"/>
                    <a:ext cx="79739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4903" name="이등변 삼각형 304"/>
                  <p:cNvSpPr/>
                  <p:nvPr/>
                </p:nvSpPr>
                <p:spPr>
                  <a:xfrm rot="10800000">
                    <a:off x="165529" y="58403"/>
                    <a:ext cx="79741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4905" name="직사각형 301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00</a:t>
                  </a:r>
                </a:p>
              </p:txBody>
            </p:sp>
          </p:grpSp>
          <p:sp>
            <p:nvSpPr>
              <p:cNvPr id="4907" name="TextBox 281"/>
              <p:cNvSpPr txBox="1"/>
              <p:nvPr/>
            </p:nvSpPr>
            <p:spPr>
              <a:xfrm>
                <a:off x="655710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분</a:t>
                </a:r>
              </a:p>
            </p:txBody>
          </p:sp>
          <p:sp>
            <p:nvSpPr>
              <p:cNvPr id="4908" name="TextBox 282"/>
              <p:cNvSpPr txBox="1"/>
              <p:nvPr/>
            </p:nvSpPr>
            <p:spPr>
              <a:xfrm>
                <a:off x="783660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~</a:t>
                </a:r>
              </a:p>
            </p:txBody>
          </p:sp>
          <p:grpSp>
            <p:nvGrpSpPr>
              <p:cNvPr id="4914" name="그룹 283"/>
              <p:cNvGrpSpPr/>
              <p:nvPr/>
            </p:nvGrpSpPr>
            <p:grpSpPr>
              <a:xfrm>
                <a:off x="1310882" y="15719"/>
                <a:ext cx="299324" cy="180341"/>
                <a:chOff x="0" y="0"/>
                <a:chExt cx="299323" cy="180339"/>
              </a:xfrm>
            </p:grpSpPr>
            <p:grpSp>
              <p:nvGrpSpPr>
                <p:cNvPr id="4912" name="그룹 295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4909" name="직사각형 297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A6A6A6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4910" name="이등변 삼각형 298"/>
                  <p:cNvSpPr/>
                  <p:nvPr/>
                </p:nvSpPr>
                <p:spPr>
                  <a:xfrm>
                    <a:off x="165531" y="25692"/>
                    <a:ext cx="79740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4911" name="이등변 삼각형 299"/>
                  <p:cNvSpPr/>
                  <p:nvPr/>
                </p:nvSpPr>
                <p:spPr>
                  <a:xfrm rot="10800000">
                    <a:off x="165530" y="58403"/>
                    <a:ext cx="79739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4913" name="직사각형 296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21</a:t>
                  </a:r>
                </a:p>
              </p:txBody>
            </p:sp>
          </p:grpSp>
          <p:sp>
            <p:nvSpPr>
              <p:cNvPr id="4915" name="TextBox 284"/>
              <p:cNvSpPr txBox="1"/>
              <p:nvPr/>
            </p:nvSpPr>
            <p:spPr>
              <a:xfrm>
                <a:off x="1563905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시</a:t>
                </a:r>
              </a:p>
            </p:txBody>
          </p:sp>
          <p:grpSp>
            <p:nvGrpSpPr>
              <p:cNvPr id="4921" name="그룹 285"/>
              <p:cNvGrpSpPr/>
              <p:nvPr/>
            </p:nvGrpSpPr>
            <p:grpSpPr>
              <a:xfrm>
                <a:off x="1713568" y="15719"/>
                <a:ext cx="299325" cy="180341"/>
                <a:chOff x="0" y="0"/>
                <a:chExt cx="299323" cy="180339"/>
              </a:xfrm>
            </p:grpSpPr>
            <p:grpSp>
              <p:nvGrpSpPr>
                <p:cNvPr id="4919" name="그룹 290"/>
                <p:cNvGrpSpPr/>
                <p:nvPr/>
              </p:nvGrpSpPr>
              <p:grpSpPr>
                <a:xfrm>
                  <a:off x="47624" y="20701"/>
                  <a:ext cx="251700" cy="138937"/>
                  <a:chOff x="0" y="0"/>
                  <a:chExt cx="251699" cy="138935"/>
                </a:xfrm>
              </p:grpSpPr>
              <p:sp>
                <p:nvSpPr>
                  <p:cNvPr id="4916" name="직사각형 292"/>
                  <p:cNvSpPr/>
                  <p:nvPr/>
                </p:nvSpPr>
                <p:spPr>
                  <a:xfrm>
                    <a:off x="-1" y="0"/>
                    <a:ext cx="251701" cy="138936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cap="flat">
                    <a:solidFill>
                      <a:srgbClr val="A6A6A6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1149269">
                      <a:defRPr sz="800">
                        <a:latin typeface="나눔고딕"/>
                        <a:ea typeface="나눔고딕"/>
                        <a:cs typeface="나눔고딕"/>
                        <a:sym typeface="나눔고딕"/>
                      </a:defRPr>
                    </a:pPr>
                  </a:p>
                </p:txBody>
              </p:sp>
              <p:sp>
                <p:nvSpPr>
                  <p:cNvPr id="4917" name="이등변 삼각형 293"/>
                  <p:cNvSpPr/>
                  <p:nvPr/>
                </p:nvSpPr>
                <p:spPr>
                  <a:xfrm>
                    <a:off x="165531" y="25692"/>
                    <a:ext cx="79739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4918" name="이등변 삼각형 294"/>
                  <p:cNvSpPr/>
                  <p:nvPr/>
                </p:nvSpPr>
                <p:spPr>
                  <a:xfrm rot="10800000">
                    <a:off x="165529" y="58403"/>
                    <a:ext cx="79741" cy="58677"/>
                  </a:xfrm>
                  <a:prstGeom prst="triangle">
                    <a:avLst/>
                  </a:prstGeom>
                  <a:noFill/>
                  <a:ln w="6350" cap="flat">
                    <a:solidFill>
                      <a:srgbClr val="80808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sp>
              <p:nvSpPr>
                <p:cNvPr id="4920" name="직사각형 291"/>
                <p:cNvSpPr txBox="1"/>
                <p:nvPr/>
              </p:nvSpPr>
              <p:spPr>
                <a:xfrm>
                  <a:off x="0" y="0"/>
                  <a:ext cx="292894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00</a:t>
                  </a:r>
                </a:p>
              </p:txBody>
            </p:sp>
          </p:grpSp>
          <p:sp>
            <p:nvSpPr>
              <p:cNvPr id="4922" name="TextBox 286"/>
              <p:cNvSpPr txBox="1"/>
              <p:nvPr/>
            </p:nvSpPr>
            <p:spPr>
              <a:xfrm>
                <a:off x="1966591" y="0"/>
                <a:ext cx="240753" cy="205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분</a:t>
                </a:r>
              </a:p>
            </p:txBody>
          </p:sp>
          <p:grpSp>
            <p:nvGrpSpPr>
              <p:cNvPr id="4925" name="그룹 287"/>
              <p:cNvGrpSpPr/>
              <p:nvPr/>
            </p:nvGrpSpPr>
            <p:grpSpPr>
              <a:xfrm>
                <a:off x="941470" y="15664"/>
                <a:ext cx="465059" cy="180341"/>
                <a:chOff x="0" y="0"/>
                <a:chExt cx="465057" cy="180339"/>
              </a:xfrm>
            </p:grpSpPr>
            <p:sp>
              <p:nvSpPr>
                <p:cNvPr id="4923" name="직사각형 288"/>
                <p:cNvSpPr/>
                <p:nvPr/>
              </p:nvSpPr>
              <p:spPr>
                <a:xfrm>
                  <a:off x="47624" y="20812"/>
                  <a:ext cx="346249" cy="138936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1149269">
                    <a:defRPr sz="8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4924" name="직사각형 289"/>
                <p:cNvSpPr txBox="1"/>
                <p:nvPr/>
              </p:nvSpPr>
              <p:spPr>
                <a:xfrm>
                  <a:off x="0" y="0"/>
                  <a:ext cx="465058" cy="1803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defTabSz="1149269">
                    <a:defRPr sz="600">
                      <a:latin typeface="나눔고딕"/>
                      <a:ea typeface="나눔고딕"/>
                      <a:cs typeface="나눔고딕"/>
                      <a:sym typeface="나눔고딕"/>
                    </a:defRPr>
                  </a:lvl1pPr>
                </a:lstStyle>
                <a:p>
                  <a:pPr/>
                  <a:r>
                    <a:t>당일 ▼</a:t>
                  </a:r>
                </a:p>
              </p:txBody>
            </p:sp>
          </p:grpSp>
        </p:grpSp>
      </p:grpSp>
      <p:grpSp>
        <p:nvGrpSpPr>
          <p:cNvPr id="4930" name="그룹 321"/>
          <p:cNvGrpSpPr/>
          <p:nvPr/>
        </p:nvGrpSpPr>
        <p:grpSpPr>
          <a:xfrm>
            <a:off x="7723519" y="6702825"/>
            <a:ext cx="2786604" cy="205741"/>
            <a:chOff x="0" y="0"/>
            <a:chExt cx="2786603" cy="205740"/>
          </a:xfrm>
        </p:grpSpPr>
        <p:sp>
          <p:nvSpPr>
            <p:cNvPr id="4928" name="TextBox 326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제외 근무시간</a:t>
              </a:r>
              <a:r>
                <a:t> </a:t>
              </a:r>
            </a:p>
          </p:txBody>
        </p:sp>
        <p:sp>
          <p:nvSpPr>
            <p:cNvPr id="4929" name="직선 연결선 327"/>
            <p:cNvSpPr/>
            <p:nvPr/>
          </p:nvSpPr>
          <p:spPr>
            <a:xfrm>
              <a:off x="917235" y="113356"/>
              <a:ext cx="1869369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931" name="모서리가 둥근 직사각형 328"/>
          <p:cNvSpPr/>
          <p:nvPr/>
        </p:nvSpPr>
        <p:spPr>
          <a:xfrm>
            <a:off x="10639993" y="4032758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934" name="직사각형 329"/>
          <p:cNvGrpSpPr/>
          <p:nvPr/>
        </p:nvGrpSpPr>
        <p:grpSpPr>
          <a:xfrm>
            <a:off x="10035479" y="3183088"/>
            <a:ext cx="392391" cy="205741"/>
            <a:chOff x="0" y="0"/>
            <a:chExt cx="392390" cy="205740"/>
          </a:xfrm>
        </p:grpSpPr>
        <p:sp>
          <p:nvSpPr>
            <p:cNvPr id="4932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33" name="저장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저장</a:t>
              </a:r>
            </a:p>
          </p:txBody>
        </p:sp>
      </p:grpSp>
      <p:grpSp>
        <p:nvGrpSpPr>
          <p:cNvPr id="4937" name="직사각형 175"/>
          <p:cNvGrpSpPr/>
          <p:nvPr/>
        </p:nvGrpSpPr>
        <p:grpSpPr>
          <a:xfrm>
            <a:off x="10204373" y="4155906"/>
            <a:ext cx="367217" cy="193041"/>
            <a:chOff x="0" y="0"/>
            <a:chExt cx="367216" cy="193039"/>
          </a:xfrm>
        </p:grpSpPr>
        <p:sp>
          <p:nvSpPr>
            <p:cNvPr id="4935" name="직사각형"/>
            <p:cNvSpPr/>
            <p:nvPr/>
          </p:nvSpPr>
          <p:spPr>
            <a:xfrm>
              <a:off x="0" y="18158"/>
              <a:ext cx="367217" cy="15672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36" name="수정"/>
            <p:cNvSpPr txBox="1"/>
            <p:nvPr/>
          </p:nvSpPr>
          <p:spPr>
            <a:xfrm>
              <a:off x="0" y="-1"/>
              <a:ext cx="367217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수정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관리자)근무시간관리_상세3페이지(디스크립션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4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45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4946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47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4948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49" name="직사각형 121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50" name="직사각형 122"/>
          <p:cNvSpPr/>
          <p:nvPr/>
        </p:nvSpPr>
        <p:spPr>
          <a:xfrm>
            <a:off x="1854993" y="2324089"/>
            <a:ext cx="8961296" cy="4788978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51" name="직사각형 123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4952" name="직사각형 124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4953" name="그림 125" descr="그림 1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4954" name="직사각형 126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4955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56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57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960" name="그룹 130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4958" name="그림 131" descr="그림 13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59" name="그림 132" descr="그림 13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61" name="TextBox 133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4965" name="그룹 134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4962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63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64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966" name="TextBox 138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4967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68" name="TextBox 140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근무시간관리</a:t>
            </a:r>
          </a:p>
        </p:txBody>
      </p:sp>
      <p:sp>
        <p:nvSpPr>
          <p:cNvPr id="4969" name="직사각형 141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70" name="직사각형 142"/>
          <p:cNvSpPr/>
          <p:nvPr/>
        </p:nvSpPr>
        <p:spPr>
          <a:xfrm>
            <a:off x="1908245" y="2412345"/>
            <a:ext cx="8803269" cy="343839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71" name="TextBox 143"/>
          <p:cNvSpPr txBox="1"/>
          <p:nvPr/>
        </p:nvSpPr>
        <p:spPr>
          <a:xfrm>
            <a:off x="1733157" y="2503277"/>
            <a:ext cx="8252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4974" name="직사각형 144"/>
          <p:cNvGrpSpPr/>
          <p:nvPr/>
        </p:nvGrpSpPr>
        <p:grpSpPr>
          <a:xfrm>
            <a:off x="2510541" y="2487388"/>
            <a:ext cx="1020623" cy="210952"/>
            <a:chOff x="0" y="0"/>
            <a:chExt cx="1020622" cy="210951"/>
          </a:xfrm>
        </p:grpSpPr>
        <p:sp>
          <p:nvSpPr>
            <p:cNvPr id="4972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73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4975" name="TextBox 145"/>
          <p:cNvSpPr txBox="1"/>
          <p:nvPr/>
        </p:nvSpPr>
        <p:spPr>
          <a:xfrm>
            <a:off x="3180135" y="250327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4978" name="직사각형 146"/>
          <p:cNvGrpSpPr/>
          <p:nvPr/>
        </p:nvGrpSpPr>
        <p:grpSpPr>
          <a:xfrm>
            <a:off x="3957520" y="2487388"/>
            <a:ext cx="1020623" cy="210952"/>
            <a:chOff x="0" y="0"/>
            <a:chExt cx="1020622" cy="210951"/>
          </a:xfrm>
        </p:grpSpPr>
        <p:sp>
          <p:nvSpPr>
            <p:cNvPr id="4976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D9D9D9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4977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grpSp>
        <p:nvGrpSpPr>
          <p:cNvPr id="4981" name="직사각형 147"/>
          <p:cNvGrpSpPr/>
          <p:nvPr/>
        </p:nvGrpSpPr>
        <p:grpSpPr>
          <a:xfrm>
            <a:off x="10093935" y="2871429"/>
            <a:ext cx="617578" cy="205741"/>
            <a:chOff x="0" y="0"/>
            <a:chExt cx="617577" cy="205740"/>
          </a:xfrm>
        </p:grpSpPr>
        <p:sp>
          <p:nvSpPr>
            <p:cNvPr id="4979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80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solidFill>
                    <a:srgbClr val="BFBFB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grpSp>
        <p:nvGrpSpPr>
          <p:cNvPr id="4989" name="그룹 148"/>
          <p:cNvGrpSpPr/>
          <p:nvPr/>
        </p:nvGrpSpPr>
        <p:grpSpPr>
          <a:xfrm>
            <a:off x="4407980" y="2880711"/>
            <a:ext cx="1802328" cy="218441"/>
            <a:chOff x="0" y="0"/>
            <a:chExt cx="1802327" cy="218440"/>
          </a:xfrm>
        </p:grpSpPr>
        <p:sp>
          <p:nvSpPr>
            <p:cNvPr id="4982" name="TextBox 149"/>
            <p:cNvSpPr txBox="1"/>
            <p:nvPr/>
          </p:nvSpPr>
          <p:spPr>
            <a:xfrm>
              <a:off x="0" y="0"/>
              <a:ext cx="1802328" cy="218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2018-10-06</a:t>
              </a:r>
            </a:p>
          </p:txBody>
        </p:sp>
        <p:grpSp>
          <p:nvGrpSpPr>
            <p:cNvPr id="4985" name="그룹 150"/>
            <p:cNvGrpSpPr/>
            <p:nvPr/>
          </p:nvGrpSpPr>
          <p:grpSpPr>
            <a:xfrm>
              <a:off x="1289184" y="22154"/>
              <a:ext cx="182343" cy="185475"/>
              <a:chOff x="0" y="0"/>
              <a:chExt cx="182342" cy="185473"/>
            </a:xfrm>
          </p:grpSpPr>
          <p:sp>
            <p:nvSpPr>
              <p:cNvPr id="4983" name="타원 154"/>
              <p:cNvSpPr/>
              <p:nvPr/>
            </p:nvSpPr>
            <p:spPr>
              <a:xfrm>
                <a:off x="-1" y="0"/>
                <a:ext cx="182344" cy="185474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984" name="L 도형 155"/>
              <p:cNvSpPr/>
              <p:nvPr/>
            </p:nvSpPr>
            <p:spPr>
              <a:xfrm rot="13513138">
                <a:off x="50489" y="59509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988" name="그룹 151"/>
            <p:cNvGrpSpPr/>
            <p:nvPr/>
          </p:nvGrpSpPr>
          <p:grpSpPr>
            <a:xfrm>
              <a:off x="340324" y="22153"/>
              <a:ext cx="182344" cy="185475"/>
              <a:chOff x="0" y="0"/>
              <a:chExt cx="182342" cy="185474"/>
            </a:xfrm>
          </p:grpSpPr>
          <p:sp>
            <p:nvSpPr>
              <p:cNvPr id="4986" name="타원 152"/>
              <p:cNvSpPr/>
              <p:nvPr/>
            </p:nvSpPr>
            <p:spPr>
              <a:xfrm rot="10800000">
                <a:off x="0" y="-1"/>
                <a:ext cx="182343" cy="185475"/>
              </a:xfrm>
              <a:prstGeom prst="ellipse">
                <a:avLst/>
              </a:prstGeom>
              <a:solidFill>
                <a:srgbClr val="F2F2F2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>
                    <a:latin typeface="NanumGothic Bold"/>
                    <a:ea typeface="NanumGothic Bold"/>
                    <a:cs typeface="NanumGothic Bold"/>
                    <a:sym typeface="NanumGothic Bold"/>
                  </a:defRPr>
                </a:pPr>
              </a:p>
            </p:txBody>
          </p:sp>
          <p:sp>
            <p:nvSpPr>
              <p:cNvPr id="4987" name="L 도형 153"/>
              <p:cNvSpPr/>
              <p:nvPr/>
            </p:nvSpPr>
            <p:spPr>
              <a:xfrm rot="2713138">
                <a:off x="65002" y="59113"/>
                <a:ext cx="66851" cy="668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8039" y="0"/>
                    </a:lnTo>
                    <a:lnTo>
                      <a:pt x="8039" y="13711"/>
                    </a:lnTo>
                    <a:lnTo>
                      <a:pt x="21600" y="13711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990" name="직선 연결선 156"/>
          <p:cNvSpPr/>
          <p:nvPr/>
        </p:nvSpPr>
        <p:spPr>
          <a:xfrm>
            <a:off x="1925060" y="2971182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91" name="직선 연결선 157"/>
          <p:cNvSpPr/>
          <p:nvPr/>
        </p:nvSpPr>
        <p:spPr>
          <a:xfrm>
            <a:off x="1925060" y="2999023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92" name="직선 연결선 158"/>
          <p:cNvSpPr/>
          <p:nvPr/>
        </p:nvSpPr>
        <p:spPr>
          <a:xfrm>
            <a:off x="1925060" y="305470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93" name="직선 연결선 159"/>
          <p:cNvSpPr/>
          <p:nvPr/>
        </p:nvSpPr>
        <p:spPr>
          <a:xfrm>
            <a:off x="1925060" y="3026866"/>
            <a:ext cx="144001" cy="1"/>
          </a:xfrm>
          <a:prstGeom prst="line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94" name="직사각형 160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4995" name="직사각형 161"/>
          <p:cNvSpPr txBox="1"/>
          <p:nvPr/>
        </p:nvSpPr>
        <p:spPr>
          <a:xfrm>
            <a:off x="333021" y="2582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연차관리</a:t>
            </a:r>
          </a:p>
        </p:txBody>
      </p:sp>
      <p:sp>
        <p:nvSpPr>
          <p:cNvPr id="4996" name="직사각형 162"/>
          <p:cNvSpPr txBox="1"/>
          <p:nvPr/>
        </p:nvSpPr>
        <p:spPr>
          <a:xfrm>
            <a:off x="459690" y="2986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ㄴ연차생성</a:t>
            </a:r>
          </a:p>
        </p:txBody>
      </p:sp>
      <p:sp>
        <p:nvSpPr>
          <p:cNvPr id="4997" name="직사각형 163"/>
          <p:cNvSpPr txBox="1"/>
          <p:nvPr/>
        </p:nvSpPr>
        <p:spPr>
          <a:xfrm>
            <a:off x="459690" y="3188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ㄴ연차확정</a:t>
            </a:r>
          </a:p>
        </p:txBody>
      </p:sp>
      <p:sp>
        <p:nvSpPr>
          <p:cNvPr id="4998" name="직사각형 164"/>
          <p:cNvSpPr txBox="1"/>
          <p:nvPr/>
        </p:nvSpPr>
        <p:spPr>
          <a:xfrm>
            <a:off x="459690" y="27845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ㄴ연차조회</a:t>
            </a:r>
          </a:p>
        </p:txBody>
      </p:sp>
      <p:sp>
        <p:nvSpPr>
          <p:cNvPr id="4999" name="직사각형 165"/>
          <p:cNvSpPr txBox="1"/>
          <p:nvPr/>
        </p:nvSpPr>
        <p:spPr>
          <a:xfrm>
            <a:off x="333021" y="3389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5000" name="직사각형 166"/>
          <p:cNvSpPr txBox="1"/>
          <p:nvPr/>
        </p:nvSpPr>
        <p:spPr>
          <a:xfrm>
            <a:off x="459690" y="3591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5001" name="직사각형 167"/>
          <p:cNvSpPr txBox="1"/>
          <p:nvPr/>
        </p:nvSpPr>
        <p:spPr>
          <a:xfrm>
            <a:off x="459690" y="3793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5002" name="직사각형 168"/>
          <p:cNvSpPr txBox="1"/>
          <p:nvPr/>
        </p:nvSpPr>
        <p:spPr>
          <a:xfrm>
            <a:off x="459690" y="3995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ㄴ출퇴근업로드</a:t>
            </a:r>
          </a:p>
        </p:txBody>
      </p:sp>
      <p:sp>
        <p:nvSpPr>
          <p:cNvPr id="5003" name="직사각형 169"/>
          <p:cNvSpPr txBox="1"/>
          <p:nvPr/>
        </p:nvSpPr>
        <p:spPr>
          <a:xfrm>
            <a:off x="333021" y="4600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5004" name="직사각형 170"/>
          <p:cNvSpPr txBox="1"/>
          <p:nvPr/>
        </p:nvSpPr>
        <p:spPr>
          <a:xfrm>
            <a:off x="459690" y="4802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ㄴ일별</a:t>
            </a:r>
            <a:r>
              <a:t>~</a:t>
            </a:r>
            <a:r>
              <a:t>사원별</a:t>
            </a:r>
            <a:r>
              <a:t>..</a:t>
            </a:r>
          </a:p>
        </p:txBody>
      </p:sp>
      <p:sp>
        <p:nvSpPr>
          <p:cNvPr id="5005" name="직사각형 171"/>
          <p:cNvSpPr txBox="1"/>
          <p:nvPr/>
        </p:nvSpPr>
        <p:spPr>
          <a:xfrm>
            <a:off x="333021" y="5206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환경설정</a:t>
            </a:r>
          </a:p>
        </p:txBody>
      </p:sp>
      <p:sp>
        <p:nvSpPr>
          <p:cNvPr id="5006" name="직사각형 172"/>
          <p:cNvSpPr txBox="1"/>
          <p:nvPr/>
        </p:nvSpPr>
        <p:spPr>
          <a:xfrm>
            <a:off x="459690" y="5407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ㄴ근태설정</a:t>
            </a:r>
          </a:p>
        </p:txBody>
      </p:sp>
      <p:sp>
        <p:nvSpPr>
          <p:cNvPr id="5007" name="직사각형 173"/>
          <p:cNvSpPr txBox="1"/>
          <p:nvPr/>
        </p:nvSpPr>
        <p:spPr>
          <a:xfrm>
            <a:off x="459690" y="56097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ㄴ근태코드관리</a:t>
            </a:r>
          </a:p>
        </p:txBody>
      </p:sp>
      <p:sp>
        <p:nvSpPr>
          <p:cNvPr id="5008" name="직사각형 174"/>
          <p:cNvSpPr txBox="1"/>
          <p:nvPr/>
        </p:nvSpPr>
        <p:spPr>
          <a:xfrm>
            <a:off x="459690" y="5811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ㄴ그룹지정관리</a:t>
            </a:r>
          </a:p>
        </p:txBody>
      </p:sp>
      <p:sp>
        <p:nvSpPr>
          <p:cNvPr id="5009" name="직사각형 175"/>
          <p:cNvSpPr txBox="1"/>
          <p:nvPr/>
        </p:nvSpPr>
        <p:spPr>
          <a:xfrm>
            <a:off x="459690" y="6013324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ㄴ근무조지정관리</a:t>
            </a:r>
          </a:p>
        </p:txBody>
      </p:sp>
      <p:sp>
        <p:nvSpPr>
          <p:cNvPr id="5010" name="직사각형 176"/>
          <p:cNvSpPr txBox="1"/>
          <p:nvPr/>
        </p:nvSpPr>
        <p:spPr>
          <a:xfrm>
            <a:off x="459690" y="6207431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ㄴ근무조기준시간관리</a:t>
            </a:r>
          </a:p>
        </p:txBody>
      </p:sp>
      <p:sp>
        <p:nvSpPr>
          <p:cNvPr id="5011" name="직사각형 177"/>
          <p:cNvSpPr txBox="1"/>
          <p:nvPr/>
        </p:nvSpPr>
        <p:spPr>
          <a:xfrm>
            <a:off x="459690" y="6401537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5012" name="직사각형 178"/>
          <p:cNvSpPr txBox="1"/>
          <p:nvPr/>
        </p:nvSpPr>
        <p:spPr>
          <a:xfrm>
            <a:off x="333021" y="6595643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ERP</a:t>
            </a:r>
            <a:r>
              <a:t>근태연동</a:t>
            </a:r>
          </a:p>
        </p:txBody>
      </p:sp>
      <p:sp>
        <p:nvSpPr>
          <p:cNvPr id="5013" name="직사각형 184"/>
          <p:cNvSpPr txBox="1"/>
          <p:nvPr/>
        </p:nvSpPr>
        <p:spPr>
          <a:xfrm>
            <a:off x="459690" y="678974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5014" name="직사각형 188"/>
          <p:cNvSpPr txBox="1"/>
          <p:nvPr/>
        </p:nvSpPr>
        <p:spPr>
          <a:xfrm>
            <a:off x="459690" y="5004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ㄴ근무시간집계</a:t>
            </a:r>
          </a:p>
        </p:txBody>
      </p:sp>
      <p:sp>
        <p:nvSpPr>
          <p:cNvPr id="5015" name="직사각형 189"/>
          <p:cNvSpPr txBox="1"/>
          <p:nvPr/>
        </p:nvSpPr>
        <p:spPr>
          <a:xfrm>
            <a:off x="459690" y="4197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5016" name="직사각형 190"/>
          <p:cNvSpPr txBox="1"/>
          <p:nvPr/>
        </p:nvSpPr>
        <p:spPr>
          <a:xfrm>
            <a:off x="459690" y="4398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sp>
        <p:nvSpPr>
          <p:cNvPr id="5017" name="TextBox 191"/>
          <p:cNvSpPr txBox="1"/>
          <p:nvPr/>
        </p:nvSpPr>
        <p:spPr>
          <a:xfrm>
            <a:off x="2085960" y="2877285"/>
            <a:ext cx="18023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선택부서</a:t>
            </a:r>
            <a:r>
              <a:t> : </a:t>
            </a:r>
            <a:r>
              <a:rPr>
                <a:solidFill>
                  <a:schemeClr val="accent1"/>
                </a:solidFill>
              </a:rPr>
              <a:t>MS</a:t>
            </a:r>
            <a:r>
              <a:rPr>
                <a:solidFill>
                  <a:schemeClr val="accent1"/>
                </a:solidFill>
              </a:rPr>
              <a:t>부문 </a:t>
            </a:r>
            <a:r>
              <a:rPr>
                <a:solidFill>
                  <a:schemeClr val="accent1"/>
                </a:solidFill>
              </a:rPr>
              <a:t>&gt; </a:t>
            </a:r>
            <a:r>
              <a:rPr>
                <a:solidFill>
                  <a:schemeClr val="accent1"/>
                </a:solidFill>
              </a:rPr>
              <a:t>회계팀</a:t>
            </a:r>
          </a:p>
        </p:txBody>
      </p:sp>
      <p:grpSp>
        <p:nvGrpSpPr>
          <p:cNvPr id="5020" name="직사각형 192"/>
          <p:cNvGrpSpPr/>
          <p:nvPr/>
        </p:nvGrpSpPr>
        <p:grpSpPr>
          <a:xfrm>
            <a:off x="5030851" y="2486374"/>
            <a:ext cx="373649" cy="210952"/>
            <a:chOff x="0" y="0"/>
            <a:chExt cx="373648" cy="210951"/>
          </a:xfrm>
        </p:grpSpPr>
        <p:sp>
          <p:nvSpPr>
            <p:cNvPr id="5018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5019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5021" name="TextBox 193"/>
          <p:cNvSpPr txBox="1"/>
          <p:nvPr/>
        </p:nvSpPr>
        <p:spPr>
          <a:xfrm>
            <a:off x="9987091" y="2473332"/>
            <a:ext cx="717188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상세검색 ▼</a:t>
            </a:r>
          </a:p>
        </p:txBody>
      </p:sp>
      <p:sp>
        <p:nvSpPr>
          <p:cNvPr id="5022" name="모서리가 둥근 직사각형 194"/>
          <p:cNvSpPr/>
          <p:nvPr/>
        </p:nvSpPr>
        <p:spPr>
          <a:xfrm>
            <a:off x="9123995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5023" name="표 195"/>
          <p:cNvGraphicFramePr/>
          <p:nvPr/>
        </p:nvGraphicFramePr>
        <p:xfrm>
          <a:off x="1909286" y="3124761"/>
          <a:ext cx="7298516" cy="390880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01495"/>
                <a:gridCol w="457200"/>
                <a:gridCol w="457200"/>
                <a:gridCol w="457200"/>
                <a:gridCol w="619125"/>
                <a:gridCol w="466725"/>
                <a:gridCol w="566738"/>
                <a:gridCol w="566738"/>
                <a:gridCol w="721519"/>
                <a:gridCol w="721519"/>
                <a:gridCol w="721519"/>
                <a:gridCol w="721519"/>
                <a:gridCol w="420017"/>
              </a:tblGrid>
              <a:tr h="469932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신청</a:t>
                      </a:r>
                    </a:p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출근시간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퇴근시간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야간근무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특이</a:t>
                      </a:r>
                    </a:p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14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16:30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/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0386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09:00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18:00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07912">
                        <a:defRPr sz="7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858">
                <a:tc gridSpan="13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1, 2, 3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5026" name="모서리가 둥근 직사각형 196"/>
          <p:cNvGrpSpPr/>
          <p:nvPr/>
        </p:nvGrpSpPr>
        <p:grpSpPr>
          <a:xfrm>
            <a:off x="3743874" y="3626074"/>
            <a:ext cx="487113" cy="180341"/>
            <a:chOff x="0" y="0"/>
            <a:chExt cx="487111" cy="180339"/>
          </a:xfrm>
        </p:grpSpPr>
        <p:sp>
          <p:nvSpPr>
            <p:cNvPr id="5024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25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5029" name="모서리가 둥근 직사각형 197"/>
          <p:cNvGrpSpPr/>
          <p:nvPr/>
        </p:nvGrpSpPr>
        <p:grpSpPr>
          <a:xfrm>
            <a:off x="3743874" y="3866194"/>
            <a:ext cx="487113" cy="180341"/>
            <a:chOff x="0" y="0"/>
            <a:chExt cx="487111" cy="180339"/>
          </a:xfrm>
        </p:grpSpPr>
        <p:sp>
          <p:nvSpPr>
            <p:cNvPr id="502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28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5032" name="모서리가 둥근 직사각형 198"/>
          <p:cNvGrpSpPr/>
          <p:nvPr/>
        </p:nvGrpSpPr>
        <p:grpSpPr>
          <a:xfrm>
            <a:off x="3743874" y="4106314"/>
            <a:ext cx="487113" cy="180341"/>
            <a:chOff x="0" y="0"/>
            <a:chExt cx="487111" cy="180339"/>
          </a:xfrm>
        </p:grpSpPr>
        <p:sp>
          <p:nvSpPr>
            <p:cNvPr id="503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31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5035" name="모서리가 둥근 직사각형 199"/>
          <p:cNvGrpSpPr/>
          <p:nvPr/>
        </p:nvGrpSpPr>
        <p:grpSpPr>
          <a:xfrm>
            <a:off x="3743874" y="4346434"/>
            <a:ext cx="487113" cy="180341"/>
            <a:chOff x="0" y="0"/>
            <a:chExt cx="487111" cy="180339"/>
          </a:xfrm>
        </p:grpSpPr>
        <p:sp>
          <p:nvSpPr>
            <p:cNvPr id="503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34" name="대기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대기</a:t>
              </a:r>
            </a:p>
          </p:txBody>
        </p:sp>
      </p:grpSp>
      <p:grpSp>
        <p:nvGrpSpPr>
          <p:cNvPr id="5038" name="모서리가 둥근 직사각형 200"/>
          <p:cNvGrpSpPr/>
          <p:nvPr/>
        </p:nvGrpSpPr>
        <p:grpSpPr>
          <a:xfrm>
            <a:off x="3743874" y="4586554"/>
            <a:ext cx="487113" cy="180341"/>
            <a:chOff x="0" y="0"/>
            <a:chExt cx="487111" cy="180339"/>
          </a:xfrm>
        </p:grpSpPr>
        <p:sp>
          <p:nvSpPr>
            <p:cNvPr id="5036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37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5041" name="모서리가 둥근 직사각형 201"/>
          <p:cNvGrpSpPr/>
          <p:nvPr/>
        </p:nvGrpSpPr>
        <p:grpSpPr>
          <a:xfrm>
            <a:off x="3743874" y="4826674"/>
            <a:ext cx="487113" cy="180341"/>
            <a:chOff x="0" y="0"/>
            <a:chExt cx="487111" cy="180339"/>
          </a:xfrm>
        </p:grpSpPr>
        <p:sp>
          <p:nvSpPr>
            <p:cNvPr id="5039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40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5044" name="모서리가 둥근 직사각형 202"/>
          <p:cNvGrpSpPr/>
          <p:nvPr/>
        </p:nvGrpSpPr>
        <p:grpSpPr>
          <a:xfrm>
            <a:off x="3743874" y="5066794"/>
            <a:ext cx="487113" cy="180341"/>
            <a:chOff x="0" y="0"/>
            <a:chExt cx="487111" cy="180339"/>
          </a:xfrm>
        </p:grpSpPr>
        <p:sp>
          <p:nvSpPr>
            <p:cNvPr id="5042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43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pic>
        <p:nvPicPr>
          <p:cNvPr id="5045" name="그림 203" descr="그림 20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6238" y="4135523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6" name="그림 204" descr="그림 20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6238" y="4847411"/>
            <a:ext cx="133183" cy="133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7" name="그림 205" descr="그림 20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26778" y="4608397"/>
            <a:ext cx="140229" cy="141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50" name="모서리가 둥근 직사각형 206"/>
          <p:cNvGrpSpPr/>
          <p:nvPr/>
        </p:nvGrpSpPr>
        <p:grpSpPr>
          <a:xfrm>
            <a:off x="3743874" y="5306914"/>
            <a:ext cx="487113" cy="180341"/>
            <a:chOff x="0" y="0"/>
            <a:chExt cx="487111" cy="180339"/>
          </a:xfrm>
        </p:grpSpPr>
        <p:sp>
          <p:nvSpPr>
            <p:cNvPr id="5048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49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5053" name="모서리가 둥근 직사각형 207"/>
          <p:cNvGrpSpPr/>
          <p:nvPr/>
        </p:nvGrpSpPr>
        <p:grpSpPr>
          <a:xfrm>
            <a:off x="3743874" y="5547034"/>
            <a:ext cx="487113" cy="180341"/>
            <a:chOff x="0" y="0"/>
            <a:chExt cx="487111" cy="180339"/>
          </a:xfrm>
        </p:grpSpPr>
        <p:sp>
          <p:nvSpPr>
            <p:cNvPr id="5051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52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5056" name="모서리가 둥근 직사각형 208"/>
          <p:cNvGrpSpPr/>
          <p:nvPr/>
        </p:nvGrpSpPr>
        <p:grpSpPr>
          <a:xfrm>
            <a:off x="3743874" y="5787154"/>
            <a:ext cx="487113" cy="180341"/>
            <a:chOff x="0" y="0"/>
            <a:chExt cx="487111" cy="180339"/>
          </a:xfrm>
        </p:grpSpPr>
        <p:sp>
          <p:nvSpPr>
            <p:cNvPr id="5054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55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5059" name="모서리가 둥근 직사각형 209"/>
          <p:cNvGrpSpPr/>
          <p:nvPr/>
        </p:nvGrpSpPr>
        <p:grpSpPr>
          <a:xfrm>
            <a:off x="3743874" y="6027274"/>
            <a:ext cx="487113" cy="180341"/>
            <a:chOff x="0" y="0"/>
            <a:chExt cx="487111" cy="180339"/>
          </a:xfrm>
        </p:grpSpPr>
        <p:sp>
          <p:nvSpPr>
            <p:cNvPr id="5057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58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5062" name="모서리가 둥근 직사각형 210"/>
          <p:cNvGrpSpPr/>
          <p:nvPr/>
        </p:nvGrpSpPr>
        <p:grpSpPr>
          <a:xfrm>
            <a:off x="3743874" y="6267394"/>
            <a:ext cx="487113" cy="180341"/>
            <a:chOff x="0" y="0"/>
            <a:chExt cx="487111" cy="180339"/>
          </a:xfrm>
        </p:grpSpPr>
        <p:sp>
          <p:nvSpPr>
            <p:cNvPr id="5060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61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5065" name="모서리가 둥근 직사각형 211"/>
          <p:cNvGrpSpPr/>
          <p:nvPr/>
        </p:nvGrpSpPr>
        <p:grpSpPr>
          <a:xfrm>
            <a:off x="3743874" y="6507514"/>
            <a:ext cx="487113" cy="180341"/>
            <a:chOff x="0" y="0"/>
            <a:chExt cx="487111" cy="180339"/>
          </a:xfrm>
        </p:grpSpPr>
        <p:sp>
          <p:nvSpPr>
            <p:cNvPr id="5063" name="모서리가 둥근 직사각형"/>
            <p:cNvSpPr/>
            <p:nvPr/>
          </p:nvSpPr>
          <p:spPr>
            <a:xfrm>
              <a:off x="0" y="8465"/>
              <a:ext cx="487112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64" name="승인"/>
            <p:cNvSpPr txBox="1"/>
            <p:nvPr/>
          </p:nvSpPr>
          <p:spPr>
            <a:xfrm>
              <a:off x="19746" y="0"/>
              <a:ext cx="447619" cy="180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5066" name="모서리가 둥근 직사각형 212"/>
          <p:cNvSpPr/>
          <p:nvPr/>
        </p:nvSpPr>
        <p:spPr>
          <a:xfrm>
            <a:off x="9125036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069" name="직사각형 213"/>
          <p:cNvGrpSpPr/>
          <p:nvPr/>
        </p:nvGrpSpPr>
        <p:grpSpPr>
          <a:xfrm>
            <a:off x="2793043" y="6778160"/>
            <a:ext cx="466726" cy="205741"/>
            <a:chOff x="0" y="0"/>
            <a:chExt cx="466725" cy="205740"/>
          </a:xfrm>
        </p:grpSpPr>
        <p:sp>
          <p:nvSpPr>
            <p:cNvPr id="5067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5068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solidFill>
                    <a:srgbClr val="D9D9D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grpSp>
        <p:nvGrpSpPr>
          <p:cNvPr id="5072" name="타원 214"/>
          <p:cNvGrpSpPr/>
          <p:nvPr/>
        </p:nvGrpSpPr>
        <p:grpSpPr>
          <a:xfrm>
            <a:off x="4021759" y="3265413"/>
            <a:ext cx="114889" cy="180341"/>
            <a:chOff x="0" y="0"/>
            <a:chExt cx="114887" cy="180339"/>
          </a:xfrm>
        </p:grpSpPr>
        <p:sp>
          <p:nvSpPr>
            <p:cNvPr id="5070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5071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pic>
        <p:nvPicPr>
          <p:cNvPr id="5073" name="그림 215" descr="그림 2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76238" y="4613445"/>
            <a:ext cx="133183" cy="133895"/>
          </a:xfrm>
          <a:prstGeom prst="rect">
            <a:avLst/>
          </a:prstGeom>
          <a:ln w="12700">
            <a:miter lim="400000"/>
          </a:ln>
        </p:spPr>
      </p:pic>
      <p:sp>
        <p:nvSpPr>
          <p:cNvPr id="5074" name="직사각형 216"/>
          <p:cNvSpPr/>
          <p:nvPr/>
        </p:nvSpPr>
        <p:spPr>
          <a:xfrm>
            <a:off x="173930" y="1129368"/>
            <a:ext cx="10760772" cy="6020209"/>
          </a:xfrm>
          <a:prstGeom prst="rect">
            <a:avLst/>
          </a:prstGeom>
          <a:solidFill>
            <a:srgbClr val="000000">
              <a:alpha val="40000"/>
            </a:srgbClr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075" name="모서리가 둥근 직사각형 217"/>
          <p:cNvSpPr/>
          <p:nvPr/>
        </p:nvSpPr>
        <p:spPr>
          <a:xfrm>
            <a:off x="9114470" y="3603464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76" name="직사각형 218"/>
          <p:cNvSpPr/>
          <p:nvPr/>
        </p:nvSpPr>
        <p:spPr>
          <a:xfrm>
            <a:off x="7725537" y="3113509"/>
            <a:ext cx="2987276" cy="3914480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77" name="직사각형 219"/>
          <p:cNvSpPr/>
          <p:nvPr/>
        </p:nvSpPr>
        <p:spPr>
          <a:xfrm>
            <a:off x="7736216" y="5067587"/>
            <a:ext cx="2967252" cy="949947"/>
          </a:xfrm>
          <a:prstGeom prst="rect">
            <a:avLst/>
          </a:pr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080" name="그룹 220"/>
          <p:cNvGrpSpPr/>
          <p:nvPr/>
        </p:nvGrpSpPr>
        <p:grpSpPr>
          <a:xfrm>
            <a:off x="7737895" y="6040640"/>
            <a:ext cx="2786604" cy="205741"/>
            <a:chOff x="0" y="0"/>
            <a:chExt cx="2786603" cy="205740"/>
          </a:xfrm>
        </p:grpSpPr>
        <p:sp>
          <p:nvSpPr>
            <p:cNvPr id="5078" name="TextBox 221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조정이력</a:t>
              </a:r>
            </a:p>
          </p:txBody>
        </p:sp>
        <p:sp>
          <p:nvSpPr>
            <p:cNvPr id="5079" name="직선 연결선 222"/>
            <p:cNvSpPr/>
            <p:nvPr/>
          </p:nvSpPr>
          <p:spPr>
            <a:xfrm>
              <a:off x="622083" y="113356"/>
              <a:ext cx="2164521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5081" name="표 223"/>
          <p:cNvGraphicFramePr/>
          <p:nvPr/>
        </p:nvGraphicFramePr>
        <p:xfrm>
          <a:off x="7830943" y="6303371"/>
          <a:ext cx="2739525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35098"/>
                <a:gridCol w="1202213"/>
                <a:gridCol w="1202213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no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조정일자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조정자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0800">
                <a:tc row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2018-10-07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나근태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조정내역 </a:t>
                      </a:r>
                      <a:r>
                        <a:t>: </a:t>
                      </a:r>
                      <a:r>
                        <a:t>입력 출</a:t>
                      </a:r>
                      <a:r>
                        <a:t>/</a:t>
                      </a:r>
                      <a:r>
                        <a:t>퇴근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5084" name="그룹 224"/>
          <p:cNvGrpSpPr/>
          <p:nvPr/>
        </p:nvGrpSpPr>
        <p:grpSpPr>
          <a:xfrm>
            <a:off x="7723996" y="5087227"/>
            <a:ext cx="2786604" cy="205741"/>
            <a:chOff x="0" y="0"/>
            <a:chExt cx="2786603" cy="205740"/>
          </a:xfrm>
        </p:grpSpPr>
        <p:sp>
          <p:nvSpPr>
            <p:cNvPr id="5082" name="TextBox 225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근태 특이사항</a:t>
              </a:r>
            </a:p>
          </p:txBody>
        </p:sp>
        <p:sp>
          <p:nvSpPr>
            <p:cNvPr id="5083" name="직선 연결선 226"/>
            <p:cNvSpPr/>
            <p:nvPr/>
          </p:nvSpPr>
          <p:spPr>
            <a:xfrm>
              <a:off x="1011785" y="113356"/>
              <a:ext cx="1774819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085" name="직선 연결선 227"/>
          <p:cNvSpPr/>
          <p:nvPr/>
        </p:nvSpPr>
        <p:spPr>
          <a:xfrm>
            <a:off x="7805487" y="3479488"/>
            <a:ext cx="2775076" cy="1"/>
          </a:xfrm>
          <a:prstGeom prst="line">
            <a:avLst/>
          </a:prstGeom>
          <a:ln w="3175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088" name="그룹 228"/>
          <p:cNvGrpSpPr/>
          <p:nvPr/>
        </p:nvGrpSpPr>
        <p:grpSpPr>
          <a:xfrm>
            <a:off x="10526224" y="3251080"/>
            <a:ext cx="85970" cy="85970"/>
            <a:chOff x="0" y="0"/>
            <a:chExt cx="85969" cy="85969"/>
          </a:xfrm>
        </p:grpSpPr>
        <p:sp>
          <p:nvSpPr>
            <p:cNvPr id="5086" name="직선 연결선 229"/>
            <p:cNvSpPr/>
            <p:nvPr/>
          </p:nvSpPr>
          <p:spPr>
            <a:xfrm>
              <a:off x="-1" y="-1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87" name="직선 연결선 230"/>
            <p:cNvSpPr/>
            <p:nvPr/>
          </p:nvSpPr>
          <p:spPr>
            <a:xfrm flipV="1">
              <a:off x="-1" y="0"/>
              <a:ext cx="85970" cy="8597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089" name="TextBox 231"/>
          <p:cNvSpPr txBox="1"/>
          <p:nvPr/>
        </p:nvSpPr>
        <p:spPr>
          <a:xfrm>
            <a:off x="7712467" y="3178648"/>
            <a:ext cx="164087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⊙</a:t>
            </a:r>
            <a:r>
              <a:t> </a:t>
            </a:r>
            <a:r>
              <a:t>일별 근무시간 관리</a:t>
            </a:r>
          </a:p>
        </p:txBody>
      </p:sp>
      <p:sp>
        <p:nvSpPr>
          <p:cNvPr id="5090" name="직사각형 232"/>
          <p:cNvSpPr/>
          <p:nvPr/>
        </p:nvSpPr>
        <p:spPr>
          <a:xfrm>
            <a:off x="7735248" y="3575313"/>
            <a:ext cx="2967251" cy="436365"/>
          </a:xfrm>
          <a:prstGeom prst="rect">
            <a:avLst/>
          </a:prstGeom>
          <a:solidFill>
            <a:srgbClr val="D4E3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91" name="TextBox 233"/>
          <p:cNvSpPr txBox="1"/>
          <p:nvPr/>
        </p:nvSpPr>
        <p:spPr>
          <a:xfrm>
            <a:off x="8141044" y="3666976"/>
            <a:ext cx="16408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김야근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 개발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팀 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092" name="타원 234"/>
          <p:cNvSpPr/>
          <p:nvPr/>
        </p:nvSpPr>
        <p:spPr>
          <a:xfrm>
            <a:off x="7799751" y="3620272"/>
            <a:ext cx="335975" cy="335975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93" name="모서리가 둥근 직사각형 235"/>
          <p:cNvSpPr/>
          <p:nvPr/>
        </p:nvSpPr>
        <p:spPr>
          <a:xfrm>
            <a:off x="10639993" y="4032758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094" name="그림 236" descr="그림 23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82710" y="4547470"/>
            <a:ext cx="140229" cy="141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97" name="그룹 237"/>
          <p:cNvGrpSpPr/>
          <p:nvPr/>
        </p:nvGrpSpPr>
        <p:grpSpPr>
          <a:xfrm>
            <a:off x="7724584" y="4089434"/>
            <a:ext cx="2400233" cy="205741"/>
            <a:chOff x="0" y="0"/>
            <a:chExt cx="2400232" cy="205740"/>
          </a:xfrm>
        </p:grpSpPr>
        <p:sp>
          <p:nvSpPr>
            <p:cNvPr id="5095" name="TextBox 238"/>
            <p:cNvSpPr txBox="1"/>
            <p:nvPr/>
          </p:nvSpPr>
          <p:spPr>
            <a:xfrm>
              <a:off x="0" y="0"/>
              <a:ext cx="214781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제외 근무시간</a:t>
              </a:r>
              <a:r>
                <a:t> </a:t>
              </a:r>
            </a:p>
          </p:txBody>
        </p:sp>
        <p:sp>
          <p:nvSpPr>
            <p:cNvPr id="5096" name="직선 연결선 239"/>
            <p:cNvSpPr/>
            <p:nvPr/>
          </p:nvSpPr>
          <p:spPr>
            <a:xfrm>
              <a:off x="739610" y="113356"/>
              <a:ext cx="1660623" cy="1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5098" name="표 240"/>
          <p:cNvGraphicFramePr/>
          <p:nvPr/>
        </p:nvGraphicFramePr>
        <p:xfrm>
          <a:off x="7823337" y="4312885"/>
          <a:ext cx="2754232" cy="2084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3725"/>
                <a:gridCol w="1220253"/>
                <a:gridCol w="1220253"/>
              </a:tblGrid>
              <a:tr h="208423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no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시작시간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종료시간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50800">
                <a:tc row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당일 </a:t>
                      </a:r>
                      <a:r>
                        <a:t>14:00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당일 </a:t>
                      </a:r>
                      <a:r>
                        <a:t>15:00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800"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사유 </a:t>
                      </a:r>
                      <a:r>
                        <a:t>: </a:t>
                      </a:r>
                      <a:r>
                        <a:t>병원 진료 차 외출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5101" name="직사각형 241"/>
          <p:cNvGrpSpPr/>
          <p:nvPr/>
        </p:nvGrpSpPr>
        <p:grpSpPr>
          <a:xfrm>
            <a:off x="7808978" y="5360787"/>
            <a:ext cx="2768590" cy="549769"/>
            <a:chOff x="0" y="0"/>
            <a:chExt cx="2768588" cy="549767"/>
          </a:xfrm>
        </p:grpSpPr>
        <p:sp>
          <p:nvSpPr>
            <p:cNvPr id="5099" name="직사각형"/>
            <p:cNvSpPr/>
            <p:nvPr/>
          </p:nvSpPr>
          <p:spPr>
            <a:xfrm>
              <a:off x="0" y="0"/>
              <a:ext cx="2768589" cy="54976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00" name="근태 특이사항을 기재하여,…"/>
            <p:cNvSpPr txBox="1"/>
            <p:nvPr/>
          </p:nvSpPr>
          <p:spPr>
            <a:xfrm>
              <a:off x="0" y="0"/>
              <a:ext cx="2768589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근태 특이사항을 기재하여</a:t>
              </a:r>
              <a:r>
                <a:t>,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승인자 및 관리자가 확인할 수 있도록 합니다</a:t>
              </a:r>
              <a:r>
                <a:t>.</a:t>
              </a:r>
            </a:p>
          </p:txBody>
        </p:sp>
      </p:grpSp>
      <p:grpSp>
        <p:nvGrpSpPr>
          <p:cNvPr id="5104" name="직사각형 242"/>
          <p:cNvGrpSpPr/>
          <p:nvPr/>
        </p:nvGrpSpPr>
        <p:grpSpPr>
          <a:xfrm>
            <a:off x="10204373" y="4105116"/>
            <a:ext cx="367217" cy="193041"/>
            <a:chOff x="0" y="0"/>
            <a:chExt cx="367216" cy="193039"/>
          </a:xfrm>
        </p:grpSpPr>
        <p:sp>
          <p:nvSpPr>
            <p:cNvPr id="5102" name="직사각형"/>
            <p:cNvSpPr/>
            <p:nvPr/>
          </p:nvSpPr>
          <p:spPr>
            <a:xfrm>
              <a:off x="0" y="18158"/>
              <a:ext cx="367217" cy="15672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03" name="수정"/>
            <p:cNvSpPr txBox="1"/>
            <p:nvPr/>
          </p:nvSpPr>
          <p:spPr>
            <a:xfrm>
              <a:off x="0" y="-1"/>
              <a:ext cx="367217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수정</a:t>
              </a:r>
            </a:p>
          </p:txBody>
        </p:sp>
      </p:grpSp>
      <p:grpSp>
        <p:nvGrpSpPr>
          <p:cNvPr id="5107" name="직사각형 243"/>
          <p:cNvGrpSpPr/>
          <p:nvPr/>
        </p:nvGrpSpPr>
        <p:grpSpPr>
          <a:xfrm>
            <a:off x="10035479" y="3183088"/>
            <a:ext cx="392391" cy="205741"/>
            <a:chOff x="0" y="0"/>
            <a:chExt cx="392390" cy="205740"/>
          </a:xfrm>
        </p:grpSpPr>
        <p:sp>
          <p:nvSpPr>
            <p:cNvPr id="5105" name="직사각형"/>
            <p:cNvSpPr/>
            <p:nvPr/>
          </p:nvSpPr>
          <p:spPr>
            <a:xfrm>
              <a:off x="0" y="8274"/>
              <a:ext cx="392391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06" name="저장"/>
            <p:cNvSpPr txBox="1"/>
            <p:nvPr/>
          </p:nvSpPr>
          <p:spPr>
            <a:xfrm>
              <a:off x="0" y="0"/>
              <a:ext cx="3923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저장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4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5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5116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17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5118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19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54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관리자)근무시간현황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7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5128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29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5130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31" name="TextBox 6"/>
          <p:cNvSpPr txBox="1"/>
          <p:nvPr/>
        </p:nvSpPr>
        <p:spPr>
          <a:xfrm>
            <a:off x="6322781" y="7298863"/>
            <a:ext cx="763025" cy="20917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132" name="직사각형 196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133" name="직사각형 197"/>
          <p:cNvSpPr/>
          <p:nvPr/>
        </p:nvSpPr>
        <p:spPr>
          <a:xfrm>
            <a:off x="3334930" y="2324100"/>
            <a:ext cx="7481359" cy="4788967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34" name="직사각형 198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5135" name="직사각형 199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5136" name="그림 200" descr="그림 2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5137" name="직사각형 20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5138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139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40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143" name="그룹 205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5141" name="그림 206" descr="그림 20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42" name="그림 207" descr="그림 20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44" name="TextBox 208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5148" name="그룹 209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5145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46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47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149" name="TextBox 213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5150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151" name="TextBox 215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근무시간현황</a:t>
            </a:r>
          </a:p>
        </p:txBody>
      </p:sp>
      <p:sp>
        <p:nvSpPr>
          <p:cNvPr id="5152" name="직사각형 216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153" name="직사각형 225"/>
          <p:cNvSpPr/>
          <p:nvPr/>
        </p:nvSpPr>
        <p:spPr>
          <a:xfrm>
            <a:off x="1847920" y="2843392"/>
            <a:ext cx="1485830" cy="4269677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154" name="그림 226" descr="그림 2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3374" y="3198290"/>
            <a:ext cx="1370136" cy="3573985"/>
          </a:xfrm>
          <a:prstGeom prst="rect">
            <a:avLst/>
          </a:prstGeom>
          <a:ln w="12700">
            <a:miter lim="400000"/>
          </a:ln>
        </p:spPr>
      </p:pic>
      <p:sp>
        <p:nvSpPr>
          <p:cNvPr id="5155" name="직사각형 247"/>
          <p:cNvSpPr/>
          <p:nvPr/>
        </p:nvSpPr>
        <p:spPr>
          <a:xfrm>
            <a:off x="1848910" y="2323957"/>
            <a:ext cx="1485829" cy="800243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56" name="TextBox 248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부서정보</a:t>
            </a:r>
          </a:p>
        </p:txBody>
      </p:sp>
      <p:sp>
        <p:nvSpPr>
          <p:cNvPr id="5157" name="직사각형 259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5158" name="직사각형 260"/>
          <p:cNvSpPr txBox="1"/>
          <p:nvPr/>
        </p:nvSpPr>
        <p:spPr>
          <a:xfrm>
            <a:off x="333021" y="2582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연차관리</a:t>
            </a:r>
          </a:p>
        </p:txBody>
      </p:sp>
      <p:sp>
        <p:nvSpPr>
          <p:cNvPr id="5159" name="직사각형 261"/>
          <p:cNvSpPr txBox="1"/>
          <p:nvPr/>
        </p:nvSpPr>
        <p:spPr>
          <a:xfrm>
            <a:off x="459690" y="2986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ㄴ연차생성</a:t>
            </a:r>
          </a:p>
        </p:txBody>
      </p:sp>
      <p:sp>
        <p:nvSpPr>
          <p:cNvPr id="5160" name="직사각형 262"/>
          <p:cNvSpPr txBox="1"/>
          <p:nvPr/>
        </p:nvSpPr>
        <p:spPr>
          <a:xfrm>
            <a:off x="459690" y="3188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ㄴ연차확정</a:t>
            </a:r>
          </a:p>
        </p:txBody>
      </p:sp>
      <p:sp>
        <p:nvSpPr>
          <p:cNvPr id="5161" name="직사각형 263"/>
          <p:cNvSpPr txBox="1"/>
          <p:nvPr/>
        </p:nvSpPr>
        <p:spPr>
          <a:xfrm>
            <a:off x="459690" y="27845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ㄴ연차조회</a:t>
            </a:r>
          </a:p>
        </p:txBody>
      </p:sp>
      <p:sp>
        <p:nvSpPr>
          <p:cNvPr id="5162" name="직사각형 264"/>
          <p:cNvSpPr txBox="1"/>
          <p:nvPr/>
        </p:nvSpPr>
        <p:spPr>
          <a:xfrm>
            <a:off x="333021" y="3389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5163" name="직사각형 265"/>
          <p:cNvSpPr txBox="1"/>
          <p:nvPr/>
        </p:nvSpPr>
        <p:spPr>
          <a:xfrm>
            <a:off x="459690" y="3591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5164" name="직사각형 266"/>
          <p:cNvSpPr txBox="1"/>
          <p:nvPr/>
        </p:nvSpPr>
        <p:spPr>
          <a:xfrm>
            <a:off x="459690" y="3793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5165" name="직사각형 267"/>
          <p:cNvSpPr txBox="1"/>
          <p:nvPr/>
        </p:nvSpPr>
        <p:spPr>
          <a:xfrm>
            <a:off x="459690" y="3995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ㄴ출퇴근업로드</a:t>
            </a:r>
          </a:p>
        </p:txBody>
      </p:sp>
      <p:sp>
        <p:nvSpPr>
          <p:cNvPr id="5166" name="직사각형 268"/>
          <p:cNvSpPr txBox="1"/>
          <p:nvPr/>
        </p:nvSpPr>
        <p:spPr>
          <a:xfrm>
            <a:off x="333021" y="4600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5167" name="직사각형 269"/>
          <p:cNvSpPr txBox="1"/>
          <p:nvPr/>
        </p:nvSpPr>
        <p:spPr>
          <a:xfrm>
            <a:off x="459690" y="4802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ㄴ일별</a:t>
            </a:r>
            <a:r>
              <a:t>~</a:t>
            </a:r>
            <a:r>
              <a:t>사원별</a:t>
            </a:r>
            <a:r>
              <a:t>..</a:t>
            </a:r>
          </a:p>
        </p:txBody>
      </p:sp>
      <p:sp>
        <p:nvSpPr>
          <p:cNvPr id="5168" name="직사각형 270"/>
          <p:cNvSpPr txBox="1"/>
          <p:nvPr/>
        </p:nvSpPr>
        <p:spPr>
          <a:xfrm>
            <a:off x="333021" y="5206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환경설정</a:t>
            </a:r>
          </a:p>
        </p:txBody>
      </p:sp>
      <p:sp>
        <p:nvSpPr>
          <p:cNvPr id="5169" name="직사각형 271"/>
          <p:cNvSpPr txBox="1"/>
          <p:nvPr/>
        </p:nvSpPr>
        <p:spPr>
          <a:xfrm>
            <a:off x="459690" y="5407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ㄴ근태설정</a:t>
            </a:r>
          </a:p>
        </p:txBody>
      </p:sp>
      <p:sp>
        <p:nvSpPr>
          <p:cNvPr id="5170" name="직사각형 272"/>
          <p:cNvSpPr txBox="1"/>
          <p:nvPr/>
        </p:nvSpPr>
        <p:spPr>
          <a:xfrm>
            <a:off x="459690" y="56097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ㄴ근태코드관리</a:t>
            </a:r>
          </a:p>
        </p:txBody>
      </p:sp>
      <p:sp>
        <p:nvSpPr>
          <p:cNvPr id="5171" name="직사각형 273"/>
          <p:cNvSpPr txBox="1"/>
          <p:nvPr/>
        </p:nvSpPr>
        <p:spPr>
          <a:xfrm>
            <a:off x="459690" y="5811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ㄴ그룹지정관리</a:t>
            </a:r>
          </a:p>
        </p:txBody>
      </p:sp>
      <p:sp>
        <p:nvSpPr>
          <p:cNvPr id="5172" name="직사각형 274"/>
          <p:cNvSpPr txBox="1"/>
          <p:nvPr/>
        </p:nvSpPr>
        <p:spPr>
          <a:xfrm>
            <a:off x="459690" y="6013324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ㄴ근무조지정관리</a:t>
            </a:r>
          </a:p>
        </p:txBody>
      </p:sp>
      <p:sp>
        <p:nvSpPr>
          <p:cNvPr id="5173" name="직사각형 275"/>
          <p:cNvSpPr txBox="1"/>
          <p:nvPr/>
        </p:nvSpPr>
        <p:spPr>
          <a:xfrm>
            <a:off x="459690" y="6207431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ㄴ근무조기준시간관리</a:t>
            </a:r>
          </a:p>
        </p:txBody>
      </p:sp>
      <p:sp>
        <p:nvSpPr>
          <p:cNvPr id="5174" name="직사각형 276"/>
          <p:cNvSpPr txBox="1"/>
          <p:nvPr/>
        </p:nvSpPr>
        <p:spPr>
          <a:xfrm>
            <a:off x="459690" y="6401537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5175" name="직사각형 277"/>
          <p:cNvSpPr txBox="1"/>
          <p:nvPr/>
        </p:nvSpPr>
        <p:spPr>
          <a:xfrm>
            <a:off x="333021" y="6595643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ERP</a:t>
            </a:r>
            <a:r>
              <a:t>근태연동</a:t>
            </a:r>
          </a:p>
        </p:txBody>
      </p:sp>
      <p:sp>
        <p:nvSpPr>
          <p:cNvPr id="5176" name="직사각형 278"/>
          <p:cNvSpPr txBox="1"/>
          <p:nvPr/>
        </p:nvSpPr>
        <p:spPr>
          <a:xfrm>
            <a:off x="459690" y="678974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5177" name="직사각형 279"/>
          <p:cNvSpPr txBox="1"/>
          <p:nvPr/>
        </p:nvSpPr>
        <p:spPr>
          <a:xfrm>
            <a:off x="459690" y="5004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ㄴ근무시간집계</a:t>
            </a:r>
          </a:p>
        </p:txBody>
      </p:sp>
      <p:sp>
        <p:nvSpPr>
          <p:cNvPr id="5178" name="직사각형 280"/>
          <p:cNvSpPr txBox="1"/>
          <p:nvPr/>
        </p:nvSpPr>
        <p:spPr>
          <a:xfrm>
            <a:off x="459690" y="4197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5179" name="직사각형 281"/>
          <p:cNvSpPr txBox="1"/>
          <p:nvPr/>
        </p:nvSpPr>
        <p:spPr>
          <a:xfrm>
            <a:off x="459690" y="4398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grpSp>
        <p:nvGrpSpPr>
          <p:cNvPr id="5182" name="타원 297"/>
          <p:cNvGrpSpPr/>
          <p:nvPr/>
        </p:nvGrpSpPr>
        <p:grpSpPr>
          <a:xfrm>
            <a:off x="2817114" y="3501737"/>
            <a:ext cx="85615" cy="154941"/>
            <a:chOff x="0" y="0"/>
            <a:chExt cx="85614" cy="154939"/>
          </a:xfrm>
        </p:grpSpPr>
        <p:sp>
          <p:nvSpPr>
            <p:cNvPr id="5180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5181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5185" name="타원 298"/>
          <p:cNvGrpSpPr/>
          <p:nvPr/>
        </p:nvGrpSpPr>
        <p:grpSpPr>
          <a:xfrm>
            <a:off x="2845689" y="3651756"/>
            <a:ext cx="85615" cy="154941"/>
            <a:chOff x="0" y="0"/>
            <a:chExt cx="85614" cy="154939"/>
          </a:xfrm>
        </p:grpSpPr>
        <p:sp>
          <p:nvSpPr>
            <p:cNvPr id="5183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5184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sp>
        <p:nvSpPr>
          <p:cNvPr id="5186" name="모서리가 둥근 직사각형 299"/>
          <p:cNvSpPr/>
          <p:nvPr/>
        </p:nvSpPr>
        <p:spPr>
          <a:xfrm>
            <a:off x="324472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87" name="모서리가 둥근 직사각형 300"/>
          <p:cNvSpPr/>
          <p:nvPr/>
        </p:nvSpPr>
        <p:spPr>
          <a:xfrm>
            <a:off x="2501199" y="4282135"/>
            <a:ext cx="632527" cy="156293"/>
          </a:xfrm>
          <a:prstGeom prst="roundRect">
            <a:avLst>
              <a:gd name="adj" fmla="val 16667"/>
            </a:avLst>
          </a:prstGeom>
          <a:solidFill>
            <a:srgbClr val="E8F8F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190" name="타원 301"/>
          <p:cNvGrpSpPr/>
          <p:nvPr/>
        </p:nvGrpSpPr>
        <p:grpSpPr>
          <a:xfrm>
            <a:off x="2972674" y="4277429"/>
            <a:ext cx="85615" cy="154941"/>
            <a:chOff x="0" y="0"/>
            <a:chExt cx="85614" cy="154939"/>
          </a:xfrm>
        </p:grpSpPr>
        <p:sp>
          <p:nvSpPr>
            <p:cNvPr id="5188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5189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aphicFrame>
        <p:nvGraphicFramePr>
          <p:cNvPr id="5191" name="표 395"/>
          <p:cNvGraphicFramePr/>
          <p:nvPr/>
        </p:nvGraphicFramePr>
        <p:xfrm>
          <a:off x="3427555" y="4510582"/>
          <a:ext cx="7274664" cy="25340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57145"/>
                <a:gridCol w="429260"/>
                <a:gridCol w="510540"/>
                <a:gridCol w="434340"/>
                <a:gridCol w="449580"/>
                <a:gridCol w="601980"/>
                <a:gridCol w="615303"/>
                <a:gridCol w="615303"/>
                <a:gridCol w="615303"/>
                <a:gridCol w="615303"/>
                <a:gridCol w="615303"/>
                <a:gridCol w="615303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야간근무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휴일근무</a:t>
                      </a:r>
                    </a:p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(8</a:t>
                      </a:r>
                      <a:r>
                        <a:t>시간 미만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휴일근무</a:t>
                      </a:r>
                    </a:p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(8</a:t>
                      </a:r>
                      <a:r>
                        <a:t>시간 이상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28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40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28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05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28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60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40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5902">
                <a:tc gridSpan="12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5194" name="직사각형 396"/>
          <p:cNvGrpSpPr/>
          <p:nvPr/>
        </p:nvGrpSpPr>
        <p:grpSpPr>
          <a:xfrm>
            <a:off x="4077947" y="6766448"/>
            <a:ext cx="466726" cy="205742"/>
            <a:chOff x="0" y="0"/>
            <a:chExt cx="466725" cy="205740"/>
          </a:xfrm>
        </p:grpSpPr>
        <p:sp>
          <p:nvSpPr>
            <p:cNvPr id="5192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5193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sp>
        <p:nvSpPr>
          <p:cNvPr id="5195" name="TextBox 397"/>
          <p:cNvSpPr txBox="1"/>
          <p:nvPr/>
        </p:nvSpPr>
        <p:spPr>
          <a:xfrm>
            <a:off x="3382412" y="5241335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196" name="TextBox 398"/>
          <p:cNvSpPr txBox="1"/>
          <p:nvPr/>
        </p:nvSpPr>
        <p:spPr>
          <a:xfrm>
            <a:off x="3382412" y="5484186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197" name="TextBox 399"/>
          <p:cNvSpPr txBox="1"/>
          <p:nvPr/>
        </p:nvSpPr>
        <p:spPr>
          <a:xfrm>
            <a:off x="3382412" y="5727036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5200" name="타원 422"/>
          <p:cNvGrpSpPr/>
          <p:nvPr/>
        </p:nvGrpSpPr>
        <p:grpSpPr>
          <a:xfrm>
            <a:off x="6813132" y="4663894"/>
            <a:ext cx="114889" cy="180341"/>
            <a:chOff x="0" y="0"/>
            <a:chExt cx="114887" cy="180339"/>
          </a:xfrm>
        </p:grpSpPr>
        <p:sp>
          <p:nvSpPr>
            <p:cNvPr id="5198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5199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5206" name="그룹 423"/>
          <p:cNvGrpSpPr/>
          <p:nvPr/>
        </p:nvGrpSpPr>
        <p:grpSpPr>
          <a:xfrm>
            <a:off x="9433251" y="4262013"/>
            <a:ext cx="681445" cy="221756"/>
            <a:chOff x="0" y="0"/>
            <a:chExt cx="681444" cy="221754"/>
          </a:xfrm>
        </p:grpSpPr>
        <p:sp>
          <p:nvSpPr>
            <p:cNvPr id="5201" name="직선 연결선 424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2" name="직선 연결선 425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3" name="직선 연결선 426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4" name="직선 연결선 427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5" name="TextBox 428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기간 순</a:t>
              </a:r>
            </a:p>
          </p:txBody>
        </p:sp>
      </p:grpSp>
      <p:sp>
        <p:nvSpPr>
          <p:cNvPr id="5207" name="TextBox 436"/>
          <p:cNvSpPr txBox="1"/>
          <p:nvPr/>
        </p:nvSpPr>
        <p:spPr>
          <a:xfrm>
            <a:off x="3382412" y="4998896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208" name="TextBox 437"/>
          <p:cNvSpPr txBox="1"/>
          <p:nvPr/>
        </p:nvSpPr>
        <p:spPr>
          <a:xfrm>
            <a:off x="3382412" y="6216901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209" name="TextBox 438"/>
          <p:cNvSpPr txBox="1"/>
          <p:nvPr/>
        </p:nvSpPr>
        <p:spPr>
          <a:xfrm>
            <a:off x="3382412" y="6459751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210" name="TextBox 439"/>
          <p:cNvSpPr txBox="1"/>
          <p:nvPr/>
        </p:nvSpPr>
        <p:spPr>
          <a:xfrm>
            <a:off x="3382412" y="5974462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5213" name="직사각형 455"/>
          <p:cNvGrpSpPr/>
          <p:nvPr/>
        </p:nvGrpSpPr>
        <p:grpSpPr>
          <a:xfrm>
            <a:off x="10093935" y="4256158"/>
            <a:ext cx="617578" cy="205741"/>
            <a:chOff x="0" y="0"/>
            <a:chExt cx="617577" cy="205740"/>
          </a:xfrm>
        </p:grpSpPr>
        <p:sp>
          <p:nvSpPr>
            <p:cNvPr id="5211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12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sp>
        <p:nvSpPr>
          <p:cNvPr id="5214" name="TextBox 456"/>
          <p:cNvSpPr txBox="1"/>
          <p:nvPr/>
        </p:nvSpPr>
        <p:spPr>
          <a:xfrm>
            <a:off x="3364905" y="2882708"/>
            <a:ext cx="555927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근무시간대별 사원 분포   </a:t>
            </a:r>
            <a:r>
              <a:rPr>
                <a:solidFill>
                  <a:schemeClr val="accent1"/>
                </a:solidFill>
              </a:rPr>
              <a:t>※ </a:t>
            </a:r>
            <a:r>
              <a:rPr>
                <a:solidFill>
                  <a:schemeClr val="accent1"/>
                </a:solidFill>
              </a:rPr>
              <a:t>조회한 기간의 주간 평균 근무시간을 기준으로 산출됩니다</a:t>
            </a:r>
            <a:r>
              <a:rPr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215" name="TextBox 489"/>
          <p:cNvSpPr txBox="1"/>
          <p:nvPr/>
        </p:nvSpPr>
        <p:spPr>
          <a:xfrm>
            <a:off x="3364905" y="4286487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</a:t>
            </a:r>
          </a:p>
        </p:txBody>
      </p:sp>
      <p:sp>
        <p:nvSpPr>
          <p:cNvPr id="5216" name="모서리가 둥근 직사각형 146"/>
          <p:cNvSpPr/>
          <p:nvPr/>
        </p:nvSpPr>
        <p:spPr>
          <a:xfrm>
            <a:off x="10640282" y="5035263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7" name="직사각형 148"/>
          <p:cNvSpPr/>
          <p:nvPr/>
        </p:nvSpPr>
        <p:spPr>
          <a:xfrm>
            <a:off x="3421152" y="3124760"/>
            <a:ext cx="7290362" cy="1081108"/>
          </a:xfrm>
          <a:prstGeom prst="rect">
            <a:avLst/>
          </a:prstGeom>
          <a:solidFill>
            <a:srgbClr val="F2F2F2">
              <a:alpha val="20000"/>
            </a:srgbClr>
          </a:solidFill>
          <a:ln w="3175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5218" name="표 149"/>
          <p:cNvGraphicFramePr/>
          <p:nvPr/>
        </p:nvGraphicFramePr>
        <p:xfrm>
          <a:off x="3630962" y="3493167"/>
          <a:ext cx="6862871" cy="40951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</a:tblGrid>
              <a:tr h="409513"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19" name="TextBox 150"/>
          <p:cNvSpPr txBox="1"/>
          <p:nvPr/>
        </p:nvSpPr>
        <p:spPr>
          <a:xfrm>
            <a:off x="4413167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10h</a:t>
            </a:r>
          </a:p>
        </p:txBody>
      </p:sp>
      <p:sp>
        <p:nvSpPr>
          <p:cNvPr id="5220" name="TextBox 151"/>
          <p:cNvSpPr txBox="1"/>
          <p:nvPr/>
        </p:nvSpPr>
        <p:spPr>
          <a:xfrm>
            <a:off x="5395274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20h</a:t>
            </a:r>
          </a:p>
        </p:txBody>
      </p:sp>
      <p:sp>
        <p:nvSpPr>
          <p:cNvPr id="5221" name="TextBox 152"/>
          <p:cNvSpPr txBox="1"/>
          <p:nvPr/>
        </p:nvSpPr>
        <p:spPr>
          <a:xfrm>
            <a:off x="6377380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30h</a:t>
            </a:r>
          </a:p>
        </p:txBody>
      </p:sp>
      <p:sp>
        <p:nvSpPr>
          <p:cNvPr id="5222" name="TextBox 153"/>
          <p:cNvSpPr txBox="1"/>
          <p:nvPr/>
        </p:nvSpPr>
        <p:spPr>
          <a:xfrm>
            <a:off x="7359487" y="3944464"/>
            <a:ext cx="381093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40h</a:t>
            </a:r>
          </a:p>
        </p:txBody>
      </p:sp>
      <p:sp>
        <p:nvSpPr>
          <p:cNvPr id="5223" name="TextBox 154"/>
          <p:cNvSpPr txBox="1"/>
          <p:nvPr/>
        </p:nvSpPr>
        <p:spPr>
          <a:xfrm>
            <a:off x="8339214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50h</a:t>
            </a:r>
          </a:p>
        </p:txBody>
      </p:sp>
      <p:sp>
        <p:nvSpPr>
          <p:cNvPr id="5224" name="TextBox 155"/>
          <p:cNvSpPr txBox="1"/>
          <p:nvPr/>
        </p:nvSpPr>
        <p:spPr>
          <a:xfrm>
            <a:off x="9323700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60h</a:t>
            </a:r>
          </a:p>
        </p:txBody>
      </p:sp>
      <p:sp>
        <p:nvSpPr>
          <p:cNvPr id="5225" name="직선 연결선 156"/>
          <p:cNvSpPr/>
          <p:nvPr/>
        </p:nvSpPr>
        <p:spPr>
          <a:xfrm>
            <a:off x="5590473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26" name="직선 연결선 157"/>
          <p:cNvSpPr/>
          <p:nvPr/>
        </p:nvSpPr>
        <p:spPr>
          <a:xfrm>
            <a:off x="6571549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27" name="직선 연결선 158"/>
          <p:cNvSpPr/>
          <p:nvPr/>
        </p:nvSpPr>
        <p:spPr>
          <a:xfrm>
            <a:off x="7551369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28" name="직선 연결선 159"/>
          <p:cNvSpPr/>
          <p:nvPr/>
        </p:nvSpPr>
        <p:spPr>
          <a:xfrm>
            <a:off x="8529587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29" name="직선 연결선 160"/>
          <p:cNvSpPr/>
          <p:nvPr/>
        </p:nvSpPr>
        <p:spPr>
          <a:xfrm>
            <a:off x="9512186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30" name="TextBox 161"/>
          <p:cNvSpPr txBox="1"/>
          <p:nvPr/>
        </p:nvSpPr>
        <p:spPr>
          <a:xfrm>
            <a:off x="8529687" y="325627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solidFill>
                  <a:srgbClr val="FF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52h</a:t>
            </a:r>
          </a:p>
        </p:txBody>
      </p:sp>
      <p:sp>
        <p:nvSpPr>
          <p:cNvPr id="5231" name="직선 연결선 162"/>
          <p:cNvSpPr/>
          <p:nvPr/>
        </p:nvSpPr>
        <p:spPr>
          <a:xfrm>
            <a:off x="8722442" y="3430011"/>
            <a:ext cx="1" cy="469991"/>
          </a:xfrm>
          <a:prstGeom prst="line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32" name="TextBox 163"/>
          <p:cNvSpPr txBox="1"/>
          <p:nvPr/>
        </p:nvSpPr>
        <p:spPr>
          <a:xfrm>
            <a:off x="3364905" y="4286487"/>
            <a:ext cx="302009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   </a:t>
            </a:r>
            <a:r>
              <a:t>l   </a:t>
            </a:r>
            <a:r>
              <a:t>조회 범위 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전체</a:t>
            </a:r>
            <a:r>
              <a:t> </a:t>
            </a:r>
            <a:r>
              <a:t>구간 대상자</a:t>
            </a:r>
          </a:p>
        </p:txBody>
      </p:sp>
      <p:sp>
        <p:nvSpPr>
          <p:cNvPr id="5233" name="직선 연결선 164"/>
          <p:cNvSpPr/>
          <p:nvPr/>
        </p:nvSpPr>
        <p:spPr>
          <a:xfrm>
            <a:off x="4612573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236" name="그룹 165"/>
          <p:cNvGrpSpPr/>
          <p:nvPr/>
        </p:nvGrpSpPr>
        <p:grpSpPr>
          <a:xfrm>
            <a:off x="10435141" y="3201623"/>
            <a:ext cx="203525" cy="189192"/>
            <a:chOff x="0" y="0"/>
            <a:chExt cx="203524" cy="189191"/>
          </a:xfrm>
        </p:grpSpPr>
        <p:sp>
          <p:nvSpPr>
            <p:cNvPr id="5234" name="직사각형 166"/>
            <p:cNvSpPr/>
            <p:nvPr/>
          </p:nvSpPr>
          <p:spPr>
            <a:xfrm>
              <a:off x="-1" y="-1"/>
              <a:ext cx="203526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pic>
          <p:nvPicPr>
            <p:cNvPr id="5235" name="그림 167" descr="그림 167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953" y="28570"/>
              <a:ext cx="146151" cy="133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37" name="직사각형 114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240" name="직사각형 115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5238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5239" name="부서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pic>
        <p:nvPicPr>
          <p:cNvPr id="5241" name="그림 116" descr="그림 1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5242" name="직사각형 117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243" name="TextBox 119"/>
          <p:cNvSpPr txBox="1"/>
          <p:nvPr/>
        </p:nvSpPr>
        <p:spPr>
          <a:xfrm>
            <a:off x="5318985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5246" name="직사각형 120"/>
          <p:cNvGrpSpPr/>
          <p:nvPr/>
        </p:nvGrpSpPr>
        <p:grpSpPr>
          <a:xfrm>
            <a:off x="6096370" y="2486374"/>
            <a:ext cx="1020623" cy="210952"/>
            <a:chOff x="0" y="0"/>
            <a:chExt cx="1020622" cy="210951"/>
          </a:xfrm>
        </p:grpSpPr>
        <p:sp>
          <p:nvSpPr>
            <p:cNvPr id="5244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45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5247" name="TextBox 121"/>
          <p:cNvSpPr txBox="1"/>
          <p:nvPr/>
        </p:nvSpPr>
        <p:spPr>
          <a:xfrm>
            <a:off x="6737388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5250" name="직사각형 122"/>
          <p:cNvGrpSpPr/>
          <p:nvPr/>
        </p:nvGrpSpPr>
        <p:grpSpPr>
          <a:xfrm>
            <a:off x="7514773" y="2486374"/>
            <a:ext cx="1020623" cy="210952"/>
            <a:chOff x="0" y="0"/>
            <a:chExt cx="1020622" cy="210951"/>
          </a:xfrm>
        </p:grpSpPr>
        <p:sp>
          <p:nvSpPr>
            <p:cNvPr id="5248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5249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grpSp>
        <p:nvGrpSpPr>
          <p:cNvPr id="5253" name="직사각형 124"/>
          <p:cNvGrpSpPr/>
          <p:nvPr/>
        </p:nvGrpSpPr>
        <p:grpSpPr>
          <a:xfrm>
            <a:off x="4007499" y="2487033"/>
            <a:ext cx="1666502" cy="210952"/>
            <a:chOff x="0" y="0"/>
            <a:chExt cx="1666500" cy="210951"/>
          </a:xfrm>
        </p:grpSpPr>
        <p:sp>
          <p:nvSpPr>
            <p:cNvPr id="5251" name="직사각형"/>
            <p:cNvSpPr/>
            <p:nvPr/>
          </p:nvSpPr>
          <p:spPr>
            <a:xfrm>
              <a:off x="0" y="-1"/>
              <a:ext cx="1666501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52" name="2018-09-09 ~ 2018-10-06"/>
            <p:cNvSpPr txBox="1"/>
            <p:nvPr/>
          </p:nvSpPr>
          <p:spPr>
            <a:xfrm>
              <a:off x="0" y="2605"/>
              <a:ext cx="1666501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2018-09-09 ~ 2018-10-06</a:t>
              </a:r>
            </a:p>
          </p:txBody>
        </p:sp>
      </p:grpSp>
      <p:pic>
        <p:nvPicPr>
          <p:cNvPr id="5254" name="Picture 9" descr="Picture 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09100" y="2534921"/>
            <a:ext cx="109114" cy="115175"/>
          </a:xfrm>
          <a:prstGeom prst="rect">
            <a:avLst/>
          </a:prstGeom>
          <a:ln w="12700">
            <a:miter lim="400000"/>
          </a:ln>
        </p:spPr>
      </p:pic>
      <p:sp>
        <p:nvSpPr>
          <p:cNvPr id="5255" name="TextBox 126"/>
          <p:cNvSpPr txBox="1"/>
          <p:nvPr/>
        </p:nvSpPr>
        <p:spPr>
          <a:xfrm>
            <a:off x="3227224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근무기간</a:t>
            </a:r>
          </a:p>
        </p:txBody>
      </p:sp>
      <p:grpSp>
        <p:nvGrpSpPr>
          <p:cNvPr id="5262" name="그룹 128"/>
          <p:cNvGrpSpPr/>
          <p:nvPr/>
        </p:nvGrpSpPr>
        <p:grpSpPr>
          <a:xfrm>
            <a:off x="8599012" y="2486374"/>
            <a:ext cx="1066926" cy="210952"/>
            <a:chOff x="0" y="0"/>
            <a:chExt cx="1066925" cy="210951"/>
          </a:xfrm>
        </p:grpSpPr>
        <p:grpSp>
          <p:nvGrpSpPr>
            <p:cNvPr id="5258" name="직사각형 129"/>
            <p:cNvGrpSpPr/>
            <p:nvPr/>
          </p:nvGrpSpPr>
          <p:grpSpPr>
            <a:xfrm>
              <a:off x="-1" y="-1"/>
              <a:ext cx="927506" cy="210953"/>
              <a:chOff x="0" y="0"/>
              <a:chExt cx="927505" cy="210951"/>
            </a:xfrm>
          </p:grpSpPr>
          <p:sp>
            <p:nvSpPr>
              <p:cNvPr id="5256" name="직사각형"/>
              <p:cNvSpPr/>
              <p:nvPr/>
            </p:nvSpPr>
            <p:spPr>
              <a:xfrm>
                <a:off x="-1" y="-1"/>
                <a:ext cx="927507" cy="21095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49269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257" name="선택부서 내 검색"/>
              <p:cNvSpPr txBox="1"/>
              <p:nvPr/>
            </p:nvSpPr>
            <p:spPr>
              <a:xfrm>
                <a:off x="-1" y="2605"/>
                <a:ext cx="92750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149269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선택부서 내 검색</a:t>
                </a:r>
              </a:p>
            </p:txBody>
          </p:sp>
        </p:grpSp>
        <p:grpSp>
          <p:nvGrpSpPr>
            <p:cNvPr id="5261" name="직사각형 130"/>
            <p:cNvGrpSpPr/>
            <p:nvPr/>
          </p:nvGrpSpPr>
          <p:grpSpPr>
            <a:xfrm>
              <a:off x="935370" y="-1"/>
              <a:ext cx="131556" cy="210953"/>
              <a:chOff x="0" y="0"/>
              <a:chExt cx="131555" cy="210951"/>
            </a:xfrm>
          </p:grpSpPr>
          <p:sp>
            <p:nvSpPr>
              <p:cNvPr id="5259" name="직사각형"/>
              <p:cNvSpPr/>
              <p:nvPr/>
            </p:nvSpPr>
            <p:spPr>
              <a:xfrm>
                <a:off x="-1" y="-1"/>
                <a:ext cx="131557" cy="210953"/>
              </a:xfrm>
              <a:prstGeom prst="rect">
                <a:avLst/>
              </a:prstGeom>
              <a:solidFill>
                <a:srgbClr val="95BA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49269">
                  <a:defRPr sz="6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260" name="▼"/>
              <p:cNvSpPr txBox="1"/>
              <p:nvPr/>
            </p:nvSpPr>
            <p:spPr>
              <a:xfrm>
                <a:off x="-1" y="15305"/>
                <a:ext cx="131557" cy="180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149269">
                  <a:defRPr sz="6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▼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관리자)근무시간현황_메인(펼치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9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70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5271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72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5273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74" name="TextBox 6"/>
          <p:cNvSpPr txBox="1"/>
          <p:nvPr/>
        </p:nvSpPr>
        <p:spPr>
          <a:xfrm>
            <a:off x="6322781" y="7298863"/>
            <a:ext cx="763025" cy="20917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275" name="직사각형 196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276" name="직사각형 197"/>
          <p:cNvSpPr/>
          <p:nvPr/>
        </p:nvSpPr>
        <p:spPr>
          <a:xfrm>
            <a:off x="3334930" y="2324100"/>
            <a:ext cx="7481359" cy="4788967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77" name="직사각형 198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5278" name="직사각형 199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5279" name="그림 200" descr="그림 2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5280" name="직사각형 20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5281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282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83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286" name="그룹 205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5284" name="그림 206" descr="그림 20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85" name="그림 207" descr="그림 20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87" name="TextBox 208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5291" name="그룹 209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5288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89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0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292" name="TextBox 213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5293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294" name="TextBox 215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근무시간현황</a:t>
            </a:r>
          </a:p>
        </p:txBody>
      </p:sp>
      <p:sp>
        <p:nvSpPr>
          <p:cNvPr id="5295" name="직사각형 216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296" name="직사각형 225"/>
          <p:cNvSpPr/>
          <p:nvPr/>
        </p:nvSpPr>
        <p:spPr>
          <a:xfrm>
            <a:off x="1847920" y="2843392"/>
            <a:ext cx="1485830" cy="4269677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297" name="그림 226" descr="그림 2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3374" y="3198290"/>
            <a:ext cx="1370136" cy="3573985"/>
          </a:xfrm>
          <a:prstGeom prst="rect">
            <a:avLst/>
          </a:prstGeom>
          <a:ln w="12700">
            <a:miter lim="400000"/>
          </a:ln>
        </p:spPr>
      </p:pic>
      <p:sp>
        <p:nvSpPr>
          <p:cNvPr id="5298" name="직사각형 247"/>
          <p:cNvSpPr/>
          <p:nvPr/>
        </p:nvSpPr>
        <p:spPr>
          <a:xfrm>
            <a:off x="1848910" y="2324100"/>
            <a:ext cx="1485829" cy="800101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99" name="TextBox 248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부서정보</a:t>
            </a:r>
          </a:p>
        </p:txBody>
      </p:sp>
      <p:sp>
        <p:nvSpPr>
          <p:cNvPr id="5300" name="직사각형 259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5301" name="직사각형 260"/>
          <p:cNvSpPr txBox="1"/>
          <p:nvPr/>
        </p:nvSpPr>
        <p:spPr>
          <a:xfrm>
            <a:off x="333021" y="2582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연차관리</a:t>
            </a:r>
          </a:p>
        </p:txBody>
      </p:sp>
      <p:sp>
        <p:nvSpPr>
          <p:cNvPr id="5302" name="직사각형 261"/>
          <p:cNvSpPr txBox="1"/>
          <p:nvPr/>
        </p:nvSpPr>
        <p:spPr>
          <a:xfrm>
            <a:off x="459690" y="2986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ㄴ연차생성</a:t>
            </a:r>
          </a:p>
        </p:txBody>
      </p:sp>
      <p:sp>
        <p:nvSpPr>
          <p:cNvPr id="5303" name="직사각형 262"/>
          <p:cNvSpPr txBox="1"/>
          <p:nvPr/>
        </p:nvSpPr>
        <p:spPr>
          <a:xfrm>
            <a:off x="459690" y="3188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ㄴ연차확정</a:t>
            </a:r>
          </a:p>
        </p:txBody>
      </p:sp>
      <p:sp>
        <p:nvSpPr>
          <p:cNvPr id="5304" name="직사각형 263"/>
          <p:cNvSpPr txBox="1"/>
          <p:nvPr/>
        </p:nvSpPr>
        <p:spPr>
          <a:xfrm>
            <a:off x="459690" y="27845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ㄴ연차조회</a:t>
            </a:r>
          </a:p>
        </p:txBody>
      </p:sp>
      <p:sp>
        <p:nvSpPr>
          <p:cNvPr id="5305" name="직사각형 264"/>
          <p:cNvSpPr txBox="1"/>
          <p:nvPr/>
        </p:nvSpPr>
        <p:spPr>
          <a:xfrm>
            <a:off x="333021" y="3389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5306" name="직사각형 265"/>
          <p:cNvSpPr txBox="1"/>
          <p:nvPr/>
        </p:nvSpPr>
        <p:spPr>
          <a:xfrm>
            <a:off x="459690" y="3591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5307" name="직사각형 266"/>
          <p:cNvSpPr txBox="1"/>
          <p:nvPr/>
        </p:nvSpPr>
        <p:spPr>
          <a:xfrm>
            <a:off x="459690" y="3793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5308" name="직사각형 267"/>
          <p:cNvSpPr txBox="1"/>
          <p:nvPr/>
        </p:nvSpPr>
        <p:spPr>
          <a:xfrm>
            <a:off x="459690" y="3995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ㄴ출퇴근업로드</a:t>
            </a:r>
          </a:p>
        </p:txBody>
      </p:sp>
      <p:sp>
        <p:nvSpPr>
          <p:cNvPr id="5309" name="직사각형 268"/>
          <p:cNvSpPr txBox="1"/>
          <p:nvPr/>
        </p:nvSpPr>
        <p:spPr>
          <a:xfrm>
            <a:off x="333021" y="4600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5310" name="직사각형 269"/>
          <p:cNvSpPr txBox="1"/>
          <p:nvPr/>
        </p:nvSpPr>
        <p:spPr>
          <a:xfrm>
            <a:off x="459690" y="4802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ㄴ일별</a:t>
            </a:r>
            <a:r>
              <a:t>~</a:t>
            </a:r>
            <a:r>
              <a:t>사원별</a:t>
            </a:r>
            <a:r>
              <a:t>..</a:t>
            </a:r>
          </a:p>
        </p:txBody>
      </p:sp>
      <p:sp>
        <p:nvSpPr>
          <p:cNvPr id="5311" name="직사각형 270"/>
          <p:cNvSpPr txBox="1"/>
          <p:nvPr/>
        </p:nvSpPr>
        <p:spPr>
          <a:xfrm>
            <a:off x="333021" y="5206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환경설정</a:t>
            </a:r>
          </a:p>
        </p:txBody>
      </p:sp>
      <p:sp>
        <p:nvSpPr>
          <p:cNvPr id="5312" name="직사각형 271"/>
          <p:cNvSpPr txBox="1"/>
          <p:nvPr/>
        </p:nvSpPr>
        <p:spPr>
          <a:xfrm>
            <a:off x="459690" y="5407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ㄴ근태설정</a:t>
            </a:r>
          </a:p>
        </p:txBody>
      </p:sp>
      <p:sp>
        <p:nvSpPr>
          <p:cNvPr id="5313" name="직사각형 272"/>
          <p:cNvSpPr txBox="1"/>
          <p:nvPr/>
        </p:nvSpPr>
        <p:spPr>
          <a:xfrm>
            <a:off x="459690" y="56097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ㄴ근태코드관리</a:t>
            </a:r>
          </a:p>
        </p:txBody>
      </p:sp>
      <p:sp>
        <p:nvSpPr>
          <p:cNvPr id="5314" name="직사각형 273"/>
          <p:cNvSpPr txBox="1"/>
          <p:nvPr/>
        </p:nvSpPr>
        <p:spPr>
          <a:xfrm>
            <a:off x="459690" y="5811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ㄴ그룹지정관리</a:t>
            </a:r>
          </a:p>
        </p:txBody>
      </p:sp>
      <p:sp>
        <p:nvSpPr>
          <p:cNvPr id="5315" name="직사각형 274"/>
          <p:cNvSpPr txBox="1"/>
          <p:nvPr/>
        </p:nvSpPr>
        <p:spPr>
          <a:xfrm>
            <a:off x="459690" y="6013324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ㄴ근무조지정관리</a:t>
            </a:r>
          </a:p>
        </p:txBody>
      </p:sp>
      <p:sp>
        <p:nvSpPr>
          <p:cNvPr id="5316" name="직사각형 275"/>
          <p:cNvSpPr txBox="1"/>
          <p:nvPr/>
        </p:nvSpPr>
        <p:spPr>
          <a:xfrm>
            <a:off x="459690" y="6207431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ㄴ근무조기준시간관리</a:t>
            </a:r>
          </a:p>
        </p:txBody>
      </p:sp>
      <p:sp>
        <p:nvSpPr>
          <p:cNvPr id="5317" name="직사각형 276"/>
          <p:cNvSpPr txBox="1"/>
          <p:nvPr/>
        </p:nvSpPr>
        <p:spPr>
          <a:xfrm>
            <a:off x="459690" y="6401537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5318" name="직사각형 277"/>
          <p:cNvSpPr txBox="1"/>
          <p:nvPr/>
        </p:nvSpPr>
        <p:spPr>
          <a:xfrm>
            <a:off x="333021" y="6595643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ERP</a:t>
            </a:r>
            <a:r>
              <a:t>근태연동</a:t>
            </a:r>
          </a:p>
        </p:txBody>
      </p:sp>
      <p:sp>
        <p:nvSpPr>
          <p:cNvPr id="5319" name="직사각형 278"/>
          <p:cNvSpPr txBox="1"/>
          <p:nvPr/>
        </p:nvSpPr>
        <p:spPr>
          <a:xfrm>
            <a:off x="459690" y="678974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5320" name="직사각형 279"/>
          <p:cNvSpPr txBox="1"/>
          <p:nvPr/>
        </p:nvSpPr>
        <p:spPr>
          <a:xfrm>
            <a:off x="459690" y="5004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ㄴ근무시간집계</a:t>
            </a:r>
          </a:p>
        </p:txBody>
      </p:sp>
      <p:sp>
        <p:nvSpPr>
          <p:cNvPr id="5321" name="직사각형 280"/>
          <p:cNvSpPr txBox="1"/>
          <p:nvPr/>
        </p:nvSpPr>
        <p:spPr>
          <a:xfrm>
            <a:off x="459690" y="4197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5322" name="직사각형 281"/>
          <p:cNvSpPr txBox="1"/>
          <p:nvPr/>
        </p:nvSpPr>
        <p:spPr>
          <a:xfrm>
            <a:off x="459690" y="4398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grpSp>
        <p:nvGrpSpPr>
          <p:cNvPr id="5325" name="타원 297"/>
          <p:cNvGrpSpPr/>
          <p:nvPr/>
        </p:nvGrpSpPr>
        <p:grpSpPr>
          <a:xfrm>
            <a:off x="2817114" y="3501737"/>
            <a:ext cx="85615" cy="154941"/>
            <a:chOff x="0" y="0"/>
            <a:chExt cx="85614" cy="154939"/>
          </a:xfrm>
        </p:grpSpPr>
        <p:sp>
          <p:nvSpPr>
            <p:cNvPr id="5323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5324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5328" name="타원 298"/>
          <p:cNvGrpSpPr/>
          <p:nvPr/>
        </p:nvGrpSpPr>
        <p:grpSpPr>
          <a:xfrm>
            <a:off x="2845689" y="3651756"/>
            <a:ext cx="85615" cy="154941"/>
            <a:chOff x="0" y="0"/>
            <a:chExt cx="85614" cy="154939"/>
          </a:xfrm>
        </p:grpSpPr>
        <p:sp>
          <p:nvSpPr>
            <p:cNvPr id="5326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5327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sp>
        <p:nvSpPr>
          <p:cNvPr id="5329" name="모서리가 둥근 직사각형 299"/>
          <p:cNvSpPr/>
          <p:nvPr/>
        </p:nvSpPr>
        <p:spPr>
          <a:xfrm>
            <a:off x="324472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30" name="모서리가 둥근 직사각형 300"/>
          <p:cNvSpPr/>
          <p:nvPr/>
        </p:nvSpPr>
        <p:spPr>
          <a:xfrm>
            <a:off x="2501199" y="4282135"/>
            <a:ext cx="632527" cy="156293"/>
          </a:xfrm>
          <a:prstGeom prst="roundRect">
            <a:avLst>
              <a:gd name="adj" fmla="val 16667"/>
            </a:avLst>
          </a:prstGeom>
          <a:solidFill>
            <a:srgbClr val="E8F8F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333" name="타원 301"/>
          <p:cNvGrpSpPr/>
          <p:nvPr/>
        </p:nvGrpSpPr>
        <p:grpSpPr>
          <a:xfrm>
            <a:off x="2972674" y="4277429"/>
            <a:ext cx="85615" cy="154941"/>
            <a:chOff x="0" y="0"/>
            <a:chExt cx="85614" cy="154939"/>
          </a:xfrm>
        </p:grpSpPr>
        <p:sp>
          <p:nvSpPr>
            <p:cNvPr id="5331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5332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5339" name="그룹 423"/>
          <p:cNvGrpSpPr/>
          <p:nvPr/>
        </p:nvGrpSpPr>
        <p:grpSpPr>
          <a:xfrm>
            <a:off x="9433251" y="4262013"/>
            <a:ext cx="681445" cy="221756"/>
            <a:chOff x="0" y="0"/>
            <a:chExt cx="681444" cy="221754"/>
          </a:xfrm>
        </p:grpSpPr>
        <p:sp>
          <p:nvSpPr>
            <p:cNvPr id="5334" name="직선 연결선 424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35" name="직선 연결선 425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36" name="직선 연결선 426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37" name="직선 연결선 427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38" name="TextBox 428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기간 순</a:t>
              </a:r>
            </a:p>
          </p:txBody>
        </p:sp>
      </p:grpSp>
      <p:grpSp>
        <p:nvGrpSpPr>
          <p:cNvPr id="5342" name="직사각형 455"/>
          <p:cNvGrpSpPr/>
          <p:nvPr/>
        </p:nvGrpSpPr>
        <p:grpSpPr>
          <a:xfrm>
            <a:off x="10093935" y="4256158"/>
            <a:ext cx="617578" cy="205741"/>
            <a:chOff x="0" y="0"/>
            <a:chExt cx="617577" cy="205740"/>
          </a:xfrm>
        </p:grpSpPr>
        <p:sp>
          <p:nvSpPr>
            <p:cNvPr id="5340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41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sp>
        <p:nvSpPr>
          <p:cNvPr id="5343" name="TextBox 456"/>
          <p:cNvSpPr txBox="1"/>
          <p:nvPr/>
        </p:nvSpPr>
        <p:spPr>
          <a:xfrm>
            <a:off x="3364905" y="2882708"/>
            <a:ext cx="555927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근무시간대별 사원 분포   </a:t>
            </a:r>
            <a:r>
              <a:rPr>
                <a:solidFill>
                  <a:schemeClr val="accent1"/>
                </a:solidFill>
              </a:rPr>
              <a:t>※ </a:t>
            </a:r>
            <a:r>
              <a:rPr>
                <a:solidFill>
                  <a:schemeClr val="accent1"/>
                </a:solidFill>
              </a:rPr>
              <a:t>조회한 기간의 주간 평균 근무시간을 기준으로 산출됩니다</a:t>
            </a:r>
            <a:r>
              <a:rPr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344" name="TextBox 150"/>
          <p:cNvSpPr txBox="1"/>
          <p:nvPr/>
        </p:nvSpPr>
        <p:spPr>
          <a:xfrm>
            <a:off x="3364905" y="4286487"/>
            <a:ext cx="302009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   </a:t>
            </a:r>
            <a:r>
              <a:t>l   </a:t>
            </a:r>
            <a:r>
              <a:t>조회 범위 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34~36h</a:t>
            </a:r>
            <a:r>
              <a:t> </a:t>
            </a:r>
            <a:r>
              <a:t>구간 대상자</a:t>
            </a:r>
          </a:p>
        </p:txBody>
      </p:sp>
      <p:graphicFrame>
        <p:nvGraphicFramePr>
          <p:cNvPr id="5345" name="표 147"/>
          <p:cNvGraphicFramePr/>
          <p:nvPr/>
        </p:nvGraphicFramePr>
        <p:xfrm>
          <a:off x="3427555" y="4510582"/>
          <a:ext cx="7274664" cy="25340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57145"/>
                <a:gridCol w="429260"/>
                <a:gridCol w="510540"/>
                <a:gridCol w="434340"/>
                <a:gridCol w="449580"/>
                <a:gridCol w="601980"/>
                <a:gridCol w="615303"/>
                <a:gridCol w="615303"/>
                <a:gridCol w="615303"/>
                <a:gridCol w="615303"/>
                <a:gridCol w="615303"/>
                <a:gridCol w="615303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야간근무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휴일근무</a:t>
                      </a:r>
                    </a:p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(8</a:t>
                      </a:r>
                      <a:r>
                        <a:t>시간 미만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휴일근무</a:t>
                      </a:r>
                    </a:p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(8</a:t>
                      </a:r>
                      <a:r>
                        <a:t>시간 이상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28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hMerge="1">
                  <a:tcPr/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hMerge="1">
                  <a:tcPr/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hMerge="1">
                  <a:tcPr/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2018-10-01(</a:t>
                      </a:r>
                      <a:r>
                        <a:t>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hMerge="1">
                  <a:tcPr/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2018-09-30(</a:t>
                      </a:r>
                      <a:r>
                        <a:t>일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05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05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hMerge="1">
                  <a:tcPr/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5902">
                <a:tc gridSpan="12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5348" name="직사각형 148"/>
          <p:cNvGrpSpPr/>
          <p:nvPr/>
        </p:nvGrpSpPr>
        <p:grpSpPr>
          <a:xfrm>
            <a:off x="4077947" y="6766448"/>
            <a:ext cx="466726" cy="205742"/>
            <a:chOff x="0" y="0"/>
            <a:chExt cx="466725" cy="205740"/>
          </a:xfrm>
        </p:grpSpPr>
        <p:sp>
          <p:nvSpPr>
            <p:cNvPr id="5346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5347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grpSp>
        <p:nvGrpSpPr>
          <p:cNvPr id="5351" name="타원 245"/>
          <p:cNvGrpSpPr/>
          <p:nvPr/>
        </p:nvGrpSpPr>
        <p:grpSpPr>
          <a:xfrm>
            <a:off x="6813132" y="4663894"/>
            <a:ext cx="114889" cy="180341"/>
            <a:chOff x="0" y="0"/>
            <a:chExt cx="114887" cy="180339"/>
          </a:xfrm>
        </p:grpSpPr>
        <p:sp>
          <p:nvSpPr>
            <p:cNvPr id="5349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5350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5352" name="TextBox 250"/>
          <p:cNvSpPr txBox="1"/>
          <p:nvPr/>
        </p:nvSpPr>
        <p:spPr>
          <a:xfrm>
            <a:off x="3382412" y="6459751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5355" name="모서리가 둥근 직사각형 252"/>
          <p:cNvGrpSpPr/>
          <p:nvPr/>
        </p:nvGrpSpPr>
        <p:grpSpPr>
          <a:xfrm>
            <a:off x="6444169" y="5271335"/>
            <a:ext cx="521579" cy="193041"/>
            <a:chOff x="0" y="0"/>
            <a:chExt cx="521577" cy="193039"/>
          </a:xfrm>
        </p:grpSpPr>
        <p:sp>
          <p:nvSpPr>
            <p:cNvPr id="5353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54" name="동의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동의</a:t>
              </a:r>
            </a:p>
          </p:txBody>
        </p:sp>
      </p:grpSp>
      <p:grpSp>
        <p:nvGrpSpPr>
          <p:cNvPr id="5358" name="모서리가 둥근 직사각형 253"/>
          <p:cNvGrpSpPr/>
          <p:nvPr/>
        </p:nvGrpSpPr>
        <p:grpSpPr>
          <a:xfrm>
            <a:off x="6444169" y="5514821"/>
            <a:ext cx="521579" cy="193041"/>
            <a:chOff x="0" y="0"/>
            <a:chExt cx="521577" cy="193039"/>
          </a:xfrm>
        </p:grpSpPr>
        <p:sp>
          <p:nvSpPr>
            <p:cNvPr id="5356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57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5361" name="모서리가 둥근 직사각형 254"/>
          <p:cNvGrpSpPr/>
          <p:nvPr/>
        </p:nvGrpSpPr>
        <p:grpSpPr>
          <a:xfrm>
            <a:off x="6444169" y="6005089"/>
            <a:ext cx="521579" cy="193041"/>
            <a:chOff x="0" y="0"/>
            <a:chExt cx="521577" cy="193039"/>
          </a:xfrm>
        </p:grpSpPr>
        <p:sp>
          <p:nvSpPr>
            <p:cNvPr id="5359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60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5364" name="모서리가 둥근 직사각형 255"/>
          <p:cNvGrpSpPr/>
          <p:nvPr/>
        </p:nvGrpSpPr>
        <p:grpSpPr>
          <a:xfrm>
            <a:off x="6444169" y="6248577"/>
            <a:ext cx="521579" cy="193041"/>
            <a:chOff x="0" y="0"/>
            <a:chExt cx="521577" cy="193039"/>
          </a:xfrm>
        </p:grpSpPr>
        <p:sp>
          <p:nvSpPr>
            <p:cNvPr id="5362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63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5365" name="TextBox 256"/>
          <p:cNvSpPr txBox="1"/>
          <p:nvPr/>
        </p:nvSpPr>
        <p:spPr>
          <a:xfrm>
            <a:off x="3382412" y="4943707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_</a:t>
            </a:r>
          </a:p>
        </p:txBody>
      </p:sp>
      <p:sp>
        <p:nvSpPr>
          <p:cNvPr id="5366" name="모서리가 둥근 직사각형 151"/>
          <p:cNvSpPr/>
          <p:nvPr/>
        </p:nvSpPr>
        <p:spPr>
          <a:xfrm>
            <a:off x="10640282" y="5035263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67" name="직사각형 153"/>
          <p:cNvSpPr/>
          <p:nvPr/>
        </p:nvSpPr>
        <p:spPr>
          <a:xfrm>
            <a:off x="3421152" y="3124760"/>
            <a:ext cx="7290362" cy="1081108"/>
          </a:xfrm>
          <a:prstGeom prst="rect">
            <a:avLst/>
          </a:prstGeom>
          <a:solidFill>
            <a:srgbClr val="F2F2F2">
              <a:alpha val="20000"/>
            </a:srgbClr>
          </a:solidFill>
          <a:ln w="3175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5368" name="표 154"/>
          <p:cNvGraphicFramePr/>
          <p:nvPr/>
        </p:nvGraphicFramePr>
        <p:xfrm>
          <a:off x="3630962" y="3493167"/>
          <a:ext cx="6862871" cy="40951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</a:tblGrid>
              <a:tr h="409513"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69" name="TextBox 155"/>
          <p:cNvSpPr txBox="1"/>
          <p:nvPr/>
        </p:nvSpPr>
        <p:spPr>
          <a:xfrm>
            <a:off x="4413167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10h</a:t>
            </a:r>
          </a:p>
        </p:txBody>
      </p:sp>
      <p:sp>
        <p:nvSpPr>
          <p:cNvPr id="5370" name="TextBox 162"/>
          <p:cNvSpPr txBox="1"/>
          <p:nvPr/>
        </p:nvSpPr>
        <p:spPr>
          <a:xfrm>
            <a:off x="5395274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20h</a:t>
            </a:r>
          </a:p>
        </p:txBody>
      </p:sp>
      <p:sp>
        <p:nvSpPr>
          <p:cNvPr id="5371" name="TextBox 163"/>
          <p:cNvSpPr txBox="1"/>
          <p:nvPr/>
        </p:nvSpPr>
        <p:spPr>
          <a:xfrm>
            <a:off x="6377380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30h</a:t>
            </a:r>
          </a:p>
        </p:txBody>
      </p:sp>
      <p:sp>
        <p:nvSpPr>
          <p:cNvPr id="5372" name="TextBox 164"/>
          <p:cNvSpPr txBox="1"/>
          <p:nvPr/>
        </p:nvSpPr>
        <p:spPr>
          <a:xfrm>
            <a:off x="7359487" y="3944464"/>
            <a:ext cx="381093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40h</a:t>
            </a:r>
          </a:p>
        </p:txBody>
      </p:sp>
      <p:sp>
        <p:nvSpPr>
          <p:cNvPr id="5373" name="TextBox 165"/>
          <p:cNvSpPr txBox="1"/>
          <p:nvPr/>
        </p:nvSpPr>
        <p:spPr>
          <a:xfrm>
            <a:off x="8339214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50h</a:t>
            </a:r>
          </a:p>
        </p:txBody>
      </p:sp>
      <p:sp>
        <p:nvSpPr>
          <p:cNvPr id="5374" name="TextBox 166"/>
          <p:cNvSpPr txBox="1"/>
          <p:nvPr/>
        </p:nvSpPr>
        <p:spPr>
          <a:xfrm>
            <a:off x="9323700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60h</a:t>
            </a:r>
          </a:p>
        </p:txBody>
      </p:sp>
      <p:sp>
        <p:nvSpPr>
          <p:cNvPr id="5375" name="직선 연결선 167"/>
          <p:cNvSpPr/>
          <p:nvPr/>
        </p:nvSpPr>
        <p:spPr>
          <a:xfrm>
            <a:off x="5590473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76" name="직선 연결선 168"/>
          <p:cNvSpPr/>
          <p:nvPr/>
        </p:nvSpPr>
        <p:spPr>
          <a:xfrm>
            <a:off x="6571549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77" name="직선 연결선 169"/>
          <p:cNvSpPr/>
          <p:nvPr/>
        </p:nvSpPr>
        <p:spPr>
          <a:xfrm>
            <a:off x="7551369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78" name="직선 연결선 170"/>
          <p:cNvSpPr/>
          <p:nvPr/>
        </p:nvSpPr>
        <p:spPr>
          <a:xfrm>
            <a:off x="8529587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79" name="직선 연결선 171"/>
          <p:cNvSpPr/>
          <p:nvPr/>
        </p:nvSpPr>
        <p:spPr>
          <a:xfrm>
            <a:off x="9512186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80" name="TextBox 172"/>
          <p:cNvSpPr txBox="1"/>
          <p:nvPr/>
        </p:nvSpPr>
        <p:spPr>
          <a:xfrm>
            <a:off x="8529687" y="325627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solidFill>
                  <a:srgbClr val="FF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52h</a:t>
            </a:r>
          </a:p>
        </p:txBody>
      </p:sp>
      <p:sp>
        <p:nvSpPr>
          <p:cNvPr id="5381" name="직선 연결선 173"/>
          <p:cNvSpPr/>
          <p:nvPr/>
        </p:nvSpPr>
        <p:spPr>
          <a:xfrm>
            <a:off x="8722442" y="3430011"/>
            <a:ext cx="1" cy="469991"/>
          </a:xfrm>
          <a:prstGeom prst="line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82" name="직선 연결선 174"/>
          <p:cNvSpPr/>
          <p:nvPr/>
        </p:nvSpPr>
        <p:spPr>
          <a:xfrm>
            <a:off x="4612573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385" name="그룹 175"/>
          <p:cNvGrpSpPr/>
          <p:nvPr/>
        </p:nvGrpSpPr>
        <p:grpSpPr>
          <a:xfrm>
            <a:off x="10435141" y="3201623"/>
            <a:ext cx="203525" cy="189192"/>
            <a:chOff x="0" y="0"/>
            <a:chExt cx="203524" cy="189191"/>
          </a:xfrm>
        </p:grpSpPr>
        <p:sp>
          <p:nvSpPr>
            <p:cNvPr id="5383" name="직사각형 176"/>
            <p:cNvSpPr/>
            <p:nvPr/>
          </p:nvSpPr>
          <p:spPr>
            <a:xfrm>
              <a:off x="-1" y="-1"/>
              <a:ext cx="203526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pic>
          <p:nvPicPr>
            <p:cNvPr id="5384" name="그림 177" descr="그림 177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953" y="28570"/>
              <a:ext cx="146151" cy="133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86" name="직사각형 178"/>
          <p:cNvSpPr/>
          <p:nvPr/>
        </p:nvSpPr>
        <p:spPr>
          <a:xfrm>
            <a:off x="6962903" y="3489371"/>
            <a:ext cx="195135" cy="410631"/>
          </a:xfrm>
          <a:prstGeom prst="rect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387" name="직사각형 113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390" name="직사각형 114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5388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5389" name="부서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pic>
        <p:nvPicPr>
          <p:cNvPr id="5391" name="그림 115" descr="그림 11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5392" name="직사각형 116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393" name="TextBox 118"/>
          <p:cNvSpPr txBox="1"/>
          <p:nvPr/>
        </p:nvSpPr>
        <p:spPr>
          <a:xfrm>
            <a:off x="5318985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5396" name="직사각형 119"/>
          <p:cNvGrpSpPr/>
          <p:nvPr/>
        </p:nvGrpSpPr>
        <p:grpSpPr>
          <a:xfrm>
            <a:off x="6096370" y="2486374"/>
            <a:ext cx="1020623" cy="210952"/>
            <a:chOff x="0" y="0"/>
            <a:chExt cx="1020622" cy="210951"/>
          </a:xfrm>
        </p:grpSpPr>
        <p:sp>
          <p:nvSpPr>
            <p:cNvPr id="5394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95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5397" name="TextBox 120"/>
          <p:cNvSpPr txBox="1"/>
          <p:nvPr/>
        </p:nvSpPr>
        <p:spPr>
          <a:xfrm>
            <a:off x="6737388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5400" name="직사각형 121"/>
          <p:cNvGrpSpPr/>
          <p:nvPr/>
        </p:nvGrpSpPr>
        <p:grpSpPr>
          <a:xfrm>
            <a:off x="7514773" y="2486374"/>
            <a:ext cx="1020623" cy="210952"/>
            <a:chOff x="0" y="0"/>
            <a:chExt cx="1020622" cy="210951"/>
          </a:xfrm>
        </p:grpSpPr>
        <p:sp>
          <p:nvSpPr>
            <p:cNvPr id="5398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5399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grpSp>
        <p:nvGrpSpPr>
          <p:cNvPr id="5403" name="직사각형 123"/>
          <p:cNvGrpSpPr/>
          <p:nvPr/>
        </p:nvGrpSpPr>
        <p:grpSpPr>
          <a:xfrm>
            <a:off x="4007499" y="2487033"/>
            <a:ext cx="1666502" cy="210952"/>
            <a:chOff x="0" y="0"/>
            <a:chExt cx="1666500" cy="210951"/>
          </a:xfrm>
        </p:grpSpPr>
        <p:sp>
          <p:nvSpPr>
            <p:cNvPr id="5401" name="직사각형"/>
            <p:cNvSpPr/>
            <p:nvPr/>
          </p:nvSpPr>
          <p:spPr>
            <a:xfrm>
              <a:off x="0" y="-1"/>
              <a:ext cx="1666501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402" name="2018-09-09 ~ 2018-10-06"/>
            <p:cNvSpPr txBox="1"/>
            <p:nvPr/>
          </p:nvSpPr>
          <p:spPr>
            <a:xfrm>
              <a:off x="0" y="2605"/>
              <a:ext cx="1666501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2018-09-09 ~ 2018-10-06</a:t>
              </a:r>
            </a:p>
          </p:txBody>
        </p:sp>
      </p:grpSp>
      <p:pic>
        <p:nvPicPr>
          <p:cNvPr id="5404" name="Picture 9" descr="Picture 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09100" y="2534921"/>
            <a:ext cx="109114" cy="115175"/>
          </a:xfrm>
          <a:prstGeom prst="rect">
            <a:avLst/>
          </a:prstGeom>
          <a:ln w="12700">
            <a:miter lim="400000"/>
          </a:ln>
        </p:spPr>
      </p:pic>
      <p:sp>
        <p:nvSpPr>
          <p:cNvPr id="5405" name="TextBox 125"/>
          <p:cNvSpPr txBox="1"/>
          <p:nvPr/>
        </p:nvSpPr>
        <p:spPr>
          <a:xfrm>
            <a:off x="3227224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근무기간</a:t>
            </a:r>
          </a:p>
        </p:txBody>
      </p:sp>
      <p:grpSp>
        <p:nvGrpSpPr>
          <p:cNvPr id="5412" name="그룹 127"/>
          <p:cNvGrpSpPr/>
          <p:nvPr/>
        </p:nvGrpSpPr>
        <p:grpSpPr>
          <a:xfrm>
            <a:off x="8599012" y="2486374"/>
            <a:ext cx="1066926" cy="210952"/>
            <a:chOff x="0" y="0"/>
            <a:chExt cx="1066925" cy="210951"/>
          </a:xfrm>
        </p:grpSpPr>
        <p:grpSp>
          <p:nvGrpSpPr>
            <p:cNvPr id="5408" name="직사각형 128"/>
            <p:cNvGrpSpPr/>
            <p:nvPr/>
          </p:nvGrpSpPr>
          <p:grpSpPr>
            <a:xfrm>
              <a:off x="-1" y="-1"/>
              <a:ext cx="927506" cy="210953"/>
              <a:chOff x="0" y="0"/>
              <a:chExt cx="927505" cy="210951"/>
            </a:xfrm>
          </p:grpSpPr>
          <p:sp>
            <p:nvSpPr>
              <p:cNvPr id="5406" name="직사각형"/>
              <p:cNvSpPr/>
              <p:nvPr/>
            </p:nvSpPr>
            <p:spPr>
              <a:xfrm>
                <a:off x="-1" y="-1"/>
                <a:ext cx="927507" cy="21095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49269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407" name="선택부서 내 검색"/>
              <p:cNvSpPr txBox="1"/>
              <p:nvPr/>
            </p:nvSpPr>
            <p:spPr>
              <a:xfrm>
                <a:off x="-1" y="2605"/>
                <a:ext cx="92750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149269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선택부서 내 검색</a:t>
                </a:r>
              </a:p>
            </p:txBody>
          </p:sp>
        </p:grpSp>
        <p:grpSp>
          <p:nvGrpSpPr>
            <p:cNvPr id="5411" name="직사각형 129"/>
            <p:cNvGrpSpPr/>
            <p:nvPr/>
          </p:nvGrpSpPr>
          <p:grpSpPr>
            <a:xfrm>
              <a:off x="935370" y="-1"/>
              <a:ext cx="131556" cy="210953"/>
              <a:chOff x="0" y="0"/>
              <a:chExt cx="131555" cy="210951"/>
            </a:xfrm>
          </p:grpSpPr>
          <p:sp>
            <p:nvSpPr>
              <p:cNvPr id="5409" name="직사각형"/>
              <p:cNvSpPr/>
              <p:nvPr/>
            </p:nvSpPr>
            <p:spPr>
              <a:xfrm>
                <a:off x="-1" y="-1"/>
                <a:ext cx="131557" cy="210953"/>
              </a:xfrm>
              <a:prstGeom prst="rect">
                <a:avLst/>
              </a:prstGeom>
              <a:solidFill>
                <a:srgbClr val="95BA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49269">
                  <a:defRPr sz="6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410" name="▼"/>
              <p:cNvSpPr txBox="1"/>
              <p:nvPr/>
            </p:nvSpPr>
            <p:spPr>
              <a:xfrm>
                <a:off x="-1" y="15305"/>
                <a:ext cx="131557" cy="180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149269">
                  <a:defRPr sz="6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▼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관리자)근무시간현황_메인(펼치기)(검색영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9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0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5421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422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5423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24" name="TextBox 6"/>
          <p:cNvSpPr txBox="1"/>
          <p:nvPr/>
        </p:nvSpPr>
        <p:spPr>
          <a:xfrm>
            <a:off x="6322781" y="7298863"/>
            <a:ext cx="763025" cy="20917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425" name="직사각형 196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426" name="직사각형 197"/>
          <p:cNvSpPr/>
          <p:nvPr/>
        </p:nvSpPr>
        <p:spPr>
          <a:xfrm>
            <a:off x="3334930" y="2323956"/>
            <a:ext cx="7481359" cy="4818757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27" name="직사각형 198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5428" name="직사각형 199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5429" name="그림 200" descr="그림 2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5430" name="직사각형 20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5431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432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433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436" name="그룹 205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5434" name="그림 206" descr="그림 20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35" name="그림 207" descr="그림 20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37" name="TextBox 208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5441" name="그룹 209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5438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439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40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442" name="TextBox 213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5443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444" name="TextBox 215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근무시간현황</a:t>
            </a:r>
          </a:p>
        </p:txBody>
      </p:sp>
      <p:sp>
        <p:nvSpPr>
          <p:cNvPr id="5445" name="직사각형 259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5446" name="직사각형 260"/>
          <p:cNvSpPr txBox="1"/>
          <p:nvPr/>
        </p:nvSpPr>
        <p:spPr>
          <a:xfrm>
            <a:off x="333021" y="2582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연차관리</a:t>
            </a:r>
          </a:p>
        </p:txBody>
      </p:sp>
      <p:sp>
        <p:nvSpPr>
          <p:cNvPr id="5447" name="직사각형 261"/>
          <p:cNvSpPr txBox="1"/>
          <p:nvPr/>
        </p:nvSpPr>
        <p:spPr>
          <a:xfrm>
            <a:off x="459690" y="2986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ㄴ연차생성</a:t>
            </a:r>
          </a:p>
        </p:txBody>
      </p:sp>
      <p:sp>
        <p:nvSpPr>
          <p:cNvPr id="5448" name="직사각형 262"/>
          <p:cNvSpPr txBox="1"/>
          <p:nvPr/>
        </p:nvSpPr>
        <p:spPr>
          <a:xfrm>
            <a:off x="459690" y="3188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ㄴ연차확정</a:t>
            </a:r>
          </a:p>
        </p:txBody>
      </p:sp>
      <p:sp>
        <p:nvSpPr>
          <p:cNvPr id="5449" name="직사각형 263"/>
          <p:cNvSpPr txBox="1"/>
          <p:nvPr/>
        </p:nvSpPr>
        <p:spPr>
          <a:xfrm>
            <a:off x="459690" y="27845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ㄴ연차조회</a:t>
            </a:r>
          </a:p>
        </p:txBody>
      </p:sp>
      <p:sp>
        <p:nvSpPr>
          <p:cNvPr id="5450" name="직사각형 264"/>
          <p:cNvSpPr txBox="1"/>
          <p:nvPr/>
        </p:nvSpPr>
        <p:spPr>
          <a:xfrm>
            <a:off x="333021" y="3389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5451" name="직사각형 265"/>
          <p:cNvSpPr txBox="1"/>
          <p:nvPr/>
        </p:nvSpPr>
        <p:spPr>
          <a:xfrm>
            <a:off x="459690" y="3591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5452" name="직사각형 266"/>
          <p:cNvSpPr txBox="1"/>
          <p:nvPr/>
        </p:nvSpPr>
        <p:spPr>
          <a:xfrm>
            <a:off x="459690" y="3793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5453" name="직사각형 267"/>
          <p:cNvSpPr txBox="1"/>
          <p:nvPr/>
        </p:nvSpPr>
        <p:spPr>
          <a:xfrm>
            <a:off x="459690" y="3995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ㄴ출퇴근업로드</a:t>
            </a:r>
          </a:p>
        </p:txBody>
      </p:sp>
      <p:sp>
        <p:nvSpPr>
          <p:cNvPr id="5454" name="직사각형 268"/>
          <p:cNvSpPr txBox="1"/>
          <p:nvPr/>
        </p:nvSpPr>
        <p:spPr>
          <a:xfrm>
            <a:off x="333021" y="4600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5455" name="직사각형 269"/>
          <p:cNvSpPr txBox="1"/>
          <p:nvPr/>
        </p:nvSpPr>
        <p:spPr>
          <a:xfrm>
            <a:off x="459690" y="4802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ㄴ일별</a:t>
            </a:r>
            <a:r>
              <a:t>~</a:t>
            </a:r>
            <a:r>
              <a:t>사원별</a:t>
            </a:r>
            <a:r>
              <a:t>..</a:t>
            </a:r>
          </a:p>
        </p:txBody>
      </p:sp>
      <p:sp>
        <p:nvSpPr>
          <p:cNvPr id="5456" name="직사각형 270"/>
          <p:cNvSpPr txBox="1"/>
          <p:nvPr/>
        </p:nvSpPr>
        <p:spPr>
          <a:xfrm>
            <a:off x="333021" y="5206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환경설정</a:t>
            </a:r>
          </a:p>
        </p:txBody>
      </p:sp>
      <p:sp>
        <p:nvSpPr>
          <p:cNvPr id="5457" name="직사각형 271"/>
          <p:cNvSpPr txBox="1"/>
          <p:nvPr/>
        </p:nvSpPr>
        <p:spPr>
          <a:xfrm>
            <a:off x="459690" y="5407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ㄴ근태설정</a:t>
            </a:r>
          </a:p>
        </p:txBody>
      </p:sp>
      <p:sp>
        <p:nvSpPr>
          <p:cNvPr id="5458" name="직사각형 272"/>
          <p:cNvSpPr txBox="1"/>
          <p:nvPr/>
        </p:nvSpPr>
        <p:spPr>
          <a:xfrm>
            <a:off x="459690" y="56097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ㄴ근태코드관리</a:t>
            </a:r>
          </a:p>
        </p:txBody>
      </p:sp>
      <p:sp>
        <p:nvSpPr>
          <p:cNvPr id="5459" name="직사각형 273"/>
          <p:cNvSpPr txBox="1"/>
          <p:nvPr/>
        </p:nvSpPr>
        <p:spPr>
          <a:xfrm>
            <a:off x="459690" y="5811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ㄴ그룹지정관리</a:t>
            </a:r>
          </a:p>
        </p:txBody>
      </p:sp>
      <p:sp>
        <p:nvSpPr>
          <p:cNvPr id="5460" name="직사각형 274"/>
          <p:cNvSpPr txBox="1"/>
          <p:nvPr/>
        </p:nvSpPr>
        <p:spPr>
          <a:xfrm>
            <a:off x="459690" y="6013324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ㄴ근무조지정관리</a:t>
            </a:r>
          </a:p>
        </p:txBody>
      </p:sp>
      <p:sp>
        <p:nvSpPr>
          <p:cNvPr id="5461" name="직사각형 275"/>
          <p:cNvSpPr txBox="1"/>
          <p:nvPr/>
        </p:nvSpPr>
        <p:spPr>
          <a:xfrm>
            <a:off x="459690" y="6207431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ㄴ근무조기준시간관리</a:t>
            </a:r>
          </a:p>
        </p:txBody>
      </p:sp>
      <p:sp>
        <p:nvSpPr>
          <p:cNvPr id="5462" name="직사각형 276"/>
          <p:cNvSpPr txBox="1"/>
          <p:nvPr/>
        </p:nvSpPr>
        <p:spPr>
          <a:xfrm>
            <a:off x="459690" y="6401537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5463" name="직사각형 277"/>
          <p:cNvSpPr txBox="1"/>
          <p:nvPr/>
        </p:nvSpPr>
        <p:spPr>
          <a:xfrm>
            <a:off x="333021" y="6595643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ERP</a:t>
            </a:r>
            <a:r>
              <a:t>근태연동</a:t>
            </a:r>
          </a:p>
        </p:txBody>
      </p:sp>
      <p:sp>
        <p:nvSpPr>
          <p:cNvPr id="5464" name="직사각형 278"/>
          <p:cNvSpPr txBox="1"/>
          <p:nvPr/>
        </p:nvSpPr>
        <p:spPr>
          <a:xfrm>
            <a:off x="459690" y="678974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5465" name="직사각형 279"/>
          <p:cNvSpPr txBox="1"/>
          <p:nvPr/>
        </p:nvSpPr>
        <p:spPr>
          <a:xfrm>
            <a:off x="459690" y="5004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ㄴ근무시간집계</a:t>
            </a:r>
          </a:p>
        </p:txBody>
      </p:sp>
      <p:sp>
        <p:nvSpPr>
          <p:cNvPr id="5466" name="직사각형 280"/>
          <p:cNvSpPr txBox="1"/>
          <p:nvPr/>
        </p:nvSpPr>
        <p:spPr>
          <a:xfrm>
            <a:off x="459690" y="4197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5467" name="직사각형 281"/>
          <p:cNvSpPr txBox="1"/>
          <p:nvPr/>
        </p:nvSpPr>
        <p:spPr>
          <a:xfrm>
            <a:off x="459690" y="4398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grpSp>
        <p:nvGrpSpPr>
          <p:cNvPr id="5473" name="그룹 423"/>
          <p:cNvGrpSpPr/>
          <p:nvPr/>
        </p:nvGrpSpPr>
        <p:grpSpPr>
          <a:xfrm>
            <a:off x="9433251" y="4530788"/>
            <a:ext cx="681445" cy="221755"/>
            <a:chOff x="0" y="0"/>
            <a:chExt cx="681444" cy="221754"/>
          </a:xfrm>
        </p:grpSpPr>
        <p:sp>
          <p:nvSpPr>
            <p:cNvPr id="5468" name="직선 연결선 424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69" name="직선 연결선 425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70" name="직선 연결선 426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71" name="직선 연결선 427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72" name="TextBox 428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기간 순</a:t>
              </a:r>
            </a:p>
          </p:txBody>
        </p:sp>
      </p:grpSp>
      <p:grpSp>
        <p:nvGrpSpPr>
          <p:cNvPr id="5476" name="직사각형 455"/>
          <p:cNvGrpSpPr/>
          <p:nvPr/>
        </p:nvGrpSpPr>
        <p:grpSpPr>
          <a:xfrm>
            <a:off x="10093935" y="4524932"/>
            <a:ext cx="617578" cy="205741"/>
            <a:chOff x="0" y="0"/>
            <a:chExt cx="617577" cy="205740"/>
          </a:xfrm>
        </p:grpSpPr>
        <p:sp>
          <p:nvSpPr>
            <p:cNvPr id="5474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75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sp>
        <p:nvSpPr>
          <p:cNvPr id="5477" name="TextBox 456"/>
          <p:cNvSpPr txBox="1"/>
          <p:nvPr/>
        </p:nvSpPr>
        <p:spPr>
          <a:xfrm>
            <a:off x="3364905" y="3151483"/>
            <a:ext cx="555927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근무시간대별 사원 분포   </a:t>
            </a:r>
            <a:r>
              <a:rPr>
                <a:solidFill>
                  <a:schemeClr val="accent1"/>
                </a:solidFill>
              </a:rPr>
              <a:t>※ </a:t>
            </a:r>
            <a:r>
              <a:rPr>
                <a:solidFill>
                  <a:schemeClr val="accent1"/>
                </a:solidFill>
              </a:rPr>
              <a:t>조회한 기간의 주간 평균 근무시간을 기준으로 산출됩니다</a:t>
            </a:r>
            <a:r>
              <a:rPr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478" name="TextBox 150"/>
          <p:cNvSpPr txBox="1"/>
          <p:nvPr/>
        </p:nvSpPr>
        <p:spPr>
          <a:xfrm>
            <a:off x="3364905" y="4555261"/>
            <a:ext cx="302009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   </a:t>
            </a:r>
            <a:r>
              <a:t>l   </a:t>
            </a:r>
            <a:r>
              <a:t>조회 범위 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34~36h</a:t>
            </a:r>
            <a:r>
              <a:t> </a:t>
            </a:r>
            <a:r>
              <a:t>구간 대상자</a:t>
            </a:r>
          </a:p>
        </p:txBody>
      </p:sp>
      <p:graphicFrame>
        <p:nvGraphicFramePr>
          <p:cNvPr id="5479" name="표 147"/>
          <p:cNvGraphicFramePr/>
          <p:nvPr/>
        </p:nvGraphicFramePr>
        <p:xfrm>
          <a:off x="3427555" y="4779355"/>
          <a:ext cx="7274664" cy="219812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57145"/>
                <a:gridCol w="429260"/>
                <a:gridCol w="510540"/>
                <a:gridCol w="434340"/>
                <a:gridCol w="449580"/>
                <a:gridCol w="601980"/>
                <a:gridCol w="615303"/>
                <a:gridCol w="615303"/>
                <a:gridCol w="615303"/>
                <a:gridCol w="615303"/>
                <a:gridCol w="615303"/>
                <a:gridCol w="615303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야간근무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휴일근무</a:t>
                      </a:r>
                    </a:p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(8</a:t>
                      </a:r>
                      <a:r>
                        <a:t>시간 미만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휴일근무</a:t>
                      </a:r>
                    </a:p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(8</a:t>
                      </a:r>
                      <a:r>
                        <a:t>시간 이상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28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2018-10-06(</a:t>
                      </a:r>
                      <a:r>
                        <a:t>토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hMerge="1">
                  <a:tcPr/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2018-10-05(</a:t>
                      </a:r>
                      <a:r>
                        <a:t>금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hMerge="1">
                  <a:tcPr/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hMerge="1">
                  <a:tcPr/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2018-10-01(</a:t>
                      </a:r>
                      <a:r>
                        <a:t>월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07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hMerge="1">
                  <a:tcPr/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2018-09-30(</a:t>
                      </a:r>
                      <a:r>
                        <a:t>일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05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05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>
                        <a:alpha val="40000"/>
                      </a:srgbClr>
                    </a:solidFill>
                  </a:tcPr>
                </a:tc>
                <a:tc hMerge="1">
                  <a:tcPr/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482" name="타원 245"/>
          <p:cNvGrpSpPr/>
          <p:nvPr/>
        </p:nvGrpSpPr>
        <p:grpSpPr>
          <a:xfrm>
            <a:off x="6813132" y="4932668"/>
            <a:ext cx="114889" cy="180341"/>
            <a:chOff x="0" y="0"/>
            <a:chExt cx="114887" cy="180339"/>
          </a:xfrm>
        </p:grpSpPr>
        <p:sp>
          <p:nvSpPr>
            <p:cNvPr id="5480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5481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5483" name="TextBox 250"/>
          <p:cNvSpPr txBox="1"/>
          <p:nvPr/>
        </p:nvSpPr>
        <p:spPr>
          <a:xfrm>
            <a:off x="3382412" y="6728525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grpSp>
        <p:nvGrpSpPr>
          <p:cNvPr id="5486" name="모서리가 둥근 직사각형 252"/>
          <p:cNvGrpSpPr/>
          <p:nvPr/>
        </p:nvGrpSpPr>
        <p:grpSpPr>
          <a:xfrm>
            <a:off x="6444169" y="5540109"/>
            <a:ext cx="521579" cy="193041"/>
            <a:chOff x="0" y="0"/>
            <a:chExt cx="521577" cy="193039"/>
          </a:xfrm>
        </p:grpSpPr>
        <p:sp>
          <p:nvSpPr>
            <p:cNvPr id="5484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485" name="동의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동의</a:t>
              </a:r>
            </a:p>
          </p:txBody>
        </p:sp>
      </p:grpSp>
      <p:grpSp>
        <p:nvGrpSpPr>
          <p:cNvPr id="5489" name="모서리가 둥근 직사각형 253"/>
          <p:cNvGrpSpPr/>
          <p:nvPr/>
        </p:nvGrpSpPr>
        <p:grpSpPr>
          <a:xfrm>
            <a:off x="6444169" y="5783595"/>
            <a:ext cx="521579" cy="193041"/>
            <a:chOff x="0" y="0"/>
            <a:chExt cx="521577" cy="193039"/>
          </a:xfrm>
        </p:grpSpPr>
        <p:sp>
          <p:nvSpPr>
            <p:cNvPr id="5487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488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5492" name="모서리가 둥근 직사각형 254"/>
          <p:cNvGrpSpPr/>
          <p:nvPr/>
        </p:nvGrpSpPr>
        <p:grpSpPr>
          <a:xfrm>
            <a:off x="6444169" y="6273863"/>
            <a:ext cx="521579" cy="193041"/>
            <a:chOff x="0" y="0"/>
            <a:chExt cx="521577" cy="193039"/>
          </a:xfrm>
        </p:grpSpPr>
        <p:sp>
          <p:nvSpPr>
            <p:cNvPr id="5490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1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5495" name="모서리가 둥근 직사각형 255"/>
          <p:cNvGrpSpPr/>
          <p:nvPr/>
        </p:nvGrpSpPr>
        <p:grpSpPr>
          <a:xfrm>
            <a:off x="6444169" y="6517351"/>
            <a:ext cx="521579" cy="193041"/>
            <a:chOff x="0" y="0"/>
            <a:chExt cx="521577" cy="193039"/>
          </a:xfrm>
        </p:grpSpPr>
        <p:sp>
          <p:nvSpPr>
            <p:cNvPr id="5493" name="모서리가 둥근 직사각형"/>
            <p:cNvSpPr/>
            <p:nvPr/>
          </p:nvSpPr>
          <p:spPr>
            <a:xfrm>
              <a:off x="0" y="14815"/>
              <a:ext cx="521578" cy="163410"/>
            </a:xfrm>
            <a:prstGeom prst="roundRect">
              <a:avLst>
                <a:gd name="adj" fmla="val 4125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4" name="승인"/>
            <p:cNvSpPr txBox="1"/>
            <p:nvPr/>
          </p:nvSpPr>
          <p:spPr>
            <a:xfrm>
              <a:off x="19745" y="0"/>
              <a:ext cx="482088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sp>
        <p:nvSpPr>
          <p:cNvPr id="5496" name="TextBox 256"/>
          <p:cNvSpPr txBox="1"/>
          <p:nvPr/>
        </p:nvSpPr>
        <p:spPr>
          <a:xfrm>
            <a:off x="3382412" y="5212481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_</a:t>
            </a:r>
          </a:p>
        </p:txBody>
      </p:sp>
      <p:sp>
        <p:nvSpPr>
          <p:cNvPr id="5497" name="모서리가 둥근 직사각형 151"/>
          <p:cNvSpPr/>
          <p:nvPr/>
        </p:nvSpPr>
        <p:spPr>
          <a:xfrm>
            <a:off x="10640282" y="5304037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98" name="직사각형 216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499" name="직사각형 148"/>
          <p:cNvSpPr/>
          <p:nvPr/>
        </p:nvSpPr>
        <p:spPr>
          <a:xfrm>
            <a:off x="3421152" y="3398397"/>
            <a:ext cx="7290362" cy="1081108"/>
          </a:xfrm>
          <a:prstGeom prst="rect">
            <a:avLst/>
          </a:prstGeom>
          <a:solidFill>
            <a:srgbClr val="F2F2F2">
              <a:alpha val="20000"/>
            </a:srgbClr>
          </a:solidFill>
          <a:ln w="3175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5500" name="표 154"/>
          <p:cNvGraphicFramePr/>
          <p:nvPr/>
        </p:nvGraphicFramePr>
        <p:xfrm>
          <a:off x="3630962" y="3766804"/>
          <a:ext cx="6862871" cy="40951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</a:tblGrid>
              <a:tr h="409513"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01" name="TextBox 155"/>
          <p:cNvSpPr txBox="1"/>
          <p:nvPr/>
        </p:nvSpPr>
        <p:spPr>
          <a:xfrm>
            <a:off x="4413167" y="4218102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10h</a:t>
            </a:r>
          </a:p>
        </p:txBody>
      </p:sp>
      <p:sp>
        <p:nvSpPr>
          <p:cNvPr id="5502" name="TextBox 171"/>
          <p:cNvSpPr txBox="1"/>
          <p:nvPr/>
        </p:nvSpPr>
        <p:spPr>
          <a:xfrm>
            <a:off x="5395274" y="4218102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20h</a:t>
            </a:r>
          </a:p>
        </p:txBody>
      </p:sp>
      <p:sp>
        <p:nvSpPr>
          <p:cNvPr id="5503" name="TextBox 172"/>
          <p:cNvSpPr txBox="1"/>
          <p:nvPr/>
        </p:nvSpPr>
        <p:spPr>
          <a:xfrm>
            <a:off x="6377380" y="4218102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30h</a:t>
            </a:r>
          </a:p>
        </p:txBody>
      </p:sp>
      <p:sp>
        <p:nvSpPr>
          <p:cNvPr id="5504" name="TextBox 173"/>
          <p:cNvSpPr txBox="1"/>
          <p:nvPr/>
        </p:nvSpPr>
        <p:spPr>
          <a:xfrm>
            <a:off x="7359487" y="4218102"/>
            <a:ext cx="381093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40h</a:t>
            </a:r>
          </a:p>
        </p:txBody>
      </p:sp>
      <p:sp>
        <p:nvSpPr>
          <p:cNvPr id="5505" name="TextBox 174"/>
          <p:cNvSpPr txBox="1"/>
          <p:nvPr/>
        </p:nvSpPr>
        <p:spPr>
          <a:xfrm>
            <a:off x="8339214" y="4218102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50h</a:t>
            </a:r>
          </a:p>
        </p:txBody>
      </p:sp>
      <p:sp>
        <p:nvSpPr>
          <p:cNvPr id="5506" name="TextBox 175"/>
          <p:cNvSpPr txBox="1"/>
          <p:nvPr/>
        </p:nvSpPr>
        <p:spPr>
          <a:xfrm>
            <a:off x="9323700" y="4218102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60h</a:t>
            </a:r>
          </a:p>
        </p:txBody>
      </p:sp>
      <p:sp>
        <p:nvSpPr>
          <p:cNvPr id="5507" name="직선 연결선 176"/>
          <p:cNvSpPr/>
          <p:nvPr/>
        </p:nvSpPr>
        <p:spPr>
          <a:xfrm>
            <a:off x="5590473" y="3766804"/>
            <a:ext cx="1" cy="4720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08" name="직선 연결선 177"/>
          <p:cNvSpPr/>
          <p:nvPr/>
        </p:nvSpPr>
        <p:spPr>
          <a:xfrm>
            <a:off x="6571549" y="3766804"/>
            <a:ext cx="1" cy="4720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09" name="직선 연결선 178"/>
          <p:cNvSpPr/>
          <p:nvPr/>
        </p:nvSpPr>
        <p:spPr>
          <a:xfrm>
            <a:off x="7551369" y="3766804"/>
            <a:ext cx="1" cy="4720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10" name="직선 연결선 179"/>
          <p:cNvSpPr/>
          <p:nvPr/>
        </p:nvSpPr>
        <p:spPr>
          <a:xfrm>
            <a:off x="8529587" y="3766804"/>
            <a:ext cx="1" cy="4720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11" name="직선 연결선 180"/>
          <p:cNvSpPr/>
          <p:nvPr/>
        </p:nvSpPr>
        <p:spPr>
          <a:xfrm>
            <a:off x="9512186" y="3766804"/>
            <a:ext cx="1" cy="4720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12" name="TextBox 181"/>
          <p:cNvSpPr txBox="1"/>
          <p:nvPr/>
        </p:nvSpPr>
        <p:spPr>
          <a:xfrm>
            <a:off x="8529687" y="3529912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solidFill>
                  <a:srgbClr val="FF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52h</a:t>
            </a:r>
          </a:p>
        </p:txBody>
      </p:sp>
      <p:sp>
        <p:nvSpPr>
          <p:cNvPr id="5513" name="직선 연결선 182"/>
          <p:cNvSpPr/>
          <p:nvPr/>
        </p:nvSpPr>
        <p:spPr>
          <a:xfrm>
            <a:off x="8722442" y="3703649"/>
            <a:ext cx="1" cy="469991"/>
          </a:xfrm>
          <a:prstGeom prst="line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14" name="직선 연결선 183"/>
          <p:cNvSpPr/>
          <p:nvPr/>
        </p:nvSpPr>
        <p:spPr>
          <a:xfrm>
            <a:off x="4612573" y="3766804"/>
            <a:ext cx="1" cy="4720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517" name="그룹 184"/>
          <p:cNvGrpSpPr/>
          <p:nvPr/>
        </p:nvGrpSpPr>
        <p:grpSpPr>
          <a:xfrm>
            <a:off x="10435141" y="3475261"/>
            <a:ext cx="203525" cy="189192"/>
            <a:chOff x="0" y="0"/>
            <a:chExt cx="203524" cy="189191"/>
          </a:xfrm>
        </p:grpSpPr>
        <p:sp>
          <p:nvSpPr>
            <p:cNvPr id="5515" name="직사각형 185"/>
            <p:cNvSpPr/>
            <p:nvPr/>
          </p:nvSpPr>
          <p:spPr>
            <a:xfrm>
              <a:off x="-1" y="-1"/>
              <a:ext cx="203526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pic>
          <p:nvPicPr>
            <p:cNvPr id="5516" name="그림 186" descr="그림 18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0953" y="28570"/>
              <a:ext cx="146151" cy="133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18" name="직사각형 187"/>
          <p:cNvSpPr/>
          <p:nvPr/>
        </p:nvSpPr>
        <p:spPr>
          <a:xfrm>
            <a:off x="6962903" y="3763009"/>
            <a:ext cx="195135" cy="410631"/>
          </a:xfrm>
          <a:prstGeom prst="rect">
            <a:avLst/>
          </a:prstGeom>
          <a:ln w="15875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519" name="직사각형 122"/>
          <p:cNvSpPr/>
          <p:nvPr/>
        </p:nvSpPr>
        <p:spPr>
          <a:xfrm>
            <a:off x="1847920" y="2843392"/>
            <a:ext cx="1485830" cy="4269677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520" name="그림 123" descr="그림 1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03374" y="3198290"/>
            <a:ext cx="1370136" cy="3573985"/>
          </a:xfrm>
          <a:prstGeom prst="rect">
            <a:avLst/>
          </a:prstGeom>
          <a:ln w="12700">
            <a:miter lim="400000"/>
          </a:ln>
        </p:spPr>
      </p:pic>
      <p:sp>
        <p:nvSpPr>
          <p:cNvPr id="5521" name="직사각형 124"/>
          <p:cNvSpPr/>
          <p:nvPr/>
        </p:nvSpPr>
        <p:spPr>
          <a:xfrm>
            <a:off x="1848910" y="2324100"/>
            <a:ext cx="1485829" cy="800101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524" name="타원 125"/>
          <p:cNvGrpSpPr/>
          <p:nvPr/>
        </p:nvGrpSpPr>
        <p:grpSpPr>
          <a:xfrm>
            <a:off x="2817114" y="3501737"/>
            <a:ext cx="85615" cy="154941"/>
            <a:chOff x="0" y="0"/>
            <a:chExt cx="85614" cy="154939"/>
          </a:xfrm>
        </p:grpSpPr>
        <p:sp>
          <p:nvSpPr>
            <p:cNvPr id="5522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5523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5527" name="타원 126"/>
          <p:cNvGrpSpPr/>
          <p:nvPr/>
        </p:nvGrpSpPr>
        <p:grpSpPr>
          <a:xfrm>
            <a:off x="2845689" y="3651756"/>
            <a:ext cx="85615" cy="154941"/>
            <a:chOff x="0" y="0"/>
            <a:chExt cx="85614" cy="154939"/>
          </a:xfrm>
        </p:grpSpPr>
        <p:sp>
          <p:nvSpPr>
            <p:cNvPr id="5525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5526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sp>
        <p:nvSpPr>
          <p:cNvPr id="5528" name="모서리가 둥근 직사각형 127"/>
          <p:cNvSpPr/>
          <p:nvPr/>
        </p:nvSpPr>
        <p:spPr>
          <a:xfrm>
            <a:off x="324472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29" name="모서리가 둥근 직사각형 128"/>
          <p:cNvSpPr/>
          <p:nvPr/>
        </p:nvSpPr>
        <p:spPr>
          <a:xfrm>
            <a:off x="2501199" y="4282135"/>
            <a:ext cx="632527" cy="156293"/>
          </a:xfrm>
          <a:prstGeom prst="roundRect">
            <a:avLst>
              <a:gd name="adj" fmla="val 16667"/>
            </a:avLst>
          </a:prstGeom>
          <a:solidFill>
            <a:srgbClr val="E8F8F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532" name="타원 129"/>
          <p:cNvGrpSpPr/>
          <p:nvPr/>
        </p:nvGrpSpPr>
        <p:grpSpPr>
          <a:xfrm>
            <a:off x="2972674" y="4277429"/>
            <a:ext cx="85615" cy="154941"/>
            <a:chOff x="0" y="0"/>
            <a:chExt cx="85614" cy="154939"/>
          </a:xfrm>
        </p:grpSpPr>
        <p:sp>
          <p:nvSpPr>
            <p:cNvPr id="5530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5531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sp>
        <p:nvSpPr>
          <p:cNvPr id="5533" name="직사각형 130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536" name="직사각형 131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5534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5535" name="부서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pic>
        <p:nvPicPr>
          <p:cNvPr id="5537" name="그림 132" descr="그림 13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5538" name="TextBox 133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부서정보</a:t>
            </a:r>
          </a:p>
        </p:txBody>
      </p:sp>
      <p:sp>
        <p:nvSpPr>
          <p:cNvPr id="5539" name="직사각형 134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540" name="직사각형 140"/>
          <p:cNvSpPr/>
          <p:nvPr/>
        </p:nvSpPr>
        <p:spPr>
          <a:xfrm>
            <a:off x="3425104" y="2748892"/>
            <a:ext cx="7293697" cy="341793"/>
          </a:xfrm>
          <a:prstGeom prst="rect">
            <a:avLst/>
          </a:prstGeom>
          <a:solidFill>
            <a:srgbClr val="E8F8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543" name="직사각형 195"/>
          <p:cNvGrpSpPr/>
          <p:nvPr/>
        </p:nvGrpSpPr>
        <p:grpSpPr>
          <a:xfrm>
            <a:off x="8599012" y="2486374"/>
            <a:ext cx="373649" cy="210952"/>
            <a:chOff x="0" y="0"/>
            <a:chExt cx="373648" cy="210951"/>
          </a:xfrm>
        </p:grpSpPr>
        <p:sp>
          <p:nvSpPr>
            <p:cNvPr id="5541" name="직사각형"/>
            <p:cNvSpPr/>
            <p:nvPr/>
          </p:nvSpPr>
          <p:spPr>
            <a:xfrm>
              <a:off x="-1" y="-1"/>
              <a:ext cx="373650" cy="21095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/>
            </a:p>
          </p:txBody>
        </p:sp>
        <p:sp>
          <p:nvSpPr>
            <p:cNvPr id="5542" name="검색"/>
            <p:cNvSpPr txBox="1"/>
            <p:nvPr/>
          </p:nvSpPr>
          <p:spPr>
            <a:xfrm>
              <a:off x="-1" y="2605"/>
              <a:ext cx="373650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5544" name="TextBox 218"/>
          <p:cNvSpPr txBox="1"/>
          <p:nvPr/>
        </p:nvSpPr>
        <p:spPr>
          <a:xfrm>
            <a:off x="5318985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5547" name="직사각형 219"/>
          <p:cNvGrpSpPr/>
          <p:nvPr/>
        </p:nvGrpSpPr>
        <p:grpSpPr>
          <a:xfrm>
            <a:off x="6096370" y="2486374"/>
            <a:ext cx="1020623" cy="210952"/>
            <a:chOff x="0" y="0"/>
            <a:chExt cx="1020622" cy="210951"/>
          </a:xfrm>
        </p:grpSpPr>
        <p:sp>
          <p:nvSpPr>
            <p:cNvPr id="5545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46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5548" name="TextBox 220"/>
          <p:cNvSpPr txBox="1"/>
          <p:nvPr/>
        </p:nvSpPr>
        <p:spPr>
          <a:xfrm>
            <a:off x="6737388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5551" name="직사각형 221"/>
          <p:cNvGrpSpPr/>
          <p:nvPr/>
        </p:nvGrpSpPr>
        <p:grpSpPr>
          <a:xfrm>
            <a:off x="7514773" y="2486374"/>
            <a:ext cx="1020623" cy="210952"/>
            <a:chOff x="0" y="0"/>
            <a:chExt cx="1020622" cy="210951"/>
          </a:xfrm>
        </p:grpSpPr>
        <p:sp>
          <p:nvSpPr>
            <p:cNvPr id="5549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5550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sp>
        <p:nvSpPr>
          <p:cNvPr id="5552" name="TextBox 222"/>
          <p:cNvSpPr txBox="1"/>
          <p:nvPr/>
        </p:nvSpPr>
        <p:spPr>
          <a:xfrm>
            <a:off x="9987091" y="2473332"/>
            <a:ext cx="717188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상세검색 ▼</a:t>
            </a:r>
          </a:p>
        </p:txBody>
      </p:sp>
      <p:grpSp>
        <p:nvGrpSpPr>
          <p:cNvPr id="5555" name="직사각형 223"/>
          <p:cNvGrpSpPr/>
          <p:nvPr/>
        </p:nvGrpSpPr>
        <p:grpSpPr>
          <a:xfrm>
            <a:off x="4007499" y="2487033"/>
            <a:ext cx="1666502" cy="210952"/>
            <a:chOff x="0" y="0"/>
            <a:chExt cx="1666500" cy="210951"/>
          </a:xfrm>
        </p:grpSpPr>
        <p:sp>
          <p:nvSpPr>
            <p:cNvPr id="5553" name="직사각형"/>
            <p:cNvSpPr/>
            <p:nvPr/>
          </p:nvSpPr>
          <p:spPr>
            <a:xfrm>
              <a:off x="0" y="-1"/>
              <a:ext cx="1666501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54" name="2018-09-09 ~ 2018-10-06"/>
            <p:cNvSpPr txBox="1"/>
            <p:nvPr/>
          </p:nvSpPr>
          <p:spPr>
            <a:xfrm>
              <a:off x="0" y="2605"/>
              <a:ext cx="1666501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2018-09-09 ~ 2018-10-06</a:t>
              </a:r>
            </a:p>
          </p:txBody>
        </p:sp>
      </p:grpSp>
      <p:pic>
        <p:nvPicPr>
          <p:cNvPr id="5556" name="Picture 9" descr="Picture 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09100" y="2534921"/>
            <a:ext cx="109114" cy="115175"/>
          </a:xfrm>
          <a:prstGeom prst="rect">
            <a:avLst/>
          </a:prstGeom>
          <a:ln w="12700">
            <a:miter lim="400000"/>
          </a:ln>
        </p:spPr>
      </p:pic>
      <p:sp>
        <p:nvSpPr>
          <p:cNvPr id="5557" name="TextBox 227"/>
          <p:cNvSpPr txBox="1"/>
          <p:nvPr/>
        </p:nvSpPr>
        <p:spPr>
          <a:xfrm>
            <a:off x="3227224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근무기간</a:t>
            </a:r>
          </a:p>
        </p:txBody>
      </p:sp>
      <p:sp>
        <p:nvSpPr>
          <p:cNvPr id="5558" name="TextBox 228"/>
          <p:cNvSpPr txBox="1"/>
          <p:nvPr/>
        </p:nvSpPr>
        <p:spPr>
          <a:xfrm>
            <a:off x="3487551" y="2814412"/>
            <a:ext cx="7845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연장근무 유무</a:t>
            </a:r>
          </a:p>
        </p:txBody>
      </p:sp>
      <p:grpSp>
        <p:nvGrpSpPr>
          <p:cNvPr id="5561" name="직사각형 229"/>
          <p:cNvGrpSpPr/>
          <p:nvPr/>
        </p:nvGrpSpPr>
        <p:grpSpPr>
          <a:xfrm>
            <a:off x="4224235" y="2811808"/>
            <a:ext cx="566848" cy="210952"/>
            <a:chOff x="0" y="0"/>
            <a:chExt cx="566846" cy="210951"/>
          </a:xfrm>
        </p:grpSpPr>
        <p:sp>
          <p:nvSpPr>
            <p:cNvPr id="5559" name="직사각형"/>
            <p:cNvSpPr/>
            <p:nvPr/>
          </p:nvSpPr>
          <p:spPr>
            <a:xfrm>
              <a:off x="0" y="-1"/>
              <a:ext cx="56684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60" name="전체   ▼"/>
            <p:cNvSpPr txBox="1"/>
            <p:nvPr/>
          </p:nvSpPr>
          <p:spPr>
            <a:xfrm>
              <a:off x="0" y="2605"/>
              <a:ext cx="5668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전체</a:t>
              </a:r>
              <a:r>
                <a:t>   </a:t>
              </a:r>
              <a:r>
                <a:t>▼</a:t>
              </a:r>
            </a:p>
          </p:txBody>
        </p:sp>
      </p:grpSp>
      <p:sp>
        <p:nvSpPr>
          <p:cNvPr id="5562" name="TextBox 230"/>
          <p:cNvSpPr txBox="1"/>
          <p:nvPr/>
        </p:nvSpPr>
        <p:spPr>
          <a:xfrm>
            <a:off x="4915699" y="2814412"/>
            <a:ext cx="7845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야간근무 유무</a:t>
            </a:r>
          </a:p>
        </p:txBody>
      </p:sp>
      <p:grpSp>
        <p:nvGrpSpPr>
          <p:cNvPr id="5565" name="직사각형 231"/>
          <p:cNvGrpSpPr/>
          <p:nvPr/>
        </p:nvGrpSpPr>
        <p:grpSpPr>
          <a:xfrm>
            <a:off x="5652384" y="2811808"/>
            <a:ext cx="566848" cy="210952"/>
            <a:chOff x="0" y="0"/>
            <a:chExt cx="566846" cy="210951"/>
          </a:xfrm>
        </p:grpSpPr>
        <p:sp>
          <p:nvSpPr>
            <p:cNvPr id="5563" name="직사각형"/>
            <p:cNvSpPr/>
            <p:nvPr/>
          </p:nvSpPr>
          <p:spPr>
            <a:xfrm>
              <a:off x="0" y="-1"/>
              <a:ext cx="56684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64" name="전체   ▼"/>
            <p:cNvSpPr txBox="1"/>
            <p:nvPr/>
          </p:nvSpPr>
          <p:spPr>
            <a:xfrm>
              <a:off x="0" y="2605"/>
              <a:ext cx="5668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전체</a:t>
              </a:r>
              <a:r>
                <a:t>   </a:t>
              </a:r>
              <a:r>
                <a:t>▼</a:t>
              </a:r>
            </a:p>
          </p:txBody>
        </p:sp>
      </p:grpSp>
      <p:sp>
        <p:nvSpPr>
          <p:cNvPr id="5566" name="TextBox 232"/>
          <p:cNvSpPr txBox="1"/>
          <p:nvPr/>
        </p:nvSpPr>
        <p:spPr>
          <a:xfrm>
            <a:off x="6369115" y="2814434"/>
            <a:ext cx="78452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휴일근무 유무</a:t>
            </a:r>
          </a:p>
        </p:txBody>
      </p:sp>
      <p:grpSp>
        <p:nvGrpSpPr>
          <p:cNvPr id="5569" name="직사각형 233"/>
          <p:cNvGrpSpPr/>
          <p:nvPr/>
        </p:nvGrpSpPr>
        <p:grpSpPr>
          <a:xfrm>
            <a:off x="7105801" y="2811829"/>
            <a:ext cx="566848" cy="210952"/>
            <a:chOff x="0" y="0"/>
            <a:chExt cx="566846" cy="210951"/>
          </a:xfrm>
        </p:grpSpPr>
        <p:sp>
          <p:nvSpPr>
            <p:cNvPr id="5567" name="직사각형"/>
            <p:cNvSpPr/>
            <p:nvPr/>
          </p:nvSpPr>
          <p:spPr>
            <a:xfrm>
              <a:off x="0" y="-1"/>
              <a:ext cx="56684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68" name="전체   ▼"/>
            <p:cNvSpPr txBox="1"/>
            <p:nvPr/>
          </p:nvSpPr>
          <p:spPr>
            <a:xfrm>
              <a:off x="0" y="2605"/>
              <a:ext cx="5668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전체</a:t>
              </a:r>
              <a:r>
                <a:t>   </a:t>
              </a:r>
              <a:r>
                <a:t>▼</a:t>
              </a:r>
            </a:p>
          </p:txBody>
        </p:sp>
      </p:grpSp>
      <p:grpSp>
        <p:nvGrpSpPr>
          <p:cNvPr id="5572" name="직사각형 234"/>
          <p:cNvGrpSpPr/>
          <p:nvPr/>
        </p:nvGrpSpPr>
        <p:grpSpPr>
          <a:xfrm>
            <a:off x="173928" y="1129367"/>
            <a:ext cx="10760773" cy="6020211"/>
            <a:chOff x="0" y="0"/>
            <a:chExt cx="10760771" cy="6020209"/>
          </a:xfrm>
        </p:grpSpPr>
        <p:sp>
          <p:nvSpPr>
            <p:cNvPr id="5570" name="직사각형"/>
            <p:cNvSpPr/>
            <p:nvPr/>
          </p:nvSpPr>
          <p:spPr>
            <a:xfrm>
              <a:off x="-1" y="-1"/>
              <a:ext cx="10760773" cy="6020211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71" name="미사용 템플릿"/>
            <p:cNvSpPr txBox="1"/>
            <p:nvPr/>
          </p:nvSpPr>
          <p:spPr>
            <a:xfrm>
              <a:off x="-1" y="2646884"/>
              <a:ext cx="10760773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미사용 템플릿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관리자)근무시간현황_메인(사원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9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0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5581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82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5583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84" name="TextBox 6"/>
          <p:cNvSpPr txBox="1"/>
          <p:nvPr/>
        </p:nvSpPr>
        <p:spPr>
          <a:xfrm>
            <a:off x="6322781" y="7298863"/>
            <a:ext cx="763025" cy="20917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585" name="직사각형 115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586" name="직사각형 116"/>
          <p:cNvSpPr/>
          <p:nvPr/>
        </p:nvSpPr>
        <p:spPr>
          <a:xfrm>
            <a:off x="3334930" y="2324100"/>
            <a:ext cx="7481359" cy="4788967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87" name="직사각형 117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5588" name="직사각형 118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5589" name="그림 119" descr="그림 1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5590" name="직사각형 120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5591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592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93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596" name="그룹 124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5594" name="그림 125" descr="그림 12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95" name="그림 126" descr="그림 12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97" name="TextBox 127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5601" name="그룹 128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5598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99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00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602" name="TextBox 132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5603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604" name="TextBox 134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근태내역관리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근무시간현황</a:t>
            </a:r>
          </a:p>
        </p:txBody>
      </p:sp>
      <p:sp>
        <p:nvSpPr>
          <p:cNvPr id="5605" name="직사각형 135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606" name="직사각형 136"/>
          <p:cNvSpPr/>
          <p:nvPr/>
        </p:nvSpPr>
        <p:spPr>
          <a:xfrm>
            <a:off x="1847920" y="2843392"/>
            <a:ext cx="1485830" cy="4269677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607" name="그림 137" descr="그림 13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03374" y="3198290"/>
            <a:ext cx="1370136" cy="3573985"/>
          </a:xfrm>
          <a:prstGeom prst="rect">
            <a:avLst/>
          </a:prstGeom>
          <a:ln w="12700">
            <a:miter lim="400000"/>
          </a:ln>
        </p:spPr>
      </p:pic>
      <p:sp>
        <p:nvSpPr>
          <p:cNvPr id="5608" name="직사각형 138"/>
          <p:cNvSpPr/>
          <p:nvPr/>
        </p:nvSpPr>
        <p:spPr>
          <a:xfrm>
            <a:off x="1848910" y="2323957"/>
            <a:ext cx="1485829" cy="800243"/>
          </a:xfrm>
          <a:prstGeom prst="rect">
            <a:avLst/>
          </a:prstGeom>
          <a:solidFill>
            <a:srgbClr val="FFFFFF"/>
          </a:solidFill>
          <a:ln w="3175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09" name="TextBox 139"/>
          <p:cNvSpPr txBox="1"/>
          <p:nvPr/>
        </p:nvSpPr>
        <p:spPr>
          <a:xfrm>
            <a:off x="1816765" y="2882708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부서정보</a:t>
            </a:r>
          </a:p>
        </p:txBody>
      </p:sp>
      <p:sp>
        <p:nvSpPr>
          <p:cNvPr id="5610" name="직사각형 140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5611" name="직사각형 141"/>
          <p:cNvSpPr txBox="1"/>
          <p:nvPr/>
        </p:nvSpPr>
        <p:spPr>
          <a:xfrm>
            <a:off x="333021" y="2582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연차관리</a:t>
            </a:r>
          </a:p>
        </p:txBody>
      </p:sp>
      <p:sp>
        <p:nvSpPr>
          <p:cNvPr id="5612" name="직사각형 142"/>
          <p:cNvSpPr txBox="1"/>
          <p:nvPr/>
        </p:nvSpPr>
        <p:spPr>
          <a:xfrm>
            <a:off x="459690" y="2986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ㄴ연차생성</a:t>
            </a:r>
          </a:p>
        </p:txBody>
      </p:sp>
      <p:sp>
        <p:nvSpPr>
          <p:cNvPr id="5613" name="직사각형 143"/>
          <p:cNvSpPr txBox="1"/>
          <p:nvPr/>
        </p:nvSpPr>
        <p:spPr>
          <a:xfrm>
            <a:off x="459690" y="3188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ㄴ연차확정</a:t>
            </a:r>
          </a:p>
        </p:txBody>
      </p:sp>
      <p:sp>
        <p:nvSpPr>
          <p:cNvPr id="5614" name="직사각형 144"/>
          <p:cNvSpPr txBox="1"/>
          <p:nvPr/>
        </p:nvSpPr>
        <p:spPr>
          <a:xfrm>
            <a:off x="459690" y="27845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ㄴ연차조회</a:t>
            </a:r>
          </a:p>
        </p:txBody>
      </p:sp>
      <p:sp>
        <p:nvSpPr>
          <p:cNvPr id="5615" name="직사각형 145"/>
          <p:cNvSpPr txBox="1"/>
          <p:nvPr/>
        </p:nvSpPr>
        <p:spPr>
          <a:xfrm>
            <a:off x="333021" y="3389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5616" name="직사각형 146"/>
          <p:cNvSpPr txBox="1"/>
          <p:nvPr/>
        </p:nvSpPr>
        <p:spPr>
          <a:xfrm>
            <a:off x="459690" y="3591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5617" name="직사각형 159"/>
          <p:cNvSpPr txBox="1"/>
          <p:nvPr/>
        </p:nvSpPr>
        <p:spPr>
          <a:xfrm>
            <a:off x="459690" y="3793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5618" name="직사각형 180"/>
          <p:cNvSpPr txBox="1"/>
          <p:nvPr/>
        </p:nvSpPr>
        <p:spPr>
          <a:xfrm>
            <a:off x="459690" y="3995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ㄴ출퇴근업로드</a:t>
            </a:r>
          </a:p>
        </p:txBody>
      </p:sp>
      <p:sp>
        <p:nvSpPr>
          <p:cNvPr id="5619" name="직사각형 181"/>
          <p:cNvSpPr txBox="1"/>
          <p:nvPr/>
        </p:nvSpPr>
        <p:spPr>
          <a:xfrm>
            <a:off x="333021" y="4600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5620" name="직사각형 182"/>
          <p:cNvSpPr txBox="1"/>
          <p:nvPr/>
        </p:nvSpPr>
        <p:spPr>
          <a:xfrm>
            <a:off x="459690" y="4802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ㄴ일별</a:t>
            </a:r>
            <a:r>
              <a:t>~</a:t>
            </a:r>
            <a:r>
              <a:t>사원별</a:t>
            </a:r>
            <a:r>
              <a:t>..</a:t>
            </a:r>
          </a:p>
        </p:txBody>
      </p:sp>
      <p:sp>
        <p:nvSpPr>
          <p:cNvPr id="5621" name="직사각형 183"/>
          <p:cNvSpPr txBox="1"/>
          <p:nvPr/>
        </p:nvSpPr>
        <p:spPr>
          <a:xfrm>
            <a:off x="333021" y="5206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환경설정</a:t>
            </a:r>
          </a:p>
        </p:txBody>
      </p:sp>
      <p:sp>
        <p:nvSpPr>
          <p:cNvPr id="5622" name="직사각형 184"/>
          <p:cNvSpPr txBox="1"/>
          <p:nvPr/>
        </p:nvSpPr>
        <p:spPr>
          <a:xfrm>
            <a:off x="459690" y="5407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ㄴ근태설정</a:t>
            </a:r>
          </a:p>
        </p:txBody>
      </p:sp>
      <p:sp>
        <p:nvSpPr>
          <p:cNvPr id="5623" name="직사각형 185"/>
          <p:cNvSpPr txBox="1"/>
          <p:nvPr/>
        </p:nvSpPr>
        <p:spPr>
          <a:xfrm>
            <a:off x="459690" y="56097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ㄴ근태코드관리</a:t>
            </a:r>
          </a:p>
        </p:txBody>
      </p:sp>
      <p:sp>
        <p:nvSpPr>
          <p:cNvPr id="5624" name="직사각형 186"/>
          <p:cNvSpPr txBox="1"/>
          <p:nvPr/>
        </p:nvSpPr>
        <p:spPr>
          <a:xfrm>
            <a:off x="459690" y="5811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ㄴ그룹지정관리</a:t>
            </a:r>
          </a:p>
        </p:txBody>
      </p:sp>
      <p:sp>
        <p:nvSpPr>
          <p:cNvPr id="5625" name="직사각형 187"/>
          <p:cNvSpPr txBox="1"/>
          <p:nvPr/>
        </p:nvSpPr>
        <p:spPr>
          <a:xfrm>
            <a:off x="459690" y="6013324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ㄴ근무조지정관리</a:t>
            </a:r>
          </a:p>
        </p:txBody>
      </p:sp>
      <p:sp>
        <p:nvSpPr>
          <p:cNvPr id="5626" name="직사각형 188"/>
          <p:cNvSpPr txBox="1"/>
          <p:nvPr/>
        </p:nvSpPr>
        <p:spPr>
          <a:xfrm>
            <a:off x="459690" y="6207431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ㄴ근무조기준시간관리</a:t>
            </a:r>
          </a:p>
        </p:txBody>
      </p:sp>
      <p:sp>
        <p:nvSpPr>
          <p:cNvPr id="5627" name="직사각형 189"/>
          <p:cNvSpPr txBox="1"/>
          <p:nvPr/>
        </p:nvSpPr>
        <p:spPr>
          <a:xfrm>
            <a:off x="459690" y="6401537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5628" name="직사각형 190"/>
          <p:cNvSpPr txBox="1"/>
          <p:nvPr/>
        </p:nvSpPr>
        <p:spPr>
          <a:xfrm>
            <a:off x="333021" y="6595643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ERP</a:t>
            </a:r>
            <a:r>
              <a:t>근태연동</a:t>
            </a:r>
          </a:p>
        </p:txBody>
      </p:sp>
      <p:sp>
        <p:nvSpPr>
          <p:cNvPr id="5629" name="직사각형 191"/>
          <p:cNvSpPr txBox="1"/>
          <p:nvPr/>
        </p:nvSpPr>
        <p:spPr>
          <a:xfrm>
            <a:off x="459690" y="678974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5630" name="직사각형 192"/>
          <p:cNvSpPr txBox="1"/>
          <p:nvPr/>
        </p:nvSpPr>
        <p:spPr>
          <a:xfrm>
            <a:off x="459690" y="5004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ㄴ근무시간집계</a:t>
            </a:r>
          </a:p>
        </p:txBody>
      </p:sp>
      <p:sp>
        <p:nvSpPr>
          <p:cNvPr id="5631" name="직사각형 193"/>
          <p:cNvSpPr txBox="1"/>
          <p:nvPr/>
        </p:nvSpPr>
        <p:spPr>
          <a:xfrm>
            <a:off x="459690" y="4197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5632" name="직사각형 194"/>
          <p:cNvSpPr txBox="1"/>
          <p:nvPr/>
        </p:nvSpPr>
        <p:spPr>
          <a:xfrm>
            <a:off x="459690" y="4398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grpSp>
        <p:nvGrpSpPr>
          <p:cNvPr id="5635" name="타원 195"/>
          <p:cNvGrpSpPr/>
          <p:nvPr/>
        </p:nvGrpSpPr>
        <p:grpSpPr>
          <a:xfrm>
            <a:off x="2817114" y="3501737"/>
            <a:ext cx="85615" cy="154941"/>
            <a:chOff x="0" y="0"/>
            <a:chExt cx="85614" cy="154939"/>
          </a:xfrm>
        </p:grpSpPr>
        <p:sp>
          <p:nvSpPr>
            <p:cNvPr id="5633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5634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5638" name="타원 218"/>
          <p:cNvGrpSpPr/>
          <p:nvPr/>
        </p:nvGrpSpPr>
        <p:grpSpPr>
          <a:xfrm>
            <a:off x="2845689" y="3651756"/>
            <a:ext cx="85615" cy="154941"/>
            <a:chOff x="0" y="0"/>
            <a:chExt cx="85614" cy="154939"/>
          </a:xfrm>
        </p:grpSpPr>
        <p:sp>
          <p:nvSpPr>
            <p:cNvPr id="5636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5637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sp>
        <p:nvSpPr>
          <p:cNvPr id="5639" name="모서리가 둥근 직사각형 219"/>
          <p:cNvSpPr/>
          <p:nvPr/>
        </p:nvSpPr>
        <p:spPr>
          <a:xfrm>
            <a:off x="3244724" y="3407895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40" name="모서리가 둥근 직사각형 220"/>
          <p:cNvSpPr/>
          <p:nvPr/>
        </p:nvSpPr>
        <p:spPr>
          <a:xfrm>
            <a:off x="2501199" y="4282135"/>
            <a:ext cx="632527" cy="156293"/>
          </a:xfrm>
          <a:prstGeom prst="roundRect">
            <a:avLst>
              <a:gd name="adj" fmla="val 16667"/>
            </a:avLst>
          </a:prstGeom>
          <a:solidFill>
            <a:srgbClr val="E8F8FF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643" name="타원 221"/>
          <p:cNvGrpSpPr/>
          <p:nvPr/>
        </p:nvGrpSpPr>
        <p:grpSpPr>
          <a:xfrm>
            <a:off x="2972674" y="4277429"/>
            <a:ext cx="85615" cy="154941"/>
            <a:chOff x="0" y="0"/>
            <a:chExt cx="85614" cy="154939"/>
          </a:xfrm>
        </p:grpSpPr>
        <p:sp>
          <p:nvSpPr>
            <p:cNvPr id="5641" name="원"/>
            <p:cNvSpPr/>
            <p:nvPr/>
          </p:nvSpPr>
          <p:spPr>
            <a:xfrm>
              <a:off x="0" y="34662"/>
              <a:ext cx="85615" cy="8561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pPr>
            </a:p>
          </p:txBody>
        </p:sp>
        <p:sp>
          <p:nvSpPr>
            <p:cNvPr id="5642" name="!"/>
            <p:cNvSpPr txBox="1"/>
            <p:nvPr/>
          </p:nvSpPr>
          <p:spPr>
            <a:xfrm>
              <a:off x="12538" y="-1"/>
              <a:ext cx="60539" cy="154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">
                  <a:solidFill>
                    <a:srgbClr val="FF0000"/>
                  </a:solidFill>
                  <a:latin typeface="HY울릉도B"/>
                  <a:ea typeface="HY울릉도B"/>
                  <a:cs typeface="HY울릉도B"/>
                  <a:sym typeface="HY울릉도B"/>
                </a:defRPr>
              </a:lvl1pPr>
            </a:lstStyle>
            <a:p>
              <a:pPr/>
              <a:r>
                <a:t>!</a:t>
              </a:r>
            </a:p>
          </p:txBody>
        </p:sp>
      </p:grpSp>
      <p:grpSp>
        <p:nvGrpSpPr>
          <p:cNvPr id="5646" name="직사각형 242"/>
          <p:cNvGrpSpPr/>
          <p:nvPr/>
        </p:nvGrpSpPr>
        <p:grpSpPr>
          <a:xfrm>
            <a:off x="10093935" y="4256158"/>
            <a:ext cx="617578" cy="205741"/>
            <a:chOff x="0" y="0"/>
            <a:chExt cx="617577" cy="205740"/>
          </a:xfrm>
        </p:grpSpPr>
        <p:sp>
          <p:nvSpPr>
            <p:cNvPr id="5644" name="직사각형"/>
            <p:cNvSpPr/>
            <p:nvPr/>
          </p:nvSpPr>
          <p:spPr>
            <a:xfrm>
              <a:off x="0" y="8274"/>
              <a:ext cx="617578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45" name="엑셀저장"/>
            <p:cNvSpPr txBox="1"/>
            <p:nvPr/>
          </p:nvSpPr>
          <p:spPr>
            <a:xfrm>
              <a:off x="0" y="0"/>
              <a:ext cx="61757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엑셀저장</a:t>
              </a:r>
            </a:p>
          </p:txBody>
        </p:sp>
      </p:grpSp>
      <p:sp>
        <p:nvSpPr>
          <p:cNvPr id="5647" name="TextBox 243"/>
          <p:cNvSpPr txBox="1"/>
          <p:nvPr/>
        </p:nvSpPr>
        <p:spPr>
          <a:xfrm>
            <a:off x="3364905" y="2882708"/>
            <a:ext cx="555927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근무시간대별 사원 분포   </a:t>
            </a:r>
            <a:r>
              <a:rPr>
                <a:solidFill>
                  <a:schemeClr val="accent1"/>
                </a:solidFill>
              </a:rPr>
              <a:t>※ </a:t>
            </a:r>
            <a:r>
              <a:rPr>
                <a:solidFill>
                  <a:schemeClr val="accent1"/>
                </a:solidFill>
              </a:rPr>
              <a:t>조회한 기간의 주간 평균 근무시간을 기준으로 산출됩니다</a:t>
            </a:r>
            <a:r>
              <a:rPr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648" name="TextBox 244"/>
          <p:cNvSpPr txBox="1"/>
          <p:nvPr/>
        </p:nvSpPr>
        <p:spPr>
          <a:xfrm>
            <a:off x="3364905" y="4286487"/>
            <a:ext cx="1608340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</a:t>
            </a:r>
          </a:p>
        </p:txBody>
      </p:sp>
      <p:sp>
        <p:nvSpPr>
          <p:cNvPr id="5649" name="직사각형 246"/>
          <p:cNvSpPr/>
          <p:nvPr/>
        </p:nvSpPr>
        <p:spPr>
          <a:xfrm>
            <a:off x="3421152" y="3124760"/>
            <a:ext cx="7290362" cy="1081108"/>
          </a:xfrm>
          <a:prstGeom prst="rect">
            <a:avLst/>
          </a:prstGeom>
          <a:solidFill>
            <a:srgbClr val="F2F2F2">
              <a:alpha val="20000"/>
            </a:srgbClr>
          </a:solidFill>
          <a:ln w="3175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5650" name="표 249"/>
          <p:cNvGraphicFramePr/>
          <p:nvPr/>
        </p:nvGraphicFramePr>
        <p:xfrm>
          <a:off x="3630962" y="3493167"/>
          <a:ext cx="6862871" cy="40951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  <a:gridCol w="196082"/>
              </a:tblGrid>
              <a:tr h="409513"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D4E3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95BA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2B75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t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/>
                        <a:t>　</a:t>
                      </a:r>
                    </a:p>
                  </a:txBody>
                  <a:tcPr marL="0" marR="0" marT="0" marB="0" anchor="ctr" anchorCtr="0" horzOverflow="overflow">
                    <a:lnL w="3175">
                      <a:solidFill>
                        <a:srgbClr val="D9D9D9"/>
                      </a:solidFill>
                    </a:lnL>
                    <a:lnR w="3175">
                      <a:solidFill>
                        <a:srgbClr val="D9D9D9"/>
                      </a:solidFill>
                    </a:lnR>
                    <a:lnT w="3175">
                      <a:solidFill>
                        <a:srgbClr val="D9D9D9"/>
                      </a:solidFill>
                    </a:lnT>
                    <a:lnB w="3175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51" name="TextBox 250"/>
          <p:cNvSpPr txBox="1"/>
          <p:nvPr/>
        </p:nvSpPr>
        <p:spPr>
          <a:xfrm>
            <a:off x="4413167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10h</a:t>
            </a:r>
          </a:p>
        </p:txBody>
      </p:sp>
      <p:sp>
        <p:nvSpPr>
          <p:cNvPr id="5652" name="TextBox 251"/>
          <p:cNvSpPr txBox="1"/>
          <p:nvPr/>
        </p:nvSpPr>
        <p:spPr>
          <a:xfrm>
            <a:off x="5395274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20h</a:t>
            </a:r>
          </a:p>
        </p:txBody>
      </p:sp>
      <p:sp>
        <p:nvSpPr>
          <p:cNvPr id="5653" name="TextBox 252"/>
          <p:cNvSpPr txBox="1"/>
          <p:nvPr/>
        </p:nvSpPr>
        <p:spPr>
          <a:xfrm>
            <a:off x="6377380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30h</a:t>
            </a:r>
          </a:p>
        </p:txBody>
      </p:sp>
      <p:sp>
        <p:nvSpPr>
          <p:cNvPr id="5654" name="TextBox 253"/>
          <p:cNvSpPr txBox="1"/>
          <p:nvPr/>
        </p:nvSpPr>
        <p:spPr>
          <a:xfrm>
            <a:off x="7359487" y="3944464"/>
            <a:ext cx="381093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40h</a:t>
            </a:r>
          </a:p>
        </p:txBody>
      </p:sp>
      <p:sp>
        <p:nvSpPr>
          <p:cNvPr id="5655" name="TextBox 254"/>
          <p:cNvSpPr txBox="1"/>
          <p:nvPr/>
        </p:nvSpPr>
        <p:spPr>
          <a:xfrm>
            <a:off x="8339214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50h</a:t>
            </a:r>
          </a:p>
        </p:txBody>
      </p:sp>
      <p:sp>
        <p:nvSpPr>
          <p:cNvPr id="5656" name="TextBox 255"/>
          <p:cNvSpPr txBox="1"/>
          <p:nvPr/>
        </p:nvSpPr>
        <p:spPr>
          <a:xfrm>
            <a:off x="9323700" y="394446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60h</a:t>
            </a:r>
          </a:p>
        </p:txBody>
      </p:sp>
      <p:sp>
        <p:nvSpPr>
          <p:cNvPr id="5657" name="직선 연결선 256"/>
          <p:cNvSpPr/>
          <p:nvPr/>
        </p:nvSpPr>
        <p:spPr>
          <a:xfrm>
            <a:off x="5590473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58" name="직선 연결선 257"/>
          <p:cNvSpPr/>
          <p:nvPr/>
        </p:nvSpPr>
        <p:spPr>
          <a:xfrm>
            <a:off x="6571549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59" name="직선 연결선 258"/>
          <p:cNvSpPr/>
          <p:nvPr/>
        </p:nvSpPr>
        <p:spPr>
          <a:xfrm>
            <a:off x="7551369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60" name="직선 연결선 282"/>
          <p:cNvSpPr/>
          <p:nvPr/>
        </p:nvSpPr>
        <p:spPr>
          <a:xfrm>
            <a:off x="8529587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61" name="직선 연결선 293"/>
          <p:cNvSpPr/>
          <p:nvPr/>
        </p:nvSpPr>
        <p:spPr>
          <a:xfrm>
            <a:off x="9512186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62" name="TextBox 294"/>
          <p:cNvSpPr txBox="1"/>
          <p:nvPr/>
        </p:nvSpPr>
        <p:spPr>
          <a:xfrm>
            <a:off x="8529687" y="3256274"/>
            <a:ext cx="381092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00">
                <a:solidFill>
                  <a:srgbClr val="FF0000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52h</a:t>
            </a:r>
          </a:p>
        </p:txBody>
      </p:sp>
      <p:sp>
        <p:nvSpPr>
          <p:cNvPr id="5663" name="직선 연결선 295"/>
          <p:cNvSpPr/>
          <p:nvPr/>
        </p:nvSpPr>
        <p:spPr>
          <a:xfrm>
            <a:off x="8722442" y="3430011"/>
            <a:ext cx="1" cy="469991"/>
          </a:xfrm>
          <a:prstGeom prst="line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64" name="TextBox 296"/>
          <p:cNvSpPr txBox="1"/>
          <p:nvPr/>
        </p:nvSpPr>
        <p:spPr>
          <a:xfrm>
            <a:off x="3364905" y="4286487"/>
            <a:ext cx="3020096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</a:t>
            </a:r>
            <a:r>
              <a:t>근무시간 현황   </a:t>
            </a:r>
            <a:r>
              <a:t>l   </a:t>
            </a:r>
            <a:r>
              <a:t>조회 범위 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전체</a:t>
            </a:r>
            <a:r>
              <a:t> </a:t>
            </a:r>
            <a:r>
              <a:t>구간 대상자</a:t>
            </a:r>
          </a:p>
        </p:txBody>
      </p:sp>
      <p:sp>
        <p:nvSpPr>
          <p:cNvPr id="5665" name="직선 연결선 302"/>
          <p:cNvSpPr/>
          <p:nvPr/>
        </p:nvSpPr>
        <p:spPr>
          <a:xfrm>
            <a:off x="4612573" y="3493166"/>
            <a:ext cx="1" cy="4720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668" name="그룹 303"/>
          <p:cNvGrpSpPr/>
          <p:nvPr/>
        </p:nvGrpSpPr>
        <p:grpSpPr>
          <a:xfrm>
            <a:off x="10435141" y="3201623"/>
            <a:ext cx="203525" cy="189192"/>
            <a:chOff x="0" y="0"/>
            <a:chExt cx="203524" cy="189191"/>
          </a:xfrm>
        </p:grpSpPr>
        <p:sp>
          <p:nvSpPr>
            <p:cNvPr id="5666" name="직사각형 304"/>
            <p:cNvSpPr/>
            <p:nvPr/>
          </p:nvSpPr>
          <p:spPr>
            <a:xfrm>
              <a:off x="-1" y="-1"/>
              <a:ext cx="203526" cy="189192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pic>
          <p:nvPicPr>
            <p:cNvPr id="5667" name="그림 305" descr="그림 305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953" y="28570"/>
              <a:ext cx="146151" cy="133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669" name="직사각형 306"/>
          <p:cNvSpPr/>
          <p:nvPr/>
        </p:nvSpPr>
        <p:spPr>
          <a:xfrm>
            <a:off x="1912372" y="2414584"/>
            <a:ext cx="1354704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672" name="직사각형 307"/>
          <p:cNvGrpSpPr/>
          <p:nvPr/>
        </p:nvGrpSpPr>
        <p:grpSpPr>
          <a:xfrm>
            <a:off x="1991737" y="2476829"/>
            <a:ext cx="1205488" cy="210952"/>
            <a:chOff x="0" y="0"/>
            <a:chExt cx="1205486" cy="210951"/>
          </a:xfrm>
        </p:grpSpPr>
        <p:sp>
          <p:nvSpPr>
            <p:cNvPr id="5670" name="직사각형"/>
            <p:cNvSpPr/>
            <p:nvPr/>
          </p:nvSpPr>
          <p:spPr>
            <a:xfrm>
              <a:off x="0" y="-1"/>
              <a:ext cx="1205487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5671" name="부서 검색"/>
            <p:cNvSpPr txBox="1"/>
            <p:nvPr/>
          </p:nvSpPr>
          <p:spPr>
            <a:xfrm>
              <a:off x="0" y="2605"/>
              <a:ext cx="120548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pic>
        <p:nvPicPr>
          <p:cNvPr id="5673" name="그림 308" descr="그림 30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29698" y="2517100"/>
            <a:ext cx="134080" cy="127376"/>
          </a:xfrm>
          <a:prstGeom prst="rect">
            <a:avLst/>
          </a:prstGeom>
          <a:ln w="12700">
            <a:miter lim="400000"/>
          </a:ln>
        </p:spPr>
      </p:pic>
      <p:sp>
        <p:nvSpPr>
          <p:cNvPr id="5674" name="직사각형 309"/>
          <p:cNvSpPr/>
          <p:nvPr/>
        </p:nvSpPr>
        <p:spPr>
          <a:xfrm>
            <a:off x="3425104" y="2414584"/>
            <a:ext cx="7290521" cy="341793"/>
          </a:xfrm>
          <a:prstGeom prst="rect">
            <a:avLst/>
          </a:prstGeom>
          <a:solidFill>
            <a:srgbClr val="D4E3FF"/>
          </a:solidFill>
          <a:ln w="31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675" name="TextBox 311"/>
          <p:cNvSpPr txBox="1"/>
          <p:nvPr/>
        </p:nvSpPr>
        <p:spPr>
          <a:xfrm>
            <a:off x="5318985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부서</a:t>
            </a:r>
          </a:p>
        </p:txBody>
      </p:sp>
      <p:grpSp>
        <p:nvGrpSpPr>
          <p:cNvPr id="5678" name="직사각형 312"/>
          <p:cNvGrpSpPr/>
          <p:nvPr/>
        </p:nvGrpSpPr>
        <p:grpSpPr>
          <a:xfrm>
            <a:off x="6096370" y="2486374"/>
            <a:ext cx="1020623" cy="210952"/>
            <a:chOff x="0" y="0"/>
            <a:chExt cx="1020622" cy="210951"/>
          </a:xfrm>
        </p:grpSpPr>
        <p:sp>
          <p:nvSpPr>
            <p:cNvPr id="5676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77" name="부서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부서 검색</a:t>
              </a:r>
            </a:p>
          </p:txBody>
        </p:sp>
      </p:grpSp>
      <p:sp>
        <p:nvSpPr>
          <p:cNvPr id="5679" name="TextBox 313"/>
          <p:cNvSpPr txBox="1"/>
          <p:nvPr/>
        </p:nvSpPr>
        <p:spPr>
          <a:xfrm>
            <a:off x="6737388" y="2488978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이름</a:t>
            </a:r>
          </a:p>
        </p:txBody>
      </p:sp>
      <p:grpSp>
        <p:nvGrpSpPr>
          <p:cNvPr id="5682" name="직사각형 314"/>
          <p:cNvGrpSpPr/>
          <p:nvPr/>
        </p:nvGrpSpPr>
        <p:grpSpPr>
          <a:xfrm>
            <a:off x="7514773" y="2486374"/>
            <a:ext cx="1020623" cy="210952"/>
            <a:chOff x="0" y="0"/>
            <a:chExt cx="1020622" cy="210951"/>
          </a:xfrm>
        </p:grpSpPr>
        <p:sp>
          <p:nvSpPr>
            <p:cNvPr id="5680" name="직사각형"/>
            <p:cNvSpPr/>
            <p:nvPr/>
          </p:nvSpPr>
          <p:spPr>
            <a:xfrm>
              <a:off x="-1" y="-1"/>
              <a:ext cx="1020624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A6A6A6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5681" name="사원명 검색"/>
            <p:cNvSpPr txBox="1"/>
            <p:nvPr/>
          </p:nvSpPr>
          <p:spPr>
            <a:xfrm>
              <a:off x="-1" y="2605"/>
              <a:ext cx="102062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사원명 검색</a:t>
              </a:r>
            </a:p>
          </p:txBody>
        </p:sp>
      </p:grpSp>
      <p:grpSp>
        <p:nvGrpSpPr>
          <p:cNvPr id="5685" name="직사각형 315"/>
          <p:cNvGrpSpPr/>
          <p:nvPr/>
        </p:nvGrpSpPr>
        <p:grpSpPr>
          <a:xfrm>
            <a:off x="4007499" y="2487033"/>
            <a:ext cx="1666502" cy="210952"/>
            <a:chOff x="0" y="0"/>
            <a:chExt cx="1666500" cy="210951"/>
          </a:xfrm>
        </p:grpSpPr>
        <p:sp>
          <p:nvSpPr>
            <p:cNvPr id="5683" name="직사각형"/>
            <p:cNvSpPr/>
            <p:nvPr/>
          </p:nvSpPr>
          <p:spPr>
            <a:xfrm>
              <a:off x="0" y="-1"/>
              <a:ext cx="1666501" cy="21095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684" name="2018-09-09 ~ 2018-10-06"/>
            <p:cNvSpPr txBox="1"/>
            <p:nvPr/>
          </p:nvSpPr>
          <p:spPr>
            <a:xfrm>
              <a:off x="0" y="2605"/>
              <a:ext cx="1666501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2018-09-09 ~ 2018-10-06</a:t>
              </a:r>
            </a:p>
          </p:txBody>
        </p:sp>
      </p:grpSp>
      <p:pic>
        <p:nvPicPr>
          <p:cNvPr id="5686" name="Picture 9" descr="Picture 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09100" y="2534921"/>
            <a:ext cx="109114" cy="115175"/>
          </a:xfrm>
          <a:prstGeom prst="rect">
            <a:avLst/>
          </a:prstGeom>
          <a:ln w="12700">
            <a:miter lim="400000"/>
          </a:ln>
        </p:spPr>
      </p:pic>
      <p:sp>
        <p:nvSpPr>
          <p:cNvPr id="5687" name="TextBox 317"/>
          <p:cNvSpPr txBox="1"/>
          <p:nvPr/>
        </p:nvSpPr>
        <p:spPr>
          <a:xfrm>
            <a:off x="3227224" y="2489637"/>
            <a:ext cx="8252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근무기간</a:t>
            </a:r>
          </a:p>
        </p:txBody>
      </p:sp>
      <p:grpSp>
        <p:nvGrpSpPr>
          <p:cNvPr id="5693" name="그룹 318"/>
          <p:cNvGrpSpPr/>
          <p:nvPr/>
        </p:nvGrpSpPr>
        <p:grpSpPr>
          <a:xfrm>
            <a:off x="9433251" y="4262013"/>
            <a:ext cx="681445" cy="221756"/>
            <a:chOff x="0" y="0"/>
            <a:chExt cx="681444" cy="221754"/>
          </a:xfrm>
        </p:grpSpPr>
        <p:sp>
          <p:nvSpPr>
            <p:cNvPr id="5688" name="직선 연결선 319"/>
            <p:cNvSpPr/>
            <p:nvPr/>
          </p:nvSpPr>
          <p:spPr>
            <a:xfrm>
              <a:off x="0" y="109834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89" name="직선 연결선 320"/>
            <p:cNvSpPr/>
            <p:nvPr/>
          </p:nvSpPr>
          <p:spPr>
            <a:xfrm>
              <a:off x="0" y="161486"/>
              <a:ext cx="144001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90" name="직선 연결선 321"/>
            <p:cNvSpPr/>
            <p:nvPr/>
          </p:nvSpPr>
          <p:spPr>
            <a:xfrm flipV="1">
              <a:off x="43978" y="79632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91" name="직선 연결선 322"/>
            <p:cNvSpPr/>
            <p:nvPr/>
          </p:nvSpPr>
          <p:spPr>
            <a:xfrm flipV="1">
              <a:off x="98745" y="132020"/>
              <a:ext cx="2" cy="5868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92" name="TextBox 323"/>
            <p:cNvSpPr txBox="1"/>
            <p:nvPr/>
          </p:nvSpPr>
          <p:spPr>
            <a:xfrm>
              <a:off x="107946" y="0"/>
              <a:ext cx="573499" cy="221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 u="sng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사원 순</a:t>
              </a:r>
            </a:p>
          </p:txBody>
        </p:sp>
      </p:grpSp>
      <p:graphicFrame>
        <p:nvGraphicFramePr>
          <p:cNvPr id="5694" name="표 324"/>
          <p:cNvGraphicFramePr/>
          <p:nvPr/>
        </p:nvGraphicFramePr>
        <p:xfrm>
          <a:off x="3427555" y="4510582"/>
          <a:ext cx="7274664" cy="25340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57145"/>
                <a:gridCol w="429260"/>
                <a:gridCol w="510540"/>
                <a:gridCol w="434340"/>
                <a:gridCol w="449580"/>
                <a:gridCol w="601980"/>
                <a:gridCol w="615303"/>
                <a:gridCol w="615303"/>
                <a:gridCol w="615303"/>
                <a:gridCol w="615303"/>
                <a:gridCol w="615303"/>
                <a:gridCol w="615303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합계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기본근무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연장근무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야간근무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휴일근무</a:t>
                      </a:r>
                    </a:p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(8</a:t>
                      </a:r>
                      <a:r>
                        <a:t>시간 미만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휴일근무</a:t>
                      </a:r>
                    </a:p>
                    <a:p>
                      <a:pPr algn="ctr" defTabSz="1007912">
                        <a:defRPr sz="6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(8</a:t>
                      </a:r>
                      <a:r>
                        <a:t>시간 이상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28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40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28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05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28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38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32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solidFill>
                            <a:srgbClr val="D9D9D9"/>
                          </a:solidFill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solidFill>
                            <a:srgbClr val="FF0000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60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40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06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02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08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defRPr>
                      </a:pPr>
                      <a:r>
                        <a:t>04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5902">
                <a:tc gridSpan="12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8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&lt;&lt; &lt; 1 &gt; &gt;&gt;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5697" name="직사각형 325"/>
          <p:cNvGrpSpPr/>
          <p:nvPr/>
        </p:nvGrpSpPr>
        <p:grpSpPr>
          <a:xfrm>
            <a:off x="4077947" y="6766448"/>
            <a:ext cx="466726" cy="205742"/>
            <a:chOff x="0" y="0"/>
            <a:chExt cx="466725" cy="205740"/>
          </a:xfrm>
        </p:grpSpPr>
        <p:sp>
          <p:nvSpPr>
            <p:cNvPr id="5695" name="직사각형"/>
            <p:cNvSpPr/>
            <p:nvPr/>
          </p:nvSpPr>
          <p:spPr>
            <a:xfrm>
              <a:off x="0" y="20228"/>
              <a:ext cx="466725" cy="16528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/>
            </a:p>
          </p:txBody>
        </p:sp>
        <p:sp>
          <p:nvSpPr>
            <p:cNvPr id="5696" name="25  ▼"/>
            <p:cNvSpPr txBox="1"/>
            <p:nvPr/>
          </p:nvSpPr>
          <p:spPr>
            <a:xfrm>
              <a:off x="0" y="0"/>
              <a:ext cx="46672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25  </a:t>
              </a:r>
              <a:r>
                <a:t>▼</a:t>
              </a:r>
            </a:p>
          </p:txBody>
        </p:sp>
      </p:grpSp>
      <p:grpSp>
        <p:nvGrpSpPr>
          <p:cNvPr id="5700" name="타원 326"/>
          <p:cNvGrpSpPr/>
          <p:nvPr/>
        </p:nvGrpSpPr>
        <p:grpSpPr>
          <a:xfrm>
            <a:off x="6813132" y="4663894"/>
            <a:ext cx="114889" cy="180341"/>
            <a:chOff x="0" y="0"/>
            <a:chExt cx="114887" cy="180339"/>
          </a:xfrm>
        </p:grpSpPr>
        <p:sp>
          <p:nvSpPr>
            <p:cNvPr id="5698" name="원"/>
            <p:cNvSpPr/>
            <p:nvPr/>
          </p:nvSpPr>
          <p:spPr>
            <a:xfrm>
              <a:off x="0" y="32726"/>
              <a:ext cx="114888" cy="11488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</a:p>
          </p:txBody>
        </p:sp>
        <p:sp>
          <p:nvSpPr>
            <p:cNvPr id="5699" name="?"/>
            <p:cNvSpPr txBox="1"/>
            <p:nvPr/>
          </p:nvSpPr>
          <p:spPr>
            <a:xfrm>
              <a:off x="16824" y="-1"/>
              <a:ext cx="8123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  <a:latin typeface="NanumGothic Bold"/>
                  <a:ea typeface="NanumGothic Bold"/>
                  <a:cs typeface="NanumGothic Bold"/>
                  <a:sym typeface="NanumGothic Bold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aphicFrame>
        <p:nvGraphicFramePr>
          <p:cNvPr id="5701" name="표 327"/>
          <p:cNvGraphicFramePr/>
          <p:nvPr/>
        </p:nvGraphicFramePr>
        <p:xfrm>
          <a:off x="4824395" y="4510582"/>
          <a:ext cx="1586406" cy="219812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57145"/>
                <a:gridCol w="429260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근무기간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2018-09-30 ~ 2018-10-06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2018-09-23 ~ 2018-09-29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2" name="표 328"/>
          <p:cNvGraphicFramePr/>
          <p:nvPr/>
        </p:nvGraphicFramePr>
        <p:xfrm>
          <a:off x="3427555" y="4510582"/>
          <a:ext cx="1394461" cy="219812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10540"/>
                <a:gridCol w="434340"/>
                <a:gridCol w="449580"/>
              </a:tblGrid>
              <a:tr h="491570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부서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직급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이름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E8F8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사원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최게임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김야근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과장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회계팀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600">
                          <a:latin typeface="NanumGothic Bold"/>
                          <a:ea typeface="NanumGothic Bold"/>
                          <a:cs typeface="NanumGothic Bold"/>
                          <a:sym typeface="NanumGothic Bold"/>
                        </a:rPr>
                        <a:t>주개발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03" name="TextBox 329"/>
          <p:cNvSpPr txBox="1"/>
          <p:nvPr/>
        </p:nvSpPr>
        <p:spPr>
          <a:xfrm>
            <a:off x="4787412" y="5241335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704" name="TextBox 330"/>
          <p:cNvSpPr txBox="1"/>
          <p:nvPr/>
        </p:nvSpPr>
        <p:spPr>
          <a:xfrm>
            <a:off x="4787412" y="5484186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705" name="TextBox 331"/>
          <p:cNvSpPr txBox="1"/>
          <p:nvPr/>
        </p:nvSpPr>
        <p:spPr>
          <a:xfrm>
            <a:off x="4787412" y="5727036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706" name="TextBox 332"/>
          <p:cNvSpPr txBox="1"/>
          <p:nvPr/>
        </p:nvSpPr>
        <p:spPr>
          <a:xfrm>
            <a:off x="4787412" y="4998896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707" name="TextBox 333"/>
          <p:cNvSpPr txBox="1"/>
          <p:nvPr/>
        </p:nvSpPr>
        <p:spPr>
          <a:xfrm>
            <a:off x="4787412" y="6216901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708" name="TextBox 334"/>
          <p:cNvSpPr txBox="1"/>
          <p:nvPr/>
        </p:nvSpPr>
        <p:spPr>
          <a:xfrm>
            <a:off x="4787412" y="6459751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709" name="TextBox 335"/>
          <p:cNvSpPr txBox="1"/>
          <p:nvPr/>
        </p:nvSpPr>
        <p:spPr>
          <a:xfrm>
            <a:off x="4787412" y="5974462"/>
            <a:ext cx="206145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710" name="모서리가 둥근 직사각형 336"/>
          <p:cNvSpPr/>
          <p:nvPr/>
        </p:nvSpPr>
        <p:spPr>
          <a:xfrm>
            <a:off x="10640282" y="5035263"/>
            <a:ext cx="45720" cy="770467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3175">
            <a:solidFill>
              <a:srgbClr val="80808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717" name="그룹 340"/>
          <p:cNvGrpSpPr/>
          <p:nvPr/>
        </p:nvGrpSpPr>
        <p:grpSpPr>
          <a:xfrm>
            <a:off x="8599012" y="2486374"/>
            <a:ext cx="1066926" cy="210952"/>
            <a:chOff x="0" y="0"/>
            <a:chExt cx="1066925" cy="210951"/>
          </a:xfrm>
        </p:grpSpPr>
        <p:grpSp>
          <p:nvGrpSpPr>
            <p:cNvPr id="5713" name="직사각형 341"/>
            <p:cNvGrpSpPr/>
            <p:nvPr/>
          </p:nvGrpSpPr>
          <p:grpSpPr>
            <a:xfrm>
              <a:off x="-1" y="-1"/>
              <a:ext cx="927506" cy="210953"/>
              <a:chOff x="0" y="0"/>
              <a:chExt cx="927505" cy="210951"/>
            </a:xfrm>
          </p:grpSpPr>
          <p:sp>
            <p:nvSpPr>
              <p:cNvPr id="5711" name="직사각형"/>
              <p:cNvSpPr/>
              <p:nvPr/>
            </p:nvSpPr>
            <p:spPr>
              <a:xfrm>
                <a:off x="-1" y="-1"/>
                <a:ext cx="927507" cy="21095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49269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712" name="선택부서 내 검색"/>
              <p:cNvSpPr txBox="1"/>
              <p:nvPr/>
            </p:nvSpPr>
            <p:spPr>
              <a:xfrm>
                <a:off x="-1" y="2605"/>
                <a:ext cx="92750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149269">
                  <a:defRPr sz="8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선택부서 내 검색</a:t>
                </a:r>
              </a:p>
            </p:txBody>
          </p:sp>
        </p:grpSp>
        <p:grpSp>
          <p:nvGrpSpPr>
            <p:cNvPr id="5716" name="직사각형 342"/>
            <p:cNvGrpSpPr/>
            <p:nvPr/>
          </p:nvGrpSpPr>
          <p:grpSpPr>
            <a:xfrm>
              <a:off x="935370" y="-1"/>
              <a:ext cx="131556" cy="210953"/>
              <a:chOff x="0" y="0"/>
              <a:chExt cx="131555" cy="210951"/>
            </a:xfrm>
          </p:grpSpPr>
          <p:sp>
            <p:nvSpPr>
              <p:cNvPr id="5714" name="직사각형"/>
              <p:cNvSpPr/>
              <p:nvPr/>
            </p:nvSpPr>
            <p:spPr>
              <a:xfrm>
                <a:off x="-1" y="-1"/>
                <a:ext cx="131557" cy="210953"/>
              </a:xfrm>
              <a:prstGeom prst="rect">
                <a:avLst/>
              </a:prstGeom>
              <a:solidFill>
                <a:srgbClr val="95BA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49269">
                  <a:defRPr sz="6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715" name="▼"/>
              <p:cNvSpPr txBox="1"/>
              <p:nvPr/>
            </p:nvSpPr>
            <p:spPr>
              <a:xfrm>
                <a:off x="-1" y="15305"/>
                <a:ext cx="131557" cy="180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149269">
                  <a:defRPr sz="600">
                    <a:solidFill>
                      <a:srgbClr val="FFFFFF"/>
                    </a:solidFill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▼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4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5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5726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727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5728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29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관리자)근무시간집계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6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7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5738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739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5740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41" name="직사각형 6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42" name="직사각형 7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5743" name="직사각형 9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5744" name="그림 10" descr="그림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5745" name="직사각형 12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5746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47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748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751" name="그룹 18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5749" name="그림 19" descr="그림 19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50" name="그림 20" descr="그림 2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52" name="TextBox 21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5756" name="그룹 22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5753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754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55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757" name="TextBox 26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5758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59" name="TextBox 28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근태내역집계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근무시간집계</a:t>
            </a:r>
          </a:p>
        </p:txBody>
      </p:sp>
      <p:sp>
        <p:nvSpPr>
          <p:cNvPr id="5760" name="직사각형 29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61" name="직사각형 30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5762" name="직사각형 31"/>
          <p:cNvSpPr txBox="1"/>
          <p:nvPr/>
        </p:nvSpPr>
        <p:spPr>
          <a:xfrm>
            <a:off x="333021" y="2582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연차관리</a:t>
            </a:r>
          </a:p>
        </p:txBody>
      </p:sp>
      <p:sp>
        <p:nvSpPr>
          <p:cNvPr id="5763" name="직사각형 32"/>
          <p:cNvSpPr txBox="1"/>
          <p:nvPr/>
        </p:nvSpPr>
        <p:spPr>
          <a:xfrm>
            <a:off x="459690" y="2986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ㄴ연차생성</a:t>
            </a:r>
          </a:p>
        </p:txBody>
      </p:sp>
      <p:sp>
        <p:nvSpPr>
          <p:cNvPr id="5764" name="직사각형 33"/>
          <p:cNvSpPr txBox="1"/>
          <p:nvPr/>
        </p:nvSpPr>
        <p:spPr>
          <a:xfrm>
            <a:off x="459690" y="3188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ㄴ연차확정</a:t>
            </a:r>
          </a:p>
        </p:txBody>
      </p:sp>
      <p:sp>
        <p:nvSpPr>
          <p:cNvPr id="5765" name="직사각형 34"/>
          <p:cNvSpPr txBox="1"/>
          <p:nvPr/>
        </p:nvSpPr>
        <p:spPr>
          <a:xfrm>
            <a:off x="459690" y="27845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ㄴ연차조회</a:t>
            </a:r>
          </a:p>
        </p:txBody>
      </p:sp>
      <p:sp>
        <p:nvSpPr>
          <p:cNvPr id="5766" name="직사각형 35"/>
          <p:cNvSpPr txBox="1"/>
          <p:nvPr/>
        </p:nvSpPr>
        <p:spPr>
          <a:xfrm>
            <a:off x="333021" y="3389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5767" name="직사각형 36"/>
          <p:cNvSpPr txBox="1"/>
          <p:nvPr/>
        </p:nvSpPr>
        <p:spPr>
          <a:xfrm>
            <a:off x="459690" y="3591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5768" name="직사각형 37"/>
          <p:cNvSpPr txBox="1"/>
          <p:nvPr/>
        </p:nvSpPr>
        <p:spPr>
          <a:xfrm>
            <a:off x="459690" y="3793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5769" name="직사각형 38"/>
          <p:cNvSpPr txBox="1"/>
          <p:nvPr/>
        </p:nvSpPr>
        <p:spPr>
          <a:xfrm>
            <a:off x="459690" y="3995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ㄴ출퇴근업로드</a:t>
            </a:r>
          </a:p>
        </p:txBody>
      </p:sp>
      <p:sp>
        <p:nvSpPr>
          <p:cNvPr id="5770" name="직사각형 39"/>
          <p:cNvSpPr txBox="1"/>
          <p:nvPr/>
        </p:nvSpPr>
        <p:spPr>
          <a:xfrm>
            <a:off x="333021" y="4600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5771" name="직사각형 40"/>
          <p:cNvSpPr txBox="1"/>
          <p:nvPr/>
        </p:nvSpPr>
        <p:spPr>
          <a:xfrm>
            <a:off x="459690" y="4802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ㄴ일별</a:t>
            </a:r>
            <a:r>
              <a:t>~</a:t>
            </a:r>
            <a:r>
              <a:t>사원별</a:t>
            </a:r>
            <a:r>
              <a:t>..</a:t>
            </a:r>
          </a:p>
        </p:txBody>
      </p:sp>
      <p:sp>
        <p:nvSpPr>
          <p:cNvPr id="5772" name="직사각형 41"/>
          <p:cNvSpPr txBox="1"/>
          <p:nvPr/>
        </p:nvSpPr>
        <p:spPr>
          <a:xfrm>
            <a:off x="333021" y="5206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환경설정</a:t>
            </a:r>
          </a:p>
        </p:txBody>
      </p:sp>
      <p:sp>
        <p:nvSpPr>
          <p:cNvPr id="5773" name="직사각형 42"/>
          <p:cNvSpPr txBox="1"/>
          <p:nvPr/>
        </p:nvSpPr>
        <p:spPr>
          <a:xfrm>
            <a:off x="459690" y="5407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ㄴ근태설정</a:t>
            </a:r>
          </a:p>
        </p:txBody>
      </p:sp>
      <p:sp>
        <p:nvSpPr>
          <p:cNvPr id="5774" name="직사각형 43"/>
          <p:cNvSpPr txBox="1"/>
          <p:nvPr/>
        </p:nvSpPr>
        <p:spPr>
          <a:xfrm>
            <a:off x="459690" y="56097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ㄴ근태코드관리</a:t>
            </a:r>
          </a:p>
        </p:txBody>
      </p:sp>
      <p:sp>
        <p:nvSpPr>
          <p:cNvPr id="5775" name="직사각형 44"/>
          <p:cNvSpPr txBox="1"/>
          <p:nvPr/>
        </p:nvSpPr>
        <p:spPr>
          <a:xfrm>
            <a:off x="459690" y="5811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ㄴ그룹지정관리</a:t>
            </a:r>
          </a:p>
        </p:txBody>
      </p:sp>
      <p:sp>
        <p:nvSpPr>
          <p:cNvPr id="5776" name="직사각형 45"/>
          <p:cNvSpPr txBox="1"/>
          <p:nvPr/>
        </p:nvSpPr>
        <p:spPr>
          <a:xfrm>
            <a:off x="459690" y="6013324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ㄴ근무조지정관리</a:t>
            </a:r>
          </a:p>
        </p:txBody>
      </p:sp>
      <p:sp>
        <p:nvSpPr>
          <p:cNvPr id="5777" name="직사각형 46"/>
          <p:cNvSpPr txBox="1"/>
          <p:nvPr/>
        </p:nvSpPr>
        <p:spPr>
          <a:xfrm>
            <a:off x="459690" y="6207431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ㄴ근무조기준시간관리</a:t>
            </a:r>
          </a:p>
        </p:txBody>
      </p:sp>
      <p:sp>
        <p:nvSpPr>
          <p:cNvPr id="5778" name="직사각형 47"/>
          <p:cNvSpPr txBox="1"/>
          <p:nvPr/>
        </p:nvSpPr>
        <p:spPr>
          <a:xfrm>
            <a:off x="459690" y="6401537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5779" name="직사각형 48"/>
          <p:cNvSpPr txBox="1"/>
          <p:nvPr/>
        </p:nvSpPr>
        <p:spPr>
          <a:xfrm>
            <a:off x="333021" y="6595643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ERP</a:t>
            </a:r>
            <a:r>
              <a:t>근태연동</a:t>
            </a:r>
          </a:p>
        </p:txBody>
      </p:sp>
      <p:sp>
        <p:nvSpPr>
          <p:cNvPr id="5780" name="직사각형 49"/>
          <p:cNvSpPr txBox="1"/>
          <p:nvPr/>
        </p:nvSpPr>
        <p:spPr>
          <a:xfrm>
            <a:off x="459690" y="678974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5781" name="직사각형 50"/>
          <p:cNvSpPr txBox="1"/>
          <p:nvPr/>
        </p:nvSpPr>
        <p:spPr>
          <a:xfrm>
            <a:off x="459690" y="5004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ㄴ근무시간집계</a:t>
            </a:r>
          </a:p>
        </p:txBody>
      </p:sp>
      <p:sp>
        <p:nvSpPr>
          <p:cNvPr id="5782" name="직사각형 51"/>
          <p:cNvSpPr txBox="1"/>
          <p:nvPr/>
        </p:nvSpPr>
        <p:spPr>
          <a:xfrm>
            <a:off x="459690" y="4197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5783" name="직사각형 52"/>
          <p:cNvSpPr txBox="1"/>
          <p:nvPr/>
        </p:nvSpPr>
        <p:spPr>
          <a:xfrm>
            <a:off x="459690" y="4398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0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91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5792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793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5794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95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일정)보낸보고서_보고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2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3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5804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805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5806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07" name="직사각형 6"/>
          <p:cNvSpPr/>
          <p:nvPr/>
        </p:nvSpPr>
        <p:spPr>
          <a:xfrm>
            <a:off x="173930" y="1129367"/>
            <a:ext cx="5931595" cy="6032772"/>
          </a:xfrm>
          <a:prstGeom prst="rect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810" name="직사각형 2"/>
          <p:cNvGrpSpPr/>
          <p:nvPr/>
        </p:nvGrpSpPr>
        <p:grpSpPr>
          <a:xfrm>
            <a:off x="173930" y="1235246"/>
            <a:ext cx="5931595" cy="299383"/>
            <a:chOff x="0" y="0"/>
            <a:chExt cx="5931594" cy="299381"/>
          </a:xfrm>
        </p:grpSpPr>
        <p:sp>
          <p:nvSpPr>
            <p:cNvPr id="5808" name="직사각형"/>
            <p:cNvSpPr/>
            <p:nvPr/>
          </p:nvSpPr>
          <p:spPr>
            <a:xfrm>
              <a:off x="0" y="0"/>
              <a:ext cx="5931595" cy="29938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09" name="일일업무보고"/>
            <p:cNvSpPr txBox="1"/>
            <p:nvPr/>
          </p:nvSpPr>
          <p:spPr>
            <a:xfrm>
              <a:off x="0" y="46820"/>
              <a:ext cx="593159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일일업무보고</a:t>
              </a:r>
            </a:p>
          </p:txBody>
        </p:sp>
      </p:grpSp>
      <p:graphicFrame>
        <p:nvGraphicFramePr>
          <p:cNvPr id="5811" name="표 57"/>
          <p:cNvGraphicFramePr/>
          <p:nvPr/>
        </p:nvGraphicFramePr>
        <p:xfrm>
          <a:off x="301358" y="1833684"/>
          <a:ext cx="5670551" cy="52551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54563"/>
                <a:gridCol w="864636"/>
                <a:gridCol w="1803667"/>
                <a:gridCol w="691883"/>
                <a:gridCol w="1955800"/>
              </a:tblGrid>
              <a:tr h="222200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     </a:t>
                      </a:r>
                      <a:r>
                        <a:t>일일             수시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2200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보고대상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참조대상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2200">
                <a:tc rowSpan="8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근태</a:t>
                      </a:r>
                    </a:p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현황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수정 가능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22200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신청근태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[</a:t>
                      </a:r>
                      <a:r>
                        <a:t>교육 </a:t>
                      </a:r>
                      <a:r>
                        <a:t>&gt; </a:t>
                      </a:r>
                      <a:r>
                        <a:t>사내교육</a:t>
                      </a:r>
                      <a:r>
                        <a:t>] 2018-06-21 </a:t>
                      </a:r>
                      <a:r>
                        <a:t>교육 신청의 건 </a:t>
                      </a:r>
                      <a:r>
                        <a:t>(ABC-123)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vMerge="1">
                  <a:tcPr/>
                </a:tc>
                <a:tc v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[</a:t>
                      </a:r>
                      <a:r>
                        <a:t>연장근무</a:t>
                      </a:r>
                      <a:r>
                        <a:t>]</a:t>
                      </a:r>
                      <a:r>
                        <a:t> </a:t>
                      </a:r>
                      <a:r>
                        <a:t>2018-06-21 19:00 ~ 22:00 </a:t>
                      </a:r>
                      <a:r>
                        <a:t>연장근무 신청의 건 </a:t>
                      </a:r>
                      <a:r>
                        <a:t>(ABC-456)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출</a:t>
                      </a:r>
                      <a:r>
                        <a:t>/</a:t>
                      </a:r>
                      <a:r>
                        <a:t>퇴근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                           ~   </a:t>
                      </a:r>
                      <a:r>
                        <a:t>                                              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(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시스템 등록시간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: 08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35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~ 21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45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제외 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                      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(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기본근무 제외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: 01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00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분 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/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연장근무 제외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: 00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30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</a:t>
                      </a:r>
                      <a:r>
                        <a:t>당일</a:t>
                      </a:r>
                      <a:r>
                        <a:t>) </a:t>
                      </a:r>
                      <a: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  </a:t>
                      </a:r>
                      <a:r>
                        <a:rPr>
                          <a:solidFill>
                            <a:srgbClr val="BFBFBF"/>
                          </a:solidFill>
                        </a:rPr>
                        <a:t>   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(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기본근무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: 07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00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분 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/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연장근무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: 02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00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</a:t>
                      </a:r>
                      <a:r>
                        <a:t>주간</a:t>
                      </a:r>
                      <a:r>
                        <a:t>) </a:t>
                      </a:r>
                      <a: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2018-06-16(</a:t>
                      </a:r>
                      <a:r>
                        <a:t>월</a:t>
                      </a:r>
                      <a:r>
                        <a:t>) ~ 2018-06-21(</a:t>
                      </a:r>
                      <a:r>
                        <a:t>목</a:t>
                      </a:r>
                      <a:r>
                        <a:t>) :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36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시간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00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분</a:t>
                      </a:r>
                      <a:r>
                        <a:t>    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334655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근태 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연차 현황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총 연차일수 </a:t>
                      </a:r>
                      <a:r>
                        <a:t>: 15</a:t>
                      </a:r>
                      <a:r>
                        <a:t>일  </a:t>
                      </a:r>
                      <a:r>
                        <a:t>/  </a:t>
                      </a:r>
                      <a:r>
                        <a:t>사용일수 </a:t>
                      </a:r>
                      <a:r>
                        <a:t>: 10</a:t>
                      </a:r>
                      <a:r>
                        <a:t>일 </a:t>
                      </a:r>
                      <a:r>
                        <a:t> /  </a:t>
                      </a:r>
                      <a:r>
                        <a:t>잔여일수 </a:t>
                      </a:r>
                      <a:r>
                        <a:t>: 5</a:t>
                      </a:r>
                      <a:r>
                        <a:t>일    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※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사용일수는 사용 예정인 일수를 포함합니다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320141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주요일정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                                                                                                                                                      +  -</a:t>
                      </a:r>
                    </a:p>
                  </a:txBody>
                  <a:tcPr marL="45720" marR="45720" marT="45720" marB="45720" anchor="b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726744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주요업무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                                                                                                                                                      +  -</a:t>
                      </a:r>
                    </a:p>
                  </a:txBody>
                  <a:tcPr marL="45720" marR="45720" marT="45720" marB="45720" anchor="b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320141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전일 주요업무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20142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기타 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1011355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파일첨부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5814" name="직사각형 60"/>
          <p:cNvGrpSpPr/>
          <p:nvPr/>
        </p:nvGrpSpPr>
        <p:grpSpPr>
          <a:xfrm>
            <a:off x="4110127" y="1844981"/>
            <a:ext cx="898130" cy="193041"/>
            <a:chOff x="0" y="0"/>
            <a:chExt cx="898128" cy="193039"/>
          </a:xfrm>
        </p:grpSpPr>
        <p:sp>
          <p:nvSpPr>
            <p:cNvPr id="5812" name="직사각형"/>
            <p:cNvSpPr/>
            <p:nvPr/>
          </p:nvSpPr>
          <p:spPr>
            <a:xfrm>
              <a:off x="0" y="28025"/>
              <a:ext cx="898129" cy="13699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13" name="2018-06-21(목)"/>
            <p:cNvSpPr txBox="1"/>
            <p:nvPr/>
          </p:nvSpPr>
          <p:spPr>
            <a:xfrm>
              <a:off x="0" y="0"/>
              <a:ext cx="898129" cy="193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2018-06-21(</a:t>
              </a:r>
              <a:r>
                <a:t>목</a:t>
              </a:r>
              <a:r>
                <a:t>)</a:t>
              </a:r>
            </a:p>
          </p:txBody>
        </p:sp>
      </p:grpSp>
      <p:pic>
        <p:nvPicPr>
          <p:cNvPr id="581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6056" y="1894833"/>
            <a:ext cx="109114" cy="115175"/>
          </a:xfrm>
          <a:prstGeom prst="rect">
            <a:avLst/>
          </a:prstGeom>
          <a:ln w="12700">
            <a:miter lim="400000"/>
          </a:ln>
        </p:spPr>
      </p:pic>
      <p:sp>
        <p:nvSpPr>
          <p:cNvPr id="5816" name="직사각형 62"/>
          <p:cNvSpPr/>
          <p:nvPr/>
        </p:nvSpPr>
        <p:spPr>
          <a:xfrm>
            <a:off x="4110127" y="2098949"/>
            <a:ext cx="1398232" cy="136989"/>
          </a:xfrm>
          <a:prstGeom prst="rect">
            <a:avLst/>
          </a:prstGeom>
          <a:solidFill>
            <a:srgbClr val="FFFFFF"/>
          </a:solid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819" name="직사각형 63"/>
          <p:cNvGrpSpPr/>
          <p:nvPr/>
        </p:nvGrpSpPr>
        <p:grpSpPr>
          <a:xfrm>
            <a:off x="5531732" y="2070923"/>
            <a:ext cx="357626" cy="193041"/>
            <a:chOff x="0" y="0"/>
            <a:chExt cx="357624" cy="193039"/>
          </a:xfrm>
        </p:grpSpPr>
        <p:sp>
          <p:nvSpPr>
            <p:cNvPr id="5817" name="직사각형"/>
            <p:cNvSpPr/>
            <p:nvPr/>
          </p:nvSpPr>
          <p:spPr>
            <a:xfrm>
              <a:off x="0" y="28025"/>
              <a:ext cx="357625" cy="13699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18" name="선택"/>
            <p:cNvSpPr txBox="1"/>
            <p:nvPr/>
          </p:nvSpPr>
          <p:spPr>
            <a:xfrm>
              <a:off x="0" y="0"/>
              <a:ext cx="357625" cy="193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선택</a:t>
              </a:r>
            </a:p>
          </p:txBody>
        </p:sp>
      </p:grpSp>
      <p:sp>
        <p:nvSpPr>
          <p:cNvPr id="5820" name="직사각형 64"/>
          <p:cNvSpPr/>
          <p:nvPr/>
        </p:nvSpPr>
        <p:spPr>
          <a:xfrm>
            <a:off x="1611084" y="2097307"/>
            <a:ext cx="555904" cy="136989"/>
          </a:xfrm>
          <a:prstGeom prst="rect">
            <a:avLst/>
          </a:prstGeom>
          <a:solidFill>
            <a:srgbClr val="FFFFFF"/>
          </a:solid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823" name="직사각형 65"/>
          <p:cNvGrpSpPr/>
          <p:nvPr/>
        </p:nvGrpSpPr>
        <p:grpSpPr>
          <a:xfrm>
            <a:off x="2190363" y="2069281"/>
            <a:ext cx="357626" cy="193041"/>
            <a:chOff x="0" y="0"/>
            <a:chExt cx="357624" cy="193039"/>
          </a:xfrm>
        </p:grpSpPr>
        <p:sp>
          <p:nvSpPr>
            <p:cNvPr id="5821" name="직사각형"/>
            <p:cNvSpPr/>
            <p:nvPr/>
          </p:nvSpPr>
          <p:spPr>
            <a:xfrm>
              <a:off x="0" y="28025"/>
              <a:ext cx="357625" cy="13699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22" name="선택"/>
            <p:cNvSpPr txBox="1"/>
            <p:nvPr/>
          </p:nvSpPr>
          <p:spPr>
            <a:xfrm>
              <a:off x="0" y="0"/>
              <a:ext cx="357625" cy="193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선택</a:t>
              </a:r>
            </a:p>
          </p:txBody>
        </p:sp>
      </p:grpSp>
      <p:pic>
        <p:nvPicPr>
          <p:cNvPr id="5824" name="그림 70" descr="그림 70"/>
          <p:cNvPicPr>
            <a:picLocks noChangeAspect="1"/>
          </p:cNvPicPr>
          <p:nvPr/>
        </p:nvPicPr>
        <p:blipFill>
          <a:blip r:embed="rId4">
            <a:extLst/>
          </a:blip>
          <a:srcRect l="0" t="0" r="32100" b="80672"/>
          <a:stretch>
            <a:fillRect/>
          </a:stretch>
        </p:blipFill>
        <p:spPr>
          <a:xfrm>
            <a:off x="1595845" y="6134286"/>
            <a:ext cx="4296921" cy="230382"/>
          </a:xfrm>
          <a:prstGeom prst="rect">
            <a:avLst/>
          </a:prstGeom>
          <a:ln w="12700">
            <a:miter lim="400000"/>
          </a:ln>
        </p:spPr>
      </p:pic>
      <p:sp>
        <p:nvSpPr>
          <p:cNvPr id="5825" name="직사각형 71"/>
          <p:cNvSpPr/>
          <p:nvPr/>
        </p:nvSpPr>
        <p:spPr>
          <a:xfrm>
            <a:off x="1611842" y="4432774"/>
            <a:ext cx="3754192" cy="224608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26" name="직사각형 72"/>
          <p:cNvSpPr/>
          <p:nvPr/>
        </p:nvSpPr>
        <p:spPr>
          <a:xfrm>
            <a:off x="1611842" y="4761550"/>
            <a:ext cx="3754192" cy="162966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27" name="직사각형 73"/>
          <p:cNvSpPr/>
          <p:nvPr/>
        </p:nvSpPr>
        <p:spPr>
          <a:xfrm>
            <a:off x="1611842" y="5474272"/>
            <a:ext cx="3754192" cy="22460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28" name="직사각형 74"/>
          <p:cNvSpPr/>
          <p:nvPr/>
        </p:nvSpPr>
        <p:spPr>
          <a:xfrm>
            <a:off x="1611085" y="5794337"/>
            <a:ext cx="3760394" cy="22460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29" name="직사각형 77"/>
          <p:cNvSpPr/>
          <p:nvPr/>
        </p:nvSpPr>
        <p:spPr>
          <a:xfrm>
            <a:off x="1611842" y="4996853"/>
            <a:ext cx="3754192" cy="387598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832" name="직사각형 82"/>
          <p:cNvGrpSpPr/>
          <p:nvPr/>
        </p:nvGrpSpPr>
        <p:grpSpPr>
          <a:xfrm>
            <a:off x="5225429" y="1609459"/>
            <a:ext cx="357626" cy="193041"/>
            <a:chOff x="0" y="0"/>
            <a:chExt cx="357624" cy="193039"/>
          </a:xfrm>
        </p:grpSpPr>
        <p:sp>
          <p:nvSpPr>
            <p:cNvPr id="5830" name="직사각형"/>
            <p:cNvSpPr/>
            <p:nvPr/>
          </p:nvSpPr>
          <p:spPr>
            <a:xfrm>
              <a:off x="0" y="16140"/>
              <a:ext cx="357625" cy="16076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31" name="보고"/>
            <p:cNvSpPr txBox="1"/>
            <p:nvPr/>
          </p:nvSpPr>
          <p:spPr>
            <a:xfrm>
              <a:off x="0" y="-1"/>
              <a:ext cx="357625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보고</a:t>
              </a:r>
            </a:p>
          </p:txBody>
        </p:sp>
      </p:grpSp>
      <p:grpSp>
        <p:nvGrpSpPr>
          <p:cNvPr id="5835" name="직사각형 83"/>
          <p:cNvGrpSpPr/>
          <p:nvPr/>
        </p:nvGrpSpPr>
        <p:grpSpPr>
          <a:xfrm>
            <a:off x="5602356" y="1609459"/>
            <a:ext cx="357626" cy="193041"/>
            <a:chOff x="0" y="0"/>
            <a:chExt cx="357624" cy="193039"/>
          </a:xfrm>
        </p:grpSpPr>
        <p:sp>
          <p:nvSpPr>
            <p:cNvPr id="5833" name="직사각형"/>
            <p:cNvSpPr/>
            <p:nvPr/>
          </p:nvSpPr>
          <p:spPr>
            <a:xfrm>
              <a:off x="0" y="16140"/>
              <a:ext cx="357625" cy="16076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34" name="저장"/>
            <p:cNvSpPr txBox="1"/>
            <p:nvPr/>
          </p:nvSpPr>
          <p:spPr>
            <a:xfrm>
              <a:off x="0" y="-1"/>
              <a:ext cx="357625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저장</a:t>
              </a:r>
            </a:p>
          </p:txBody>
        </p:sp>
      </p:grpSp>
      <p:sp>
        <p:nvSpPr>
          <p:cNvPr id="5836" name="Circle"/>
          <p:cNvSpPr/>
          <p:nvPr/>
        </p:nvSpPr>
        <p:spPr>
          <a:xfrm>
            <a:off x="1625371" y="1897882"/>
            <a:ext cx="97359" cy="97359"/>
          </a:xfrm>
          <a:prstGeom prst="ellipse">
            <a:avLst/>
          </a:prstGeom>
          <a:gradFill>
            <a:gsLst>
              <a:gs pos="0">
                <a:srgbClr val="404040"/>
              </a:gs>
              <a:gs pos="45000">
                <a:srgbClr val="FFFFFF"/>
              </a:gs>
              <a:gs pos="83000">
                <a:srgbClr val="FFFFFF"/>
              </a:gs>
              <a:gs pos="100000">
                <a:srgbClr val="FFFFFF"/>
              </a:gs>
            </a:gsLst>
            <a:path path="circle">
              <a:fillToRect l="37721" t="-19636" r="62278" b="119636"/>
            </a:path>
          </a:gradFill>
          <a:ln w="635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37" name="Circle"/>
          <p:cNvSpPr/>
          <p:nvPr/>
        </p:nvSpPr>
        <p:spPr>
          <a:xfrm>
            <a:off x="2107196" y="1897882"/>
            <a:ext cx="97359" cy="97359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38" name="직사각형 87"/>
          <p:cNvSpPr/>
          <p:nvPr/>
        </p:nvSpPr>
        <p:spPr>
          <a:xfrm>
            <a:off x="173929" y="1129367"/>
            <a:ext cx="5931598" cy="6032772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843" name="그룹 88"/>
          <p:cNvGrpSpPr/>
          <p:nvPr/>
        </p:nvGrpSpPr>
        <p:grpSpPr>
          <a:xfrm>
            <a:off x="6033516" y="1631252"/>
            <a:ext cx="144019" cy="5421582"/>
            <a:chOff x="0" y="0"/>
            <a:chExt cx="144018" cy="5421581"/>
          </a:xfrm>
        </p:grpSpPr>
        <p:sp>
          <p:nvSpPr>
            <p:cNvPr id="5839" name="Track"/>
            <p:cNvSpPr/>
            <p:nvPr/>
          </p:nvSpPr>
          <p:spPr>
            <a:xfrm rot="5400000">
              <a:off x="-2638782" y="2638781"/>
              <a:ext cx="5421582" cy="144019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40" name="Scroll Thumb"/>
            <p:cNvSpPr/>
            <p:nvPr/>
          </p:nvSpPr>
          <p:spPr>
            <a:xfrm rot="5400000">
              <a:off x="-340565" y="534531"/>
              <a:ext cx="825220" cy="8267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41" name="Chevron"/>
            <p:cNvSpPr/>
            <p:nvPr/>
          </p:nvSpPr>
          <p:spPr>
            <a:xfrm flipH="1" rot="10800000">
              <a:off x="40036" y="59452"/>
              <a:ext cx="64009" cy="3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55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/>
            </a:solidFill>
            <a:ln w="3175" cap="sq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8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42" name="Chevron"/>
            <p:cNvSpPr/>
            <p:nvPr/>
          </p:nvSpPr>
          <p:spPr>
            <a:xfrm flipH="1">
              <a:off x="40036" y="5316437"/>
              <a:ext cx="64010" cy="3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55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/>
            </a:solidFill>
            <a:ln w="3175" cap="sq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8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</p:grpSp>
      <p:grpSp>
        <p:nvGrpSpPr>
          <p:cNvPr id="5846" name="직사각형 98"/>
          <p:cNvGrpSpPr/>
          <p:nvPr/>
        </p:nvGrpSpPr>
        <p:grpSpPr>
          <a:xfrm>
            <a:off x="1642265" y="2085155"/>
            <a:ext cx="441415" cy="167641"/>
            <a:chOff x="0" y="0"/>
            <a:chExt cx="441413" cy="167639"/>
          </a:xfrm>
        </p:grpSpPr>
        <p:sp>
          <p:nvSpPr>
            <p:cNvPr id="5844" name="직사각형"/>
            <p:cNvSpPr/>
            <p:nvPr/>
          </p:nvSpPr>
          <p:spPr>
            <a:xfrm>
              <a:off x="0" y="42768"/>
              <a:ext cx="441414" cy="82104"/>
            </a:xfrm>
            <a:prstGeom prst="rect">
              <a:avLst/>
            </a:prstGeom>
            <a:solidFill>
              <a:srgbClr val="E8F8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500">
                  <a:solidFill>
                    <a:srgbClr val="40404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45" name="차팀장 X"/>
            <p:cNvSpPr txBox="1"/>
            <p:nvPr/>
          </p:nvSpPr>
          <p:spPr>
            <a:xfrm>
              <a:off x="0" y="-1"/>
              <a:ext cx="441414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500">
                  <a:solidFill>
                    <a:srgbClr val="40404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차팀장 </a:t>
              </a:r>
              <a:r>
                <a:t>X</a:t>
              </a:r>
            </a:p>
          </p:txBody>
        </p:sp>
      </p:grpSp>
      <p:grpSp>
        <p:nvGrpSpPr>
          <p:cNvPr id="5849" name="직사각형 99"/>
          <p:cNvGrpSpPr/>
          <p:nvPr/>
        </p:nvGrpSpPr>
        <p:grpSpPr>
          <a:xfrm>
            <a:off x="4143176" y="2085155"/>
            <a:ext cx="441415" cy="167641"/>
            <a:chOff x="0" y="0"/>
            <a:chExt cx="441413" cy="167639"/>
          </a:xfrm>
        </p:grpSpPr>
        <p:sp>
          <p:nvSpPr>
            <p:cNvPr id="5847" name="직사각형"/>
            <p:cNvSpPr/>
            <p:nvPr/>
          </p:nvSpPr>
          <p:spPr>
            <a:xfrm>
              <a:off x="0" y="42768"/>
              <a:ext cx="441414" cy="82104"/>
            </a:xfrm>
            <a:prstGeom prst="rect">
              <a:avLst/>
            </a:prstGeom>
            <a:solidFill>
              <a:srgbClr val="E8F8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500">
                  <a:solidFill>
                    <a:srgbClr val="40404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48" name="정설계 X"/>
            <p:cNvSpPr txBox="1"/>
            <p:nvPr/>
          </p:nvSpPr>
          <p:spPr>
            <a:xfrm>
              <a:off x="0" y="-1"/>
              <a:ext cx="441414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500">
                  <a:solidFill>
                    <a:srgbClr val="40404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정설계 </a:t>
              </a:r>
              <a:r>
                <a:t>X</a:t>
              </a:r>
            </a:p>
          </p:txBody>
        </p:sp>
      </p:grpSp>
      <p:sp>
        <p:nvSpPr>
          <p:cNvPr id="5850" name="직사각형 51"/>
          <p:cNvSpPr/>
          <p:nvPr/>
        </p:nvSpPr>
        <p:spPr>
          <a:xfrm>
            <a:off x="1616128" y="3881827"/>
            <a:ext cx="3754192" cy="22460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865" name="그룹 67"/>
          <p:cNvGrpSpPr/>
          <p:nvPr/>
        </p:nvGrpSpPr>
        <p:grpSpPr>
          <a:xfrm>
            <a:off x="1558286" y="2946256"/>
            <a:ext cx="805757" cy="205741"/>
            <a:chOff x="0" y="0"/>
            <a:chExt cx="805756" cy="205740"/>
          </a:xfrm>
        </p:grpSpPr>
        <p:grpSp>
          <p:nvGrpSpPr>
            <p:cNvPr id="5856" name="그룹 86"/>
            <p:cNvGrpSpPr/>
            <p:nvPr/>
          </p:nvGrpSpPr>
          <p:grpSpPr>
            <a:xfrm>
              <a:off x="0" y="16096"/>
              <a:ext cx="280049" cy="180340"/>
              <a:chOff x="0" y="0"/>
              <a:chExt cx="280048" cy="180339"/>
            </a:xfrm>
          </p:grpSpPr>
          <p:grpSp>
            <p:nvGrpSpPr>
              <p:cNvPr id="5854" name="그룹 106"/>
              <p:cNvGrpSpPr/>
              <p:nvPr/>
            </p:nvGrpSpPr>
            <p:grpSpPr>
              <a:xfrm>
                <a:off x="53722" y="20326"/>
                <a:ext cx="226327" cy="138936"/>
                <a:chOff x="0" y="0"/>
                <a:chExt cx="226326" cy="138935"/>
              </a:xfrm>
            </p:grpSpPr>
            <p:sp>
              <p:nvSpPr>
                <p:cNvPr id="5851" name="직사각형 108"/>
                <p:cNvSpPr/>
                <p:nvPr/>
              </p:nvSpPr>
              <p:spPr>
                <a:xfrm>
                  <a:off x="-1" y="0"/>
                  <a:ext cx="226328" cy="138936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1149269">
                    <a:defRPr sz="8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5852" name="이등변 삼각형 109"/>
                <p:cNvSpPr/>
                <p:nvPr/>
              </p:nvSpPr>
              <p:spPr>
                <a:xfrm>
                  <a:off x="140158" y="25693"/>
                  <a:ext cx="79740" cy="58676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53" name="이등변 삼각형 110"/>
                <p:cNvSpPr/>
                <p:nvPr/>
              </p:nvSpPr>
              <p:spPr>
                <a:xfrm rot="10800000">
                  <a:off x="140156" y="58403"/>
                  <a:ext cx="79741" cy="58678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5855" name="직사각형 107"/>
              <p:cNvSpPr txBox="1"/>
              <p:nvPr/>
            </p:nvSpPr>
            <p:spPr>
              <a:xfrm>
                <a:off x="0" y="0"/>
                <a:ext cx="274976" cy="180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149269">
                  <a:defRPr sz="6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09</a:t>
                </a:r>
              </a:p>
            </p:txBody>
          </p:sp>
        </p:grpSp>
        <p:sp>
          <p:nvSpPr>
            <p:cNvPr id="5857" name="TextBox 93"/>
            <p:cNvSpPr txBox="1"/>
            <p:nvPr/>
          </p:nvSpPr>
          <p:spPr>
            <a:xfrm>
              <a:off x="221843" y="0"/>
              <a:ext cx="24075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시</a:t>
              </a:r>
            </a:p>
          </p:txBody>
        </p:sp>
        <p:grpSp>
          <p:nvGrpSpPr>
            <p:cNvPr id="5863" name="그룹 94"/>
            <p:cNvGrpSpPr/>
            <p:nvPr/>
          </p:nvGrpSpPr>
          <p:grpSpPr>
            <a:xfrm>
              <a:off x="343160" y="16096"/>
              <a:ext cx="280050" cy="180340"/>
              <a:chOff x="0" y="0"/>
              <a:chExt cx="280048" cy="180339"/>
            </a:xfrm>
          </p:grpSpPr>
          <p:grpSp>
            <p:nvGrpSpPr>
              <p:cNvPr id="5861" name="그룹 101"/>
              <p:cNvGrpSpPr/>
              <p:nvPr/>
            </p:nvGrpSpPr>
            <p:grpSpPr>
              <a:xfrm>
                <a:off x="53722" y="20326"/>
                <a:ext cx="226327" cy="138936"/>
                <a:chOff x="0" y="0"/>
                <a:chExt cx="226326" cy="138935"/>
              </a:xfrm>
            </p:grpSpPr>
            <p:sp>
              <p:nvSpPr>
                <p:cNvPr id="5858" name="직사각형 103"/>
                <p:cNvSpPr/>
                <p:nvPr/>
              </p:nvSpPr>
              <p:spPr>
                <a:xfrm>
                  <a:off x="-1" y="0"/>
                  <a:ext cx="226328" cy="138936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1149269">
                    <a:defRPr sz="8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5859" name="이등변 삼각형 104"/>
                <p:cNvSpPr/>
                <p:nvPr/>
              </p:nvSpPr>
              <p:spPr>
                <a:xfrm>
                  <a:off x="140157" y="25693"/>
                  <a:ext cx="79741" cy="58676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60" name="이등변 삼각형 105"/>
                <p:cNvSpPr/>
                <p:nvPr/>
              </p:nvSpPr>
              <p:spPr>
                <a:xfrm rot="10800000">
                  <a:off x="140157" y="58403"/>
                  <a:ext cx="79740" cy="58678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5862" name="직사각형 102"/>
              <p:cNvSpPr txBox="1"/>
              <p:nvPr/>
            </p:nvSpPr>
            <p:spPr>
              <a:xfrm>
                <a:off x="0" y="0"/>
                <a:ext cx="274976" cy="180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149269">
                  <a:defRPr sz="6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00</a:t>
                </a:r>
              </a:p>
            </p:txBody>
          </p:sp>
        </p:grpSp>
        <p:sp>
          <p:nvSpPr>
            <p:cNvPr id="5864" name="TextBox 95"/>
            <p:cNvSpPr txBox="1"/>
            <p:nvPr/>
          </p:nvSpPr>
          <p:spPr>
            <a:xfrm>
              <a:off x="565004" y="0"/>
              <a:ext cx="24075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분</a:t>
              </a:r>
            </a:p>
          </p:txBody>
        </p:sp>
      </p:grpSp>
      <p:grpSp>
        <p:nvGrpSpPr>
          <p:cNvPr id="5883" name="그룹 111"/>
          <p:cNvGrpSpPr/>
          <p:nvPr/>
        </p:nvGrpSpPr>
        <p:grpSpPr>
          <a:xfrm>
            <a:off x="2401435" y="2946256"/>
            <a:ext cx="1118244" cy="205741"/>
            <a:chOff x="0" y="0"/>
            <a:chExt cx="1118243" cy="205740"/>
          </a:xfrm>
        </p:grpSpPr>
        <p:grpSp>
          <p:nvGrpSpPr>
            <p:cNvPr id="5871" name="그룹 112"/>
            <p:cNvGrpSpPr/>
            <p:nvPr/>
          </p:nvGrpSpPr>
          <p:grpSpPr>
            <a:xfrm>
              <a:off x="312487" y="16096"/>
              <a:ext cx="280050" cy="180340"/>
              <a:chOff x="0" y="0"/>
              <a:chExt cx="280048" cy="180339"/>
            </a:xfrm>
          </p:grpSpPr>
          <p:grpSp>
            <p:nvGrpSpPr>
              <p:cNvPr id="5869" name="그룹 124"/>
              <p:cNvGrpSpPr/>
              <p:nvPr/>
            </p:nvGrpSpPr>
            <p:grpSpPr>
              <a:xfrm>
                <a:off x="53722" y="20326"/>
                <a:ext cx="226327" cy="138936"/>
                <a:chOff x="0" y="0"/>
                <a:chExt cx="226326" cy="138935"/>
              </a:xfrm>
            </p:grpSpPr>
            <p:sp>
              <p:nvSpPr>
                <p:cNvPr id="5866" name="직사각형 126"/>
                <p:cNvSpPr/>
                <p:nvPr/>
              </p:nvSpPr>
              <p:spPr>
                <a:xfrm>
                  <a:off x="-1" y="0"/>
                  <a:ext cx="226328" cy="138936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1149269">
                    <a:defRPr sz="8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5867" name="이등변 삼각형 127"/>
                <p:cNvSpPr/>
                <p:nvPr/>
              </p:nvSpPr>
              <p:spPr>
                <a:xfrm>
                  <a:off x="140157" y="25693"/>
                  <a:ext cx="79741" cy="58676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68" name="이등변 삼각형 128"/>
                <p:cNvSpPr/>
                <p:nvPr/>
              </p:nvSpPr>
              <p:spPr>
                <a:xfrm rot="10800000">
                  <a:off x="140157" y="58403"/>
                  <a:ext cx="79740" cy="58678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5870" name="직사각형 125"/>
              <p:cNvSpPr txBox="1"/>
              <p:nvPr/>
            </p:nvSpPr>
            <p:spPr>
              <a:xfrm>
                <a:off x="0" y="0"/>
                <a:ext cx="274976" cy="180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149269">
                  <a:defRPr sz="6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21</a:t>
                </a:r>
              </a:p>
            </p:txBody>
          </p:sp>
        </p:grpSp>
        <p:sp>
          <p:nvSpPr>
            <p:cNvPr id="5872" name="TextBox 113"/>
            <p:cNvSpPr txBox="1"/>
            <p:nvPr/>
          </p:nvSpPr>
          <p:spPr>
            <a:xfrm>
              <a:off x="534330" y="0"/>
              <a:ext cx="24075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시</a:t>
              </a:r>
            </a:p>
          </p:txBody>
        </p:sp>
        <p:grpSp>
          <p:nvGrpSpPr>
            <p:cNvPr id="5878" name="그룹 114"/>
            <p:cNvGrpSpPr/>
            <p:nvPr/>
          </p:nvGrpSpPr>
          <p:grpSpPr>
            <a:xfrm>
              <a:off x="655646" y="16096"/>
              <a:ext cx="280050" cy="180340"/>
              <a:chOff x="0" y="0"/>
              <a:chExt cx="280048" cy="180339"/>
            </a:xfrm>
          </p:grpSpPr>
          <p:grpSp>
            <p:nvGrpSpPr>
              <p:cNvPr id="5876" name="그룹 119"/>
              <p:cNvGrpSpPr/>
              <p:nvPr/>
            </p:nvGrpSpPr>
            <p:grpSpPr>
              <a:xfrm>
                <a:off x="53722" y="20326"/>
                <a:ext cx="226327" cy="138936"/>
                <a:chOff x="0" y="0"/>
                <a:chExt cx="226326" cy="138935"/>
              </a:xfrm>
            </p:grpSpPr>
            <p:sp>
              <p:nvSpPr>
                <p:cNvPr id="5873" name="직사각형 121"/>
                <p:cNvSpPr/>
                <p:nvPr/>
              </p:nvSpPr>
              <p:spPr>
                <a:xfrm>
                  <a:off x="-1" y="0"/>
                  <a:ext cx="226328" cy="138936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1149269">
                    <a:defRPr sz="8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5874" name="이등변 삼각형 122"/>
                <p:cNvSpPr/>
                <p:nvPr/>
              </p:nvSpPr>
              <p:spPr>
                <a:xfrm>
                  <a:off x="140157" y="25693"/>
                  <a:ext cx="79740" cy="58676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75" name="이등변 삼각형 123"/>
                <p:cNvSpPr/>
                <p:nvPr/>
              </p:nvSpPr>
              <p:spPr>
                <a:xfrm rot="10800000">
                  <a:off x="140156" y="58403"/>
                  <a:ext cx="79740" cy="58678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5877" name="직사각형 120"/>
              <p:cNvSpPr txBox="1"/>
              <p:nvPr/>
            </p:nvSpPr>
            <p:spPr>
              <a:xfrm>
                <a:off x="0" y="0"/>
                <a:ext cx="274976" cy="180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149269">
                  <a:defRPr sz="6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5879" name="TextBox 115"/>
            <p:cNvSpPr txBox="1"/>
            <p:nvPr/>
          </p:nvSpPr>
          <p:spPr>
            <a:xfrm>
              <a:off x="877491" y="0"/>
              <a:ext cx="24075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분</a:t>
              </a:r>
            </a:p>
          </p:txBody>
        </p:sp>
        <p:grpSp>
          <p:nvGrpSpPr>
            <p:cNvPr id="5882" name="그룹 116"/>
            <p:cNvGrpSpPr/>
            <p:nvPr/>
          </p:nvGrpSpPr>
          <p:grpSpPr>
            <a:xfrm>
              <a:off x="0" y="15664"/>
              <a:ext cx="465058" cy="180341"/>
              <a:chOff x="0" y="0"/>
              <a:chExt cx="465057" cy="180339"/>
            </a:xfrm>
          </p:grpSpPr>
          <p:sp>
            <p:nvSpPr>
              <p:cNvPr id="5880" name="직사각형 117"/>
              <p:cNvSpPr/>
              <p:nvPr/>
            </p:nvSpPr>
            <p:spPr>
              <a:xfrm>
                <a:off x="47624" y="20812"/>
                <a:ext cx="298228" cy="138936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A6A6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149269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881" name="직사각형 118"/>
              <p:cNvSpPr txBox="1"/>
              <p:nvPr/>
            </p:nvSpPr>
            <p:spPr>
              <a:xfrm>
                <a:off x="0" y="0"/>
                <a:ext cx="465058" cy="180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149269">
                  <a:defRPr sz="6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당일 ▼</a:t>
                </a:r>
              </a:p>
            </p:txBody>
          </p:sp>
        </p:grpSp>
      </p:grpSp>
      <p:grpSp>
        <p:nvGrpSpPr>
          <p:cNvPr id="5886" name="직사각형 129"/>
          <p:cNvGrpSpPr/>
          <p:nvPr/>
        </p:nvGrpSpPr>
        <p:grpSpPr>
          <a:xfrm>
            <a:off x="3653869" y="3633434"/>
            <a:ext cx="326492" cy="180341"/>
            <a:chOff x="0" y="0"/>
            <a:chExt cx="326490" cy="180339"/>
          </a:xfrm>
        </p:grpSpPr>
        <p:sp>
          <p:nvSpPr>
            <p:cNvPr id="5884" name="직사각형"/>
            <p:cNvSpPr/>
            <p:nvPr/>
          </p:nvSpPr>
          <p:spPr>
            <a:xfrm>
              <a:off x="0" y="21675"/>
              <a:ext cx="326491" cy="13699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85" name="상세"/>
            <p:cNvSpPr txBox="1"/>
            <p:nvPr/>
          </p:nvSpPr>
          <p:spPr>
            <a:xfrm>
              <a:off x="0" y="-1"/>
              <a:ext cx="326491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상세</a:t>
              </a:r>
            </a:p>
          </p:txBody>
        </p:sp>
      </p:grpSp>
      <p:grpSp>
        <p:nvGrpSpPr>
          <p:cNvPr id="5889" name="직사각형 130"/>
          <p:cNvGrpSpPr/>
          <p:nvPr/>
        </p:nvGrpSpPr>
        <p:grpSpPr>
          <a:xfrm>
            <a:off x="2172591" y="3191690"/>
            <a:ext cx="326492" cy="180341"/>
            <a:chOff x="0" y="0"/>
            <a:chExt cx="326490" cy="180339"/>
          </a:xfrm>
        </p:grpSpPr>
        <p:sp>
          <p:nvSpPr>
            <p:cNvPr id="5887" name="직사각형"/>
            <p:cNvSpPr/>
            <p:nvPr/>
          </p:nvSpPr>
          <p:spPr>
            <a:xfrm>
              <a:off x="0" y="21675"/>
              <a:ext cx="326491" cy="13699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888" name="수정"/>
            <p:cNvSpPr txBox="1"/>
            <p:nvPr/>
          </p:nvSpPr>
          <p:spPr>
            <a:xfrm>
              <a:off x="0" y="-1"/>
              <a:ext cx="326491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수정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6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7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5898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899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5900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01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일정)보낸보고서_보고자(출퇴근없을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8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9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5910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911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5912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13" name="직사각형 75"/>
          <p:cNvSpPr/>
          <p:nvPr/>
        </p:nvSpPr>
        <p:spPr>
          <a:xfrm>
            <a:off x="173929" y="1129367"/>
            <a:ext cx="5931595" cy="6032772"/>
          </a:xfrm>
          <a:prstGeom prst="rect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916" name="직사각형 77"/>
          <p:cNvGrpSpPr/>
          <p:nvPr/>
        </p:nvGrpSpPr>
        <p:grpSpPr>
          <a:xfrm>
            <a:off x="173929" y="1235246"/>
            <a:ext cx="5931595" cy="299383"/>
            <a:chOff x="0" y="0"/>
            <a:chExt cx="5931594" cy="299381"/>
          </a:xfrm>
        </p:grpSpPr>
        <p:sp>
          <p:nvSpPr>
            <p:cNvPr id="5914" name="직사각형"/>
            <p:cNvSpPr/>
            <p:nvPr/>
          </p:nvSpPr>
          <p:spPr>
            <a:xfrm>
              <a:off x="0" y="0"/>
              <a:ext cx="5931595" cy="29938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915" name="일일업무보고"/>
            <p:cNvSpPr txBox="1"/>
            <p:nvPr/>
          </p:nvSpPr>
          <p:spPr>
            <a:xfrm>
              <a:off x="0" y="46820"/>
              <a:ext cx="593159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일일업무보고</a:t>
              </a:r>
            </a:p>
          </p:txBody>
        </p:sp>
      </p:grpSp>
      <p:graphicFrame>
        <p:nvGraphicFramePr>
          <p:cNvPr id="5917" name="표 79"/>
          <p:cNvGraphicFramePr/>
          <p:nvPr/>
        </p:nvGraphicFramePr>
        <p:xfrm>
          <a:off x="301356" y="1833684"/>
          <a:ext cx="5670551" cy="48107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54563"/>
                <a:gridCol w="864636"/>
                <a:gridCol w="1803667"/>
                <a:gridCol w="691883"/>
                <a:gridCol w="1955800"/>
              </a:tblGrid>
              <a:tr h="222200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     </a:t>
                      </a:r>
                      <a:r>
                        <a:t>일일             수시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2200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보고대상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참조대상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2200">
                <a:tc rowSpan="6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근태</a:t>
                      </a:r>
                    </a:p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현황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수정 가능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222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출</a:t>
                      </a:r>
                      <a:r>
                        <a:t>/</a:t>
                      </a:r>
                      <a:r>
                        <a:t>퇴근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                            ~   </a:t>
                      </a:r>
                      <a:r>
                        <a:t>                                              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(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시스템 등록시간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: 08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35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~ 21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45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제외 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00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                      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(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기본근무 제외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: 01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00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분 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/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연장근무 제외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: 00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30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</a:t>
                      </a:r>
                      <a:r>
                        <a:t>당일</a:t>
                      </a:r>
                      <a:r>
                        <a:t>) </a:t>
                      </a:r>
                      <a: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  </a:t>
                      </a:r>
                      <a:r>
                        <a:rPr>
                          <a:solidFill>
                            <a:srgbClr val="BFBFBF"/>
                          </a:solidFill>
                        </a:rPr>
                        <a:t>   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(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기본근무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: 07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00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분 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/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연장근무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: 02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시간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00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분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</a:t>
                      </a:r>
                      <a:r>
                        <a:t>주간</a:t>
                      </a:r>
                      <a:r>
                        <a:t>) </a:t>
                      </a:r>
                      <a: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2018-06-16(</a:t>
                      </a:r>
                      <a:r>
                        <a:t>월</a:t>
                      </a:r>
                      <a:r>
                        <a:t>) ~ 2018-06-21(</a:t>
                      </a:r>
                      <a:r>
                        <a:t>목</a:t>
                      </a:r>
                      <a:r>
                        <a:t>) :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36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시간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00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분</a:t>
                      </a:r>
                      <a:r>
                        <a:t>    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334655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근태 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연차 현황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총 연차일수 </a:t>
                      </a:r>
                      <a:r>
                        <a:t>: 15</a:t>
                      </a:r>
                      <a:r>
                        <a:t>일  </a:t>
                      </a:r>
                      <a:r>
                        <a:t>/  </a:t>
                      </a:r>
                      <a:r>
                        <a:t>사용일수 </a:t>
                      </a:r>
                      <a:r>
                        <a:t>: 10</a:t>
                      </a:r>
                      <a:r>
                        <a:t>일 </a:t>
                      </a:r>
                      <a:r>
                        <a:t> /  </a:t>
                      </a:r>
                      <a:r>
                        <a:t>잔여일수 </a:t>
                      </a:r>
                      <a:r>
                        <a:t>: 5</a:t>
                      </a:r>
                      <a:r>
                        <a:t>일    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※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사용일수는 사용 예정인 일수를 포함합니다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320141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주요일정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                                                                                                                                                      +  -</a:t>
                      </a:r>
                    </a:p>
                  </a:txBody>
                  <a:tcPr marL="45720" marR="45720" marT="45720" marB="45720" anchor="b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726744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주요업무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                                                                                                                                                      +  -</a:t>
                      </a:r>
                    </a:p>
                  </a:txBody>
                  <a:tcPr marL="45720" marR="45720" marT="45720" marB="45720" anchor="b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320141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전일 주요업무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20142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기타 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1011355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파일첨부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5920" name="직사각형 89"/>
          <p:cNvGrpSpPr/>
          <p:nvPr/>
        </p:nvGrpSpPr>
        <p:grpSpPr>
          <a:xfrm>
            <a:off x="4110125" y="1844981"/>
            <a:ext cx="898130" cy="193041"/>
            <a:chOff x="0" y="0"/>
            <a:chExt cx="898128" cy="193039"/>
          </a:xfrm>
        </p:grpSpPr>
        <p:sp>
          <p:nvSpPr>
            <p:cNvPr id="5918" name="직사각형"/>
            <p:cNvSpPr/>
            <p:nvPr/>
          </p:nvSpPr>
          <p:spPr>
            <a:xfrm>
              <a:off x="0" y="28025"/>
              <a:ext cx="898129" cy="13699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919" name="2018-06-21(목)"/>
            <p:cNvSpPr txBox="1"/>
            <p:nvPr/>
          </p:nvSpPr>
          <p:spPr>
            <a:xfrm>
              <a:off x="0" y="0"/>
              <a:ext cx="898129" cy="193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2018-06-21(</a:t>
              </a:r>
              <a:r>
                <a:t>목</a:t>
              </a:r>
              <a:r>
                <a:t>)</a:t>
              </a:r>
            </a:p>
          </p:txBody>
        </p:sp>
      </p:grpSp>
      <p:pic>
        <p:nvPicPr>
          <p:cNvPr id="5921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6054" y="1894833"/>
            <a:ext cx="109114" cy="115175"/>
          </a:xfrm>
          <a:prstGeom prst="rect">
            <a:avLst/>
          </a:prstGeom>
          <a:ln w="12700">
            <a:miter lim="400000"/>
          </a:ln>
        </p:spPr>
      </p:pic>
      <p:sp>
        <p:nvSpPr>
          <p:cNvPr id="5922" name="직사각형 91"/>
          <p:cNvSpPr/>
          <p:nvPr/>
        </p:nvSpPr>
        <p:spPr>
          <a:xfrm>
            <a:off x="4110125" y="2098949"/>
            <a:ext cx="1398232" cy="136989"/>
          </a:xfrm>
          <a:prstGeom prst="rect">
            <a:avLst/>
          </a:prstGeom>
          <a:solidFill>
            <a:srgbClr val="FFFFFF"/>
          </a:solid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925" name="직사각형 92"/>
          <p:cNvGrpSpPr/>
          <p:nvPr/>
        </p:nvGrpSpPr>
        <p:grpSpPr>
          <a:xfrm>
            <a:off x="5531732" y="2070923"/>
            <a:ext cx="357626" cy="193041"/>
            <a:chOff x="0" y="0"/>
            <a:chExt cx="357624" cy="193039"/>
          </a:xfrm>
        </p:grpSpPr>
        <p:sp>
          <p:nvSpPr>
            <p:cNvPr id="5923" name="직사각형"/>
            <p:cNvSpPr/>
            <p:nvPr/>
          </p:nvSpPr>
          <p:spPr>
            <a:xfrm>
              <a:off x="0" y="28025"/>
              <a:ext cx="357625" cy="13699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924" name="선택"/>
            <p:cNvSpPr txBox="1"/>
            <p:nvPr/>
          </p:nvSpPr>
          <p:spPr>
            <a:xfrm>
              <a:off x="0" y="0"/>
              <a:ext cx="357625" cy="193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선택</a:t>
              </a:r>
            </a:p>
          </p:txBody>
        </p:sp>
      </p:grpSp>
      <p:sp>
        <p:nvSpPr>
          <p:cNvPr id="5926" name="직사각형 93"/>
          <p:cNvSpPr/>
          <p:nvPr/>
        </p:nvSpPr>
        <p:spPr>
          <a:xfrm>
            <a:off x="1611084" y="2097307"/>
            <a:ext cx="555904" cy="136989"/>
          </a:xfrm>
          <a:prstGeom prst="rect">
            <a:avLst/>
          </a:prstGeom>
          <a:solidFill>
            <a:srgbClr val="FFFFFF"/>
          </a:solidFill>
          <a:ln w="3175">
            <a:solidFill>
              <a:srgbClr val="A6A6A6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929" name="직사각형 94"/>
          <p:cNvGrpSpPr/>
          <p:nvPr/>
        </p:nvGrpSpPr>
        <p:grpSpPr>
          <a:xfrm>
            <a:off x="2190362" y="2069281"/>
            <a:ext cx="357626" cy="193041"/>
            <a:chOff x="0" y="0"/>
            <a:chExt cx="357624" cy="193039"/>
          </a:xfrm>
        </p:grpSpPr>
        <p:sp>
          <p:nvSpPr>
            <p:cNvPr id="5927" name="직사각형"/>
            <p:cNvSpPr/>
            <p:nvPr/>
          </p:nvSpPr>
          <p:spPr>
            <a:xfrm>
              <a:off x="0" y="28025"/>
              <a:ext cx="357625" cy="13699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928" name="선택"/>
            <p:cNvSpPr txBox="1"/>
            <p:nvPr/>
          </p:nvSpPr>
          <p:spPr>
            <a:xfrm>
              <a:off x="0" y="0"/>
              <a:ext cx="357625" cy="193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선택</a:t>
              </a:r>
            </a:p>
          </p:txBody>
        </p:sp>
      </p:grpSp>
      <p:pic>
        <p:nvPicPr>
          <p:cNvPr id="5930" name="그림 95" descr="그림 95"/>
          <p:cNvPicPr>
            <a:picLocks noChangeAspect="1"/>
          </p:cNvPicPr>
          <p:nvPr/>
        </p:nvPicPr>
        <p:blipFill>
          <a:blip r:embed="rId4">
            <a:extLst/>
          </a:blip>
          <a:srcRect l="0" t="0" r="32100" b="80672"/>
          <a:stretch>
            <a:fillRect/>
          </a:stretch>
        </p:blipFill>
        <p:spPr>
          <a:xfrm>
            <a:off x="1595844" y="5694924"/>
            <a:ext cx="4296921" cy="230382"/>
          </a:xfrm>
          <a:prstGeom prst="rect">
            <a:avLst/>
          </a:prstGeom>
          <a:ln w="12700">
            <a:miter lim="400000"/>
          </a:ln>
        </p:spPr>
      </p:pic>
      <p:sp>
        <p:nvSpPr>
          <p:cNvPr id="5931" name="직사각형 96"/>
          <p:cNvSpPr/>
          <p:nvPr/>
        </p:nvSpPr>
        <p:spPr>
          <a:xfrm>
            <a:off x="1611842" y="3993410"/>
            <a:ext cx="3754192" cy="22460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32" name="직사각형 97"/>
          <p:cNvSpPr/>
          <p:nvPr/>
        </p:nvSpPr>
        <p:spPr>
          <a:xfrm>
            <a:off x="1611842" y="4322186"/>
            <a:ext cx="3754192" cy="162966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33" name="직사각형 98"/>
          <p:cNvSpPr/>
          <p:nvPr/>
        </p:nvSpPr>
        <p:spPr>
          <a:xfrm>
            <a:off x="1611842" y="5034910"/>
            <a:ext cx="3754192" cy="22460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34" name="직사각형 99"/>
          <p:cNvSpPr/>
          <p:nvPr/>
        </p:nvSpPr>
        <p:spPr>
          <a:xfrm>
            <a:off x="1611084" y="5354973"/>
            <a:ext cx="3760394" cy="22460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35" name="직사각형 100"/>
          <p:cNvSpPr/>
          <p:nvPr/>
        </p:nvSpPr>
        <p:spPr>
          <a:xfrm>
            <a:off x="1611842" y="4557490"/>
            <a:ext cx="3754192" cy="387598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938" name="직사각형 101"/>
          <p:cNvGrpSpPr/>
          <p:nvPr/>
        </p:nvGrpSpPr>
        <p:grpSpPr>
          <a:xfrm>
            <a:off x="5225429" y="1609459"/>
            <a:ext cx="357626" cy="193041"/>
            <a:chOff x="0" y="0"/>
            <a:chExt cx="357624" cy="193039"/>
          </a:xfrm>
        </p:grpSpPr>
        <p:sp>
          <p:nvSpPr>
            <p:cNvPr id="5936" name="직사각형"/>
            <p:cNvSpPr/>
            <p:nvPr/>
          </p:nvSpPr>
          <p:spPr>
            <a:xfrm>
              <a:off x="0" y="16140"/>
              <a:ext cx="357625" cy="16076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937" name="보고"/>
            <p:cNvSpPr txBox="1"/>
            <p:nvPr/>
          </p:nvSpPr>
          <p:spPr>
            <a:xfrm>
              <a:off x="0" y="-1"/>
              <a:ext cx="357625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보고</a:t>
              </a:r>
            </a:p>
          </p:txBody>
        </p:sp>
      </p:grpSp>
      <p:grpSp>
        <p:nvGrpSpPr>
          <p:cNvPr id="5941" name="직사각형 102"/>
          <p:cNvGrpSpPr/>
          <p:nvPr/>
        </p:nvGrpSpPr>
        <p:grpSpPr>
          <a:xfrm>
            <a:off x="5602356" y="1609459"/>
            <a:ext cx="357626" cy="193041"/>
            <a:chOff x="0" y="0"/>
            <a:chExt cx="357624" cy="193039"/>
          </a:xfrm>
        </p:grpSpPr>
        <p:sp>
          <p:nvSpPr>
            <p:cNvPr id="5939" name="직사각형"/>
            <p:cNvSpPr/>
            <p:nvPr/>
          </p:nvSpPr>
          <p:spPr>
            <a:xfrm>
              <a:off x="0" y="16140"/>
              <a:ext cx="357625" cy="16076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940" name="저장"/>
            <p:cNvSpPr txBox="1"/>
            <p:nvPr/>
          </p:nvSpPr>
          <p:spPr>
            <a:xfrm>
              <a:off x="0" y="-1"/>
              <a:ext cx="357625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저장</a:t>
              </a:r>
            </a:p>
          </p:txBody>
        </p:sp>
      </p:grpSp>
      <p:sp>
        <p:nvSpPr>
          <p:cNvPr id="5942" name="Circle"/>
          <p:cNvSpPr/>
          <p:nvPr/>
        </p:nvSpPr>
        <p:spPr>
          <a:xfrm>
            <a:off x="1625369" y="1897882"/>
            <a:ext cx="97359" cy="97359"/>
          </a:xfrm>
          <a:prstGeom prst="ellipse">
            <a:avLst/>
          </a:prstGeom>
          <a:gradFill>
            <a:gsLst>
              <a:gs pos="0">
                <a:srgbClr val="404040"/>
              </a:gs>
              <a:gs pos="45000">
                <a:srgbClr val="FFFFFF"/>
              </a:gs>
              <a:gs pos="83000">
                <a:srgbClr val="FFFFFF"/>
              </a:gs>
              <a:gs pos="100000">
                <a:srgbClr val="FFFFFF"/>
              </a:gs>
            </a:gsLst>
            <a:path path="circle">
              <a:fillToRect l="37721" t="-19636" r="62278" b="119636"/>
            </a:path>
          </a:gradFill>
          <a:ln w="635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43" name="Circle"/>
          <p:cNvSpPr/>
          <p:nvPr/>
        </p:nvSpPr>
        <p:spPr>
          <a:xfrm>
            <a:off x="2107195" y="1897882"/>
            <a:ext cx="97359" cy="97359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44" name="직사각형 105"/>
          <p:cNvSpPr/>
          <p:nvPr/>
        </p:nvSpPr>
        <p:spPr>
          <a:xfrm>
            <a:off x="173928" y="1129367"/>
            <a:ext cx="5931598" cy="6032772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949" name="그룹 106"/>
          <p:cNvGrpSpPr/>
          <p:nvPr/>
        </p:nvGrpSpPr>
        <p:grpSpPr>
          <a:xfrm>
            <a:off x="6033515" y="1631252"/>
            <a:ext cx="144019" cy="5421582"/>
            <a:chOff x="0" y="0"/>
            <a:chExt cx="144018" cy="5421581"/>
          </a:xfrm>
        </p:grpSpPr>
        <p:sp>
          <p:nvSpPr>
            <p:cNvPr id="5945" name="Track"/>
            <p:cNvSpPr/>
            <p:nvPr/>
          </p:nvSpPr>
          <p:spPr>
            <a:xfrm rot="5400000">
              <a:off x="-2638782" y="2638781"/>
              <a:ext cx="5421582" cy="144019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946" name="Scroll Thumb"/>
            <p:cNvSpPr/>
            <p:nvPr/>
          </p:nvSpPr>
          <p:spPr>
            <a:xfrm rot="5400000">
              <a:off x="-340565" y="534531"/>
              <a:ext cx="825220" cy="8267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947" name="Chevron"/>
            <p:cNvSpPr/>
            <p:nvPr/>
          </p:nvSpPr>
          <p:spPr>
            <a:xfrm flipH="1" rot="10800000">
              <a:off x="40036" y="59452"/>
              <a:ext cx="64009" cy="3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55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/>
            </a:solidFill>
            <a:ln w="3175" cap="sq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8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948" name="Chevron"/>
            <p:cNvSpPr/>
            <p:nvPr/>
          </p:nvSpPr>
          <p:spPr>
            <a:xfrm flipH="1">
              <a:off x="40036" y="5316437"/>
              <a:ext cx="64010" cy="3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55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/>
            </a:solidFill>
            <a:ln w="3175" cap="sq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8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</p:grpSp>
      <p:grpSp>
        <p:nvGrpSpPr>
          <p:cNvPr id="5952" name="직사각형 111"/>
          <p:cNvGrpSpPr/>
          <p:nvPr/>
        </p:nvGrpSpPr>
        <p:grpSpPr>
          <a:xfrm>
            <a:off x="1642263" y="2085155"/>
            <a:ext cx="441415" cy="167641"/>
            <a:chOff x="0" y="0"/>
            <a:chExt cx="441413" cy="167639"/>
          </a:xfrm>
        </p:grpSpPr>
        <p:sp>
          <p:nvSpPr>
            <p:cNvPr id="5950" name="직사각형"/>
            <p:cNvSpPr/>
            <p:nvPr/>
          </p:nvSpPr>
          <p:spPr>
            <a:xfrm>
              <a:off x="0" y="42768"/>
              <a:ext cx="441414" cy="82104"/>
            </a:xfrm>
            <a:prstGeom prst="rect">
              <a:avLst/>
            </a:prstGeom>
            <a:solidFill>
              <a:srgbClr val="E8F8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500">
                  <a:solidFill>
                    <a:srgbClr val="40404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951" name="차팀장 X"/>
            <p:cNvSpPr txBox="1"/>
            <p:nvPr/>
          </p:nvSpPr>
          <p:spPr>
            <a:xfrm>
              <a:off x="0" y="-1"/>
              <a:ext cx="441414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500">
                  <a:solidFill>
                    <a:srgbClr val="40404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차팀장 </a:t>
              </a:r>
              <a:r>
                <a:t>X</a:t>
              </a:r>
            </a:p>
          </p:txBody>
        </p:sp>
      </p:grpSp>
      <p:grpSp>
        <p:nvGrpSpPr>
          <p:cNvPr id="5955" name="직사각형 112"/>
          <p:cNvGrpSpPr/>
          <p:nvPr/>
        </p:nvGrpSpPr>
        <p:grpSpPr>
          <a:xfrm>
            <a:off x="4143176" y="2085155"/>
            <a:ext cx="441415" cy="167641"/>
            <a:chOff x="0" y="0"/>
            <a:chExt cx="441413" cy="167639"/>
          </a:xfrm>
        </p:grpSpPr>
        <p:sp>
          <p:nvSpPr>
            <p:cNvPr id="5953" name="직사각형"/>
            <p:cNvSpPr/>
            <p:nvPr/>
          </p:nvSpPr>
          <p:spPr>
            <a:xfrm>
              <a:off x="0" y="42768"/>
              <a:ext cx="441414" cy="82104"/>
            </a:xfrm>
            <a:prstGeom prst="rect">
              <a:avLst/>
            </a:prstGeom>
            <a:solidFill>
              <a:srgbClr val="E8F8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500">
                  <a:solidFill>
                    <a:srgbClr val="40404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954" name="정설계 X"/>
            <p:cNvSpPr txBox="1"/>
            <p:nvPr/>
          </p:nvSpPr>
          <p:spPr>
            <a:xfrm>
              <a:off x="0" y="-1"/>
              <a:ext cx="441414" cy="16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500">
                  <a:solidFill>
                    <a:srgbClr val="40404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정설계 </a:t>
              </a:r>
              <a:r>
                <a:t>X</a:t>
              </a:r>
            </a:p>
          </p:txBody>
        </p:sp>
      </p:grpSp>
      <p:sp>
        <p:nvSpPr>
          <p:cNvPr id="5956" name="직사각형 122"/>
          <p:cNvSpPr/>
          <p:nvPr/>
        </p:nvSpPr>
        <p:spPr>
          <a:xfrm>
            <a:off x="1616128" y="3442463"/>
            <a:ext cx="3754192" cy="22460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defTabSz="1149269">
              <a:defRPr sz="7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5971" name="그룹 141"/>
          <p:cNvGrpSpPr/>
          <p:nvPr/>
        </p:nvGrpSpPr>
        <p:grpSpPr>
          <a:xfrm>
            <a:off x="1558286" y="2506892"/>
            <a:ext cx="805757" cy="205741"/>
            <a:chOff x="0" y="0"/>
            <a:chExt cx="805756" cy="205740"/>
          </a:xfrm>
        </p:grpSpPr>
        <p:grpSp>
          <p:nvGrpSpPr>
            <p:cNvPr id="5962" name="그룹 142"/>
            <p:cNvGrpSpPr/>
            <p:nvPr/>
          </p:nvGrpSpPr>
          <p:grpSpPr>
            <a:xfrm>
              <a:off x="0" y="16096"/>
              <a:ext cx="280049" cy="180340"/>
              <a:chOff x="0" y="0"/>
              <a:chExt cx="280048" cy="180339"/>
            </a:xfrm>
          </p:grpSpPr>
          <p:grpSp>
            <p:nvGrpSpPr>
              <p:cNvPr id="5960" name="그룹 154"/>
              <p:cNvGrpSpPr/>
              <p:nvPr/>
            </p:nvGrpSpPr>
            <p:grpSpPr>
              <a:xfrm>
                <a:off x="53722" y="20326"/>
                <a:ext cx="226327" cy="138936"/>
                <a:chOff x="0" y="0"/>
                <a:chExt cx="226326" cy="138935"/>
              </a:xfrm>
            </p:grpSpPr>
            <p:sp>
              <p:nvSpPr>
                <p:cNvPr id="5957" name="직사각형 156"/>
                <p:cNvSpPr/>
                <p:nvPr/>
              </p:nvSpPr>
              <p:spPr>
                <a:xfrm>
                  <a:off x="-1" y="0"/>
                  <a:ext cx="226328" cy="138936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1149269">
                    <a:defRPr sz="8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5958" name="이등변 삼각형 157"/>
                <p:cNvSpPr/>
                <p:nvPr/>
              </p:nvSpPr>
              <p:spPr>
                <a:xfrm>
                  <a:off x="140158" y="25693"/>
                  <a:ext cx="79740" cy="58676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59" name="이등변 삼각형 158"/>
                <p:cNvSpPr/>
                <p:nvPr/>
              </p:nvSpPr>
              <p:spPr>
                <a:xfrm rot="10800000">
                  <a:off x="140156" y="58403"/>
                  <a:ext cx="79741" cy="58678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5961" name="직사각형 155"/>
              <p:cNvSpPr txBox="1"/>
              <p:nvPr/>
            </p:nvSpPr>
            <p:spPr>
              <a:xfrm>
                <a:off x="0" y="0"/>
                <a:ext cx="274976" cy="180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149269">
                  <a:defRPr sz="6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- -</a:t>
                </a:r>
              </a:p>
            </p:txBody>
          </p:sp>
        </p:grpSp>
        <p:sp>
          <p:nvSpPr>
            <p:cNvPr id="5963" name="TextBox 143"/>
            <p:cNvSpPr txBox="1"/>
            <p:nvPr/>
          </p:nvSpPr>
          <p:spPr>
            <a:xfrm>
              <a:off x="221843" y="0"/>
              <a:ext cx="24075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시</a:t>
              </a:r>
            </a:p>
          </p:txBody>
        </p:sp>
        <p:grpSp>
          <p:nvGrpSpPr>
            <p:cNvPr id="5969" name="그룹 144"/>
            <p:cNvGrpSpPr/>
            <p:nvPr/>
          </p:nvGrpSpPr>
          <p:grpSpPr>
            <a:xfrm>
              <a:off x="343160" y="16096"/>
              <a:ext cx="280050" cy="180340"/>
              <a:chOff x="0" y="0"/>
              <a:chExt cx="280048" cy="180339"/>
            </a:xfrm>
          </p:grpSpPr>
          <p:grpSp>
            <p:nvGrpSpPr>
              <p:cNvPr id="5967" name="그룹 149"/>
              <p:cNvGrpSpPr/>
              <p:nvPr/>
            </p:nvGrpSpPr>
            <p:grpSpPr>
              <a:xfrm>
                <a:off x="53722" y="20326"/>
                <a:ext cx="226327" cy="138936"/>
                <a:chOff x="0" y="0"/>
                <a:chExt cx="226326" cy="138935"/>
              </a:xfrm>
            </p:grpSpPr>
            <p:sp>
              <p:nvSpPr>
                <p:cNvPr id="5964" name="직사각형 151"/>
                <p:cNvSpPr/>
                <p:nvPr/>
              </p:nvSpPr>
              <p:spPr>
                <a:xfrm>
                  <a:off x="-1" y="0"/>
                  <a:ext cx="226328" cy="138936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1149269">
                    <a:defRPr sz="8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5965" name="이등변 삼각형 152"/>
                <p:cNvSpPr/>
                <p:nvPr/>
              </p:nvSpPr>
              <p:spPr>
                <a:xfrm>
                  <a:off x="140157" y="25693"/>
                  <a:ext cx="79741" cy="58676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66" name="이등변 삼각형 153"/>
                <p:cNvSpPr/>
                <p:nvPr/>
              </p:nvSpPr>
              <p:spPr>
                <a:xfrm rot="10800000">
                  <a:off x="140157" y="58403"/>
                  <a:ext cx="79740" cy="58678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5968" name="직사각형 150"/>
              <p:cNvSpPr txBox="1"/>
              <p:nvPr/>
            </p:nvSpPr>
            <p:spPr>
              <a:xfrm>
                <a:off x="0" y="0"/>
                <a:ext cx="274976" cy="180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149269">
                  <a:defRPr sz="6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- -</a:t>
                </a:r>
              </a:p>
            </p:txBody>
          </p:sp>
        </p:grpSp>
        <p:sp>
          <p:nvSpPr>
            <p:cNvPr id="5970" name="TextBox 145"/>
            <p:cNvSpPr txBox="1"/>
            <p:nvPr/>
          </p:nvSpPr>
          <p:spPr>
            <a:xfrm>
              <a:off x="565004" y="0"/>
              <a:ext cx="24075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분</a:t>
              </a:r>
            </a:p>
          </p:txBody>
        </p:sp>
      </p:grpSp>
      <p:grpSp>
        <p:nvGrpSpPr>
          <p:cNvPr id="5989" name="그룹 159"/>
          <p:cNvGrpSpPr/>
          <p:nvPr/>
        </p:nvGrpSpPr>
        <p:grpSpPr>
          <a:xfrm>
            <a:off x="2401435" y="2506892"/>
            <a:ext cx="1118244" cy="205741"/>
            <a:chOff x="0" y="0"/>
            <a:chExt cx="1118243" cy="205740"/>
          </a:xfrm>
        </p:grpSpPr>
        <p:grpSp>
          <p:nvGrpSpPr>
            <p:cNvPr id="5977" name="그룹 160"/>
            <p:cNvGrpSpPr/>
            <p:nvPr/>
          </p:nvGrpSpPr>
          <p:grpSpPr>
            <a:xfrm>
              <a:off x="312487" y="16096"/>
              <a:ext cx="280050" cy="180340"/>
              <a:chOff x="0" y="0"/>
              <a:chExt cx="280048" cy="180339"/>
            </a:xfrm>
          </p:grpSpPr>
          <p:grpSp>
            <p:nvGrpSpPr>
              <p:cNvPr id="5975" name="그룹 172"/>
              <p:cNvGrpSpPr/>
              <p:nvPr/>
            </p:nvGrpSpPr>
            <p:grpSpPr>
              <a:xfrm>
                <a:off x="53722" y="20326"/>
                <a:ext cx="226327" cy="138936"/>
                <a:chOff x="0" y="0"/>
                <a:chExt cx="226326" cy="138935"/>
              </a:xfrm>
            </p:grpSpPr>
            <p:sp>
              <p:nvSpPr>
                <p:cNvPr id="5972" name="직사각형 174"/>
                <p:cNvSpPr/>
                <p:nvPr/>
              </p:nvSpPr>
              <p:spPr>
                <a:xfrm>
                  <a:off x="-1" y="0"/>
                  <a:ext cx="226328" cy="138936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1149269">
                    <a:defRPr sz="8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5973" name="이등변 삼각형 175"/>
                <p:cNvSpPr/>
                <p:nvPr/>
              </p:nvSpPr>
              <p:spPr>
                <a:xfrm>
                  <a:off x="140157" y="25693"/>
                  <a:ext cx="79741" cy="58676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74" name="이등변 삼각형 176"/>
                <p:cNvSpPr/>
                <p:nvPr/>
              </p:nvSpPr>
              <p:spPr>
                <a:xfrm rot="10800000">
                  <a:off x="140157" y="58403"/>
                  <a:ext cx="79740" cy="58678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5976" name="직사각형 173"/>
              <p:cNvSpPr txBox="1"/>
              <p:nvPr/>
            </p:nvSpPr>
            <p:spPr>
              <a:xfrm>
                <a:off x="0" y="0"/>
                <a:ext cx="274976" cy="180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149269">
                  <a:defRPr sz="6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- -</a:t>
                </a:r>
              </a:p>
            </p:txBody>
          </p:sp>
        </p:grpSp>
        <p:sp>
          <p:nvSpPr>
            <p:cNvPr id="5978" name="TextBox 161"/>
            <p:cNvSpPr txBox="1"/>
            <p:nvPr/>
          </p:nvSpPr>
          <p:spPr>
            <a:xfrm>
              <a:off x="534330" y="0"/>
              <a:ext cx="24075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시</a:t>
              </a:r>
            </a:p>
          </p:txBody>
        </p:sp>
        <p:grpSp>
          <p:nvGrpSpPr>
            <p:cNvPr id="5984" name="그룹 162"/>
            <p:cNvGrpSpPr/>
            <p:nvPr/>
          </p:nvGrpSpPr>
          <p:grpSpPr>
            <a:xfrm>
              <a:off x="655646" y="16096"/>
              <a:ext cx="280050" cy="180340"/>
              <a:chOff x="0" y="0"/>
              <a:chExt cx="280048" cy="180339"/>
            </a:xfrm>
          </p:grpSpPr>
          <p:grpSp>
            <p:nvGrpSpPr>
              <p:cNvPr id="5982" name="그룹 167"/>
              <p:cNvGrpSpPr/>
              <p:nvPr/>
            </p:nvGrpSpPr>
            <p:grpSpPr>
              <a:xfrm>
                <a:off x="53722" y="20326"/>
                <a:ext cx="226327" cy="138936"/>
                <a:chOff x="0" y="0"/>
                <a:chExt cx="226326" cy="138935"/>
              </a:xfrm>
            </p:grpSpPr>
            <p:sp>
              <p:nvSpPr>
                <p:cNvPr id="5979" name="직사각형 169"/>
                <p:cNvSpPr/>
                <p:nvPr/>
              </p:nvSpPr>
              <p:spPr>
                <a:xfrm>
                  <a:off x="-1" y="0"/>
                  <a:ext cx="226328" cy="138936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solidFill>
                    <a:srgbClr val="A6A6A6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1149269">
                    <a:defRPr sz="800">
                      <a:latin typeface="나눔고딕"/>
                      <a:ea typeface="나눔고딕"/>
                      <a:cs typeface="나눔고딕"/>
                      <a:sym typeface="나눔고딕"/>
                    </a:defRPr>
                  </a:pPr>
                </a:p>
              </p:txBody>
            </p:sp>
            <p:sp>
              <p:nvSpPr>
                <p:cNvPr id="5980" name="이등변 삼각형 170"/>
                <p:cNvSpPr/>
                <p:nvPr/>
              </p:nvSpPr>
              <p:spPr>
                <a:xfrm>
                  <a:off x="140157" y="25693"/>
                  <a:ext cx="79740" cy="58676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81" name="이등변 삼각형 171"/>
                <p:cNvSpPr/>
                <p:nvPr/>
              </p:nvSpPr>
              <p:spPr>
                <a:xfrm rot="10800000">
                  <a:off x="140156" y="58403"/>
                  <a:ext cx="79740" cy="58678"/>
                </a:xfrm>
                <a:prstGeom prst="triangle">
                  <a:avLst/>
                </a:pr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5983" name="직사각형 168"/>
              <p:cNvSpPr txBox="1"/>
              <p:nvPr/>
            </p:nvSpPr>
            <p:spPr>
              <a:xfrm>
                <a:off x="0" y="0"/>
                <a:ext cx="274976" cy="180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149269">
                  <a:defRPr sz="6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- -</a:t>
                </a:r>
              </a:p>
            </p:txBody>
          </p:sp>
        </p:grpSp>
        <p:sp>
          <p:nvSpPr>
            <p:cNvPr id="5985" name="TextBox 163"/>
            <p:cNvSpPr txBox="1"/>
            <p:nvPr/>
          </p:nvSpPr>
          <p:spPr>
            <a:xfrm>
              <a:off x="877491" y="0"/>
              <a:ext cx="24075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분</a:t>
              </a:r>
            </a:p>
          </p:txBody>
        </p:sp>
        <p:grpSp>
          <p:nvGrpSpPr>
            <p:cNvPr id="5988" name="그룹 164"/>
            <p:cNvGrpSpPr/>
            <p:nvPr/>
          </p:nvGrpSpPr>
          <p:grpSpPr>
            <a:xfrm>
              <a:off x="0" y="15664"/>
              <a:ext cx="465058" cy="180341"/>
              <a:chOff x="0" y="0"/>
              <a:chExt cx="465057" cy="180339"/>
            </a:xfrm>
          </p:grpSpPr>
          <p:sp>
            <p:nvSpPr>
              <p:cNvPr id="5986" name="직사각형 165"/>
              <p:cNvSpPr/>
              <p:nvPr/>
            </p:nvSpPr>
            <p:spPr>
              <a:xfrm>
                <a:off x="47624" y="20812"/>
                <a:ext cx="298228" cy="138936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A6A6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149269">
                  <a:defRPr sz="8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5987" name="직사각형 166"/>
              <p:cNvSpPr txBox="1"/>
              <p:nvPr/>
            </p:nvSpPr>
            <p:spPr>
              <a:xfrm>
                <a:off x="0" y="0"/>
                <a:ext cx="465058" cy="180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149269">
                  <a:defRPr sz="600">
                    <a:latin typeface="나눔고딕"/>
                    <a:ea typeface="나눔고딕"/>
                    <a:cs typeface="나눔고딕"/>
                    <a:sym typeface="나눔고딕"/>
                  </a:defRPr>
                </a:lvl1pPr>
              </a:lstStyle>
              <a:p>
                <a:pPr/>
                <a:r>
                  <a:t>당일 ▼</a:t>
                </a:r>
              </a:p>
            </p:txBody>
          </p:sp>
        </p:grpSp>
      </p:grpSp>
      <p:grpSp>
        <p:nvGrpSpPr>
          <p:cNvPr id="5992" name="직사각형 177"/>
          <p:cNvGrpSpPr/>
          <p:nvPr/>
        </p:nvGrpSpPr>
        <p:grpSpPr>
          <a:xfrm>
            <a:off x="3653868" y="3194070"/>
            <a:ext cx="326492" cy="180341"/>
            <a:chOff x="0" y="0"/>
            <a:chExt cx="326490" cy="180339"/>
          </a:xfrm>
        </p:grpSpPr>
        <p:sp>
          <p:nvSpPr>
            <p:cNvPr id="5990" name="직사각형"/>
            <p:cNvSpPr/>
            <p:nvPr/>
          </p:nvSpPr>
          <p:spPr>
            <a:xfrm>
              <a:off x="0" y="21675"/>
              <a:ext cx="326491" cy="13699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991" name="상세"/>
            <p:cNvSpPr txBox="1"/>
            <p:nvPr/>
          </p:nvSpPr>
          <p:spPr>
            <a:xfrm>
              <a:off x="0" y="-1"/>
              <a:ext cx="326491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상세</a:t>
              </a:r>
            </a:p>
          </p:txBody>
        </p:sp>
      </p:grpSp>
      <p:grpSp>
        <p:nvGrpSpPr>
          <p:cNvPr id="5995" name="직사각형 178"/>
          <p:cNvGrpSpPr/>
          <p:nvPr/>
        </p:nvGrpSpPr>
        <p:grpSpPr>
          <a:xfrm>
            <a:off x="2172591" y="2752326"/>
            <a:ext cx="326492" cy="180341"/>
            <a:chOff x="0" y="0"/>
            <a:chExt cx="326490" cy="180339"/>
          </a:xfrm>
        </p:grpSpPr>
        <p:sp>
          <p:nvSpPr>
            <p:cNvPr id="5993" name="직사각형"/>
            <p:cNvSpPr/>
            <p:nvPr/>
          </p:nvSpPr>
          <p:spPr>
            <a:xfrm>
              <a:off x="0" y="21675"/>
              <a:ext cx="326491" cy="136990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6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994" name="수정"/>
            <p:cNvSpPr txBox="1"/>
            <p:nvPr/>
          </p:nvSpPr>
          <p:spPr>
            <a:xfrm>
              <a:off x="0" y="-1"/>
              <a:ext cx="326491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600">
                  <a:solidFill>
                    <a:srgbClr val="A6A6A6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수정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분자_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65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아래쪽 화살표 7"/>
          <p:cNvSpPr/>
          <p:nvPr/>
        </p:nvSpPr>
        <p:spPr>
          <a:xfrm>
            <a:off x="0" y="12559"/>
            <a:ext cx="13439775" cy="7547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007CA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2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3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6004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05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6006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07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일정)받은보고서_수보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4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5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6016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17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6018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19" name="직사각형 31"/>
          <p:cNvSpPr/>
          <p:nvPr/>
        </p:nvSpPr>
        <p:spPr>
          <a:xfrm>
            <a:off x="173930" y="1129367"/>
            <a:ext cx="5931595" cy="6032772"/>
          </a:xfrm>
          <a:prstGeom prst="rect">
            <a:avLst/>
          </a:prstGeom>
          <a:solidFill>
            <a:srgbClr val="FFFFFF"/>
          </a:solidFill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6022" name="직사각형 32"/>
          <p:cNvGrpSpPr/>
          <p:nvPr/>
        </p:nvGrpSpPr>
        <p:grpSpPr>
          <a:xfrm>
            <a:off x="173930" y="1235246"/>
            <a:ext cx="5931595" cy="299383"/>
            <a:chOff x="0" y="0"/>
            <a:chExt cx="5931594" cy="299381"/>
          </a:xfrm>
        </p:grpSpPr>
        <p:sp>
          <p:nvSpPr>
            <p:cNvPr id="6020" name="직사각형"/>
            <p:cNvSpPr/>
            <p:nvPr/>
          </p:nvSpPr>
          <p:spPr>
            <a:xfrm>
              <a:off x="0" y="0"/>
              <a:ext cx="5931595" cy="29938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21" name="일일업무보고"/>
            <p:cNvSpPr txBox="1"/>
            <p:nvPr/>
          </p:nvSpPr>
          <p:spPr>
            <a:xfrm>
              <a:off x="0" y="46820"/>
              <a:ext cx="5931595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8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일일업무보고</a:t>
              </a:r>
            </a:p>
          </p:txBody>
        </p:sp>
      </p:grpSp>
      <p:graphicFrame>
        <p:nvGraphicFramePr>
          <p:cNvPr id="6023" name="표 33"/>
          <p:cNvGraphicFramePr/>
          <p:nvPr/>
        </p:nvGraphicFramePr>
        <p:xfrm>
          <a:off x="301358" y="1833684"/>
          <a:ext cx="5670551" cy="52551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54563"/>
                <a:gridCol w="864636"/>
                <a:gridCol w="1803667"/>
                <a:gridCol w="691883"/>
                <a:gridCol w="1955800"/>
              </a:tblGrid>
              <a:tr h="222200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보고자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나근태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근무일자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2018-06-21(</a:t>
                      </a:r>
                      <a:r>
                        <a:t>목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2200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보고대상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차팀장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참조대상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정설계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2200">
                <a:tc rowSpan="8"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근태</a:t>
                      </a:r>
                    </a:p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현황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상태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수정 불가능 </a:t>
                      </a:r>
                      <a:r>
                        <a:t>(</a:t>
                      </a:r>
                      <a:r>
                        <a:t>보고대상 확인</a:t>
                      </a:r>
                      <a: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휴일구분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평일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</a:tr>
              <a:tr h="222200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신청근태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[</a:t>
                      </a:r>
                      <a:r>
                        <a:t>교육 </a:t>
                      </a:r>
                      <a:r>
                        <a:t>&gt; </a:t>
                      </a:r>
                      <a:r>
                        <a:t>사내교육</a:t>
                      </a:r>
                      <a:r>
                        <a:t>] 2018-06-21 </a:t>
                      </a:r>
                      <a:r>
                        <a:t>교육 신청의 건 </a:t>
                      </a:r>
                      <a:r>
                        <a:t>(ABC-123)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vMerge="1">
                  <a:tcPr/>
                </a:tc>
                <a:tc v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[</a:t>
                      </a:r>
                      <a:r>
                        <a:t>연장근무</a:t>
                      </a:r>
                      <a:r>
                        <a:t>]</a:t>
                      </a:r>
                      <a:r>
                        <a:t> </a:t>
                      </a:r>
                      <a:r>
                        <a:t>2018-06-21 19:00 ~ 22:00 </a:t>
                      </a:r>
                      <a:r>
                        <a:t>연장근무 신청의 건 </a:t>
                      </a:r>
                      <a:r>
                        <a:t>(ABC-456)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출</a:t>
                      </a:r>
                      <a:r>
                        <a:t>/</a:t>
                      </a:r>
                      <a:r>
                        <a:t>퇴근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 </a:t>
                      </a:r>
                      <a:r>
                        <a:t>00</a:t>
                      </a:r>
                      <a:r>
                        <a:t>분 </a:t>
                      </a:r>
                      <a:r>
                        <a:t>~ </a:t>
                      </a:r>
                      <a:r>
                        <a:t>당일 </a:t>
                      </a:r>
                      <a:r>
                        <a:t>21</a:t>
                      </a:r>
                      <a:r>
                        <a:t>시 </a:t>
                      </a:r>
                      <a:r>
                        <a:t>30</a:t>
                      </a:r>
                      <a:r>
                        <a:t>분       </a:t>
                      </a:r>
                      <a:r>
                        <a:rPr>
                          <a:solidFill>
                            <a:srgbClr val="A6A6A6"/>
                          </a:solidFill>
                        </a:rPr>
                        <a:t>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(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시스템 등록시간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: 08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시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35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분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~ 21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시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45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분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제외 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01</a:t>
                      </a:r>
                      <a:r>
                        <a:t>시간 </a:t>
                      </a:r>
                      <a:r>
                        <a:t>30</a:t>
                      </a:r>
                      <a:r>
                        <a:t>분    </a:t>
                      </a:r>
                      <a:r>
                        <a:rPr>
                          <a:solidFill>
                            <a:srgbClr val="A6A6A6"/>
                          </a:solidFill>
                        </a:rPr>
                        <a:t>                  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(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기본근무 제외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: 01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시간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00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분 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/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연장근무 제외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: 00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시간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30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분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</a:t>
                      </a:r>
                      <a:r>
                        <a:t>당일</a:t>
                      </a:r>
                      <a:r>
                        <a:t>) </a:t>
                      </a:r>
                      <a: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09</a:t>
                      </a:r>
                      <a:r>
                        <a:t>시간 </a:t>
                      </a:r>
                      <a:r>
                        <a:t>00</a:t>
                      </a:r>
                      <a:r>
                        <a:t>분     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(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기본근무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: 07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시간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00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분 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/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연장근무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: 02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시간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00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분 </a:t>
                      </a:r>
                      <a:r>
                        <a:rPr sz="600">
                          <a:solidFill>
                            <a:srgbClr val="A6A6A6"/>
                          </a:solidFill>
                        </a:rPr>
                        <a:t>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(</a:t>
                      </a:r>
                      <a:r>
                        <a:t>주간</a:t>
                      </a:r>
                      <a:r>
                        <a:t>) </a:t>
                      </a:r>
                      <a:r>
                        <a:t>근무시간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2018-06-16(</a:t>
                      </a:r>
                      <a:r>
                        <a:t>월</a:t>
                      </a:r>
                      <a:r>
                        <a:t>) ~ 2018-06-21(</a:t>
                      </a:r>
                      <a:r>
                        <a:t>목</a:t>
                      </a:r>
                      <a:r>
                        <a:t>) :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36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시간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00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분</a:t>
                      </a:r>
                      <a:r>
                        <a:t>    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334655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근태 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22200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연차 현황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t>총 연차일수 </a:t>
                      </a:r>
                      <a:r>
                        <a:t>: 15</a:t>
                      </a:r>
                      <a:r>
                        <a:t>일  </a:t>
                      </a:r>
                      <a:r>
                        <a:t>/  </a:t>
                      </a:r>
                      <a:r>
                        <a:t>사용일수 </a:t>
                      </a:r>
                      <a:r>
                        <a:t>: 10</a:t>
                      </a:r>
                      <a:r>
                        <a:t>일 </a:t>
                      </a:r>
                      <a:r>
                        <a:t> /  </a:t>
                      </a:r>
                      <a:r>
                        <a:t>잔여일수 </a:t>
                      </a:r>
                      <a:r>
                        <a:t>: 5</a:t>
                      </a:r>
                      <a:r>
                        <a:t>일    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※ 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사용일수는 사용 예정인 일수를 포함합니다</a:t>
                      </a:r>
                      <a:r>
                        <a:rPr sz="600">
                          <a:solidFill>
                            <a:srgbClr val="BFBFBF"/>
                          </a:solidFill>
                        </a:rPr>
                        <a:t>.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320141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주요일정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                                                                                                                                                      +  -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726744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주요업무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                                                                                                                                                       +  -</a:t>
                      </a:r>
                    </a:p>
                  </a:txBody>
                  <a:tcPr marL="45720" marR="45720" marT="45720" marB="45720" anchor="b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320141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전일 주요업무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20142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기타 특이사항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1011355">
                <a:tc gridSpan="2">
                  <a:txBody>
                    <a:bodyPr/>
                    <a:lstStyle/>
                    <a:p>
                      <a:pPr algn="ctr" defTabSz="1007912">
                        <a:defRPr sz="1800"/>
                      </a:pPr>
                      <a:r>
                        <a:rPr sz="700">
                          <a:latin typeface="나눔고딕"/>
                          <a:ea typeface="나눔고딕"/>
                          <a:cs typeface="나눔고딕"/>
                          <a:sym typeface="나눔고딕"/>
                        </a:rPr>
                        <a:t>파일첨부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9D9D9"/>
                    </a:solidFil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l" defTabSz="1007912">
                        <a:defRPr sz="7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6024" name="그림 41" descr="그림 41"/>
          <p:cNvPicPr>
            <a:picLocks noChangeAspect="1"/>
          </p:cNvPicPr>
          <p:nvPr/>
        </p:nvPicPr>
        <p:blipFill>
          <a:blip r:embed="rId3">
            <a:extLst/>
          </a:blip>
          <a:srcRect l="0" t="0" r="32100" b="80672"/>
          <a:stretch>
            <a:fillRect/>
          </a:stretch>
        </p:blipFill>
        <p:spPr>
          <a:xfrm>
            <a:off x="1595845" y="6134286"/>
            <a:ext cx="4296921" cy="2303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27" name="직사각형 42"/>
          <p:cNvGrpSpPr/>
          <p:nvPr/>
        </p:nvGrpSpPr>
        <p:grpSpPr>
          <a:xfrm>
            <a:off x="1611842" y="4432774"/>
            <a:ext cx="3754192" cy="224608"/>
            <a:chOff x="0" y="0"/>
            <a:chExt cx="3754191" cy="224607"/>
          </a:xfrm>
        </p:grpSpPr>
        <p:sp>
          <p:nvSpPr>
            <p:cNvPr id="6025" name="직사각형"/>
            <p:cNvSpPr/>
            <p:nvPr/>
          </p:nvSpPr>
          <p:spPr>
            <a:xfrm>
              <a:off x="-1" y="0"/>
              <a:ext cx="3754193" cy="22460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26" name="주요일정 입니다."/>
            <p:cNvSpPr txBox="1"/>
            <p:nvPr/>
          </p:nvSpPr>
          <p:spPr>
            <a:xfrm>
              <a:off x="-1" y="0"/>
              <a:ext cx="3754193" cy="193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주요일정 입니다</a:t>
              </a:r>
              <a:r>
                <a:t>.</a:t>
              </a:r>
            </a:p>
          </p:txBody>
        </p:sp>
      </p:grpSp>
      <p:grpSp>
        <p:nvGrpSpPr>
          <p:cNvPr id="6030" name="직사각형 43"/>
          <p:cNvGrpSpPr/>
          <p:nvPr/>
        </p:nvGrpSpPr>
        <p:grpSpPr>
          <a:xfrm>
            <a:off x="1611842" y="4746512"/>
            <a:ext cx="3754192" cy="193041"/>
            <a:chOff x="0" y="0"/>
            <a:chExt cx="3754191" cy="193039"/>
          </a:xfrm>
        </p:grpSpPr>
        <p:sp>
          <p:nvSpPr>
            <p:cNvPr id="6028" name="직사각형"/>
            <p:cNvSpPr/>
            <p:nvPr/>
          </p:nvSpPr>
          <p:spPr>
            <a:xfrm>
              <a:off x="0" y="15037"/>
              <a:ext cx="3754192" cy="162966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29" name="주요업무 제목 입니다."/>
            <p:cNvSpPr txBox="1"/>
            <p:nvPr/>
          </p:nvSpPr>
          <p:spPr>
            <a:xfrm>
              <a:off x="0" y="-1"/>
              <a:ext cx="3754192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주요업무 제목 입니다</a:t>
              </a:r>
              <a:r>
                <a:t>.</a:t>
              </a:r>
            </a:p>
          </p:txBody>
        </p:sp>
      </p:grpSp>
      <p:grpSp>
        <p:nvGrpSpPr>
          <p:cNvPr id="6033" name="직사각형 44"/>
          <p:cNvGrpSpPr/>
          <p:nvPr/>
        </p:nvGrpSpPr>
        <p:grpSpPr>
          <a:xfrm>
            <a:off x="1611842" y="5474272"/>
            <a:ext cx="3754192" cy="224609"/>
            <a:chOff x="0" y="0"/>
            <a:chExt cx="3754191" cy="224607"/>
          </a:xfrm>
        </p:grpSpPr>
        <p:sp>
          <p:nvSpPr>
            <p:cNvPr id="6031" name="직사각형"/>
            <p:cNvSpPr/>
            <p:nvPr/>
          </p:nvSpPr>
          <p:spPr>
            <a:xfrm>
              <a:off x="-1" y="0"/>
              <a:ext cx="3754193" cy="22460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32" name="전일 주요업무 입니다."/>
            <p:cNvSpPr txBox="1"/>
            <p:nvPr/>
          </p:nvSpPr>
          <p:spPr>
            <a:xfrm>
              <a:off x="-1" y="0"/>
              <a:ext cx="3754193" cy="193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전일 주요업무 입니다</a:t>
              </a:r>
              <a:r>
                <a:t>.</a:t>
              </a:r>
            </a:p>
          </p:txBody>
        </p:sp>
      </p:grpSp>
      <p:grpSp>
        <p:nvGrpSpPr>
          <p:cNvPr id="6036" name="직사각형 45"/>
          <p:cNvGrpSpPr/>
          <p:nvPr/>
        </p:nvGrpSpPr>
        <p:grpSpPr>
          <a:xfrm>
            <a:off x="1611085" y="5794337"/>
            <a:ext cx="3760394" cy="224609"/>
            <a:chOff x="0" y="0"/>
            <a:chExt cx="3760392" cy="224607"/>
          </a:xfrm>
        </p:grpSpPr>
        <p:sp>
          <p:nvSpPr>
            <p:cNvPr id="6034" name="직사각형"/>
            <p:cNvSpPr/>
            <p:nvPr/>
          </p:nvSpPr>
          <p:spPr>
            <a:xfrm>
              <a:off x="-1" y="0"/>
              <a:ext cx="3760394" cy="22460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35" name="기타 특이사항 입니다."/>
            <p:cNvSpPr txBox="1"/>
            <p:nvPr/>
          </p:nvSpPr>
          <p:spPr>
            <a:xfrm>
              <a:off x="-1" y="0"/>
              <a:ext cx="3760394" cy="193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기타 특이사항 입니다</a:t>
              </a:r>
              <a:r>
                <a:t>.</a:t>
              </a:r>
            </a:p>
          </p:txBody>
        </p:sp>
      </p:grpSp>
      <p:grpSp>
        <p:nvGrpSpPr>
          <p:cNvPr id="6039" name="직사각형 46"/>
          <p:cNvGrpSpPr/>
          <p:nvPr/>
        </p:nvGrpSpPr>
        <p:grpSpPr>
          <a:xfrm>
            <a:off x="1611842" y="4996853"/>
            <a:ext cx="3754192" cy="387598"/>
            <a:chOff x="0" y="0"/>
            <a:chExt cx="3754191" cy="387597"/>
          </a:xfrm>
        </p:grpSpPr>
        <p:sp>
          <p:nvSpPr>
            <p:cNvPr id="6037" name="직사각형"/>
            <p:cNvSpPr/>
            <p:nvPr/>
          </p:nvSpPr>
          <p:spPr>
            <a:xfrm>
              <a:off x="-1" y="-1"/>
              <a:ext cx="3754193" cy="387599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38" name="주요업무 입니다."/>
            <p:cNvSpPr txBox="1"/>
            <p:nvPr/>
          </p:nvSpPr>
          <p:spPr>
            <a:xfrm>
              <a:off x="-1" y="-1"/>
              <a:ext cx="3754193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주요업무 입니다</a:t>
              </a:r>
              <a:r>
                <a:t>.</a:t>
              </a:r>
            </a:p>
          </p:txBody>
        </p:sp>
      </p:grpSp>
      <p:grpSp>
        <p:nvGrpSpPr>
          <p:cNvPr id="6042" name="직사각형 47"/>
          <p:cNvGrpSpPr/>
          <p:nvPr/>
        </p:nvGrpSpPr>
        <p:grpSpPr>
          <a:xfrm>
            <a:off x="5225429" y="1609459"/>
            <a:ext cx="357626" cy="193041"/>
            <a:chOff x="0" y="0"/>
            <a:chExt cx="357624" cy="193039"/>
          </a:xfrm>
        </p:grpSpPr>
        <p:sp>
          <p:nvSpPr>
            <p:cNvPr id="6040" name="직사각형"/>
            <p:cNvSpPr/>
            <p:nvPr/>
          </p:nvSpPr>
          <p:spPr>
            <a:xfrm>
              <a:off x="0" y="16140"/>
              <a:ext cx="357625" cy="16076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41" name="엑셀"/>
            <p:cNvSpPr txBox="1"/>
            <p:nvPr/>
          </p:nvSpPr>
          <p:spPr>
            <a:xfrm>
              <a:off x="0" y="-1"/>
              <a:ext cx="357625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엑셀</a:t>
              </a:r>
            </a:p>
          </p:txBody>
        </p:sp>
      </p:grpSp>
      <p:grpSp>
        <p:nvGrpSpPr>
          <p:cNvPr id="6045" name="직사각형 48"/>
          <p:cNvGrpSpPr/>
          <p:nvPr/>
        </p:nvGrpSpPr>
        <p:grpSpPr>
          <a:xfrm>
            <a:off x="5602356" y="1609459"/>
            <a:ext cx="357626" cy="193041"/>
            <a:chOff x="0" y="0"/>
            <a:chExt cx="357624" cy="193039"/>
          </a:xfrm>
        </p:grpSpPr>
        <p:sp>
          <p:nvSpPr>
            <p:cNvPr id="6043" name="직사각형"/>
            <p:cNvSpPr/>
            <p:nvPr/>
          </p:nvSpPr>
          <p:spPr>
            <a:xfrm>
              <a:off x="0" y="16140"/>
              <a:ext cx="357625" cy="16076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44" name="인쇄"/>
            <p:cNvSpPr txBox="1"/>
            <p:nvPr/>
          </p:nvSpPr>
          <p:spPr>
            <a:xfrm>
              <a:off x="0" y="-1"/>
              <a:ext cx="357625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인쇄</a:t>
              </a:r>
            </a:p>
          </p:txBody>
        </p:sp>
      </p:grpSp>
      <p:sp>
        <p:nvSpPr>
          <p:cNvPr id="6046" name="직사각형 51"/>
          <p:cNvSpPr/>
          <p:nvPr/>
        </p:nvSpPr>
        <p:spPr>
          <a:xfrm>
            <a:off x="173929" y="1129367"/>
            <a:ext cx="5931598" cy="6032772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6051" name="그룹 52"/>
          <p:cNvGrpSpPr/>
          <p:nvPr/>
        </p:nvGrpSpPr>
        <p:grpSpPr>
          <a:xfrm>
            <a:off x="6033516" y="1631252"/>
            <a:ext cx="144019" cy="5421582"/>
            <a:chOff x="0" y="0"/>
            <a:chExt cx="144018" cy="5421581"/>
          </a:xfrm>
        </p:grpSpPr>
        <p:sp>
          <p:nvSpPr>
            <p:cNvPr id="6047" name="Track"/>
            <p:cNvSpPr/>
            <p:nvPr/>
          </p:nvSpPr>
          <p:spPr>
            <a:xfrm rot="5400000">
              <a:off x="-2638782" y="2638781"/>
              <a:ext cx="5421582" cy="144019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48" name="Scroll Thumb"/>
            <p:cNvSpPr/>
            <p:nvPr/>
          </p:nvSpPr>
          <p:spPr>
            <a:xfrm rot="5400000">
              <a:off x="-340565" y="534531"/>
              <a:ext cx="825220" cy="82672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49" name="Chevron"/>
            <p:cNvSpPr/>
            <p:nvPr/>
          </p:nvSpPr>
          <p:spPr>
            <a:xfrm flipH="1" rot="10800000">
              <a:off x="40036" y="59452"/>
              <a:ext cx="64009" cy="3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55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/>
            </a:solidFill>
            <a:ln w="3175" cap="sq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8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50" name="Chevron"/>
            <p:cNvSpPr/>
            <p:nvPr/>
          </p:nvSpPr>
          <p:spPr>
            <a:xfrm flipH="1">
              <a:off x="40036" y="5316437"/>
              <a:ext cx="64010" cy="3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55" y="21600"/>
                  </a:lnTo>
                  <a:lnTo>
                    <a:pt x="21600" y="0"/>
                  </a:lnTo>
                </a:path>
              </a:pathLst>
            </a:custGeom>
            <a:solidFill>
              <a:srgbClr val="FFFFFF"/>
            </a:solidFill>
            <a:ln w="3175" cap="sq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8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</p:grpSp>
      <p:grpSp>
        <p:nvGrpSpPr>
          <p:cNvPr id="6054" name="직사각형 66"/>
          <p:cNvGrpSpPr/>
          <p:nvPr/>
        </p:nvGrpSpPr>
        <p:grpSpPr>
          <a:xfrm>
            <a:off x="1616128" y="3881827"/>
            <a:ext cx="3754192" cy="224609"/>
            <a:chOff x="0" y="0"/>
            <a:chExt cx="3754191" cy="224607"/>
          </a:xfrm>
        </p:grpSpPr>
        <p:sp>
          <p:nvSpPr>
            <p:cNvPr id="6052" name="직사각형"/>
            <p:cNvSpPr/>
            <p:nvPr/>
          </p:nvSpPr>
          <p:spPr>
            <a:xfrm>
              <a:off x="-1" y="0"/>
              <a:ext cx="3754193" cy="22460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53" name="근태 특이사항 입니다."/>
            <p:cNvSpPr txBox="1"/>
            <p:nvPr/>
          </p:nvSpPr>
          <p:spPr>
            <a:xfrm>
              <a:off x="-1" y="0"/>
              <a:ext cx="3754193" cy="193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149269">
                <a:defRPr sz="7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근태 특이사항 입니다</a:t>
              </a:r>
              <a:r>
                <a:t>.</a:t>
              </a:r>
            </a:p>
          </p:txBody>
        </p:sp>
      </p:grpSp>
      <p:grpSp>
        <p:nvGrpSpPr>
          <p:cNvPr id="6057" name="직사각형 67"/>
          <p:cNvGrpSpPr/>
          <p:nvPr/>
        </p:nvGrpSpPr>
        <p:grpSpPr>
          <a:xfrm>
            <a:off x="4848502" y="1609459"/>
            <a:ext cx="357626" cy="193041"/>
            <a:chOff x="0" y="0"/>
            <a:chExt cx="357624" cy="193039"/>
          </a:xfrm>
        </p:grpSpPr>
        <p:sp>
          <p:nvSpPr>
            <p:cNvPr id="6055" name="직사각형"/>
            <p:cNvSpPr/>
            <p:nvPr/>
          </p:nvSpPr>
          <p:spPr>
            <a:xfrm>
              <a:off x="0" y="16140"/>
              <a:ext cx="357625" cy="160760"/>
            </a:xfrm>
            <a:prstGeom prst="rect">
              <a:avLst/>
            </a:prstGeom>
            <a:solidFill>
              <a:schemeClr val="accent2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56" name="승인"/>
            <p:cNvSpPr txBox="1"/>
            <p:nvPr/>
          </p:nvSpPr>
          <p:spPr>
            <a:xfrm>
              <a:off x="0" y="-1"/>
              <a:ext cx="357625" cy="193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700">
                  <a:solidFill>
                    <a:srgbClr val="FFFFF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승인</a:t>
              </a:r>
            </a:p>
          </p:txBody>
        </p:sp>
      </p:grpSp>
      <p:grpSp>
        <p:nvGrpSpPr>
          <p:cNvPr id="6060" name="직사각형 69"/>
          <p:cNvGrpSpPr/>
          <p:nvPr/>
        </p:nvGrpSpPr>
        <p:grpSpPr>
          <a:xfrm>
            <a:off x="2161793" y="3191579"/>
            <a:ext cx="326492" cy="180341"/>
            <a:chOff x="0" y="0"/>
            <a:chExt cx="326490" cy="180339"/>
          </a:xfrm>
        </p:grpSpPr>
        <p:sp>
          <p:nvSpPr>
            <p:cNvPr id="6058" name="직사각형"/>
            <p:cNvSpPr/>
            <p:nvPr/>
          </p:nvSpPr>
          <p:spPr>
            <a:xfrm>
              <a:off x="0" y="21675"/>
              <a:ext cx="326491" cy="13699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59" name="조회"/>
            <p:cNvSpPr txBox="1"/>
            <p:nvPr/>
          </p:nvSpPr>
          <p:spPr>
            <a:xfrm>
              <a:off x="0" y="-1"/>
              <a:ext cx="326491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조회</a:t>
              </a:r>
            </a:p>
          </p:txBody>
        </p:sp>
      </p:grpSp>
      <p:grpSp>
        <p:nvGrpSpPr>
          <p:cNvPr id="6063" name="직사각형 70"/>
          <p:cNvGrpSpPr/>
          <p:nvPr/>
        </p:nvGrpSpPr>
        <p:grpSpPr>
          <a:xfrm>
            <a:off x="3668469" y="3633323"/>
            <a:ext cx="326492" cy="180341"/>
            <a:chOff x="0" y="0"/>
            <a:chExt cx="326490" cy="180339"/>
          </a:xfrm>
        </p:grpSpPr>
        <p:sp>
          <p:nvSpPr>
            <p:cNvPr id="6061" name="직사각형"/>
            <p:cNvSpPr/>
            <p:nvPr/>
          </p:nvSpPr>
          <p:spPr>
            <a:xfrm>
              <a:off x="0" y="21675"/>
              <a:ext cx="326491" cy="13699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49269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062" name="상세"/>
            <p:cNvSpPr txBox="1"/>
            <p:nvPr/>
          </p:nvSpPr>
          <p:spPr>
            <a:xfrm>
              <a:off x="0" y="-1"/>
              <a:ext cx="326491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149269">
                <a:defRPr sz="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상세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0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1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6072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73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6074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75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(관리자)근태설정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2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3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6084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85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6086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87" name="TextBox 6"/>
          <p:cNvSpPr txBox="1"/>
          <p:nvPr/>
        </p:nvSpPr>
        <p:spPr>
          <a:xfrm>
            <a:off x="6322781" y="7298863"/>
            <a:ext cx="763025" cy="20917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088" name="직사각형 7"/>
          <p:cNvSpPr/>
          <p:nvPr/>
        </p:nvSpPr>
        <p:spPr>
          <a:xfrm>
            <a:off x="173928" y="1129367"/>
            <a:ext cx="10760773" cy="602447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089" name="직사각형 10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6090" name="직사각형 12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6091" name="그림 15" descr="그림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6092" name="직사각형 16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6093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094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95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098" name="그룹 20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6096" name="그림 21" descr="그림 2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97" name="그림 22" descr="그림 2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099" name="TextBox 23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6103" name="그룹 24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6100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101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02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104" name="TextBox 28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6105" name="Close"/>
          <p:cNvSpPr/>
          <p:nvPr/>
        </p:nvSpPr>
        <p:spPr>
          <a:xfrm>
            <a:off x="1879779" y="2104775"/>
            <a:ext cx="153276" cy="15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4" y="0"/>
                </a:moveTo>
                <a:cubicBezTo>
                  <a:pt x="4825" y="0"/>
                  <a:pt x="0" y="4858"/>
                  <a:pt x="0" y="10816"/>
                </a:cubicBezTo>
                <a:cubicBezTo>
                  <a:pt x="0" y="16775"/>
                  <a:pt x="4825" y="21600"/>
                  <a:pt x="10784" y="21600"/>
                </a:cubicBezTo>
                <a:cubicBezTo>
                  <a:pt x="16742" y="21600"/>
                  <a:pt x="21600" y="16775"/>
                  <a:pt x="21600" y="10816"/>
                </a:cubicBezTo>
                <a:cubicBezTo>
                  <a:pt x="21600" y="4858"/>
                  <a:pt x="16742" y="0"/>
                  <a:pt x="10784" y="0"/>
                </a:cubicBezTo>
                <a:close/>
                <a:moveTo>
                  <a:pt x="10784" y="874"/>
                </a:moveTo>
                <a:cubicBezTo>
                  <a:pt x="16289" y="874"/>
                  <a:pt x="20726" y="5311"/>
                  <a:pt x="20726" y="10816"/>
                </a:cubicBezTo>
                <a:cubicBezTo>
                  <a:pt x="20726" y="16289"/>
                  <a:pt x="16289" y="20726"/>
                  <a:pt x="10784" y="20726"/>
                </a:cubicBezTo>
                <a:cubicBezTo>
                  <a:pt x="5311" y="20726"/>
                  <a:pt x="874" y="16289"/>
                  <a:pt x="874" y="10816"/>
                </a:cubicBezTo>
                <a:cubicBezTo>
                  <a:pt x="874" y="5311"/>
                  <a:pt x="5311" y="874"/>
                  <a:pt x="10784" y="874"/>
                </a:cubicBezTo>
                <a:close/>
                <a:moveTo>
                  <a:pt x="6801" y="6477"/>
                </a:moveTo>
                <a:cubicBezTo>
                  <a:pt x="6509" y="6542"/>
                  <a:pt x="6347" y="7027"/>
                  <a:pt x="6606" y="7222"/>
                </a:cubicBezTo>
                <a:lnTo>
                  <a:pt x="10169" y="10816"/>
                </a:lnTo>
                <a:lnTo>
                  <a:pt x="6606" y="14378"/>
                </a:lnTo>
                <a:cubicBezTo>
                  <a:pt x="6185" y="14799"/>
                  <a:pt x="6801" y="15415"/>
                  <a:pt x="7222" y="14994"/>
                </a:cubicBezTo>
                <a:lnTo>
                  <a:pt x="10784" y="11431"/>
                </a:lnTo>
                <a:lnTo>
                  <a:pt x="14378" y="14994"/>
                </a:lnTo>
                <a:cubicBezTo>
                  <a:pt x="14540" y="15156"/>
                  <a:pt x="14832" y="15156"/>
                  <a:pt x="14994" y="14994"/>
                </a:cubicBezTo>
                <a:cubicBezTo>
                  <a:pt x="15156" y="14832"/>
                  <a:pt x="15156" y="14540"/>
                  <a:pt x="14994" y="14378"/>
                </a:cubicBezTo>
                <a:lnTo>
                  <a:pt x="11399" y="10816"/>
                </a:lnTo>
                <a:lnTo>
                  <a:pt x="14994" y="7222"/>
                </a:lnTo>
                <a:cubicBezTo>
                  <a:pt x="15285" y="6930"/>
                  <a:pt x="15058" y="6412"/>
                  <a:pt x="14637" y="6477"/>
                </a:cubicBezTo>
                <a:cubicBezTo>
                  <a:pt x="14540" y="6509"/>
                  <a:pt x="14443" y="6542"/>
                  <a:pt x="14378" y="6606"/>
                </a:cubicBezTo>
                <a:lnTo>
                  <a:pt x="10784" y="10169"/>
                </a:lnTo>
                <a:lnTo>
                  <a:pt x="7222" y="6606"/>
                </a:lnTo>
                <a:cubicBezTo>
                  <a:pt x="7092" y="6444"/>
                  <a:pt x="6898" y="6477"/>
                  <a:pt x="6801" y="6477"/>
                </a:cubicBezTo>
                <a:close/>
              </a:path>
            </a:pathLst>
          </a:custGeom>
          <a:solidFill>
            <a:srgbClr val="5F5F5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106" name="TextBox 30"/>
          <p:cNvSpPr txBox="1"/>
          <p:nvPr/>
        </p:nvSpPr>
        <p:spPr>
          <a:xfrm>
            <a:off x="2001362" y="2061417"/>
            <a:ext cx="3280622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&gt; </a:t>
            </a:r>
            <a:r>
              <a:t>인사근태 </a:t>
            </a:r>
            <a:r>
              <a:t>&gt; </a:t>
            </a:r>
            <a:r>
              <a:t>근태관리 </a:t>
            </a:r>
            <a:r>
              <a:t>&gt; </a:t>
            </a:r>
            <a:r>
              <a:t>환경설정 </a:t>
            </a:r>
            <a:r>
              <a:t>&gt; </a:t>
            </a:r>
            <a:r>
              <a:rPr>
                <a:solidFill>
                  <a:schemeClr val="accent1"/>
                </a:solidFill>
              </a:rPr>
              <a:t>근태설정</a:t>
            </a:r>
          </a:p>
        </p:txBody>
      </p:sp>
      <p:sp>
        <p:nvSpPr>
          <p:cNvPr id="6107" name="직사각형 31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108" name="직사각형 118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6109" name="직사각형 119"/>
          <p:cNvSpPr txBox="1"/>
          <p:nvPr/>
        </p:nvSpPr>
        <p:spPr>
          <a:xfrm>
            <a:off x="333021" y="2582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연차관리</a:t>
            </a:r>
          </a:p>
        </p:txBody>
      </p:sp>
      <p:sp>
        <p:nvSpPr>
          <p:cNvPr id="6110" name="직사각형 120"/>
          <p:cNvSpPr txBox="1"/>
          <p:nvPr/>
        </p:nvSpPr>
        <p:spPr>
          <a:xfrm>
            <a:off x="459690" y="2986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ㄴ연차생성</a:t>
            </a:r>
          </a:p>
        </p:txBody>
      </p:sp>
      <p:sp>
        <p:nvSpPr>
          <p:cNvPr id="6111" name="직사각형 121"/>
          <p:cNvSpPr txBox="1"/>
          <p:nvPr/>
        </p:nvSpPr>
        <p:spPr>
          <a:xfrm>
            <a:off x="459690" y="3188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ㄴ연차확정</a:t>
            </a:r>
          </a:p>
        </p:txBody>
      </p:sp>
      <p:sp>
        <p:nvSpPr>
          <p:cNvPr id="6112" name="직사각형 122"/>
          <p:cNvSpPr txBox="1"/>
          <p:nvPr/>
        </p:nvSpPr>
        <p:spPr>
          <a:xfrm>
            <a:off x="459690" y="27845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ㄴ연차조회</a:t>
            </a:r>
          </a:p>
        </p:txBody>
      </p:sp>
      <p:sp>
        <p:nvSpPr>
          <p:cNvPr id="6113" name="직사각형 123"/>
          <p:cNvSpPr txBox="1"/>
          <p:nvPr/>
        </p:nvSpPr>
        <p:spPr>
          <a:xfrm>
            <a:off x="333021" y="3389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6114" name="직사각형 124"/>
          <p:cNvSpPr txBox="1"/>
          <p:nvPr/>
        </p:nvSpPr>
        <p:spPr>
          <a:xfrm>
            <a:off x="459690" y="3591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6115" name="직사각형 125"/>
          <p:cNvSpPr txBox="1"/>
          <p:nvPr/>
        </p:nvSpPr>
        <p:spPr>
          <a:xfrm>
            <a:off x="459690" y="3793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6116" name="직사각형 126"/>
          <p:cNvSpPr txBox="1"/>
          <p:nvPr/>
        </p:nvSpPr>
        <p:spPr>
          <a:xfrm>
            <a:off x="459690" y="3995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ㄴ출퇴근업로드</a:t>
            </a:r>
          </a:p>
        </p:txBody>
      </p:sp>
      <p:sp>
        <p:nvSpPr>
          <p:cNvPr id="6117" name="직사각형 127"/>
          <p:cNvSpPr txBox="1"/>
          <p:nvPr/>
        </p:nvSpPr>
        <p:spPr>
          <a:xfrm>
            <a:off x="333021" y="46007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6118" name="직사각형 128"/>
          <p:cNvSpPr txBox="1"/>
          <p:nvPr/>
        </p:nvSpPr>
        <p:spPr>
          <a:xfrm>
            <a:off x="459690" y="4802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ㄴ일별</a:t>
            </a:r>
            <a:r>
              <a:t>~</a:t>
            </a:r>
            <a:r>
              <a:t>사원별</a:t>
            </a:r>
            <a:r>
              <a:t>..</a:t>
            </a:r>
          </a:p>
        </p:txBody>
      </p:sp>
      <p:sp>
        <p:nvSpPr>
          <p:cNvPr id="6119" name="직사각형 129"/>
          <p:cNvSpPr txBox="1"/>
          <p:nvPr/>
        </p:nvSpPr>
        <p:spPr>
          <a:xfrm>
            <a:off x="333021" y="5206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환경설정</a:t>
            </a:r>
          </a:p>
        </p:txBody>
      </p:sp>
      <p:sp>
        <p:nvSpPr>
          <p:cNvPr id="6120" name="직사각형 130"/>
          <p:cNvSpPr txBox="1"/>
          <p:nvPr/>
        </p:nvSpPr>
        <p:spPr>
          <a:xfrm>
            <a:off x="459690" y="5407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ㄴ근태설정</a:t>
            </a:r>
          </a:p>
        </p:txBody>
      </p:sp>
      <p:sp>
        <p:nvSpPr>
          <p:cNvPr id="6121" name="직사각형 131"/>
          <p:cNvSpPr txBox="1"/>
          <p:nvPr/>
        </p:nvSpPr>
        <p:spPr>
          <a:xfrm>
            <a:off x="459690" y="56097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ㄴ근태코드관리</a:t>
            </a:r>
          </a:p>
        </p:txBody>
      </p:sp>
      <p:sp>
        <p:nvSpPr>
          <p:cNvPr id="6122" name="직사각형 132"/>
          <p:cNvSpPr txBox="1"/>
          <p:nvPr/>
        </p:nvSpPr>
        <p:spPr>
          <a:xfrm>
            <a:off x="459690" y="58115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ㄴ그룹지정관리</a:t>
            </a:r>
          </a:p>
        </p:txBody>
      </p:sp>
      <p:sp>
        <p:nvSpPr>
          <p:cNvPr id="6123" name="직사각형 133"/>
          <p:cNvSpPr txBox="1"/>
          <p:nvPr/>
        </p:nvSpPr>
        <p:spPr>
          <a:xfrm>
            <a:off x="459690" y="6013324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ㄴ근무조지정관리</a:t>
            </a:r>
          </a:p>
        </p:txBody>
      </p:sp>
      <p:sp>
        <p:nvSpPr>
          <p:cNvPr id="6124" name="직사각형 134"/>
          <p:cNvSpPr txBox="1"/>
          <p:nvPr/>
        </p:nvSpPr>
        <p:spPr>
          <a:xfrm>
            <a:off x="459690" y="6207431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ㄴ근무조기준시간관리</a:t>
            </a:r>
          </a:p>
        </p:txBody>
      </p:sp>
      <p:sp>
        <p:nvSpPr>
          <p:cNvPr id="6125" name="직사각형 135"/>
          <p:cNvSpPr txBox="1"/>
          <p:nvPr/>
        </p:nvSpPr>
        <p:spPr>
          <a:xfrm>
            <a:off x="459690" y="6401537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6126" name="직사각형 136"/>
          <p:cNvSpPr txBox="1"/>
          <p:nvPr/>
        </p:nvSpPr>
        <p:spPr>
          <a:xfrm>
            <a:off x="333021" y="6595643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ERP</a:t>
            </a:r>
            <a:r>
              <a:t>근태연동</a:t>
            </a:r>
          </a:p>
        </p:txBody>
      </p:sp>
      <p:sp>
        <p:nvSpPr>
          <p:cNvPr id="6127" name="직사각형 137"/>
          <p:cNvSpPr txBox="1"/>
          <p:nvPr/>
        </p:nvSpPr>
        <p:spPr>
          <a:xfrm>
            <a:off x="459690" y="678974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6128" name="직사각형 138"/>
          <p:cNvSpPr txBox="1"/>
          <p:nvPr/>
        </p:nvSpPr>
        <p:spPr>
          <a:xfrm>
            <a:off x="459690" y="50043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ㄴ근무시간집계</a:t>
            </a:r>
          </a:p>
        </p:txBody>
      </p:sp>
      <p:sp>
        <p:nvSpPr>
          <p:cNvPr id="6129" name="직사각형 139"/>
          <p:cNvSpPr txBox="1"/>
          <p:nvPr/>
        </p:nvSpPr>
        <p:spPr>
          <a:xfrm>
            <a:off x="459690" y="4197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6130" name="직사각형 140"/>
          <p:cNvSpPr txBox="1"/>
          <p:nvPr/>
        </p:nvSpPr>
        <p:spPr>
          <a:xfrm>
            <a:off x="459690" y="43989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  <p:pic>
        <p:nvPicPr>
          <p:cNvPr id="6131" name="그림 2" descr="그림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86412" y="2383884"/>
            <a:ext cx="8939147" cy="4350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8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39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6140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141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6142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43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7961" y="1039"/>
            <a:ext cx="10691815" cy="7558637"/>
          </a:xfrm>
          <a:prstGeom prst="rect">
            <a:avLst/>
          </a:prstGeom>
          <a:ln w="12700">
            <a:miter lim="400000"/>
          </a:ln>
        </p:spPr>
      </p:pic>
      <p:sp>
        <p:nvSpPr>
          <p:cNvPr id="6151" name="TextBox 14"/>
          <p:cNvSpPr txBox="1"/>
          <p:nvPr/>
        </p:nvSpPr>
        <p:spPr>
          <a:xfrm>
            <a:off x="414320" y="6610174"/>
            <a:ext cx="2715824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50000"/>
              </a:lnSpc>
              <a:defRPr sz="1600"/>
            </a:lvl1pPr>
          </a:lstStyle>
          <a:p>
            <a:pPr/>
            <a:r>
              <a:t>www.douzone.com</a:t>
            </a:r>
          </a:p>
        </p:txBody>
      </p:sp>
      <p:sp>
        <p:nvSpPr>
          <p:cNvPr id="6152" name="직선 연결선 11"/>
          <p:cNvSpPr/>
          <p:nvPr/>
        </p:nvSpPr>
        <p:spPr>
          <a:xfrm>
            <a:off x="894879" y="1136125"/>
            <a:ext cx="362021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153" name="TextBox 13"/>
          <p:cNvSpPr txBox="1"/>
          <p:nvPr/>
        </p:nvSpPr>
        <p:spPr>
          <a:xfrm>
            <a:off x="10022898" y="6207531"/>
            <a:ext cx="295460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3000">
                <a:solidFill>
                  <a:schemeClr val="accent1"/>
                </a:solidFill>
                <a:latin typeface="[더존] 제목체 50"/>
                <a:ea typeface="[더존] 제목체 50"/>
                <a:cs typeface="[더존] 제목체 50"/>
                <a:sym typeface="[더존] 제목체 50"/>
              </a:defRPr>
            </a:pPr>
            <a:r>
              <a:t>Maximizing</a:t>
            </a:r>
          </a:p>
          <a:p>
            <a:pPr algn="r">
              <a:defRPr sz="3000">
                <a:solidFill>
                  <a:schemeClr val="accent1"/>
                </a:solidFill>
                <a:latin typeface="[더존] 제목체 50"/>
                <a:ea typeface="[더존] 제목체 50"/>
                <a:cs typeface="[더존] 제목체 50"/>
                <a:sym typeface="[더존] 제목체 50"/>
              </a:defRPr>
            </a:pPr>
            <a:r>
              <a:t>Potential</a:t>
            </a:r>
          </a:p>
        </p:txBody>
      </p:sp>
      <p:pic>
        <p:nvPicPr>
          <p:cNvPr id="615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4879" y="6352766"/>
            <a:ext cx="1741641" cy="248557"/>
          </a:xfrm>
          <a:prstGeom prst="rect">
            <a:avLst/>
          </a:prstGeom>
          <a:ln w="12700">
            <a:miter lim="400000"/>
          </a:ln>
        </p:spPr>
      </p:pic>
      <p:sp>
        <p:nvSpPr>
          <p:cNvPr id="6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2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3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6164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165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6166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16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927" y="902926"/>
            <a:ext cx="426546" cy="4320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70" name="Rectangle 63"/>
          <p:cNvGrpSpPr/>
          <p:nvPr/>
        </p:nvGrpSpPr>
        <p:grpSpPr>
          <a:xfrm>
            <a:off x="6560090" y="121231"/>
            <a:ext cx="2296440" cy="439728"/>
            <a:chOff x="0" y="0"/>
            <a:chExt cx="2296439" cy="439726"/>
          </a:xfrm>
        </p:grpSpPr>
        <p:sp>
          <p:nvSpPr>
            <p:cNvPr id="6168" name="직사각형"/>
            <p:cNvSpPr/>
            <p:nvPr/>
          </p:nvSpPr>
          <p:spPr>
            <a:xfrm>
              <a:off x="-1" y="-1"/>
              <a:ext cx="2296441" cy="439728"/>
            </a:xfrm>
            <a:prstGeom prst="rect">
              <a:avLst/>
            </a:prstGeom>
            <a:solidFill>
              <a:srgbClr val="FFEACC"/>
            </a:solidFill>
            <a:ln w="190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41387">
                <a:lnSpc>
                  <a:spcPct val="120000"/>
                </a:lnSpc>
              </a:pPr>
            </a:p>
          </p:txBody>
        </p:sp>
        <p:sp>
          <p:nvSpPr>
            <p:cNvPr id="6169" name="Design…"/>
            <p:cNvSpPr txBox="1"/>
            <p:nvPr/>
          </p:nvSpPr>
          <p:spPr>
            <a:xfrm>
              <a:off x="-1" y="-1"/>
              <a:ext cx="795990" cy="351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6000" tIns="36000" rIns="36000" bIns="36000" numCol="1" anchor="t">
              <a:spAutoFit/>
            </a:bodyPr>
            <a:lstStyle/>
            <a:p>
              <a:pPr defTabSz="941387">
                <a:lnSpc>
                  <a:spcPct val="120000"/>
                </a:lnSpc>
                <a:defRPr sz="900">
                  <a:solidFill>
                    <a:srgbClr val="00395A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Design</a:t>
              </a:r>
            </a:p>
            <a:p>
              <a:pPr defTabSz="941387">
                <a:lnSpc>
                  <a:spcPct val="120000"/>
                </a:lnSpc>
                <a:defRPr sz="9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: </a:t>
              </a:r>
              <a:r>
                <a:t>새가날아간다</a:t>
              </a:r>
            </a:p>
          </p:txBody>
        </p:sp>
      </p:grpSp>
      <p:grpSp>
        <p:nvGrpSpPr>
          <p:cNvPr id="6173" name="모서리가 둥근 직사각형 9"/>
          <p:cNvGrpSpPr/>
          <p:nvPr/>
        </p:nvGrpSpPr>
        <p:grpSpPr>
          <a:xfrm>
            <a:off x="51961" y="7115078"/>
            <a:ext cx="3991401" cy="389347"/>
            <a:chOff x="0" y="0"/>
            <a:chExt cx="3991399" cy="389346"/>
          </a:xfrm>
        </p:grpSpPr>
        <p:sp>
          <p:nvSpPr>
            <p:cNvPr id="6171" name="직사각형"/>
            <p:cNvSpPr/>
            <p:nvPr/>
          </p:nvSpPr>
          <p:spPr>
            <a:xfrm>
              <a:off x="0" y="0"/>
              <a:ext cx="3991400" cy="389347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72" name="★ 새가날아간다 – 새가날아간다"/>
            <p:cNvSpPr txBox="1"/>
            <p:nvPr/>
          </p:nvSpPr>
          <p:spPr>
            <a:xfrm>
              <a:off x="-1" y="15603"/>
              <a:ext cx="399140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000">
                  <a:latin typeface="NanumGothic Bold"/>
                  <a:ea typeface="NanumGothic Bold"/>
                  <a:cs typeface="NanumGothic Bold"/>
                  <a:sym typeface="NanumGothic Bold"/>
                </a:defRPr>
              </a:pPr>
              <a:r>
                <a:t>★ 새가날아간다</a:t>
              </a:r>
              <a:br/>
              <a:r>
                <a:rPr sz="900">
                  <a:latin typeface="나눔고딕"/>
                  <a:ea typeface="나눔고딕"/>
                  <a:cs typeface="나눔고딕"/>
                  <a:sym typeface="나눔고딕"/>
                </a:rPr>
                <a:t>– </a:t>
              </a:r>
              <a:r>
                <a:rPr sz="900">
                  <a:latin typeface="나눔고딕"/>
                  <a:ea typeface="나눔고딕"/>
                  <a:cs typeface="나눔고딕"/>
                  <a:sym typeface="나눔고딕"/>
                </a:rPr>
                <a:t>새가날아간다</a:t>
              </a:r>
            </a:p>
          </p:txBody>
        </p:sp>
      </p:grpSp>
      <p:graphicFrame>
        <p:nvGraphicFramePr>
          <p:cNvPr id="6174" name="표 10"/>
          <p:cNvGraphicFramePr/>
          <p:nvPr/>
        </p:nvGraphicFramePr>
        <p:xfrm>
          <a:off x="6560090" y="1219905"/>
          <a:ext cx="6515673" cy="13973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8318"/>
                <a:gridCol w="3277353"/>
              </a:tblGrid>
              <a:tr h="279477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343" marR="5343" marT="5343" marB="5343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343" marR="5343" marT="5343" marB="5343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chemeClr val="accent3"/>
                    </a:solidFill>
                  </a:tcPr>
                </a:tc>
              </a:tr>
              <a:tr h="279477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343" marR="5343" marT="5343" marB="5343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343" marR="5343" marT="5343" marB="5343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4E3FF"/>
                    </a:solidFill>
                  </a:tcPr>
                </a:tc>
              </a:tr>
              <a:tr h="279477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343" marR="5343" marT="5343" marB="5343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343" marR="5343" marT="5343" marB="5343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FBFBF"/>
                    </a:solidFill>
                  </a:tcPr>
                </a:tc>
              </a:tr>
              <a:tr h="279477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343" marR="5343" marT="5343" marB="5343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343" marR="5343" marT="5343" marB="5343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D4E3FF"/>
                    </a:solidFill>
                  </a:tcPr>
                </a:tc>
              </a:tr>
              <a:tr h="279477">
                <a:tc>
                  <a:txBody>
                    <a:bodyPr/>
                    <a:lstStyle/>
                    <a:p>
                      <a:pPr algn="ctr" defTabSz="1007912">
                        <a:defRPr sz="80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343" marR="5343" marT="5343" marB="5343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07912">
                        <a:defRPr sz="8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</a:p>
                  </a:txBody>
                  <a:tcPr marL="5343" marR="5343" marT="5343" marB="5343" anchor="ctr" anchorCtr="0" horzOverflow="overflow">
                    <a:lnL w="3175">
                      <a:solidFill>
                        <a:srgbClr val="A6A6A6"/>
                      </a:solidFill>
                    </a:lnL>
                    <a:lnR w="3175">
                      <a:solidFill>
                        <a:srgbClr val="A6A6A6"/>
                      </a:solidFill>
                    </a:lnR>
                    <a:lnT w="3175">
                      <a:solidFill>
                        <a:srgbClr val="A6A6A6"/>
                      </a:solidFill>
                    </a:lnT>
                    <a:lnB w="3175">
                      <a:solidFill>
                        <a:srgbClr val="A6A6A6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175" name="포인트가 16개인 별 12"/>
          <p:cNvSpPr/>
          <p:nvPr/>
        </p:nvSpPr>
        <p:spPr>
          <a:xfrm>
            <a:off x="12166779" y="103757"/>
            <a:ext cx="914401" cy="914401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178" name="직사각형 15"/>
          <p:cNvGrpSpPr/>
          <p:nvPr/>
        </p:nvGrpSpPr>
        <p:grpSpPr>
          <a:xfrm>
            <a:off x="-2" y="3399120"/>
            <a:ext cx="13439776" cy="901859"/>
            <a:chOff x="0" y="0"/>
            <a:chExt cx="13439775" cy="901857"/>
          </a:xfrm>
        </p:grpSpPr>
        <p:sp>
          <p:nvSpPr>
            <p:cNvPr id="6176" name="직사각형"/>
            <p:cNvSpPr/>
            <p:nvPr/>
          </p:nvSpPr>
          <p:spPr>
            <a:xfrm>
              <a:off x="0" y="0"/>
              <a:ext cx="13439775" cy="901858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77" name="새가날아간다"/>
            <p:cNvSpPr txBox="1"/>
            <p:nvPr/>
          </p:nvSpPr>
          <p:spPr>
            <a:xfrm>
              <a:off x="0" y="176609"/>
              <a:ext cx="1343977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새가날아간다</a:t>
              </a:r>
            </a:p>
          </p:txBody>
        </p:sp>
      </p:grpSp>
      <p:sp>
        <p:nvSpPr>
          <p:cNvPr id="6179" name="직사각형 1"/>
          <p:cNvSpPr txBox="1"/>
          <p:nvPr/>
        </p:nvSpPr>
        <p:spPr>
          <a:xfrm>
            <a:off x="313927" y="6509118"/>
            <a:ext cx="47811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http://eapdemo.duzon.net/ui/pudding/index.jsp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분자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78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9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" name="아래쪽 화살표 7"/>
          <p:cNvSpPr/>
          <p:nvPr/>
        </p:nvSpPr>
        <p:spPr>
          <a:xfrm rot="10800000">
            <a:off x="1" y="12560"/>
            <a:ext cx="13439774" cy="7547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007CA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UC</a:t>
            </a:r>
            <a:r>
              <a:t>개발센터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xfrm>
            <a:off x="6620981" y="7297403"/>
            <a:ext cx="166625" cy="21209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2" name="직사각형 1"/>
          <p:cNvSpPr/>
          <p:nvPr/>
        </p:nvSpPr>
        <p:spPr>
          <a:xfrm>
            <a:off x="0" y="-2"/>
            <a:ext cx="13439775" cy="75596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ser_LN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" name="직사각형 137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05" name="직사각형 138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106" name="직사각형 139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107" name="그림 140" descr="그림 1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직사각형 141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109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10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4" name="그룹 145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112" name="그림 146" descr="그림 14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그림 147" descr="그림 14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5" name="TextBox 148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119" name="그룹 149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116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17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0" name="TextBox 153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121" name="직사각형 156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22" name="직사각형 190"/>
          <p:cNvSpPr txBox="1"/>
          <p:nvPr/>
        </p:nvSpPr>
        <p:spPr>
          <a:xfrm>
            <a:off x="333021" y="259357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개인연차현황</a:t>
            </a:r>
          </a:p>
        </p:txBody>
      </p:sp>
      <p:sp>
        <p:nvSpPr>
          <p:cNvPr id="123" name="직사각형 191"/>
          <p:cNvSpPr txBox="1"/>
          <p:nvPr/>
        </p:nvSpPr>
        <p:spPr>
          <a:xfrm>
            <a:off x="333021" y="280622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개인근태현황</a:t>
            </a:r>
          </a:p>
        </p:txBody>
      </p:sp>
      <p:sp>
        <p:nvSpPr>
          <p:cNvPr id="124" name="직사각형 192"/>
          <p:cNvSpPr txBox="1"/>
          <p:nvPr/>
        </p:nvSpPr>
        <p:spPr>
          <a:xfrm>
            <a:off x="333021" y="3018871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근태신청현황</a:t>
            </a:r>
          </a:p>
        </p:txBody>
      </p:sp>
      <p:sp>
        <p:nvSpPr>
          <p:cNvPr id="125" name="직사각형 193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126" name="직사각형 194"/>
          <p:cNvSpPr txBox="1"/>
          <p:nvPr/>
        </p:nvSpPr>
        <p:spPr>
          <a:xfrm>
            <a:off x="333021" y="323152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개인근무시간관리</a:t>
            </a:r>
          </a:p>
        </p:txBody>
      </p:sp>
      <p:sp>
        <p:nvSpPr>
          <p:cNvPr id="127" name="직사각형 195"/>
          <p:cNvSpPr txBox="1"/>
          <p:nvPr/>
        </p:nvSpPr>
        <p:spPr>
          <a:xfrm>
            <a:off x="331597" y="343647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개인근무시간현황</a:t>
            </a:r>
          </a:p>
        </p:txBody>
      </p:sp>
      <p:sp>
        <p:nvSpPr>
          <p:cNvPr id="128" name="직사각형 196"/>
          <p:cNvSpPr txBox="1"/>
          <p:nvPr/>
        </p:nvSpPr>
        <p:spPr>
          <a:xfrm>
            <a:off x="331597" y="3649124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근무변경현황</a:t>
            </a:r>
          </a:p>
        </p:txBody>
      </p:sp>
      <p:sp>
        <p:nvSpPr>
          <p:cNvPr id="129" name="직사각형 197"/>
          <p:cNvSpPr txBox="1"/>
          <p:nvPr/>
        </p:nvSpPr>
        <p:spPr>
          <a:xfrm>
            <a:off x="459690" y="406672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ㄴ연차현황관리</a:t>
            </a:r>
          </a:p>
        </p:txBody>
      </p:sp>
      <p:sp>
        <p:nvSpPr>
          <p:cNvPr id="130" name="직사각형 198"/>
          <p:cNvSpPr txBox="1"/>
          <p:nvPr/>
        </p:nvSpPr>
        <p:spPr>
          <a:xfrm>
            <a:off x="459690" y="427937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131" name="직사각형 199"/>
          <p:cNvSpPr txBox="1"/>
          <p:nvPr/>
        </p:nvSpPr>
        <p:spPr>
          <a:xfrm>
            <a:off x="459690" y="449202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132" name="직사각형 200"/>
          <p:cNvSpPr txBox="1"/>
          <p:nvPr/>
        </p:nvSpPr>
        <p:spPr>
          <a:xfrm>
            <a:off x="333021" y="385407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133" name="직사각형 201"/>
          <p:cNvSpPr txBox="1"/>
          <p:nvPr/>
        </p:nvSpPr>
        <p:spPr>
          <a:xfrm>
            <a:off x="459690" y="470467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134" name="직사각형 202"/>
          <p:cNvSpPr txBox="1"/>
          <p:nvPr/>
        </p:nvSpPr>
        <p:spPr>
          <a:xfrm>
            <a:off x="333021" y="512227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135" name="직사각형 203"/>
          <p:cNvSpPr txBox="1"/>
          <p:nvPr/>
        </p:nvSpPr>
        <p:spPr>
          <a:xfrm>
            <a:off x="459690" y="533492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ㄴ일별근태집계</a:t>
            </a:r>
          </a:p>
        </p:txBody>
      </p:sp>
      <p:sp>
        <p:nvSpPr>
          <p:cNvPr id="136" name="직사각형 204"/>
          <p:cNvSpPr txBox="1"/>
          <p:nvPr/>
        </p:nvSpPr>
        <p:spPr>
          <a:xfrm>
            <a:off x="459690" y="5547578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ㄴ주별근태집계</a:t>
            </a:r>
          </a:p>
        </p:txBody>
      </p:sp>
      <p:sp>
        <p:nvSpPr>
          <p:cNvPr id="137" name="직사각형 205"/>
          <p:cNvSpPr txBox="1"/>
          <p:nvPr/>
        </p:nvSpPr>
        <p:spPr>
          <a:xfrm>
            <a:off x="459690" y="576022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ㄴ월별근태집계</a:t>
            </a:r>
          </a:p>
        </p:txBody>
      </p:sp>
      <p:sp>
        <p:nvSpPr>
          <p:cNvPr id="138" name="직사각형 206"/>
          <p:cNvSpPr txBox="1"/>
          <p:nvPr/>
        </p:nvSpPr>
        <p:spPr>
          <a:xfrm>
            <a:off x="459690" y="597287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ㄴ근태신청집계</a:t>
            </a:r>
          </a:p>
        </p:txBody>
      </p:sp>
      <p:sp>
        <p:nvSpPr>
          <p:cNvPr id="139" name="직사각형 207"/>
          <p:cNvSpPr txBox="1"/>
          <p:nvPr/>
        </p:nvSpPr>
        <p:spPr>
          <a:xfrm>
            <a:off x="459690" y="618551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ㄴ사원별근태집계</a:t>
            </a:r>
          </a:p>
        </p:txBody>
      </p:sp>
      <p:sp>
        <p:nvSpPr>
          <p:cNvPr id="140" name="직사각형 208"/>
          <p:cNvSpPr txBox="1"/>
          <p:nvPr/>
        </p:nvSpPr>
        <p:spPr>
          <a:xfrm>
            <a:off x="468128" y="4909630"/>
            <a:ext cx="1041074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dmin_LN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" y="11"/>
            <a:ext cx="13439776" cy="649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rcRect l="69871" t="0" r="0" b="0"/>
          <a:stretch>
            <a:fillRect/>
          </a:stretch>
        </p:blipFill>
        <p:spPr>
          <a:xfrm>
            <a:off x="10218420" y="0"/>
            <a:ext cx="3221355" cy="64919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직선 연결선 13"/>
          <p:cNvSpPr/>
          <p:nvPr/>
        </p:nvSpPr>
        <p:spPr>
          <a:xfrm>
            <a:off x="0" y="7267795"/>
            <a:ext cx="13440011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TextBox 14"/>
          <p:cNvSpPr txBox="1"/>
          <p:nvPr/>
        </p:nvSpPr>
        <p:spPr>
          <a:xfrm>
            <a:off x="7389462" y="7333598"/>
            <a:ext cx="5882834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13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151" name="슬라이드 번호"/>
          <p:cNvSpPr txBox="1"/>
          <p:nvPr>
            <p:ph type="sldNum" sz="quarter" idx="2"/>
          </p:nvPr>
        </p:nvSpPr>
        <p:spPr>
          <a:xfrm>
            <a:off x="6628678" y="7298863"/>
            <a:ext cx="151232" cy="20917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800"/>
              </a:lnSpc>
              <a:defRPr sz="9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" name="직사각형 112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53" name="직사각형 114"/>
          <p:cNvSpPr txBox="1"/>
          <p:nvPr/>
        </p:nvSpPr>
        <p:spPr>
          <a:xfrm>
            <a:off x="4479379" y="1201937"/>
            <a:ext cx="64013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메일 ㅣ 일정 ㅣ 전자결재 ㅣ 업무관리 ㅣ 게시판 ㅣ 문서 ㅣ 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인사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/</a:t>
            </a:r>
            <a:r>
              <a:rPr sz="1400">
                <a:latin typeface="NanumGothic Bold"/>
                <a:ea typeface="NanumGothic Bold"/>
                <a:cs typeface="NanumGothic Bold"/>
                <a:sym typeface="NanumGothic Bold"/>
              </a:rPr>
              <a:t>근태</a:t>
            </a:r>
            <a:r>
              <a:t> ㅣ 마이페이지 ㅣ 회계 ㅣ</a:t>
            </a:r>
            <a:r>
              <a:t> </a:t>
            </a:r>
            <a:r>
              <a:t>더보기 </a:t>
            </a:r>
            <a:r>
              <a:t>+</a:t>
            </a:r>
          </a:p>
        </p:txBody>
      </p:sp>
      <p:sp>
        <p:nvSpPr>
          <p:cNvPr id="154" name="직사각형 115"/>
          <p:cNvSpPr txBox="1"/>
          <p:nvPr/>
        </p:nvSpPr>
        <p:spPr>
          <a:xfrm>
            <a:off x="206351" y="1209282"/>
            <a:ext cx="12585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5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Bizbox </a:t>
            </a:r>
            <a:r>
              <a:rPr>
                <a:solidFill>
                  <a:schemeClr val="accent1"/>
                </a:solidFill>
              </a:rPr>
              <a:t>Alpha</a:t>
            </a:r>
          </a:p>
        </p:txBody>
      </p:sp>
      <p:pic>
        <p:nvPicPr>
          <p:cNvPr id="155" name="그림 116" descr="그림 1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367" y="1921511"/>
            <a:ext cx="1567853" cy="5228067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직사각형 122"/>
          <p:cNvSpPr txBox="1"/>
          <p:nvPr/>
        </p:nvSpPr>
        <p:spPr>
          <a:xfrm>
            <a:off x="187301" y="2008383"/>
            <a:ext cx="62928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인사</a:t>
            </a:r>
            <a:r>
              <a:t>/</a:t>
            </a:r>
            <a:r>
              <a:t>근태</a:t>
            </a:r>
          </a:p>
        </p:txBody>
      </p:sp>
      <p:sp>
        <p:nvSpPr>
          <p:cNvPr id="157" name="Border"/>
          <p:cNvSpPr/>
          <p:nvPr/>
        </p:nvSpPr>
        <p:spPr>
          <a:xfrm>
            <a:off x="1406525" y="2038110"/>
            <a:ext cx="186771" cy="186771"/>
          </a:xfrm>
          <a:prstGeom prst="ellips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5F5F5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58" name="Line"/>
          <p:cNvSpPr/>
          <p:nvPr/>
        </p:nvSpPr>
        <p:spPr>
          <a:xfrm>
            <a:off x="1433614" y="2065200"/>
            <a:ext cx="132591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V="1">
            <a:off x="1433614" y="2065199"/>
            <a:ext cx="132592" cy="13259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2" name="그룹 136"/>
          <p:cNvGrpSpPr/>
          <p:nvPr/>
        </p:nvGrpSpPr>
        <p:grpSpPr>
          <a:xfrm>
            <a:off x="182367" y="1582787"/>
            <a:ext cx="10758736" cy="371476"/>
            <a:chOff x="0" y="0"/>
            <a:chExt cx="10758734" cy="371475"/>
          </a:xfrm>
        </p:grpSpPr>
        <p:pic>
          <p:nvPicPr>
            <p:cNvPr id="160" name="그림 159" descr="그림 159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45" t="0" r="0" b="0"/>
            <a:stretch>
              <a:fillRect/>
            </a:stretch>
          </p:blipFill>
          <p:spPr>
            <a:xfrm>
              <a:off x="-1" y="0"/>
              <a:ext cx="1075873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그림 161" descr="그림 161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9072" t="0" r="50137" b="0"/>
            <a:stretch>
              <a:fillRect/>
            </a:stretch>
          </p:blipFill>
          <p:spPr>
            <a:xfrm>
              <a:off x="10171457" y="93516"/>
              <a:ext cx="422136" cy="169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3" name="TextBox 162"/>
          <p:cNvSpPr txBox="1"/>
          <p:nvPr/>
        </p:nvSpPr>
        <p:spPr>
          <a:xfrm>
            <a:off x="7644092" y="1645785"/>
            <a:ext cx="10800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나근태 부장</a:t>
            </a:r>
          </a:p>
        </p:txBody>
      </p:sp>
      <p:grpSp>
        <p:nvGrpSpPr>
          <p:cNvPr id="167" name="그룹 163"/>
          <p:cNvGrpSpPr/>
          <p:nvPr/>
        </p:nvGrpSpPr>
        <p:grpSpPr>
          <a:xfrm>
            <a:off x="7727677" y="1655803"/>
            <a:ext cx="207867" cy="207866"/>
            <a:chOff x="0" y="0"/>
            <a:chExt cx="207865" cy="207865"/>
          </a:xfrm>
        </p:grpSpPr>
        <p:sp>
          <p:nvSpPr>
            <p:cNvPr id="164" name="Border"/>
            <p:cNvSpPr/>
            <p:nvPr/>
          </p:nvSpPr>
          <p:spPr>
            <a:xfrm>
              <a:off x="0" y="0"/>
              <a:ext cx="207866" cy="207866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5F5F5F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30149" y="30149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Line"/>
            <p:cNvSpPr/>
            <p:nvPr/>
          </p:nvSpPr>
          <p:spPr>
            <a:xfrm flipV="1">
              <a:off x="30149" y="30150"/>
              <a:ext cx="147567" cy="147565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10283975" y="1645785"/>
            <a:ext cx="5438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관리자</a:t>
            </a:r>
          </a:p>
        </p:txBody>
      </p:sp>
      <p:sp>
        <p:nvSpPr>
          <p:cNvPr id="169" name="직사각형 170"/>
          <p:cNvSpPr/>
          <p:nvPr/>
        </p:nvSpPr>
        <p:spPr>
          <a:xfrm>
            <a:off x="173928" y="1129367"/>
            <a:ext cx="10760773" cy="6020211"/>
          </a:xfrm>
          <a:prstGeom prst="rect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 sz="12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70" name="직사각형 313"/>
          <p:cNvSpPr txBox="1"/>
          <p:nvPr/>
        </p:nvSpPr>
        <p:spPr>
          <a:xfrm>
            <a:off x="206352" y="238092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* </a:t>
            </a:r>
            <a:r>
              <a:t>근태관리</a:t>
            </a:r>
          </a:p>
        </p:txBody>
      </p:sp>
      <p:sp>
        <p:nvSpPr>
          <p:cNvPr id="171" name="직사각형 314"/>
          <p:cNvSpPr txBox="1"/>
          <p:nvPr/>
        </p:nvSpPr>
        <p:spPr>
          <a:xfrm>
            <a:off x="333021" y="258307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연차관리</a:t>
            </a:r>
          </a:p>
        </p:txBody>
      </p:sp>
      <p:sp>
        <p:nvSpPr>
          <p:cNvPr id="172" name="직사각형 315"/>
          <p:cNvSpPr txBox="1"/>
          <p:nvPr/>
        </p:nvSpPr>
        <p:spPr>
          <a:xfrm>
            <a:off x="459690" y="2987371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ㄴ연차생성</a:t>
            </a:r>
          </a:p>
        </p:txBody>
      </p:sp>
      <p:sp>
        <p:nvSpPr>
          <p:cNvPr id="173" name="직사각형 316"/>
          <p:cNvSpPr txBox="1"/>
          <p:nvPr/>
        </p:nvSpPr>
        <p:spPr>
          <a:xfrm>
            <a:off x="459690" y="3189521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ㄴ연차확정</a:t>
            </a:r>
          </a:p>
        </p:txBody>
      </p:sp>
      <p:sp>
        <p:nvSpPr>
          <p:cNvPr id="174" name="직사각형 317"/>
          <p:cNvSpPr txBox="1"/>
          <p:nvPr/>
        </p:nvSpPr>
        <p:spPr>
          <a:xfrm>
            <a:off x="459690" y="278522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ㄴ연차조회</a:t>
            </a:r>
          </a:p>
        </p:txBody>
      </p:sp>
      <p:sp>
        <p:nvSpPr>
          <p:cNvPr id="175" name="직사각형 318"/>
          <p:cNvSpPr txBox="1"/>
          <p:nvPr/>
        </p:nvSpPr>
        <p:spPr>
          <a:xfrm>
            <a:off x="333021" y="339167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근태내역관리</a:t>
            </a:r>
          </a:p>
        </p:txBody>
      </p:sp>
      <p:sp>
        <p:nvSpPr>
          <p:cNvPr id="176" name="직사각형 319"/>
          <p:cNvSpPr txBox="1"/>
          <p:nvPr/>
        </p:nvSpPr>
        <p:spPr>
          <a:xfrm>
            <a:off x="459690" y="359381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ㄴ근태현황관리</a:t>
            </a:r>
          </a:p>
        </p:txBody>
      </p:sp>
      <p:sp>
        <p:nvSpPr>
          <p:cNvPr id="177" name="직사각형 320"/>
          <p:cNvSpPr txBox="1"/>
          <p:nvPr/>
        </p:nvSpPr>
        <p:spPr>
          <a:xfrm>
            <a:off x="459690" y="379596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ㄴ신청현황관리</a:t>
            </a:r>
          </a:p>
        </p:txBody>
      </p:sp>
      <p:sp>
        <p:nvSpPr>
          <p:cNvPr id="178" name="직사각형 321"/>
          <p:cNvSpPr txBox="1"/>
          <p:nvPr/>
        </p:nvSpPr>
        <p:spPr>
          <a:xfrm>
            <a:off x="459690" y="399811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ㄴ출퇴근업로드</a:t>
            </a:r>
          </a:p>
        </p:txBody>
      </p:sp>
      <p:sp>
        <p:nvSpPr>
          <p:cNvPr id="179" name="직사각형 322"/>
          <p:cNvSpPr txBox="1"/>
          <p:nvPr/>
        </p:nvSpPr>
        <p:spPr>
          <a:xfrm>
            <a:off x="333021" y="459687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근태내역집계</a:t>
            </a:r>
          </a:p>
        </p:txBody>
      </p:sp>
      <p:sp>
        <p:nvSpPr>
          <p:cNvPr id="180" name="직사각형 323"/>
          <p:cNvSpPr txBox="1"/>
          <p:nvPr/>
        </p:nvSpPr>
        <p:spPr>
          <a:xfrm>
            <a:off x="459690" y="4799019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ㄴ일별</a:t>
            </a:r>
            <a:r>
              <a:t>~</a:t>
            </a:r>
            <a:r>
              <a:t>사원별</a:t>
            </a:r>
            <a:r>
              <a:t>..</a:t>
            </a:r>
          </a:p>
        </p:txBody>
      </p:sp>
      <p:sp>
        <p:nvSpPr>
          <p:cNvPr id="181" name="직사각형 324"/>
          <p:cNvSpPr txBox="1"/>
          <p:nvPr/>
        </p:nvSpPr>
        <p:spPr>
          <a:xfrm>
            <a:off x="333021" y="520331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환경설정</a:t>
            </a:r>
          </a:p>
        </p:txBody>
      </p:sp>
      <p:sp>
        <p:nvSpPr>
          <p:cNvPr id="182" name="직사각형 325"/>
          <p:cNvSpPr txBox="1"/>
          <p:nvPr/>
        </p:nvSpPr>
        <p:spPr>
          <a:xfrm>
            <a:off x="459690" y="54054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ㄴ근태설정</a:t>
            </a:r>
          </a:p>
        </p:txBody>
      </p:sp>
      <p:sp>
        <p:nvSpPr>
          <p:cNvPr id="183" name="직사각형 326"/>
          <p:cNvSpPr txBox="1"/>
          <p:nvPr/>
        </p:nvSpPr>
        <p:spPr>
          <a:xfrm>
            <a:off x="459690" y="5607615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ㄴ근태코드관리</a:t>
            </a:r>
          </a:p>
        </p:txBody>
      </p:sp>
      <p:sp>
        <p:nvSpPr>
          <p:cNvPr id="184" name="직사각형 327"/>
          <p:cNvSpPr txBox="1"/>
          <p:nvPr/>
        </p:nvSpPr>
        <p:spPr>
          <a:xfrm>
            <a:off x="459690" y="5809763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ㄴ그룹지정관리</a:t>
            </a:r>
          </a:p>
        </p:txBody>
      </p:sp>
      <p:sp>
        <p:nvSpPr>
          <p:cNvPr id="185" name="직사각형 328"/>
          <p:cNvSpPr txBox="1"/>
          <p:nvPr/>
        </p:nvSpPr>
        <p:spPr>
          <a:xfrm>
            <a:off x="459690" y="601191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ㄴ근무조지정관리</a:t>
            </a:r>
          </a:p>
        </p:txBody>
      </p:sp>
      <p:sp>
        <p:nvSpPr>
          <p:cNvPr id="186" name="직사각형 329"/>
          <p:cNvSpPr txBox="1"/>
          <p:nvPr/>
        </p:nvSpPr>
        <p:spPr>
          <a:xfrm>
            <a:off x="459690" y="6206368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ㄴ근무조기준시간관리</a:t>
            </a:r>
          </a:p>
        </p:txBody>
      </p:sp>
      <p:sp>
        <p:nvSpPr>
          <p:cNvPr id="187" name="직사각형 330"/>
          <p:cNvSpPr txBox="1"/>
          <p:nvPr/>
        </p:nvSpPr>
        <p:spPr>
          <a:xfrm>
            <a:off x="459690" y="640082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188" name="직사각형 331"/>
          <p:cNvSpPr txBox="1"/>
          <p:nvPr/>
        </p:nvSpPr>
        <p:spPr>
          <a:xfrm>
            <a:off x="333021" y="6595278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ERP</a:t>
            </a:r>
            <a:r>
              <a:t>근태연동</a:t>
            </a:r>
          </a:p>
        </p:txBody>
      </p:sp>
      <p:sp>
        <p:nvSpPr>
          <p:cNvPr id="189" name="직사각형 332"/>
          <p:cNvSpPr txBox="1"/>
          <p:nvPr/>
        </p:nvSpPr>
        <p:spPr>
          <a:xfrm>
            <a:off x="459690" y="6789742"/>
            <a:ext cx="121852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ㄴ</a:t>
            </a:r>
            <a:r>
              <a:t>…</a:t>
            </a:r>
          </a:p>
        </p:txBody>
      </p:sp>
      <p:sp>
        <p:nvSpPr>
          <p:cNvPr id="190" name="직사각형 333"/>
          <p:cNvSpPr txBox="1"/>
          <p:nvPr/>
        </p:nvSpPr>
        <p:spPr>
          <a:xfrm>
            <a:off x="459690" y="5001167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ㄴ근무시간집계</a:t>
            </a:r>
          </a:p>
        </p:txBody>
      </p:sp>
      <p:sp>
        <p:nvSpPr>
          <p:cNvPr id="191" name="직사각형 334"/>
          <p:cNvSpPr txBox="1"/>
          <p:nvPr/>
        </p:nvSpPr>
        <p:spPr>
          <a:xfrm>
            <a:off x="459690" y="4200266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ㄴ근무시간관리</a:t>
            </a:r>
          </a:p>
        </p:txBody>
      </p:sp>
      <p:sp>
        <p:nvSpPr>
          <p:cNvPr id="192" name="직사각형 335"/>
          <p:cNvSpPr txBox="1"/>
          <p:nvPr/>
        </p:nvSpPr>
        <p:spPr>
          <a:xfrm>
            <a:off x="459690" y="4394720"/>
            <a:ext cx="1041073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chemeClr val="accent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ㄴ근무시간현황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1.xml"/><Relationship Id="rId45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3.xml"/><Relationship Id="rId47" Type="http://schemas.openxmlformats.org/officeDocument/2006/relationships/slideLayout" Target="../slideLayouts/slideLayout44.xml"/><Relationship Id="rId48" Type="http://schemas.openxmlformats.org/officeDocument/2006/relationships/slideLayout" Target="../slideLayouts/slideLayout45.xml"/><Relationship Id="rId49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47.xml"/><Relationship Id="rId51" Type="http://schemas.openxmlformats.org/officeDocument/2006/relationships/slideLayout" Target="../slideLayouts/slideLayout48.xml"/><Relationship Id="rId52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0.xml"/><Relationship Id="rId54" Type="http://schemas.openxmlformats.org/officeDocument/2006/relationships/slideLayout" Target="../slideLayouts/slideLayout51.xml"/><Relationship Id="rId55" Type="http://schemas.openxmlformats.org/officeDocument/2006/relationships/slideLayout" Target="../slideLayouts/slideLayout52.xml"/><Relationship Id="rId56" Type="http://schemas.openxmlformats.org/officeDocument/2006/relationships/slideLayout" Target="../slideLayouts/slideLayout53.xml"/><Relationship Id="rId57" Type="http://schemas.openxmlformats.org/officeDocument/2006/relationships/slideLayout" Target="../slideLayouts/slideLayout54.xml"/><Relationship Id="rId58" Type="http://schemas.openxmlformats.org/officeDocument/2006/relationships/slideLayout" Target="../slideLayouts/slideLayout55.xml"/><Relationship Id="rId59" Type="http://schemas.openxmlformats.org/officeDocument/2006/relationships/slideLayout" Target="../slideLayouts/slideLayout5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7961" y="1039"/>
            <a:ext cx="10691815" cy="755863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직선 연결선 8"/>
          <p:cNvSpPr/>
          <p:nvPr/>
        </p:nvSpPr>
        <p:spPr>
          <a:xfrm>
            <a:off x="894879" y="1136125"/>
            <a:ext cx="362021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직선 연결선 9"/>
          <p:cNvSpPr/>
          <p:nvPr/>
        </p:nvSpPr>
        <p:spPr>
          <a:xfrm>
            <a:off x="894879" y="3833159"/>
            <a:ext cx="181011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extBox 14"/>
          <p:cNvSpPr txBox="1"/>
          <p:nvPr/>
        </p:nvSpPr>
        <p:spPr>
          <a:xfrm>
            <a:off x="414320" y="6610174"/>
            <a:ext cx="2715824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50000"/>
              </a:lnSpc>
              <a:defRPr sz="1600"/>
            </a:lvl1pPr>
          </a:lstStyle>
          <a:p>
            <a:pPr/>
            <a:r>
              <a:t>www.douzone.com</a:t>
            </a:r>
          </a:p>
        </p:txBody>
      </p:sp>
      <p:pic>
        <p:nvPicPr>
          <p:cNvPr id="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4879" y="6352766"/>
            <a:ext cx="1741641" cy="24855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10022898" y="6207531"/>
            <a:ext cx="295460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3000">
                <a:solidFill>
                  <a:schemeClr val="accent1"/>
                </a:solidFill>
                <a:latin typeface="[더존] 제목체 50"/>
                <a:ea typeface="[더존] 제목체 50"/>
                <a:cs typeface="[더존] 제목체 50"/>
                <a:sym typeface="[더존] 제목체 50"/>
              </a:defRPr>
            </a:pPr>
            <a:r>
              <a:t>Maximizing</a:t>
            </a:r>
          </a:p>
          <a:p>
            <a:pPr algn="r">
              <a:defRPr sz="3000">
                <a:solidFill>
                  <a:schemeClr val="accent1"/>
                </a:solidFill>
                <a:latin typeface="[더존] 제목체 50"/>
                <a:ea typeface="[더존] 제목체 50"/>
                <a:cs typeface="[더존] 제목체 50"/>
                <a:sym typeface="[더존] 제목체 50"/>
              </a:defRPr>
            </a:pPr>
            <a:r>
              <a:t>Potential</a:t>
            </a:r>
          </a:p>
        </p:txBody>
      </p:sp>
      <p:sp>
        <p:nvSpPr>
          <p:cNvPr id="8" name="제목 텍스트"/>
          <p:cNvSpPr txBox="1"/>
          <p:nvPr>
            <p:ph type="title"/>
          </p:nvPr>
        </p:nvSpPr>
        <p:spPr>
          <a:xfrm>
            <a:off x="671830" y="101453"/>
            <a:ext cx="1209294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제목 텍스트</a:t>
            </a:r>
          </a:p>
        </p:txBody>
      </p:sp>
      <p:sp>
        <p:nvSpPr>
          <p:cNvPr id="9" name="본문 첫 번째 줄…"/>
          <p:cNvSpPr txBox="1"/>
          <p:nvPr>
            <p:ph type="body" idx="1"/>
          </p:nvPr>
        </p:nvSpPr>
        <p:spPr>
          <a:xfrm>
            <a:off x="671830" y="1763183"/>
            <a:ext cx="1209294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" name="슬라이드 번호"/>
          <p:cNvSpPr txBox="1"/>
          <p:nvPr>
            <p:ph type="sldNum" sz="quarter" idx="2"/>
          </p:nvPr>
        </p:nvSpPr>
        <p:spPr>
          <a:xfrm>
            <a:off x="6494356" y="6800556"/>
            <a:ext cx="3135208" cy="406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695" r:id="rId50"/>
    <p:sldLayoutId id="2147483696" r:id="rId51"/>
    <p:sldLayoutId id="2147483697" r:id="rId52"/>
    <p:sldLayoutId id="2147483698" r:id="rId53"/>
    <p:sldLayoutId id="2147483699" r:id="rId54"/>
    <p:sldLayoutId id="2147483700" r:id="rId55"/>
    <p:sldLayoutId id="2147483701" r:id="rId56"/>
    <p:sldLayoutId id="2147483702" r:id="rId57"/>
    <p:sldLayoutId id="2147483703" r:id="rId58"/>
    <p:sldLayoutId id="2147483704" r:id="rId59"/>
  </p:sldLayoutIdLst>
  <p:transition xmlns:p14="http://schemas.microsoft.com/office/powerpoint/2010/main" spd="med" advClick="1"/>
  <p:txStyles>
    <p:titleStyle>
      <a:lvl1pPr marL="0" marR="0" indent="0" algn="l" defTabSz="1007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000000"/>
          </a:solidFill>
          <a:uFillTx/>
          <a:latin typeface="[더존] 제목체 50"/>
          <a:ea typeface="[더존] 제목체 50"/>
          <a:cs typeface="[더존] 제목체 50"/>
          <a:sym typeface="[더존] 제목체 50"/>
        </a:defRPr>
      </a:lvl1pPr>
      <a:lvl2pPr marL="0" marR="0" indent="0" algn="l" defTabSz="1007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000000"/>
          </a:solidFill>
          <a:uFillTx/>
          <a:latin typeface="[더존] 제목체 50"/>
          <a:ea typeface="[더존] 제목체 50"/>
          <a:cs typeface="[더존] 제목체 50"/>
          <a:sym typeface="[더존] 제목체 50"/>
        </a:defRPr>
      </a:lvl2pPr>
      <a:lvl3pPr marL="0" marR="0" indent="0" algn="l" defTabSz="1007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000000"/>
          </a:solidFill>
          <a:uFillTx/>
          <a:latin typeface="[더존] 제목체 50"/>
          <a:ea typeface="[더존] 제목체 50"/>
          <a:cs typeface="[더존] 제목체 50"/>
          <a:sym typeface="[더존] 제목체 50"/>
        </a:defRPr>
      </a:lvl3pPr>
      <a:lvl4pPr marL="0" marR="0" indent="0" algn="l" defTabSz="1007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000000"/>
          </a:solidFill>
          <a:uFillTx/>
          <a:latin typeface="[더존] 제목체 50"/>
          <a:ea typeface="[더존] 제목체 50"/>
          <a:cs typeface="[더존] 제목체 50"/>
          <a:sym typeface="[더존] 제목체 50"/>
        </a:defRPr>
      </a:lvl4pPr>
      <a:lvl5pPr marL="0" marR="0" indent="0" algn="l" defTabSz="1007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000000"/>
          </a:solidFill>
          <a:uFillTx/>
          <a:latin typeface="[더존] 제목체 50"/>
          <a:ea typeface="[더존] 제목체 50"/>
          <a:cs typeface="[더존] 제목체 50"/>
          <a:sym typeface="[더존] 제목체 50"/>
        </a:defRPr>
      </a:lvl5pPr>
      <a:lvl6pPr marL="0" marR="0" indent="0" algn="l" defTabSz="1007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000000"/>
          </a:solidFill>
          <a:uFillTx/>
          <a:latin typeface="[더존] 제목체 50"/>
          <a:ea typeface="[더존] 제목체 50"/>
          <a:cs typeface="[더존] 제목체 50"/>
          <a:sym typeface="[더존] 제목체 50"/>
        </a:defRPr>
      </a:lvl6pPr>
      <a:lvl7pPr marL="0" marR="0" indent="0" algn="l" defTabSz="1007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000000"/>
          </a:solidFill>
          <a:uFillTx/>
          <a:latin typeface="[더존] 제목체 50"/>
          <a:ea typeface="[더존] 제목체 50"/>
          <a:cs typeface="[더존] 제목체 50"/>
          <a:sym typeface="[더존] 제목체 50"/>
        </a:defRPr>
      </a:lvl7pPr>
      <a:lvl8pPr marL="0" marR="0" indent="0" algn="l" defTabSz="1007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000000"/>
          </a:solidFill>
          <a:uFillTx/>
          <a:latin typeface="[더존] 제목체 50"/>
          <a:ea typeface="[더존] 제목체 50"/>
          <a:cs typeface="[더존] 제목체 50"/>
          <a:sym typeface="[더존] 제목체 50"/>
        </a:defRPr>
      </a:lvl8pPr>
      <a:lvl9pPr marL="0" marR="0" indent="0" algn="l" defTabSz="1007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000000"/>
          </a:solidFill>
          <a:uFillTx/>
          <a:latin typeface="[더존] 제목체 50"/>
          <a:ea typeface="[더존] 제목체 50"/>
          <a:cs typeface="[더존] 제목체 50"/>
          <a:sym typeface="[더존] 제목체 50"/>
        </a:defRPr>
      </a:lvl9pPr>
    </p:titleStyle>
    <p:bodyStyle>
      <a:lvl1pPr marL="251978" marR="0" indent="-251978" algn="l" defTabSz="1007912" rtl="0" latinLnBrk="0">
        <a:lnSpc>
          <a:spcPct val="13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700" u="none">
          <a:ln>
            <a:noFill/>
          </a:ln>
          <a:solidFill>
            <a:srgbClr val="000000"/>
          </a:solidFill>
          <a:uFillTx/>
          <a:latin typeface="[더존] 본문체 30"/>
          <a:ea typeface="[더존] 본문체 30"/>
          <a:cs typeface="[더존] 본문체 30"/>
          <a:sym typeface="[더존] 본문체 30"/>
        </a:defRPr>
      </a:lvl1pPr>
      <a:lvl2pPr marL="755932" marR="0" indent="-251977" algn="l" defTabSz="1007912" rtl="0" latinLnBrk="0">
        <a:lnSpc>
          <a:spcPct val="13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700" u="none">
          <a:ln>
            <a:noFill/>
          </a:ln>
          <a:solidFill>
            <a:srgbClr val="000000"/>
          </a:solidFill>
          <a:uFillTx/>
          <a:latin typeface="[더존] 본문체 30"/>
          <a:ea typeface="[더존] 본문체 30"/>
          <a:cs typeface="[더존] 본문체 30"/>
          <a:sym typeface="[더존] 본문체 30"/>
        </a:defRPr>
      </a:lvl2pPr>
      <a:lvl3pPr marL="1259888" marR="0" indent="-251978" algn="l" defTabSz="1007912" rtl="0" latinLnBrk="0">
        <a:lnSpc>
          <a:spcPct val="13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700" u="none">
          <a:ln>
            <a:noFill/>
          </a:ln>
          <a:solidFill>
            <a:srgbClr val="000000"/>
          </a:solidFill>
          <a:uFillTx/>
          <a:latin typeface="[더존] 본문체 30"/>
          <a:ea typeface="[더존] 본문체 30"/>
          <a:cs typeface="[더존] 본문체 30"/>
          <a:sym typeface="[더존] 본문체 30"/>
        </a:defRPr>
      </a:lvl3pPr>
      <a:lvl4pPr marL="1763842" marR="0" indent="-251978" algn="l" defTabSz="1007912" rtl="0" latinLnBrk="0">
        <a:lnSpc>
          <a:spcPct val="13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700" u="none">
          <a:ln>
            <a:noFill/>
          </a:ln>
          <a:solidFill>
            <a:srgbClr val="000000"/>
          </a:solidFill>
          <a:uFillTx/>
          <a:latin typeface="[더존] 본문체 30"/>
          <a:ea typeface="[더존] 본문체 30"/>
          <a:cs typeface="[더존] 본문체 30"/>
          <a:sym typeface="[더존] 본문체 30"/>
        </a:defRPr>
      </a:lvl4pPr>
      <a:lvl5pPr marL="2267798" marR="0" indent="-251978" algn="l" defTabSz="1007912" rtl="0" latinLnBrk="0">
        <a:lnSpc>
          <a:spcPct val="13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700" u="none">
          <a:ln>
            <a:noFill/>
          </a:ln>
          <a:solidFill>
            <a:srgbClr val="000000"/>
          </a:solidFill>
          <a:uFillTx/>
          <a:latin typeface="[더존] 본문체 30"/>
          <a:ea typeface="[더존] 본문체 30"/>
          <a:cs typeface="[더존] 본문체 30"/>
          <a:sym typeface="[더존] 본문체 30"/>
        </a:defRPr>
      </a:lvl5pPr>
      <a:lvl6pPr marL="2745228" marR="0" indent="-225454" algn="l" defTabSz="1007912" rtl="0" latinLnBrk="0">
        <a:lnSpc>
          <a:spcPct val="13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700" u="none">
          <a:ln>
            <a:noFill/>
          </a:ln>
          <a:solidFill>
            <a:srgbClr val="000000"/>
          </a:solidFill>
          <a:uFillTx/>
          <a:latin typeface="[더존] 본문체 30"/>
          <a:ea typeface="[더존] 본문체 30"/>
          <a:cs typeface="[더존] 본문체 30"/>
          <a:sym typeface="[더존] 본문체 30"/>
        </a:defRPr>
      </a:lvl6pPr>
      <a:lvl7pPr marL="3249185" marR="0" indent="-225454" algn="l" defTabSz="1007912" rtl="0" latinLnBrk="0">
        <a:lnSpc>
          <a:spcPct val="13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700" u="none">
          <a:ln>
            <a:noFill/>
          </a:ln>
          <a:solidFill>
            <a:srgbClr val="000000"/>
          </a:solidFill>
          <a:uFillTx/>
          <a:latin typeface="[더존] 본문체 30"/>
          <a:ea typeface="[더존] 본문체 30"/>
          <a:cs typeface="[더존] 본문체 30"/>
          <a:sym typeface="[더존] 본문체 30"/>
        </a:defRPr>
      </a:lvl7pPr>
      <a:lvl8pPr marL="3753141" marR="0" indent="-225454" algn="l" defTabSz="1007912" rtl="0" latinLnBrk="0">
        <a:lnSpc>
          <a:spcPct val="13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700" u="none">
          <a:ln>
            <a:noFill/>
          </a:ln>
          <a:solidFill>
            <a:srgbClr val="000000"/>
          </a:solidFill>
          <a:uFillTx/>
          <a:latin typeface="[더존] 본문체 30"/>
          <a:ea typeface="[더존] 본문체 30"/>
          <a:cs typeface="[더존] 본문체 30"/>
          <a:sym typeface="[더존] 본문체 30"/>
        </a:defRPr>
      </a:lvl8pPr>
      <a:lvl9pPr marL="4257095" marR="0" indent="-225454" algn="l" defTabSz="1007912" rtl="0" latinLnBrk="0">
        <a:lnSpc>
          <a:spcPct val="13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700" u="none">
          <a:ln>
            <a:noFill/>
          </a:ln>
          <a:solidFill>
            <a:srgbClr val="000000"/>
          </a:solidFill>
          <a:uFillTx/>
          <a:latin typeface="[더존] 본문체 30"/>
          <a:ea typeface="[더존] 본문체 30"/>
          <a:cs typeface="[더존] 본문체 30"/>
          <a:sym typeface="[더존] 본문체 30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[더존] 본문체 30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[더존] 본문체 30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[더존] 본문체 30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[더존] 본문체 30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[더존] 본문체 30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[더존] 본문체 30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[더존] 본문체 30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[더존] 본문체 30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[더존] 본문체 3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8" name="텍스트 개체 틀 5"/>
          <p:cNvSpPr txBox="1"/>
          <p:nvPr>
            <p:ph type="body" sz="quarter" idx="4294967295"/>
          </p:nvPr>
        </p:nvSpPr>
        <p:spPr>
          <a:xfrm>
            <a:off x="880080" y="3838976"/>
            <a:ext cx="2250064" cy="38459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sz="18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/>
            <a:r>
              <a:t>2019. 03. 26</a:t>
            </a:r>
          </a:p>
        </p:txBody>
      </p:sp>
      <p:sp>
        <p:nvSpPr>
          <p:cNvPr id="6189" name="텍스트 개체 틀 6"/>
          <p:cNvSpPr txBox="1"/>
          <p:nvPr/>
        </p:nvSpPr>
        <p:spPr>
          <a:xfrm>
            <a:off x="880090" y="4272372"/>
            <a:ext cx="4434101" cy="384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1007912">
              <a:lnSpc>
                <a:spcPct val="130000"/>
              </a:lnSpc>
              <a:spcBef>
                <a:spcPts val="1100"/>
              </a:spcBef>
              <a:defRPr>
                <a:latin typeface="NanumGothic Bold"/>
                <a:ea typeface="NanumGothic Bold"/>
                <a:cs typeface="NanumGothic Bold"/>
                <a:sym typeface="NanumGothic Bold"/>
              </a:defRPr>
            </a:pPr>
            <a:r>
              <a:t>EBP</a:t>
            </a:r>
            <a:r>
              <a:t>개발센터</a:t>
            </a:r>
          </a:p>
        </p:txBody>
      </p:sp>
      <p:sp>
        <p:nvSpPr>
          <p:cNvPr id="6190" name="제목 4"/>
          <p:cNvSpPr txBox="1"/>
          <p:nvPr/>
        </p:nvSpPr>
        <p:spPr>
          <a:xfrm>
            <a:off x="752371" y="1287357"/>
            <a:ext cx="9383849" cy="9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1007912">
              <a:defRPr sz="5400">
                <a:latin typeface="더존 제목체 Bold"/>
                <a:ea typeface="더존 제목체 Bold"/>
                <a:cs typeface="더존 제목체 Bold"/>
                <a:sym typeface="더존 제목체 Bold"/>
              </a:defRPr>
            </a:lvl1pPr>
          </a:lstStyle>
          <a:p>
            <a:pPr/>
            <a:r>
              <a:t>EBP개발센터  과제</a:t>
            </a:r>
          </a:p>
        </p:txBody>
      </p:sp>
      <p:sp>
        <p:nvSpPr>
          <p:cNvPr id="6191" name="웹에서의 대용량 조직도 조회 및 검색 처리"/>
          <p:cNvSpPr txBox="1"/>
          <p:nvPr/>
        </p:nvSpPr>
        <p:spPr>
          <a:xfrm>
            <a:off x="780051" y="2788258"/>
            <a:ext cx="5302249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/>
            </a:lvl1pPr>
          </a:lstStyle>
          <a:p>
            <a:pPr/>
            <a:r>
              <a:t>웹에서의 대용량 조직도 조회 및 검색 처리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3" name="텍스트 개체 틀 8"/>
          <p:cNvSpPr txBox="1"/>
          <p:nvPr>
            <p:ph type="body" sz="quarter" idx="4294967295"/>
          </p:nvPr>
        </p:nvSpPr>
        <p:spPr>
          <a:xfrm>
            <a:off x="1187968" y="1661891"/>
            <a:ext cx="9417181" cy="77857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sz="3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1. 과제목표</a:t>
            </a:r>
          </a:p>
        </p:txBody>
      </p:sp>
      <p:sp>
        <p:nvSpPr>
          <p:cNvPr id="6194" name="텍스트 개체 틀 2"/>
          <p:cNvSpPr txBox="1"/>
          <p:nvPr/>
        </p:nvSpPr>
        <p:spPr>
          <a:xfrm>
            <a:off x="1290074" y="2774519"/>
            <a:ext cx="11057502" cy="3095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1007912">
              <a:lnSpc>
                <a:spcPct val="120000"/>
              </a:lnSpc>
              <a:spcBef>
                <a:spcPts val="1100"/>
              </a:spcBef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</a:t>
            </a:r>
            <a:r>
              <a:t>웹상에서 Tree형태로 10만명 조직에 대한 Tree 표현 및 부서/사용자 검색 구현으로 </a:t>
            </a:r>
          </a:p>
          <a:p>
            <a:pPr defTabSz="1007912">
              <a:lnSpc>
                <a:spcPct val="120000"/>
              </a:lnSpc>
              <a:spcBef>
                <a:spcPts val="1100"/>
              </a:spcBef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1초 이내로 부서 조회 및 검색이 가능할수 있도록 개발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6" name="텍스트 개체 틀 8"/>
          <p:cNvSpPr txBox="1"/>
          <p:nvPr>
            <p:ph type="body" sz="quarter" idx="4294967295"/>
          </p:nvPr>
        </p:nvSpPr>
        <p:spPr>
          <a:xfrm>
            <a:off x="1187968" y="1661891"/>
            <a:ext cx="9417181" cy="77857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sz="3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2. 제약조건</a:t>
            </a:r>
          </a:p>
        </p:txBody>
      </p:sp>
      <p:sp>
        <p:nvSpPr>
          <p:cNvPr id="6197" name="텍스트 개체 틀 2"/>
          <p:cNvSpPr txBox="1"/>
          <p:nvPr/>
        </p:nvSpPr>
        <p:spPr>
          <a:xfrm>
            <a:off x="1290074" y="2761819"/>
            <a:ext cx="11057502" cy="3095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1007912">
              <a:lnSpc>
                <a:spcPct val="120000"/>
              </a:lnSpc>
              <a:spcBef>
                <a:spcPts val="1100"/>
              </a:spcBef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</a:t>
            </a:r>
            <a:r>
              <a:t>1) 자료 구조 제약조건</a:t>
            </a:r>
          </a:p>
          <a:p>
            <a:pPr defTabSz="1007912">
              <a:lnSpc>
                <a:spcPct val="120000"/>
              </a:lnSpc>
              <a:spcBef>
                <a:spcPts val="1100"/>
              </a:spcBef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직원 : 10만명</a:t>
            </a:r>
          </a:p>
          <a:p>
            <a:pPr defTabSz="1007912">
              <a:lnSpc>
                <a:spcPct val="120000"/>
              </a:lnSpc>
              <a:spcBef>
                <a:spcPts val="1100"/>
              </a:spcBef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자회사 : 10개</a:t>
            </a:r>
          </a:p>
          <a:p>
            <a:pPr defTabSz="1007912">
              <a:lnSpc>
                <a:spcPct val="120000"/>
              </a:lnSpc>
              <a:spcBef>
                <a:spcPts val="1100"/>
              </a:spcBef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회사별 부서 : 1,000개</a:t>
            </a:r>
          </a:p>
          <a:p>
            <a:pPr defTabSz="1007912">
              <a:lnSpc>
                <a:spcPct val="120000"/>
              </a:lnSpc>
              <a:spcBef>
                <a:spcPts val="1100"/>
              </a:spcBef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부서별 depth : 1~8</a:t>
            </a:r>
          </a:p>
          <a:p>
            <a:pPr defTabSz="1007912">
              <a:lnSpc>
                <a:spcPct val="120000"/>
              </a:lnSpc>
              <a:spcBef>
                <a:spcPts val="1100"/>
              </a:spcBef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부서 자료 구조 : 무한 depth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텍스트 개체 틀 8"/>
          <p:cNvSpPr txBox="1"/>
          <p:nvPr>
            <p:ph type="body" sz="quarter" idx="4294967295"/>
          </p:nvPr>
        </p:nvSpPr>
        <p:spPr>
          <a:xfrm>
            <a:off x="1187968" y="1661891"/>
            <a:ext cx="9417181" cy="77857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sz="3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2. 제약조건</a:t>
            </a:r>
          </a:p>
        </p:txBody>
      </p:sp>
      <p:sp>
        <p:nvSpPr>
          <p:cNvPr id="6200" name="텍스트 개체 틀 2"/>
          <p:cNvSpPr txBox="1"/>
          <p:nvPr/>
        </p:nvSpPr>
        <p:spPr>
          <a:xfrm>
            <a:off x="1290074" y="2761819"/>
            <a:ext cx="11057502" cy="3095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77674">
              <a:lnSpc>
                <a:spcPct val="120000"/>
              </a:lnSpc>
              <a:spcBef>
                <a:spcPts val="1000"/>
              </a:spcBef>
              <a:defRPr sz="194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2) 기술조건 </a:t>
            </a:r>
          </a:p>
          <a:p>
            <a:pPr defTabSz="977674">
              <a:lnSpc>
                <a:spcPct val="120000"/>
              </a:lnSpc>
              <a:spcBef>
                <a:spcPts val="1000"/>
              </a:spcBef>
              <a:defRPr sz="194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- DB : Maria DB + 기타 (NoSQL / Memroy DB , etc...)</a:t>
            </a:r>
          </a:p>
          <a:p>
            <a:pPr defTabSz="977674">
              <a:lnSpc>
                <a:spcPct val="120000"/>
              </a:lnSpc>
              <a:spcBef>
                <a:spcPts val="1000"/>
              </a:spcBef>
              <a:defRPr sz="194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- 개발언어 : 서버(Java 1.7) + JavaScript(Web)</a:t>
            </a:r>
          </a:p>
          <a:p>
            <a:pPr defTabSz="977674">
              <a:lnSpc>
                <a:spcPct val="120000"/>
              </a:lnSpc>
              <a:spcBef>
                <a:spcPts val="1000"/>
              </a:spcBef>
              <a:defRPr sz="194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- 웹 Framework : Spring MVC</a:t>
            </a:r>
          </a:p>
          <a:p>
            <a:pPr defTabSz="977674">
              <a:lnSpc>
                <a:spcPct val="120000"/>
              </a:lnSpc>
              <a:spcBef>
                <a:spcPts val="1000"/>
              </a:spcBef>
              <a:defRPr sz="194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- 기타 </a:t>
            </a:r>
          </a:p>
          <a:p>
            <a:pPr defTabSz="977674">
              <a:lnSpc>
                <a:spcPct val="120000"/>
              </a:lnSpc>
              <a:spcBef>
                <a:spcPts val="1000"/>
              </a:spcBef>
              <a:defRPr sz="194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만약 서버쪽 구현은 Session 형태의 사용자 인증 체계의 다른 페이지와 함께 동작하는 추가 구현 방안을 함께 제시할 경우에 한하여 Node.js 사용을 허용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2" name="텍스트 개체 틀 8"/>
          <p:cNvSpPr txBox="1"/>
          <p:nvPr>
            <p:ph type="body" sz="quarter" idx="4294967295"/>
          </p:nvPr>
        </p:nvSpPr>
        <p:spPr>
          <a:xfrm>
            <a:off x="1187968" y="1661891"/>
            <a:ext cx="9417181" cy="77857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None/>
              <a:defRPr sz="3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3. UI</a:t>
            </a:r>
          </a:p>
        </p:txBody>
      </p:sp>
      <p:sp>
        <p:nvSpPr>
          <p:cNvPr id="6203" name="텍스트 개체 틀 2"/>
          <p:cNvSpPr txBox="1"/>
          <p:nvPr/>
        </p:nvSpPr>
        <p:spPr>
          <a:xfrm>
            <a:off x="1290074" y="2761819"/>
            <a:ext cx="11057502" cy="3095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1007912">
              <a:lnSpc>
                <a:spcPct val="120000"/>
              </a:lnSpc>
              <a:spcBef>
                <a:spcPts val="1100"/>
              </a:spcBef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- UI 구현 방안 : iframe사용을 배제하고 단일 페이지에서 구현 </a:t>
            </a:r>
          </a:p>
          <a:p>
            <a:pPr marL="200526" indent="-200526" defTabSz="1007912">
              <a:lnSpc>
                <a:spcPct val="120000"/>
              </a:lnSpc>
              <a:spcBef>
                <a:spcPts val="1100"/>
              </a:spcBef>
              <a:buSzPct val="100000"/>
              <a:buChar char="-"/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UI 구성 형태 : 통합검색창, 조직도Tree, 사용자 리스트 표시창</a:t>
            </a:r>
          </a:p>
          <a:p>
            <a:pPr marL="200526" indent="-200526" defTabSz="1007912">
              <a:lnSpc>
                <a:spcPct val="120000"/>
              </a:lnSpc>
              <a:spcBef>
                <a:spcPts val="1100"/>
              </a:spcBef>
              <a:buSzPct val="100000"/>
              <a:buChar char="-"/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조직도 페이지, 부서/사용자 등록 관리 관리자 페이지, 로그인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" name="제목 4"/>
          <p:cNvSpPr txBox="1"/>
          <p:nvPr/>
        </p:nvSpPr>
        <p:spPr>
          <a:xfrm>
            <a:off x="752372" y="1287358"/>
            <a:ext cx="7673359" cy="96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007912">
              <a:defRPr sz="5400">
                <a:latin typeface="더존 제목체 Bold"/>
                <a:ea typeface="더존 제목체 Bold"/>
                <a:cs typeface="더존 제목체 Bold"/>
                <a:sym typeface="더존 제목체 Bold"/>
              </a:defRPr>
            </a:pPr>
            <a:r>
              <a:t>감사합니다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더존ICT그룹">
  <a:themeElements>
    <a:clrScheme name="더존ICT그룹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AF0"/>
      </a:accent1>
      <a:accent2>
        <a:srgbClr val="0073B4"/>
      </a:accent2>
      <a:accent3>
        <a:srgbClr val="00417D"/>
      </a:accent3>
      <a:accent4>
        <a:srgbClr val="C00000"/>
      </a:accent4>
      <a:accent5>
        <a:srgbClr val="FF9801"/>
      </a:accent5>
      <a:accent6>
        <a:srgbClr val="87239B"/>
      </a:accent6>
      <a:hlink>
        <a:srgbClr val="0000FF"/>
      </a:hlink>
      <a:folHlink>
        <a:srgbClr val="FF00FF"/>
      </a:folHlink>
    </a:clrScheme>
    <a:fontScheme name="더존ICT그룹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더존ICT그룹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[더존] 본문체 30"/>
            <a:ea typeface="[더존] 본문체 30"/>
            <a:cs typeface="[더존] 본문체 30"/>
            <a:sym typeface="[더존] 본문체 3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[더존] 본문체 30"/>
            <a:ea typeface="[더존] 본문체 30"/>
            <a:cs typeface="[더존] 본문체 30"/>
            <a:sym typeface="[더존] 본문체 3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더존ICT그룹">
  <a:themeElements>
    <a:clrScheme name="더존ICT그룹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AF0"/>
      </a:accent1>
      <a:accent2>
        <a:srgbClr val="0073B4"/>
      </a:accent2>
      <a:accent3>
        <a:srgbClr val="00417D"/>
      </a:accent3>
      <a:accent4>
        <a:srgbClr val="C00000"/>
      </a:accent4>
      <a:accent5>
        <a:srgbClr val="FF9801"/>
      </a:accent5>
      <a:accent6>
        <a:srgbClr val="87239B"/>
      </a:accent6>
      <a:hlink>
        <a:srgbClr val="0000FF"/>
      </a:hlink>
      <a:folHlink>
        <a:srgbClr val="FF00FF"/>
      </a:folHlink>
    </a:clrScheme>
    <a:fontScheme name="더존ICT그룹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더존ICT그룹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[더존] 본문체 30"/>
            <a:ea typeface="[더존] 본문체 30"/>
            <a:cs typeface="[더존] 본문체 30"/>
            <a:sym typeface="[더존] 본문체 3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[더존] 본문체 30"/>
            <a:ea typeface="[더존] 본문체 30"/>
            <a:cs typeface="[더존] 본문체 30"/>
            <a:sym typeface="[더존] 본문체 3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