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60" r:id="rId5"/>
    <p:sldId id="266" r:id="rId6"/>
    <p:sldId id="317" r:id="rId7"/>
    <p:sldId id="318" r:id="rId8"/>
    <p:sldId id="319" r:id="rId9"/>
    <p:sldId id="304" r:id="rId10"/>
    <p:sldId id="305" r:id="rId11"/>
    <p:sldId id="306" r:id="rId12"/>
    <p:sldId id="307" r:id="rId13"/>
    <p:sldId id="308" r:id="rId14"/>
    <p:sldId id="293" r:id="rId15"/>
    <p:sldId id="294" r:id="rId16"/>
    <p:sldId id="295" r:id="rId17"/>
    <p:sldId id="296" r:id="rId18"/>
    <p:sldId id="297" r:id="rId19"/>
    <p:sldId id="332" r:id="rId20"/>
    <p:sldId id="326" r:id="rId21"/>
    <p:sldId id="327" r:id="rId22"/>
    <p:sldId id="328" r:id="rId23"/>
    <p:sldId id="329" r:id="rId24"/>
    <p:sldId id="330" r:id="rId25"/>
    <p:sldId id="331" r:id="rId26"/>
    <p:sldId id="261" r:id="rId27"/>
    <p:sldId id="309" r:id="rId28"/>
    <p:sldId id="259" r:id="rId29"/>
    <p:sldId id="310" r:id="rId30"/>
    <p:sldId id="311" r:id="rId31"/>
    <p:sldId id="350" r:id="rId32"/>
    <p:sldId id="312" r:id="rId33"/>
    <p:sldId id="313" r:id="rId34"/>
    <p:sldId id="315" r:id="rId35"/>
    <p:sldId id="316" r:id="rId36"/>
    <p:sldId id="263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264" r:id="rId55"/>
    <p:sldId id="276" r:id="rId56"/>
    <p:sldId id="265" r:id="rId57"/>
  </p:sldIdLst>
  <p:sldSz cx="12192000" cy="6858000"/>
  <p:notesSz cx="6858000" cy="9144000"/>
  <p:embeddedFontLst>
    <p:embeddedFont>
      <p:font typeface="나눔스퀘어 Bold" panose="020B0600000101010101" pitchFamily="50" charset="-127"/>
      <p:bold r:id="rId59"/>
    </p:embeddedFont>
    <p:embeddedFont>
      <p:font typeface="나눔스퀘어 ExtraBold" panose="020B0600000101010101" pitchFamily="50" charset="-127"/>
      <p:bold r:id="rId60"/>
    </p:embeddedFont>
    <p:embeddedFont>
      <p:font typeface="Malgun Gothic" panose="020B0503020000020004" pitchFamily="50" charset="-127"/>
      <p:regular r:id="rId61"/>
      <p:bold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3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8604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825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217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683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407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753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927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3551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327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978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9999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8624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724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5274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063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877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https://github.com/JisuAhn13/SSD/pull/5/commits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552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023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4586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1095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https://github.com/JisuAhn13/SSD/pull/5/commits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552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4586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054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2288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7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21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00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4305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7237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47815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13158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90326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91413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72454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97634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5153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152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35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7569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44571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2153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4828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9790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71217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4768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99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632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92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212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315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nsdud6992/TestShell/blob/master/TEST_SCENARIO.md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54288" y="2096640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4000" i="0" dirty="0">
                <a:effectLst/>
                <a:latin typeface="gg sans"/>
              </a:rPr>
              <a:t>Critical </a:t>
            </a:r>
            <a:r>
              <a:rPr lang="en-US" altLang="ko-KR" sz="4000" i="0" dirty="0" err="1">
                <a:effectLst/>
                <a:latin typeface="gg sans"/>
              </a:rPr>
              <a:t>Coders_</a:t>
            </a:r>
            <a:r>
              <a:rPr lang="en-US" altLang="ko-KR" sz="4000" dirty="0" err="1">
                <a:latin typeface="gg sans"/>
              </a:rPr>
              <a:t>C</a:t>
            </a:r>
            <a:r>
              <a:rPr lang="ko-KR" altLang="en-US" sz="4000" dirty="0">
                <a:latin typeface="gg sans"/>
              </a:rPr>
              <a:t>조</a:t>
            </a:r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7" name="Google Shape;48;p1">
            <a:extLst>
              <a:ext uri="{FF2B5EF4-FFF2-40B4-BE49-F238E27FC236}">
                <a16:creationId xmlns:a16="http://schemas.microsoft.com/office/drawing/2014/main" id="{F0323BAD-5CFB-4235-9249-B0D21E225350}"/>
              </a:ext>
            </a:extLst>
          </p:cNvPr>
          <p:cNvSpPr txBox="1">
            <a:spLocks/>
          </p:cNvSpPr>
          <p:nvPr/>
        </p:nvSpPr>
        <p:spPr>
          <a:xfrm>
            <a:off x="1244390" y="4678315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indent="0"/>
            <a:r>
              <a:rPr lang="en-US" altLang="ko-KR" dirty="0"/>
              <a:t>2025.05.22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SSD.exe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CommandBuffer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16CC7B-7460-4455-AC0A-0CF920CA1F5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98635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18 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21 0x12341234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18 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15AAE9-18BA-4993-B2D7-A6F9BB1389A7}"/>
              </a:ext>
            </a:extLst>
          </p:cNvPr>
          <p:cNvSpPr txBox="1"/>
          <p:nvPr/>
        </p:nvSpPr>
        <p:spPr>
          <a:xfrm>
            <a:off x="9068586" y="4557678"/>
            <a:ext cx="235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Original</a:t>
            </a:r>
            <a:r>
              <a:rPr lang="en-US" altLang="ko-KR" dirty="0"/>
              <a:t> Command Buffer</a:t>
            </a:r>
            <a:endParaRPr lang="ko-KR" altLang="en-US" dirty="0"/>
          </a:p>
        </p:txBody>
      </p:sp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2420EE0E-1147-44F9-A061-4B4910B5DDFB}"/>
              </a:ext>
            </a:extLst>
          </p:cNvPr>
          <p:cNvSpPr txBox="1">
            <a:spLocks/>
          </p:cNvSpPr>
          <p:nvPr/>
        </p:nvSpPr>
        <p:spPr>
          <a:xfrm>
            <a:off x="1482673" y="2233980"/>
            <a:ext cx="8896239" cy="158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Original Command Buffer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뒤에서 부터 순회하며 배열에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 등장한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LBA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경우는 모두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카운트 한다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 등장한 값은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Vector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push_back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하여 기록한다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0483B09B-27C7-4D26-93BD-AF4D0D40163D}"/>
              </a:ext>
            </a:extLst>
          </p:cNvPr>
          <p:cNvGraphicFramePr>
            <a:graphicFrameLocks noGrp="1"/>
          </p:cNvGraphicFramePr>
          <p:nvPr/>
        </p:nvGraphicFramePr>
        <p:xfrm>
          <a:off x="830345" y="618513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5761281-3D96-4B82-90DE-EB4B755F1923}"/>
              </a:ext>
            </a:extLst>
          </p:cNvPr>
          <p:cNvSpPr txBox="1"/>
          <p:nvPr/>
        </p:nvSpPr>
        <p:spPr>
          <a:xfrm>
            <a:off x="10972801" y="5864528"/>
            <a:ext cx="1074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임시 </a:t>
            </a:r>
            <a:r>
              <a:rPr lang="en-US" altLang="ko-KR" b="1" dirty="0"/>
              <a:t>Array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540FE-3DAD-4E45-95D0-CA3E9198D58E}"/>
              </a:ext>
            </a:extLst>
          </p:cNvPr>
          <p:cNvSpPr txBox="1"/>
          <p:nvPr/>
        </p:nvSpPr>
        <p:spPr>
          <a:xfrm>
            <a:off x="830345" y="5851696"/>
            <a:ext cx="1053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18                                        19                                       20                                     21                                      22 </a:t>
            </a:r>
            <a:endParaRPr lang="ko-KR" altLang="en-US" b="1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0FB0474A-2462-4F58-8205-500A18BA1242}"/>
              </a:ext>
            </a:extLst>
          </p:cNvPr>
          <p:cNvSpPr/>
          <p:nvPr/>
        </p:nvSpPr>
        <p:spPr>
          <a:xfrm>
            <a:off x="5172608" y="4474324"/>
            <a:ext cx="184826" cy="421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B1144-04FB-4533-BAEF-9CCE30880846}"/>
              </a:ext>
            </a:extLst>
          </p:cNvPr>
          <p:cNvSpPr txBox="1"/>
          <p:nvPr/>
        </p:nvSpPr>
        <p:spPr>
          <a:xfrm>
            <a:off x="8079865" y="459804"/>
            <a:ext cx="3089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(Ignore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Algorithm)</a:t>
            </a:r>
            <a:endParaRPr lang="ko-KR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233A7-7DAF-4468-8F8D-AEA87F07EC98}"/>
              </a:ext>
            </a:extLst>
          </p:cNvPr>
          <p:cNvSpPr txBox="1"/>
          <p:nvPr/>
        </p:nvSpPr>
        <p:spPr>
          <a:xfrm>
            <a:off x="494907" y="1278691"/>
            <a:ext cx="6099142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구현 사항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89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SSD.exe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CommandBuffer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16CC7B-7460-4455-AC0A-0CF920CA1F5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98635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18 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21 0x12341234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18 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15AAE9-18BA-4993-B2D7-A6F9BB1389A7}"/>
              </a:ext>
            </a:extLst>
          </p:cNvPr>
          <p:cNvSpPr txBox="1"/>
          <p:nvPr/>
        </p:nvSpPr>
        <p:spPr>
          <a:xfrm>
            <a:off x="9068586" y="4557678"/>
            <a:ext cx="235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Original</a:t>
            </a:r>
            <a:r>
              <a:rPr lang="en-US" altLang="ko-KR" dirty="0"/>
              <a:t> Command Buffer</a:t>
            </a:r>
            <a:endParaRPr lang="ko-KR" altLang="en-US" dirty="0"/>
          </a:p>
        </p:txBody>
      </p:sp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2420EE0E-1147-44F9-A061-4B4910B5DDFB}"/>
              </a:ext>
            </a:extLst>
          </p:cNvPr>
          <p:cNvSpPr txBox="1">
            <a:spLocks/>
          </p:cNvSpPr>
          <p:nvPr/>
        </p:nvSpPr>
        <p:spPr>
          <a:xfrm>
            <a:off x="1233341" y="1897396"/>
            <a:ext cx="11168098" cy="2066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Write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경우 이미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되었는지 여부에 따라 동작이 달라진다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35000" lvl="1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Count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경우는 아무런 처리를 하지 않고 지나간다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092200" lvl="2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W 21 0x12341234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경우 이미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LBA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skip!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35000" lvl="1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Count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되지 않은 경우는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vector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push_back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0483B09B-27C7-4D26-93BD-AF4D0D40163D}"/>
              </a:ext>
            </a:extLst>
          </p:cNvPr>
          <p:cNvGraphicFramePr>
            <a:graphicFrameLocks noGrp="1"/>
          </p:cNvGraphicFramePr>
          <p:nvPr/>
        </p:nvGraphicFramePr>
        <p:xfrm>
          <a:off x="830345" y="618513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5761281-3D96-4B82-90DE-EB4B755F1923}"/>
              </a:ext>
            </a:extLst>
          </p:cNvPr>
          <p:cNvSpPr txBox="1"/>
          <p:nvPr/>
        </p:nvSpPr>
        <p:spPr>
          <a:xfrm>
            <a:off x="10972801" y="5864528"/>
            <a:ext cx="1074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임시 </a:t>
            </a:r>
            <a:r>
              <a:rPr lang="en-US" altLang="ko-KR" b="1" dirty="0"/>
              <a:t>Array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540FE-3DAD-4E45-95D0-CA3E9198D58E}"/>
              </a:ext>
            </a:extLst>
          </p:cNvPr>
          <p:cNvSpPr txBox="1"/>
          <p:nvPr/>
        </p:nvSpPr>
        <p:spPr>
          <a:xfrm>
            <a:off x="830345" y="5851696"/>
            <a:ext cx="1053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18                                        19                                       20                                     21                                      22 </a:t>
            </a:r>
            <a:endParaRPr lang="ko-KR" altLang="en-US" b="1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0FB0474A-2462-4F58-8205-500A18BA1242}"/>
              </a:ext>
            </a:extLst>
          </p:cNvPr>
          <p:cNvSpPr/>
          <p:nvPr/>
        </p:nvSpPr>
        <p:spPr>
          <a:xfrm>
            <a:off x="3258967" y="4351612"/>
            <a:ext cx="184826" cy="421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D8805-1082-43E0-8356-CDE67A517847}"/>
              </a:ext>
            </a:extLst>
          </p:cNvPr>
          <p:cNvSpPr txBox="1"/>
          <p:nvPr/>
        </p:nvSpPr>
        <p:spPr>
          <a:xfrm>
            <a:off x="8079865" y="459804"/>
            <a:ext cx="3089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(Ignore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Algorithm)</a:t>
            </a:r>
            <a:endParaRPr lang="ko-KR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99FDA-CCD1-4B54-9A76-74ED74A208A8}"/>
              </a:ext>
            </a:extLst>
          </p:cNvPr>
          <p:cNvSpPr txBox="1"/>
          <p:nvPr/>
        </p:nvSpPr>
        <p:spPr>
          <a:xfrm>
            <a:off x="494907" y="1278691"/>
            <a:ext cx="6099142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구현 사항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67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SSD.exe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CommandBuffer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16CC7B-7460-4455-AC0A-0CF920CA1F5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98635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18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21 0x12341234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18 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15AAE9-18BA-4993-B2D7-A6F9BB1389A7}"/>
              </a:ext>
            </a:extLst>
          </p:cNvPr>
          <p:cNvSpPr txBox="1"/>
          <p:nvPr/>
        </p:nvSpPr>
        <p:spPr>
          <a:xfrm>
            <a:off x="9068586" y="4557678"/>
            <a:ext cx="235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Original</a:t>
            </a:r>
            <a:r>
              <a:rPr lang="en-US" altLang="ko-KR" dirty="0"/>
              <a:t> Command Buffer</a:t>
            </a:r>
            <a:endParaRPr lang="ko-KR" altLang="en-US" dirty="0"/>
          </a:p>
        </p:txBody>
      </p:sp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2420EE0E-1147-44F9-A061-4B4910B5DDFB}"/>
              </a:ext>
            </a:extLst>
          </p:cNvPr>
          <p:cNvSpPr txBox="1">
            <a:spLocks/>
          </p:cNvSpPr>
          <p:nvPr/>
        </p:nvSpPr>
        <p:spPr>
          <a:xfrm>
            <a:off x="1417030" y="1797432"/>
            <a:ext cx="9752162" cy="226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Erase </a:t>
            </a:r>
            <a:r>
              <a:rPr lang="ko-KR" altLang="en-US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경우도 이미 </a:t>
            </a:r>
            <a: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r>
              <a:rPr lang="ko-KR" altLang="en-US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되었는지 여부에 따라 동작이 달라진다</a:t>
            </a:r>
            <a: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23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35000" lvl="1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오직 모든 값이 </a:t>
            </a:r>
            <a: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r>
              <a:rPr lang="ko-KR" altLang="en-US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경우만 </a:t>
            </a:r>
            <a: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Skip </a:t>
            </a:r>
            <a:r>
              <a:rPr lang="ko-KR" altLang="en-US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</a:t>
            </a:r>
            <a: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1092200" lvl="2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E 18 3 </a:t>
            </a:r>
            <a:r>
              <a:rPr lang="ko-KR" altLang="en-US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경우 모든 값이 </a:t>
            </a:r>
            <a: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</a:t>
            </a:r>
            <a:r>
              <a:rPr lang="ko-KR" altLang="en-US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</a:t>
            </a:r>
            <a: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LBA</a:t>
            </a:r>
            <a:r>
              <a:rPr lang="ko-KR" altLang="en-US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라서 </a:t>
            </a:r>
            <a: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skip!</a:t>
            </a:r>
            <a:r>
              <a:rPr lang="ko-KR" altLang="en-US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b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23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35000" lvl="1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외의</a:t>
            </a:r>
            <a: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되지 않은 경우는 </a:t>
            </a:r>
            <a: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vector</a:t>
            </a:r>
            <a:r>
              <a:rPr lang="ko-KR" altLang="en-US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23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push_back</a:t>
            </a:r>
            <a: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</a:t>
            </a:r>
            <a:r>
              <a:rPr lang="en-US" altLang="ko-KR" sz="23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0483B09B-27C7-4D26-93BD-AF4D0D40163D}"/>
              </a:ext>
            </a:extLst>
          </p:cNvPr>
          <p:cNvGraphicFramePr>
            <a:graphicFrameLocks noGrp="1"/>
          </p:cNvGraphicFramePr>
          <p:nvPr/>
        </p:nvGraphicFramePr>
        <p:xfrm>
          <a:off x="830345" y="618513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5761281-3D96-4B82-90DE-EB4B755F1923}"/>
              </a:ext>
            </a:extLst>
          </p:cNvPr>
          <p:cNvSpPr txBox="1"/>
          <p:nvPr/>
        </p:nvSpPr>
        <p:spPr>
          <a:xfrm>
            <a:off x="10972801" y="5864528"/>
            <a:ext cx="1074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임시 </a:t>
            </a:r>
            <a:r>
              <a:rPr lang="en-US" altLang="ko-KR" b="1" dirty="0"/>
              <a:t>Array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540FE-3DAD-4E45-95D0-CA3E9198D58E}"/>
              </a:ext>
            </a:extLst>
          </p:cNvPr>
          <p:cNvSpPr txBox="1"/>
          <p:nvPr/>
        </p:nvSpPr>
        <p:spPr>
          <a:xfrm>
            <a:off x="830345" y="5851696"/>
            <a:ext cx="1053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18                                        19                                       20                                     21                                      22 </a:t>
            </a:r>
            <a:endParaRPr lang="ko-KR" altLang="en-US" b="1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0FB0474A-2462-4F58-8205-500A18BA1242}"/>
              </a:ext>
            </a:extLst>
          </p:cNvPr>
          <p:cNvSpPr/>
          <p:nvPr/>
        </p:nvSpPr>
        <p:spPr>
          <a:xfrm>
            <a:off x="1232204" y="4401796"/>
            <a:ext cx="184826" cy="421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B1980-F77A-4DBC-A00E-CA1EEB10B3D1}"/>
              </a:ext>
            </a:extLst>
          </p:cNvPr>
          <p:cNvSpPr txBox="1"/>
          <p:nvPr/>
        </p:nvSpPr>
        <p:spPr>
          <a:xfrm>
            <a:off x="8079865" y="459804"/>
            <a:ext cx="3089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(Ignore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Algorithm)</a:t>
            </a:r>
            <a:endParaRPr lang="ko-KR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AEBD0-35B9-470C-8258-5C638574996E}"/>
              </a:ext>
            </a:extLst>
          </p:cNvPr>
          <p:cNvSpPr txBox="1"/>
          <p:nvPr/>
        </p:nvSpPr>
        <p:spPr>
          <a:xfrm>
            <a:off x="494907" y="1278691"/>
            <a:ext cx="6099142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구현 사항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98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SSD.exe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CommandBuffer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16CC7B-7460-4455-AC0A-0CF920CA1F5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98635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18 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15AAE9-18BA-4993-B2D7-A6F9BB1389A7}"/>
              </a:ext>
            </a:extLst>
          </p:cNvPr>
          <p:cNvSpPr txBox="1"/>
          <p:nvPr/>
        </p:nvSpPr>
        <p:spPr>
          <a:xfrm>
            <a:off x="9068586" y="4557678"/>
            <a:ext cx="235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Original</a:t>
            </a:r>
            <a:r>
              <a:rPr lang="en-US" altLang="ko-KR" dirty="0"/>
              <a:t> Command Buffer</a:t>
            </a:r>
            <a:endParaRPr lang="ko-KR" altLang="en-US" dirty="0"/>
          </a:p>
        </p:txBody>
      </p:sp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2420EE0E-1147-44F9-A061-4B4910B5DDFB}"/>
              </a:ext>
            </a:extLst>
          </p:cNvPr>
          <p:cNvSpPr txBox="1">
            <a:spLocks/>
          </p:cNvSpPr>
          <p:nvPr/>
        </p:nvSpPr>
        <p:spPr>
          <a:xfrm>
            <a:off x="3544478" y="2605282"/>
            <a:ext cx="5389467" cy="85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Vector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역순으로 출력한다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아래의 경우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“E 18 5”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남는다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0483B09B-27C7-4D26-93BD-AF4D0D40163D}"/>
              </a:ext>
            </a:extLst>
          </p:cNvPr>
          <p:cNvGraphicFramePr>
            <a:graphicFrameLocks noGrp="1"/>
          </p:cNvGraphicFramePr>
          <p:nvPr/>
        </p:nvGraphicFramePr>
        <p:xfrm>
          <a:off x="830345" y="618513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5761281-3D96-4B82-90DE-EB4B755F1923}"/>
              </a:ext>
            </a:extLst>
          </p:cNvPr>
          <p:cNvSpPr txBox="1"/>
          <p:nvPr/>
        </p:nvSpPr>
        <p:spPr>
          <a:xfrm>
            <a:off x="10972801" y="5864528"/>
            <a:ext cx="1074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임시 </a:t>
            </a:r>
            <a:r>
              <a:rPr lang="en-US" altLang="ko-KR" b="1" dirty="0"/>
              <a:t>Array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540FE-3DAD-4E45-95D0-CA3E9198D58E}"/>
              </a:ext>
            </a:extLst>
          </p:cNvPr>
          <p:cNvSpPr txBox="1"/>
          <p:nvPr/>
        </p:nvSpPr>
        <p:spPr>
          <a:xfrm>
            <a:off x="830345" y="5851696"/>
            <a:ext cx="1053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18                                        19                                       20                                     21                                      22 </a:t>
            </a:r>
            <a:endParaRPr lang="ko-KR" altLang="en-US" b="1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0FB0474A-2462-4F58-8205-500A18BA1242}"/>
              </a:ext>
            </a:extLst>
          </p:cNvPr>
          <p:cNvSpPr/>
          <p:nvPr/>
        </p:nvSpPr>
        <p:spPr>
          <a:xfrm>
            <a:off x="1232204" y="4401796"/>
            <a:ext cx="184826" cy="421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250DA-A269-4DC8-8381-280ECCABB61B}"/>
              </a:ext>
            </a:extLst>
          </p:cNvPr>
          <p:cNvSpPr txBox="1"/>
          <p:nvPr/>
        </p:nvSpPr>
        <p:spPr>
          <a:xfrm>
            <a:off x="8079865" y="459804"/>
            <a:ext cx="3089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(Ignore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Algorithm)</a:t>
            </a:r>
            <a:endParaRPr lang="ko-KR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5AD79-0DA9-48FB-94B9-ED2158D25F0F}"/>
              </a:ext>
            </a:extLst>
          </p:cNvPr>
          <p:cNvSpPr txBox="1"/>
          <p:nvPr/>
        </p:nvSpPr>
        <p:spPr>
          <a:xfrm>
            <a:off x="494907" y="1278691"/>
            <a:ext cx="6099142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구현 사항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27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SSD.exe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CommandBuffer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53592" y="1883671"/>
            <a:ext cx="10515600" cy="1330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Erase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들어왔고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Erase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명령어가 연속적인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LBA Range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가질 수 있다면 두 명령어를 하나의 명령어로 교체한다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 Erase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Size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클 수 없음에 유의한다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E45CB9-ED1F-46F3-B7CE-9B17058F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08" y="3780276"/>
            <a:ext cx="10146384" cy="2493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BEEFD7-5D4D-4A82-AB19-7CBAF31ECC57}"/>
              </a:ext>
            </a:extLst>
          </p:cNvPr>
          <p:cNvSpPr txBox="1"/>
          <p:nvPr/>
        </p:nvSpPr>
        <p:spPr>
          <a:xfrm>
            <a:off x="8079865" y="459804"/>
            <a:ext cx="3089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(Merge Erase Algorithm)</a:t>
            </a:r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55FF9-0D72-4106-BA8C-790D78E0AB11}"/>
              </a:ext>
            </a:extLst>
          </p:cNvPr>
          <p:cNvSpPr txBox="1"/>
          <p:nvPr/>
        </p:nvSpPr>
        <p:spPr>
          <a:xfrm>
            <a:off x="494907" y="1278691"/>
            <a:ext cx="6099142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Requirement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SSD.exe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CommandBuffer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16CC7B-7460-4455-AC0A-0CF920CA1F5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98635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 0xAAAAAAAA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10 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11 0x12345678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13 0xBBBBBBBB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14 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15AAE9-18BA-4993-B2D7-A6F9BB1389A7}"/>
              </a:ext>
            </a:extLst>
          </p:cNvPr>
          <p:cNvSpPr txBox="1"/>
          <p:nvPr/>
        </p:nvSpPr>
        <p:spPr>
          <a:xfrm>
            <a:off x="9068586" y="4557678"/>
            <a:ext cx="235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Original</a:t>
            </a:r>
            <a:r>
              <a:rPr lang="en-US" altLang="ko-KR" dirty="0"/>
              <a:t> Command Buffer</a:t>
            </a:r>
            <a:endParaRPr lang="ko-KR" altLang="en-US" dirty="0"/>
          </a:p>
        </p:txBody>
      </p:sp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2420EE0E-1147-44F9-A061-4B4910B5DDFB}"/>
              </a:ext>
            </a:extLst>
          </p:cNvPr>
          <p:cNvSpPr txBox="1">
            <a:spLocks/>
          </p:cNvSpPr>
          <p:nvPr/>
        </p:nvSpPr>
        <p:spPr>
          <a:xfrm>
            <a:off x="1741251" y="2481951"/>
            <a:ext cx="8349139" cy="98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Command Buffer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순회하며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‘Write’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명령어의 경우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17780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Command Buffer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그대로 넣어준다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0483B09B-27C7-4D26-93BD-AF4D0D40163D}"/>
              </a:ext>
            </a:extLst>
          </p:cNvPr>
          <p:cNvGraphicFramePr>
            <a:graphicFrameLocks noGrp="1"/>
          </p:cNvGraphicFramePr>
          <p:nvPr/>
        </p:nvGraphicFramePr>
        <p:xfrm>
          <a:off x="830345" y="618513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 0xAAAAAAAA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5761281-3D96-4B82-90DE-EB4B755F1923}"/>
              </a:ext>
            </a:extLst>
          </p:cNvPr>
          <p:cNvSpPr txBox="1"/>
          <p:nvPr/>
        </p:nvSpPr>
        <p:spPr>
          <a:xfrm>
            <a:off x="9068586" y="5851696"/>
            <a:ext cx="235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Result</a:t>
            </a:r>
            <a:r>
              <a:rPr lang="en-US" altLang="ko-KR" dirty="0"/>
              <a:t> Command Buffer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AE4B22C-5DAF-41BB-B8BC-8273EF65AF35}"/>
              </a:ext>
            </a:extLst>
          </p:cNvPr>
          <p:cNvSpPr/>
          <p:nvPr/>
        </p:nvSpPr>
        <p:spPr>
          <a:xfrm>
            <a:off x="1741251" y="5561715"/>
            <a:ext cx="184826" cy="421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29AD0-F9C4-4BAC-96F1-69A302896CD4}"/>
              </a:ext>
            </a:extLst>
          </p:cNvPr>
          <p:cNvSpPr txBox="1"/>
          <p:nvPr/>
        </p:nvSpPr>
        <p:spPr>
          <a:xfrm>
            <a:off x="8079865" y="459804"/>
            <a:ext cx="3089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(Merge Erase Algorithm)</a:t>
            </a:r>
            <a:endParaRPr lang="ko-KR" alt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81A68-791D-49E0-9084-B80C7BAE8E0B}"/>
              </a:ext>
            </a:extLst>
          </p:cNvPr>
          <p:cNvSpPr txBox="1"/>
          <p:nvPr/>
        </p:nvSpPr>
        <p:spPr>
          <a:xfrm>
            <a:off x="494907" y="1278691"/>
            <a:ext cx="6099142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구현 사항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58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SSD.exe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CommandBuffer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16CC7B-7460-4455-AC0A-0CF920CA1F5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98635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 0xAAAAAAAA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10 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11 0x12345678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13 0xBBBBBBBB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14 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15AAE9-18BA-4993-B2D7-A6F9BB1389A7}"/>
              </a:ext>
            </a:extLst>
          </p:cNvPr>
          <p:cNvSpPr txBox="1"/>
          <p:nvPr/>
        </p:nvSpPr>
        <p:spPr>
          <a:xfrm>
            <a:off x="9068586" y="4557678"/>
            <a:ext cx="235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Original</a:t>
            </a:r>
            <a:r>
              <a:rPr lang="en-US" altLang="ko-KR" dirty="0"/>
              <a:t> Command Buffer</a:t>
            </a:r>
            <a:endParaRPr lang="ko-KR" altLang="en-US" dirty="0"/>
          </a:p>
        </p:txBody>
      </p:sp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2420EE0E-1147-44F9-A061-4B4910B5DDFB}"/>
              </a:ext>
            </a:extLst>
          </p:cNvPr>
          <p:cNvSpPr txBox="1">
            <a:spLocks/>
          </p:cNvSpPr>
          <p:nvPr/>
        </p:nvSpPr>
        <p:spPr>
          <a:xfrm>
            <a:off x="605980" y="1930200"/>
            <a:ext cx="11168098" cy="92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spcBef>
                <a:spcPts val="0"/>
              </a:spcBef>
              <a:buSzPts val="2800"/>
              <a:buNone/>
            </a:pPr>
            <a:endParaRPr lang="en-US" altLang="ko-KR" dirty="0"/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0483B09B-27C7-4D26-93BD-AF4D0D40163D}"/>
              </a:ext>
            </a:extLst>
          </p:cNvPr>
          <p:cNvGraphicFramePr>
            <a:graphicFrameLocks noGrp="1"/>
          </p:cNvGraphicFramePr>
          <p:nvPr/>
        </p:nvGraphicFramePr>
        <p:xfrm>
          <a:off x="830345" y="618513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 0xAAAAAAAA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5761281-3D96-4B82-90DE-EB4B755F1923}"/>
              </a:ext>
            </a:extLst>
          </p:cNvPr>
          <p:cNvSpPr txBox="1"/>
          <p:nvPr/>
        </p:nvSpPr>
        <p:spPr>
          <a:xfrm>
            <a:off x="9068586" y="5851696"/>
            <a:ext cx="235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Result</a:t>
            </a:r>
            <a:r>
              <a:rPr lang="en-US" altLang="ko-KR" dirty="0"/>
              <a:t> Command Buffer</a:t>
            </a:r>
            <a:endParaRPr lang="ko-KR" altLang="en-US" dirty="0"/>
          </a:p>
        </p:txBody>
      </p: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B4AB68F5-E607-4550-8EB7-CE1980C12A81}"/>
              </a:ext>
            </a:extLst>
          </p:cNvPr>
          <p:cNvSpPr txBox="1">
            <a:spLocks/>
          </p:cNvSpPr>
          <p:nvPr/>
        </p:nvSpPr>
        <p:spPr>
          <a:xfrm>
            <a:off x="1023902" y="2483008"/>
            <a:ext cx="11168098" cy="92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spcBef>
                <a:spcPts val="0"/>
              </a:spcBef>
              <a:buSzPts val="2800"/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C2832-9396-4954-9F06-BB8E79EBE445}"/>
              </a:ext>
            </a:extLst>
          </p:cNvPr>
          <p:cNvSpPr txBox="1"/>
          <p:nvPr/>
        </p:nvSpPr>
        <p:spPr>
          <a:xfrm>
            <a:off x="8079865" y="459804"/>
            <a:ext cx="3089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(Merge Erase Algorithm)</a:t>
            </a:r>
            <a:endParaRPr lang="ko-KR" altLang="en-US" sz="1800" dirty="0"/>
          </a:p>
        </p:txBody>
      </p:sp>
      <p:sp>
        <p:nvSpPr>
          <p:cNvPr id="10" name="Google Shape;60;p3">
            <a:extLst>
              <a:ext uri="{FF2B5EF4-FFF2-40B4-BE49-F238E27FC236}">
                <a16:creationId xmlns:a16="http://schemas.microsoft.com/office/drawing/2014/main" id="{0FAB95B3-6607-4037-893C-93BB493011D8}"/>
              </a:ext>
            </a:extLst>
          </p:cNvPr>
          <p:cNvSpPr txBox="1">
            <a:spLocks/>
          </p:cNvSpPr>
          <p:nvPr/>
        </p:nvSpPr>
        <p:spPr>
          <a:xfrm>
            <a:off x="1741251" y="2481951"/>
            <a:ext cx="8349139" cy="98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‘Erase’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명령어의 경우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 + 1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Buffer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끝까지 순회하며 또 다른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Erase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명령어를 찾는다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D31DFD-15BC-491C-B2A7-C4C36B1617D6}"/>
              </a:ext>
            </a:extLst>
          </p:cNvPr>
          <p:cNvSpPr txBox="1"/>
          <p:nvPr/>
        </p:nvSpPr>
        <p:spPr>
          <a:xfrm>
            <a:off x="494907" y="1278691"/>
            <a:ext cx="6099142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구현 사항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79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SSD.exe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CommandBuffer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16CC7B-7460-4455-AC0A-0CF920CA1F5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98635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 0xAAAAAAAA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10 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11 0x12345678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13 0xBBBBBBBB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14 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15AAE9-18BA-4993-B2D7-A6F9BB1389A7}"/>
              </a:ext>
            </a:extLst>
          </p:cNvPr>
          <p:cNvSpPr txBox="1"/>
          <p:nvPr/>
        </p:nvSpPr>
        <p:spPr>
          <a:xfrm>
            <a:off x="9068586" y="4557678"/>
            <a:ext cx="235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Original</a:t>
            </a:r>
            <a:r>
              <a:rPr lang="en-US" altLang="ko-KR" dirty="0"/>
              <a:t> Command Buffer</a:t>
            </a:r>
            <a:endParaRPr lang="ko-KR" altLang="en-US" dirty="0"/>
          </a:p>
        </p:txBody>
      </p:sp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2420EE0E-1147-44F9-A061-4B4910B5DDFB}"/>
              </a:ext>
            </a:extLst>
          </p:cNvPr>
          <p:cNvSpPr txBox="1">
            <a:spLocks/>
          </p:cNvSpPr>
          <p:nvPr/>
        </p:nvSpPr>
        <p:spPr>
          <a:xfrm>
            <a:off x="2211321" y="2142599"/>
            <a:ext cx="7753647" cy="92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명령어가 삭제하는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LBA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범위가 겹치거나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연속되는 경우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병합하여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Command Buffer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넣는다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0483B09B-27C7-4D26-93BD-AF4D0D40163D}"/>
              </a:ext>
            </a:extLst>
          </p:cNvPr>
          <p:cNvGraphicFramePr>
            <a:graphicFrameLocks noGrp="1"/>
          </p:cNvGraphicFramePr>
          <p:nvPr/>
        </p:nvGraphicFramePr>
        <p:xfrm>
          <a:off x="830345" y="618513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 0xAAAAAAAA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10 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5761281-3D96-4B82-90DE-EB4B755F1923}"/>
              </a:ext>
            </a:extLst>
          </p:cNvPr>
          <p:cNvSpPr txBox="1"/>
          <p:nvPr/>
        </p:nvSpPr>
        <p:spPr>
          <a:xfrm>
            <a:off x="9068586" y="5851696"/>
            <a:ext cx="235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Result</a:t>
            </a:r>
            <a:r>
              <a:rPr lang="en-US" altLang="ko-KR" dirty="0"/>
              <a:t> Command Buffer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466DE-1BA0-4178-96CD-0ED8716F1067}"/>
              </a:ext>
            </a:extLst>
          </p:cNvPr>
          <p:cNvSpPr txBox="1"/>
          <p:nvPr/>
        </p:nvSpPr>
        <p:spPr>
          <a:xfrm>
            <a:off x="1361872" y="3830292"/>
            <a:ext cx="1070042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 10 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B62DA-AD6F-4CB8-A870-D9C27C575083}"/>
              </a:ext>
            </a:extLst>
          </p:cNvPr>
          <p:cNvSpPr txBox="1"/>
          <p:nvPr/>
        </p:nvSpPr>
        <p:spPr>
          <a:xfrm>
            <a:off x="3949430" y="3830292"/>
            <a:ext cx="107004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 14 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C574E-BCF9-4082-8642-A0B5FB86DB53}"/>
              </a:ext>
            </a:extLst>
          </p:cNvPr>
          <p:cNvSpPr txBox="1"/>
          <p:nvPr/>
        </p:nvSpPr>
        <p:spPr>
          <a:xfrm>
            <a:off x="2953964" y="3618768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+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A102A3-B04D-494B-B8AB-C0315C8DEEE1}"/>
              </a:ext>
            </a:extLst>
          </p:cNvPr>
          <p:cNvSpPr txBox="1"/>
          <p:nvPr/>
        </p:nvSpPr>
        <p:spPr>
          <a:xfrm>
            <a:off x="5508719" y="3670285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=</a:t>
            </a:r>
            <a:endParaRPr lang="ko-KR" alt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BCC6A1-1519-4797-9571-A624EA5B1CC4}"/>
              </a:ext>
            </a:extLst>
          </p:cNvPr>
          <p:cNvSpPr txBox="1"/>
          <p:nvPr/>
        </p:nvSpPr>
        <p:spPr>
          <a:xfrm>
            <a:off x="6300286" y="3836776"/>
            <a:ext cx="1070042" cy="307777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 10 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B829EA3-7A3B-46B8-975F-16D0E50997E2}"/>
              </a:ext>
            </a:extLst>
          </p:cNvPr>
          <p:cNvSpPr/>
          <p:nvPr/>
        </p:nvSpPr>
        <p:spPr>
          <a:xfrm>
            <a:off x="3929982" y="5561715"/>
            <a:ext cx="184826" cy="421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C2459-322B-47FB-8F19-8D4D51199E62}"/>
              </a:ext>
            </a:extLst>
          </p:cNvPr>
          <p:cNvSpPr txBox="1"/>
          <p:nvPr/>
        </p:nvSpPr>
        <p:spPr>
          <a:xfrm>
            <a:off x="8079865" y="459804"/>
            <a:ext cx="3089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(Merge Erase Algorithm)</a:t>
            </a:r>
            <a:endParaRPr lang="ko-KR" alt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1B90FB-3C4F-4537-94E1-3713B77D4E53}"/>
              </a:ext>
            </a:extLst>
          </p:cNvPr>
          <p:cNvSpPr txBox="1"/>
          <p:nvPr/>
        </p:nvSpPr>
        <p:spPr>
          <a:xfrm>
            <a:off x="494907" y="1278691"/>
            <a:ext cx="6099142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구현 사항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15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SSD.exe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CommandBuffer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16CC7B-7460-4455-AC0A-0CF920CA1F5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98635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 0xAAAAAAAA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10 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11 0x12345678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13 0xBBBBBBBB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15AAE9-18BA-4993-B2D7-A6F9BB1389A7}"/>
              </a:ext>
            </a:extLst>
          </p:cNvPr>
          <p:cNvSpPr txBox="1"/>
          <p:nvPr/>
        </p:nvSpPr>
        <p:spPr>
          <a:xfrm>
            <a:off x="9068586" y="4557678"/>
            <a:ext cx="235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Original</a:t>
            </a:r>
            <a:r>
              <a:rPr lang="en-US" altLang="ko-KR" dirty="0"/>
              <a:t> Command Buffer</a:t>
            </a:r>
            <a:endParaRPr lang="ko-KR" altLang="en-US" dirty="0"/>
          </a:p>
        </p:txBody>
      </p:sp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2420EE0E-1147-44F9-A061-4B4910B5DDFB}"/>
              </a:ext>
            </a:extLst>
          </p:cNvPr>
          <p:cNvSpPr txBox="1">
            <a:spLocks/>
          </p:cNvSpPr>
          <p:nvPr/>
        </p:nvSpPr>
        <p:spPr>
          <a:xfrm>
            <a:off x="1162161" y="2352388"/>
            <a:ext cx="10183784" cy="128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이때 뒤에 위치하는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Erase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명령어의 경우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Buffer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삭제한다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Merge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Erase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명령어가 다른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Erase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명령어와 다시 병합될 수 있으므로 계속해서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Buffer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순회를 한다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0483B09B-27C7-4D26-93BD-AF4D0D40163D}"/>
              </a:ext>
            </a:extLst>
          </p:cNvPr>
          <p:cNvGraphicFramePr>
            <a:graphicFrameLocks noGrp="1"/>
          </p:cNvGraphicFramePr>
          <p:nvPr/>
        </p:nvGraphicFramePr>
        <p:xfrm>
          <a:off x="830345" y="618513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 0xAAAAAAAA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10 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5761281-3D96-4B82-90DE-EB4B755F1923}"/>
              </a:ext>
            </a:extLst>
          </p:cNvPr>
          <p:cNvSpPr txBox="1"/>
          <p:nvPr/>
        </p:nvSpPr>
        <p:spPr>
          <a:xfrm>
            <a:off x="9068586" y="5851696"/>
            <a:ext cx="235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Result</a:t>
            </a:r>
            <a:r>
              <a:rPr lang="en-US" altLang="ko-KR" dirty="0"/>
              <a:t> Command Buffer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F82E4-1E8F-4C62-8A9A-C2F9735D0EB2}"/>
              </a:ext>
            </a:extLst>
          </p:cNvPr>
          <p:cNvSpPr txBox="1"/>
          <p:nvPr/>
        </p:nvSpPr>
        <p:spPr>
          <a:xfrm>
            <a:off x="8079865" y="459804"/>
            <a:ext cx="3089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(Merge Erase Algorithm)</a:t>
            </a:r>
            <a:endParaRPr lang="ko-KR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03499-40A8-44C8-AB3E-CA0AF9B781D6}"/>
              </a:ext>
            </a:extLst>
          </p:cNvPr>
          <p:cNvSpPr txBox="1"/>
          <p:nvPr/>
        </p:nvSpPr>
        <p:spPr>
          <a:xfrm>
            <a:off x="494907" y="1278691"/>
            <a:ext cx="6099142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구현 사항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82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SSD.exe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CommandBuffer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16CC7B-7460-4455-AC0A-0CF920CA1F5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98635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 0xAAAAAAAA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10 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11 0x12345678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13 0xBBBBBBBB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15AAE9-18BA-4993-B2D7-A6F9BB1389A7}"/>
              </a:ext>
            </a:extLst>
          </p:cNvPr>
          <p:cNvSpPr txBox="1"/>
          <p:nvPr/>
        </p:nvSpPr>
        <p:spPr>
          <a:xfrm>
            <a:off x="9068586" y="4557678"/>
            <a:ext cx="235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Original</a:t>
            </a:r>
            <a:r>
              <a:rPr lang="en-US" altLang="ko-KR" dirty="0"/>
              <a:t> Command Buffer</a:t>
            </a:r>
            <a:endParaRPr lang="ko-KR" altLang="en-US" dirty="0"/>
          </a:p>
        </p:txBody>
      </p:sp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2420EE0E-1147-44F9-A061-4B4910B5DDFB}"/>
              </a:ext>
            </a:extLst>
          </p:cNvPr>
          <p:cNvSpPr txBox="1">
            <a:spLocks/>
          </p:cNvSpPr>
          <p:nvPr/>
        </p:nvSpPr>
        <p:spPr>
          <a:xfrm>
            <a:off x="947603" y="2215887"/>
            <a:ext cx="10398342" cy="160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결과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아래와 같은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Command Buffer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생성된다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Result Command Buffer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Command Buffer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Copy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0483B09B-27C7-4D26-93BD-AF4D0D40163D}"/>
              </a:ext>
            </a:extLst>
          </p:cNvPr>
          <p:cNvGraphicFramePr>
            <a:graphicFrameLocks noGrp="1"/>
          </p:cNvGraphicFramePr>
          <p:nvPr/>
        </p:nvGraphicFramePr>
        <p:xfrm>
          <a:off x="830345" y="6185138"/>
          <a:ext cx="10515600" cy="37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891289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3718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112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27589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3450349"/>
                    </a:ext>
                  </a:extLst>
                </a:gridCol>
              </a:tblGrid>
              <a:tr h="373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 0xAAAAAAAA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10 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11 0x12345678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 13 0xBBBBBBBB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7950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5761281-3D96-4B82-90DE-EB4B755F1923}"/>
              </a:ext>
            </a:extLst>
          </p:cNvPr>
          <p:cNvSpPr txBox="1"/>
          <p:nvPr/>
        </p:nvSpPr>
        <p:spPr>
          <a:xfrm>
            <a:off x="9068586" y="5851696"/>
            <a:ext cx="235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Result</a:t>
            </a:r>
            <a:r>
              <a:rPr lang="en-US" altLang="ko-KR" dirty="0"/>
              <a:t> Command Buffer</a:t>
            </a:r>
            <a:endParaRPr lang="ko-KR" altLang="en-US" dirty="0"/>
          </a:p>
        </p:txBody>
      </p:sp>
      <p:sp>
        <p:nvSpPr>
          <p:cNvPr id="2" name="화살표: 오른쪽으로 구부러짐 1">
            <a:extLst>
              <a:ext uri="{FF2B5EF4-FFF2-40B4-BE49-F238E27FC236}">
                <a16:creationId xmlns:a16="http://schemas.microsoft.com/office/drawing/2014/main" id="{FAE7D50B-B670-423E-ABED-AFCBDE070B8A}"/>
              </a:ext>
            </a:extLst>
          </p:cNvPr>
          <p:cNvSpPr/>
          <p:nvPr/>
        </p:nvSpPr>
        <p:spPr>
          <a:xfrm rot="10800000" flipH="1">
            <a:off x="271998" y="5360201"/>
            <a:ext cx="330740" cy="7181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85CEE-0D4B-483A-8CB3-34D982A85B2E}"/>
              </a:ext>
            </a:extLst>
          </p:cNvPr>
          <p:cNvSpPr txBox="1"/>
          <p:nvPr/>
        </p:nvSpPr>
        <p:spPr>
          <a:xfrm>
            <a:off x="602738" y="5588133"/>
            <a:ext cx="235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Copy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70C02-DCD4-49C1-A8B9-892EBD1A6BFB}"/>
              </a:ext>
            </a:extLst>
          </p:cNvPr>
          <p:cNvSpPr txBox="1"/>
          <p:nvPr/>
        </p:nvSpPr>
        <p:spPr>
          <a:xfrm>
            <a:off x="8079865" y="459804"/>
            <a:ext cx="3089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(Merge Erase Algorithm)</a:t>
            </a:r>
            <a:endParaRPr lang="ko-KR" alt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6BF520-B38F-4D53-94C7-C7196E2CCD83}"/>
              </a:ext>
            </a:extLst>
          </p:cNvPr>
          <p:cNvSpPr txBox="1"/>
          <p:nvPr/>
        </p:nvSpPr>
        <p:spPr>
          <a:xfrm>
            <a:off x="494907" y="1278691"/>
            <a:ext cx="6099142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구현 사항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89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조원소개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SSD.exe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SSD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609147-F3F0-4E7E-8E6D-F2E19BCD8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45" y="2740254"/>
            <a:ext cx="5495925" cy="165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B3F776-3132-4053-BBE6-65FFDDD9F8D7}"/>
              </a:ext>
            </a:extLst>
          </p:cNvPr>
          <p:cNvSpPr txBox="1"/>
          <p:nvPr/>
        </p:nvSpPr>
        <p:spPr>
          <a:xfrm>
            <a:off x="6414940" y="2203209"/>
            <a:ext cx="701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buffer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동작에 따라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file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read, write, erase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F9FF-A9D6-4C4C-967B-F0D381743E82}"/>
              </a:ext>
            </a:extLst>
          </p:cNvPr>
          <p:cNvSpPr txBox="1"/>
          <p:nvPr/>
        </p:nvSpPr>
        <p:spPr>
          <a:xfrm>
            <a:off x="6414940" y="3935939"/>
            <a:ext cx="6099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Buffer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SSD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소유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Bufffer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flush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상황 혹은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read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들어올 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SSD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BA8BE0-EA31-4067-A100-24207BB92573}"/>
              </a:ext>
            </a:extLst>
          </p:cNvPr>
          <p:cNvSpPr txBox="1"/>
          <p:nvPr/>
        </p:nvSpPr>
        <p:spPr>
          <a:xfrm>
            <a:off x="6414940" y="3384263"/>
            <a:ext cx="6716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내용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917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8F8AD5-1C37-4789-9D99-12579B3FB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" r="204"/>
          <a:stretch/>
        </p:blipFill>
        <p:spPr>
          <a:xfrm>
            <a:off x="452682" y="1533731"/>
            <a:ext cx="11286636" cy="46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77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Driver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238418" y="3472334"/>
            <a:ext cx="5685985" cy="244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IDriver</a:t>
            </a:r>
            <a:r>
              <a:rPr 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virtual method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이루어진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SSDDriver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실제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SSD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구동하기 위한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driver class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MockDriver</a:t>
            </a:r>
            <a:r>
              <a:rPr 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TestShell</a:t>
            </a:r>
            <a:r>
              <a:rPr 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개발간 실제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HW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구동없이 동작확인을 위한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DriverFactory</a:t>
            </a:r>
            <a:r>
              <a:rPr 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user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선택한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driver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타입에 맞는 객체 생성</a:t>
            </a:r>
            <a:endParaRPr 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37D9B-6E09-4A07-BFF0-C7AD05A78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7" y="1266671"/>
            <a:ext cx="5334394" cy="4041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7F79CD-5B07-425D-8C5C-6228A3B6B7CB}"/>
              </a:ext>
            </a:extLst>
          </p:cNvPr>
          <p:cNvSpPr txBox="1"/>
          <p:nvPr/>
        </p:nvSpPr>
        <p:spPr>
          <a:xfrm>
            <a:off x="6413626" y="2071149"/>
            <a:ext cx="559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입력에 따라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driver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생성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052EB-B1C2-496A-A1DB-FDC43C6CC675}"/>
              </a:ext>
            </a:extLst>
          </p:cNvPr>
          <p:cNvSpPr txBox="1"/>
          <p:nvPr/>
        </p:nvSpPr>
        <p:spPr>
          <a:xfrm>
            <a:off x="6413626" y="3103002"/>
            <a:ext cx="533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내용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128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9570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6998B4-47D4-422E-9FFC-6DC071742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88" y="2227622"/>
            <a:ext cx="5297404" cy="34284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AD30E4-7228-43DC-B0CB-CCDEE04556E8}"/>
              </a:ext>
            </a:extLst>
          </p:cNvPr>
          <p:cNvSpPr txBox="1"/>
          <p:nvPr/>
        </p:nvSpPr>
        <p:spPr>
          <a:xfrm>
            <a:off x="6498211" y="2061723"/>
            <a:ext cx="559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Driver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기능들을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해볼 수 있는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 interface</a:t>
            </a:r>
          </a:p>
        </p:txBody>
      </p:sp>
      <p:sp>
        <p:nvSpPr>
          <p:cNvPr id="12" name="Google Shape;60;p3">
            <a:extLst>
              <a:ext uri="{FF2B5EF4-FFF2-40B4-BE49-F238E27FC236}">
                <a16:creationId xmlns:a16="http://schemas.microsoft.com/office/drawing/2014/main" id="{170B2720-EA72-4F2F-B21D-0D62BD4F0A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58441" y="3669922"/>
            <a:ext cx="5297404" cy="171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Driver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위한 복합 </a:t>
            </a:r>
            <a:r>
              <a:rPr 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 구현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IDriver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포인터객체로 보유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-&gt;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동적으로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driver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설정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488ED4-AE15-4F5E-BC94-3CAC70213655}"/>
              </a:ext>
            </a:extLst>
          </p:cNvPr>
          <p:cNvSpPr txBox="1"/>
          <p:nvPr/>
        </p:nvSpPr>
        <p:spPr>
          <a:xfrm>
            <a:off x="6498211" y="3196895"/>
            <a:ext cx="533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내용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472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Command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903534" y="3068756"/>
            <a:ext cx="4769963" cy="31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TestShell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모든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들의 실동작을 위한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 class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Concrete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들은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referenc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TestShell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 받아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TestShell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user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입력은 </a:t>
            </a:r>
            <a:r>
              <a:rPr 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CommandFactory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파싱되어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생성</a:t>
            </a:r>
            <a:endParaRPr 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Main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Factory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execute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만으로 모든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</a:t>
            </a:r>
            <a:endParaRPr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DF3598-5A93-459F-B8C5-087EA8A39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41" y="2032813"/>
            <a:ext cx="6466453" cy="3623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0DCCDB-9175-4C90-8D36-F1572B1C40D2}"/>
              </a:ext>
            </a:extLst>
          </p:cNvPr>
          <p:cNvSpPr txBox="1"/>
          <p:nvPr/>
        </p:nvSpPr>
        <p:spPr>
          <a:xfrm>
            <a:off x="7005930" y="1615525"/>
            <a:ext cx="506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입력에 따른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생성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96E5D-0BBD-478D-A21C-386E61DF009A}"/>
              </a:ext>
            </a:extLst>
          </p:cNvPr>
          <p:cNvSpPr txBox="1"/>
          <p:nvPr/>
        </p:nvSpPr>
        <p:spPr>
          <a:xfrm>
            <a:off x="7005929" y="2624009"/>
            <a:ext cx="533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내용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17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Logger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D129F4-8B12-4D56-9B34-4EE91316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292782"/>
            <a:ext cx="6671513" cy="23336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06716B-826B-44F2-B5E8-BE54A4CB5B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05980" y="4242062"/>
            <a:ext cx="6671513" cy="17253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3A8F16-AEDD-4CAD-8924-40FACBC78CB0}"/>
              </a:ext>
            </a:extLst>
          </p:cNvPr>
          <p:cNvSpPr txBox="1"/>
          <p:nvPr/>
        </p:nvSpPr>
        <p:spPr>
          <a:xfrm>
            <a:off x="7525732" y="3995750"/>
            <a:ext cx="3921550" cy="1215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Singleton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Logger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구성하여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전반에서 공용으로 사용 가능하게 구성</a:t>
            </a:r>
            <a:endParaRPr lang="ko-KR" altLang="en-US" sz="1800" dirty="0"/>
          </a:p>
          <a:p>
            <a:pPr marL="114300" indent="0" algn="just">
              <a:lnSpc>
                <a:spcPct val="110000"/>
              </a:lnSpc>
              <a:buNone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17883-AEB4-4E7C-9274-29A2B6D6C5A6}"/>
              </a:ext>
            </a:extLst>
          </p:cNvPr>
          <p:cNvSpPr txBox="1"/>
          <p:nvPr/>
        </p:nvSpPr>
        <p:spPr>
          <a:xfrm>
            <a:off x="7525732" y="2585251"/>
            <a:ext cx="466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전체에서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동작시킬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 있는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72D8A-0519-46E6-AB4D-366601DB0E48}"/>
              </a:ext>
            </a:extLst>
          </p:cNvPr>
          <p:cNvSpPr txBox="1"/>
          <p:nvPr/>
        </p:nvSpPr>
        <p:spPr>
          <a:xfrm>
            <a:off x="7525732" y="3626418"/>
            <a:ext cx="533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내용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407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TDD </a:t>
            </a:r>
            <a:r>
              <a:rPr lang="ko-KR" altLang="en-US" dirty="0"/>
              <a:t>및 </a:t>
            </a:r>
            <a:r>
              <a:rPr lang="en-US" altLang="ko-KR" dirty="0"/>
              <a:t>Mocking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37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 TDD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13726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0700">
              <a:spcBef>
                <a:spcPts val="0"/>
              </a:spcBef>
              <a:buSzPts val="2800"/>
            </a:pPr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Red, Green, Refactoring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순서로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TDD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738A6E-9BED-44DE-8D73-5122276A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04" y="1620057"/>
            <a:ext cx="10654176" cy="4927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 TDD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 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RED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45D8C2-1D06-404B-8393-BFE192AF8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17" y="1773513"/>
            <a:ext cx="3425393" cy="48756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140C16-35D2-4C4F-9097-0ABCF7F10E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090"/>
          <a:stretch/>
        </p:blipFill>
        <p:spPr>
          <a:xfrm>
            <a:off x="4829651" y="1773513"/>
            <a:ext cx="6608839" cy="4869602"/>
          </a:xfrm>
          <a:prstGeom prst="rect">
            <a:avLst/>
          </a:prstGeom>
        </p:spPr>
      </p:pic>
      <p:sp>
        <p:nvSpPr>
          <p:cNvPr id="6" name="Google Shape;60;p3">
            <a:extLst>
              <a:ext uri="{FF2B5EF4-FFF2-40B4-BE49-F238E27FC236}">
                <a16:creationId xmlns:a16="http://schemas.microsoft.com/office/drawing/2014/main" id="{31CC3822-1008-4686-982B-095B23DCF507}"/>
              </a:ext>
            </a:extLst>
          </p:cNvPr>
          <p:cNvSpPr txBox="1">
            <a:spLocks/>
          </p:cNvSpPr>
          <p:nvPr/>
        </p:nvSpPr>
        <p:spPr>
          <a:xfrm>
            <a:off x="605980" y="1138159"/>
            <a:ext cx="10515600" cy="45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520700">
              <a:spcBef>
                <a:spcPts val="0"/>
              </a:spcBef>
              <a:buSzPts val="2800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Write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기능과 관련된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test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673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 TDD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 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Green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164193"/>
            <a:ext cx="10515600" cy="40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20700">
              <a:spcBef>
                <a:spcPts val="0"/>
              </a:spcBef>
              <a:buSzPts val="2800"/>
            </a:pPr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test pass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위한 기능 구현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2B2B2B-6935-4AAB-A927-28D0E5EFC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620057"/>
            <a:ext cx="5490020" cy="4927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E5B3FF-21AE-4D5C-B9B7-4361D5D61E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680"/>
          <a:stretch/>
        </p:blipFill>
        <p:spPr>
          <a:xfrm>
            <a:off x="6296461" y="1620057"/>
            <a:ext cx="5406061" cy="49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452486" y="1516362"/>
            <a:ext cx="11255605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최준영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TestShell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기능개발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(help, exit, Script1, Logger, SSD driver),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구조 설계 및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Refactoring </a:t>
            </a:r>
          </a:p>
          <a:p>
            <a:pPr marL="635000" lvl="0" indent="-457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손민기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TestShell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기능개발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(write,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fullwrite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Script2), Test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 작성 및 기능 검증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35000" indent="-457200">
              <a:lnSpc>
                <a:spcPct val="30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이아네스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TestShell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기능개발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(read,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fullread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Script2,4), Runner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35000" lvl="0" indent="-457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안지수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SSD </a:t>
            </a:r>
            <a:r>
              <a:rPr lang="ko-KR" altLang="en-US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기능개발 </a:t>
            </a:r>
            <a:r>
              <a:rPr lang="en-US" altLang="ko-KR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(SSD Read, </a:t>
            </a:r>
            <a:r>
              <a:rPr lang="en-US" altLang="ko-KR" sz="1600" b="0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CommandBuffer</a:t>
            </a:r>
            <a:r>
              <a:rPr lang="en-US" altLang="ko-KR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 및 초기화</a:t>
            </a:r>
            <a:r>
              <a:rPr lang="en-US" altLang="ko-KR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600" b="0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eraseAlgorithm</a:t>
            </a:r>
            <a:r>
              <a:rPr lang="en-US" altLang="ko-KR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35000" lvl="0" indent="-457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조희성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SSD </a:t>
            </a:r>
            <a:r>
              <a:rPr lang="ko-KR" altLang="en-US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기능개발 </a:t>
            </a:r>
            <a:r>
              <a:rPr lang="en-US" altLang="ko-KR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(SSD Write, </a:t>
            </a:r>
            <a:r>
              <a:rPr lang="en-US" altLang="ko-KR" sz="1600" b="0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CommandBuffer</a:t>
            </a:r>
            <a:r>
              <a:rPr lang="en-US" altLang="ko-KR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0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FileWrite</a:t>
            </a:r>
            <a:r>
              <a:rPr lang="en-US" altLang="ko-KR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600" b="0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MergeErase</a:t>
            </a:r>
            <a:r>
              <a:rPr lang="en-US" altLang="ko-KR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개발</a:t>
            </a:r>
            <a:r>
              <a:rPr lang="en-US" altLang="ko-KR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35000" lvl="0" indent="-457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조효진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SSD </a:t>
            </a:r>
            <a:r>
              <a:rPr lang="ko-KR" altLang="en-US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개발 </a:t>
            </a:r>
            <a:r>
              <a:rPr lang="en-US" altLang="ko-KR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 파싱 및 유효성 검사 </a:t>
            </a:r>
            <a:r>
              <a:rPr lang="en-US" altLang="ko-KR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flush / </a:t>
            </a:r>
            <a:r>
              <a:rPr lang="en-US" altLang="ko-KR" sz="1600" b="0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FastRead</a:t>
            </a:r>
            <a:r>
              <a:rPr lang="en-US" altLang="ko-KR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  <a:r>
              <a:rPr lang="en-US" altLang="ko-KR" sz="16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 TDD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 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Refactoring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127841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0700">
              <a:spcBef>
                <a:spcPts val="0"/>
              </a:spcBef>
              <a:buSzPts val="2800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Refactoring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test pass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93EC90-C08C-4AD9-9BCD-BB8F408C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6" y="1670451"/>
            <a:ext cx="5241451" cy="492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C532A5-6AEB-4611-9320-18BBFA8212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473"/>
          <a:stretch/>
        </p:blipFill>
        <p:spPr>
          <a:xfrm>
            <a:off x="6073387" y="1670451"/>
            <a:ext cx="5439266" cy="49401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A84EC6-7288-40FD-9274-57C51BCB7B92}"/>
              </a:ext>
            </a:extLst>
          </p:cNvPr>
          <p:cNvSpPr/>
          <p:nvPr/>
        </p:nvSpPr>
        <p:spPr>
          <a:xfrm>
            <a:off x="599716" y="1670451"/>
            <a:ext cx="5241451" cy="2345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602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TDD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[Mocking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D76C05-5606-441D-8E40-5BEBBA82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3" y="2499135"/>
            <a:ext cx="6237632" cy="25064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5FE4D0-D515-4F36-9C9F-EB13C693B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797" y="2076210"/>
            <a:ext cx="5240755" cy="3682230"/>
          </a:xfrm>
          <a:prstGeom prst="rect">
            <a:avLst/>
          </a:prstGeom>
        </p:spPr>
      </p:pic>
      <p:sp>
        <p:nvSpPr>
          <p:cNvPr id="6" name="Google Shape;60;p3">
            <a:extLst>
              <a:ext uri="{FF2B5EF4-FFF2-40B4-BE49-F238E27FC236}">
                <a16:creationId xmlns:a16="http://schemas.microsoft.com/office/drawing/2014/main" id="{C181ADDF-36A0-45B6-9F6C-E83D9EC4DA17}"/>
              </a:ext>
            </a:extLst>
          </p:cNvPr>
          <p:cNvSpPr txBox="1">
            <a:spLocks/>
          </p:cNvSpPr>
          <p:nvPr/>
        </p:nvSpPr>
        <p:spPr>
          <a:xfrm>
            <a:off x="605980" y="1288484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520700">
              <a:spcBef>
                <a:spcPts val="0"/>
              </a:spcBef>
              <a:buSzPts val="2800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SSD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 없이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TestShell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개발을 위해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mock driver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916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TDD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[Mocking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1347208" cy="54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0700">
              <a:spcBef>
                <a:spcPts val="0"/>
              </a:spcBef>
              <a:buSzPts val="2800"/>
            </a:pPr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Test(Red), Feature (Green), Refactoring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순서로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TDD Cycle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준수하며 개발 수행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980023-9B4A-4A1D-8D60-51031087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86" y="2137883"/>
            <a:ext cx="7737987" cy="401567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TDD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[Mocking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23025" y="119828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0700">
              <a:spcBef>
                <a:spcPts val="0"/>
              </a:spcBef>
              <a:buSzPts val="2800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Write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기능과 관련된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test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test pass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위한 기능 구현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1D99BC-57CB-433B-89C9-E7C89B39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46" y="2706735"/>
            <a:ext cx="5417574" cy="29103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9E2371-0B8A-4BB4-B04C-7EF651CB2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25" y="2443856"/>
            <a:ext cx="5240755" cy="368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24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8B8065-C5C5-4522-8998-129150AE9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488" y="1789387"/>
            <a:ext cx="5799937" cy="4625696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378445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TDD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[Mocking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Refactoring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09956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0700">
              <a:spcBef>
                <a:spcPts val="0"/>
              </a:spcBef>
              <a:buSzPts val="2800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Refactoring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test pass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A84EC6-7288-40FD-9274-57C51BCB7B92}"/>
              </a:ext>
            </a:extLst>
          </p:cNvPr>
          <p:cNvSpPr/>
          <p:nvPr/>
        </p:nvSpPr>
        <p:spPr>
          <a:xfrm>
            <a:off x="6302477" y="2703170"/>
            <a:ext cx="5593460" cy="2075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F6FF3A-82CC-42DE-A948-9381EF691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87" y="1931610"/>
            <a:ext cx="5829300" cy="4095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126535-9CCE-4F06-AE49-385A043C2A69}"/>
              </a:ext>
            </a:extLst>
          </p:cNvPr>
          <p:cNvSpPr txBox="1"/>
          <p:nvPr/>
        </p:nvSpPr>
        <p:spPr>
          <a:xfrm>
            <a:off x="6672433" y="2204368"/>
            <a:ext cx="128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Fixture 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도입</a:t>
            </a:r>
          </a:p>
        </p:txBody>
      </p:sp>
      <p:sp>
        <p:nvSpPr>
          <p:cNvPr id="6" name="화살표: 왼쪽으로 구부러짐 5">
            <a:extLst>
              <a:ext uri="{FF2B5EF4-FFF2-40B4-BE49-F238E27FC236}">
                <a16:creationId xmlns:a16="http://schemas.microsoft.com/office/drawing/2014/main" id="{596996B5-019C-4474-BB90-1456DABBA575}"/>
              </a:ext>
            </a:extLst>
          </p:cNvPr>
          <p:cNvSpPr/>
          <p:nvPr/>
        </p:nvSpPr>
        <p:spPr>
          <a:xfrm rot="16200000">
            <a:off x="5761698" y="1634044"/>
            <a:ext cx="845578" cy="95874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801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58602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TDD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사례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[Mocking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Refactoring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099559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0700">
              <a:spcBef>
                <a:spcPts val="0"/>
              </a:spcBef>
              <a:buSzPts val="2800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Refactoring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test pass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1D7265-23D7-4547-8D90-74F4EDCAF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737852"/>
            <a:ext cx="92297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81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090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SSD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CommandBuffer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refactoring - </a:t>
            </a:r>
            <a:r>
              <a:rPr lang="en-US" altLang="ko-KR" sz="3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before</a:t>
            </a:r>
            <a:endParaRPr sz="3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47AC14-66F5-4C68-A332-D3CC69B15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094493"/>
            <a:ext cx="4581525" cy="5629275"/>
          </a:xfrm>
          <a:prstGeom prst="rect">
            <a:avLst/>
          </a:prstGeom>
        </p:spPr>
      </p:pic>
      <p:sp>
        <p:nvSpPr>
          <p:cNvPr id="18" name="Google Shape;60;p3">
            <a:extLst>
              <a:ext uri="{FF2B5EF4-FFF2-40B4-BE49-F238E27FC236}">
                <a16:creationId xmlns:a16="http://schemas.microsoft.com/office/drawing/2014/main" id="{90E18745-1C9F-4766-9EC1-116F8B59ADEE}"/>
              </a:ext>
            </a:extLst>
          </p:cNvPr>
          <p:cNvSpPr txBox="1">
            <a:spLocks/>
          </p:cNvSpPr>
          <p:nvPr/>
        </p:nvSpPr>
        <p:spPr>
          <a:xfrm>
            <a:off x="5473831" y="2044264"/>
            <a:ext cx="6281394" cy="3215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ko-KR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함수에서 모든 작업 처리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디렉토리 생성, 파일 읽기, 초기화 파일 생성까지 한 함수에 집중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가독성 저하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조건문, 루프, 파일 처리 로직이 한눈에 들어오지 않음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테스트/유지보수 어려움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로직을 단위별로 테스트하기 어려움</a:t>
            </a:r>
            <a:endParaRPr lang="ko-KR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525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SSD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CommandBuffer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refactoring - </a:t>
            </a:r>
            <a:r>
              <a:rPr lang="en-US" altLang="ko-KR" sz="3800" dirty="0">
                <a:solidFill>
                  <a:schemeClr val="bg2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after</a:t>
            </a:r>
            <a:endParaRPr sz="3800" dirty="0">
              <a:solidFill>
                <a:schemeClr val="bg2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F38722-62A7-4066-B8D4-72C1B3BF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1" y="2958663"/>
            <a:ext cx="5097236" cy="1582700"/>
          </a:xfrm>
          <a:prstGeom prst="rect">
            <a:avLst/>
          </a:prstGeom>
        </p:spPr>
      </p:pic>
      <p:sp>
        <p:nvSpPr>
          <p:cNvPr id="6" name="Google Shape;60;p3">
            <a:extLst>
              <a:ext uri="{FF2B5EF4-FFF2-40B4-BE49-F238E27FC236}">
                <a16:creationId xmlns:a16="http://schemas.microsoft.com/office/drawing/2014/main" id="{7FC6305B-44D1-4122-A760-10FC8DEBD6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13447" y="2160919"/>
            <a:ext cx="5880757" cy="3542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책임 원칙(SRP) 적용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디렉토리 생성 → 커맨드 버퍼 로딩 → 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초기화 파일 생성 로직을 함수로 분리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가독성을 높이고 간결하고 명확하게 </a:t>
            </a:r>
            <a:r>
              <a:rPr lang="ko-KR" altLang="en-US" sz="2000" b="1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함수명</a:t>
            </a:r>
            <a:r>
              <a:rPr lang="ko-KR" altLang="en-US" sz="2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변경</a:t>
            </a:r>
            <a:endParaRPr lang="en-US" altLang="ko-KR" sz="20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20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20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20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51FF245-31BE-4A97-9C9C-7D467FFD5064}"/>
              </a:ext>
            </a:extLst>
          </p:cNvPr>
          <p:cNvSpPr/>
          <p:nvPr/>
        </p:nvSpPr>
        <p:spPr>
          <a:xfrm>
            <a:off x="6566171" y="4916966"/>
            <a:ext cx="595327" cy="535550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0A426-07E2-4416-9979-91DBB8FB3BDC}"/>
              </a:ext>
            </a:extLst>
          </p:cNvPr>
          <p:cNvSpPr txBox="1"/>
          <p:nvPr/>
        </p:nvSpPr>
        <p:spPr>
          <a:xfrm>
            <a:off x="7258775" y="4800021"/>
            <a:ext cx="53774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ko-KR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 용이성을 높여서 </a:t>
            </a:r>
            <a:endParaRPr kumimoji="0" lang="en-US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ko-KR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기능별 단위 테스트 가능</a:t>
            </a:r>
            <a:endParaRPr lang="ko-KR" altLang="en-US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702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en-US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SSD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Driver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refactoring – </a:t>
            </a:r>
            <a:r>
              <a:rPr lang="en-US" altLang="ko-KR" sz="3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before</a:t>
            </a:r>
            <a:endParaRPr sz="3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499B15-8D6F-44DA-97AD-1D1279D13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89" y="1875934"/>
            <a:ext cx="6068800" cy="3973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714E2-7881-4BA8-A8B1-2A7D4F78D24C}"/>
              </a:ext>
            </a:extLst>
          </p:cNvPr>
          <p:cNvSpPr txBox="1"/>
          <p:nvPr/>
        </p:nvSpPr>
        <p:spPr>
          <a:xfrm>
            <a:off x="6781014" y="2622656"/>
            <a:ext cx="5410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HW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실행을 위한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method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6502C-6BB1-447F-A2D3-764632D2E45C}"/>
              </a:ext>
            </a:extLst>
          </p:cNvPr>
          <p:cNvSpPr txBox="1"/>
          <p:nvPr/>
        </p:nvSpPr>
        <p:spPr>
          <a:xfrm>
            <a:off x="6781014" y="4097076"/>
            <a:ext cx="49302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Method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 구조가 비슷하고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b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그에 따라 중복코드가 다수 존재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1B72E-6A74-4370-9F9F-9E94C138ACA0}"/>
              </a:ext>
            </a:extLst>
          </p:cNvPr>
          <p:cNvSpPr txBox="1"/>
          <p:nvPr/>
        </p:nvSpPr>
        <p:spPr>
          <a:xfrm>
            <a:off x="7103881" y="3075057"/>
            <a:ext cx="4765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SSD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프로토컬에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맞게 명령어 설정 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runSSDWithParam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SSD.exe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134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기능 구현 소개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2711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SSD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Driver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refactoring – </a:t>
            </a:r>
            <a:r>
              <a:rPr lang="en-US" altLang="ko-KR" sz="3800" dirty="0">
                <a:solidFill>
                  <a:schemeClr val="bg2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after</a:t>
            </a:r>
            <a:endParaRPr sz="3800" dirty="0">
              <a:solidFill>
                <a:schemeClr val="bg2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A2F630-CCCC-4294-9887-409439718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695842"/>
            <a:ext cx="5940684" cy="4082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3EAD3-7087-435F-BE57-EEC14FFD4C6E}"/>
              </a:ext>
            </a:extLst>
          </p:cNvPr>
          <p:cNvSpPr txBox="1"/>
          <p:nvPr/>
        </p:nvSpPr>
        <p:spPr>
          <a:xfrm>
            <a:off x="6942590" y="2921168"/>
            <a:ext cx="5039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명령어가 추가됨에 따라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method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중복코드를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runFunc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method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58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SSD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Driver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refactoring – </a:t>
            </a:r>
            <a:r>
              <a:rPr lang="en-US" altLang="ko-KR" sz="3800" dirty="0">
                <a:solidFill>
                  <a:schemeClr val="bg2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after</a:t>
            </a:r>
            <a:endParaRPr sz="380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3EAD3-7087-435F-BE57-EEC14FFD4C6E}"/>
              </a:ext>
            </a:extLst>
          </p:cNvPr>
          <p:cNvSpPr txBox="1"/>
          <p:nvPr/>
        </p:nvSpPr>
        <p:spPr>
          <a:xfrm>
            <a:off x="7786540" y="1742471"/>
            <a:ext cx="3751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 파라미터 사용 유무가 다름</a:t>
            </a:r>
            <a:b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en-US" altLang="ko-KR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따라 파라미터 구성 다르게 하기 위해 조건 분기</a:t>
            </a:r>
            <a:endParaRPr lang="en-US" altLang="ko-KR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8C895F-7E34-43A5-A7BD-BC604AFA5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5" y="1742471"/>
            <a:ext cx="7076864" cy="4318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6D44BC-3543-4DC3-A118-2218D84896D6}"/>
              </a:ext>
            </a:extLst>
          </p:cNvPr>
          <p:cNvSpPr txBox="1"/>
          <p:nvPr/>
        </p:nvSpPr>
        <p:spPr>
          <a:xfrm>
            <a:off x="7831009" y="4472999"/>
            <a:ext cx="39435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제공되는 </a:t>
            </a:r>
            <a:b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 method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간소화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 실행 내용 캡슐화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Method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분기로 가독성 증가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BC02E97-952E-4396-9589-0B674C1A447C}"/>
              </a:ext>
            </a:extLst>
          </p:cNvPr>
          <p:cNvSpPr/>
          <p:nvPr/>
        </p:nvSpPr>
        <p:spPr>
          <a:xfrm>
            <a:off x="9431517" y="3901544"/>
            <a:ext cx="461913" cy="443707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7309D-43F4-4B28-B711-92327BB3F578}"/>
              </a:ext>
            </a:extLst>
          </p:cNvPr>
          <p:cNvSpPr txBox="1"/>
          <p:nvPr/>
        </p:nvSpPr>
        <p:spPr>
          <a:xfrm>
            <a:off x="8030458" y="2376080"/>
            <a:ext cx="3433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param1,2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default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 이용하여 옵션화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056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en-US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refactoring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before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392142" y="2636351"/>
            <a:ext cx="4995435" cy="236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spcBef>
                <a:spcPts val="0"/>
              </a:spcBef>
              <a:buSzPts val="2800"/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로부터 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입력받은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값에 따라 모든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case if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문으로 분기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20700">
              <a:spcBef>
                <a:spcPts val="0"/>
              </a:spcBef>
              <a:buSzPts val="2800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20700">
              <a:spcBef>
                <a:spcPts val="0"/>
              </a:spcBef>
              <a:buSzPts val="2800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객체를 직접 소유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b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조건에 맞는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method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151A3C-CE85-4170-9093-C3EDF1C10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64" y="1236695"/>
            <a:ext cx="5406567" cy="51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50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refactoring – </a:t>
            </a:r>
            <a:r>
              <a:rPr lang="en-US" altLang="ko-KR" sz="3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before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1EB535-6C44-46E5-93AD-3781CA3E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776952"/>
            <a:ext cx="6494010" cy="3879132"/>
          </a:xfrm>
          <a:prstGeom prst="rect">
            <a:avLst/>
          </a:prstGeom>
        </p:spPr>
      </p:pic>
      <p:sp>
        <p:nvSpPr>
          <p:cNvPr id="8" name="Google Shape;60;p3">
            <a:extLst>
              <a:ext uri="{FF2B5EF4-FFF2-40B4-BE49-F238E27FC236}">
                <a16:creationId xmlns:a16="http://schemas.microsoft.com/office/drawing/2014/main" id="{99C929B5-5E3D-4ACF-ACE5-6DCBFF0E9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61325" y="1927176"/>
            <a:ext cx="4700798" cy="70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기능이 너무 다양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A405F-8B4C-4562-AF25-7E5B7C3865E1}"/>
              </a:ext>
            </a:extLst>
          </p:cNvPr>
          <p:cNvSpPr txBox="1"/>
          <p:nvPr/>
        </p:nvSpPr>
        <p:spPr>
          <a:xfrm>
            <a:off x="7053506" y="4732573"/>
            <a:ext cx="49086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Debuging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어려움</a:t>
            </a:r>
            <a:b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 시 변경사항 다수 존재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806A7366-010B-49D0-A077-1E794DCF5FFF}"/>
              </a:ext>
            </a:extLst>
          </p:cNvPr>
          <p:cNvSpPr/>
          <p:nvPr/>
        </p:nvSpPr>
        <p:spPr>
          <a:xfrm>
            <a:off x="9276857" y="4010514"/>
            <a:ext cx="461913" cy="443707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DBCBF-10E4-46A7-B9B8-AB4E42F1B860}"/>
              </a:ext>
            </a:extLst>
          </p:cNvPr>
          <p:cNvSpPr txBox="1"/>
          <p:nvPr/>
        </p:nvSpPr>
        <p:spPr>
          <a:xfrm>
            <a:off x="7385901" y="2719828"/>
            <a:ext cx="4388177" cy="925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parsing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validation check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Driver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실행을 위한 복합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751684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en-US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refactoring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</a:t>
            </a:r>
            <a:r>
              <a:rPr lang="en-US" altLang="ko-KR" sz="3800" dirty="0" err="1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ing</a:t>
            </a:r>
            <a:endParaRPr sz="3800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502285" y="1285771"/>
            <a:ext cx="2533146" cy="38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Refact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05F9B1-6474-4427-B694-288D83D68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873911"/>
            <a:ext cx="7663992" cy="4370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B168B4-6997-49F1-BD27-9E5132F1AC21}"/>
              </a:ext>
            </a:extLst>
          </p:cNvPr>
          <p:cNvSpPr txBox="1"/>
          <p:nvPr/>
        </p:nvSpPr>
        <p:spPr>
          <a:xfrm>
            <a:off x="8515548" y="3838045"/>
            <a:ext cx="3676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command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실행을 간소화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E0C0D-00DF-4B7E-8156-64E06E8CD999}"/>
              </a:ext>
            </a:extLst>
          </p:cNvPr>
          <p:cNvSpPr txBox="1"/>
          <p:nvPr/>
        </p:nvSpPr>
        <p:spPr>
          <a:xfrm>
            <a:off x="8398602" y="3392668"/>
            <a:ext cx="3761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TestShellCommandFactory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106509C-D5E4-4A4F-B53D-14903237F867}"/>
              </a:ext>
            </a:extLst>
          </p:cNvPr>
          <p:cNvSpPr/>
          <p:nvPr/>
        </p:nvSpPr>
        <p:spPr>
          <a:xfrm>
            <a:off x="8558036" y="3935119"/>
            <a:ext cx="242751" cy="254523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54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en-US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refactoring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</a:t>
            </a:r>
            <a:r>
              <a:rPr lang="en-US" altLang="ko-KR" sz="3800" dirty="0" err="1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ing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613462-1475-4265-A714-2256E926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0546"/>
            <a:ext cx="5734050" cy="5172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B38E64-3E23-4B02-B8B4-C12FBC6A1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80" y="2078708"/>
            <a:ext cx="5278224" cy="4095750"/>
          </a:xfrm>
          <a:prstGeom prst="rect">
            <a:avLst/>
          </a:prstGeom>
        </p:spPr>
      </p:pic>
      <p:sp>
        <p:nvSpPr>
          <p:cNvPr id="6" name="Google Shape;60;p3">
            <a:extLst>
              <a:ext uri="{FF2B5EF4-FFF2-40B4-BE49-F238E27FC236}">
                <a16:creationId xmlns:a16="http://schemas.microsoft.com/office/drawing/2014/main" id="{17FA2660-0145-4D32-A376-34CF1F312AC8}"/>
              </a:ext>
            </a:extLst>
          </p:cNvPr>
          <p:cNvSpPr txBox="1">
            <a:spLocks/>
          </p:cNvSpPr>
          <p:nvPr/>
        </p:nvSpPr>
        <p:spPr>
          <a:xfrm>
            <a:off x="502284" y="1285771"/>
            <a:ext cx="4682458" cy="38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Refact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CommandFactory.h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8371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en-US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refactoring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</a:t>
            </a:r>
            <a:r>
              <a:rPr lang="en-US" altLang="ko-KR" sz="3800" dirty="0" err="1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ing</a:t>
            </a:r>
            <a:endParaRPr sz="3800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455151" y="1157013"/>
            <a:ext cx="4465641" cy="47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Refact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TestShell.h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F150D-149C-4EA3-9EEA-78E632A60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786339"/>
            <a:ext cx="7340816" cy="4667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513061-29E1-4BBC-B72F-424877DE95EE}"/>
              </a:ext>
            </a:extLst>
          </p:cNvPr>
          <p:cNvSpPr txBox="1"/>
          <p:nvPr/>
        </p:nvSpPr>
        <p:spPr>
          <a:xfrm>
            <a:off x="8422559" y="1948522"/>
            <a:ext cx="33696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여전히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b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너무 많은 기능 존재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추가됨에 따라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validationCheck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로직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parsing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로직이 추가됨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7CF2B-4BFF-40CE-81FC-F85D24888593}"/>
              </a:ext>
            </a:extLst>
          </p:cNvPr>
          <p:cNvSpPr txBox="1"/>
          <p:nvPr/>
        </p:nvSpPr>
        <p:spPr>
          <a:xfrm>
            <a:off x="8446125" y="5073960"/>
            <a:ext cx="336960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유지보수가 </a:t>
            </a:r>
            <a:br>
              <a:rPr lang="en-US" altLang="ko-KR" sz="2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여전히 어려워 보임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DE21F68-FB9C-4DBF-B107-0EE6A9D76AA0}"/>
              </a:ext>
            </a:extLst>
          </p:cNvPr>
          <p:cNvSpPr/>
          <p:nvPr/>
        </p:nvSpPr>
        <p:spPr>
          <a:xfrm>
            <a:off x="9826384" y="4253016"/>
            <a:ext cx="609089" cy="535801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76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en-US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refactoring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>
                <a:solidFill>
                  <a:schemeClr val="bg2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after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0DFF92-05CF-4775-91A4-323068FB6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50" y="2051376"/>
            <a:ext cx="5733134" cy="3416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912E5-08C5-4B4A-AE32-274F30C7A83D}"/>
              </a:ext>
            </a:extLst>
          </p:cNvPr>
          <p:cNvSpPr txBox="1"/>
          <p:nvPr/>
        </p:nvSpPr>
        <p:spPr>
          <a:xfrm>
            <a:off x="6280597" y="2505799"/>
            <a:ext cx="556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들을 </a:t>
            </a:r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전부 </a:t>
            </a: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</a:t>
            </a:r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</a:t>
            </a:r>
            <a:endParaRPr lang="en-US" altLang="ko-KR" sz="2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0AECF60-085F-4086-8D0B-2CE24209F3E1}"/>
              </a:ext>
            </a:extLst>
          </p:cNvPr>
          <p:cNvSpPr/>
          <p:nvPr/>
        </p:nvSpPr>
        <p:spPr>
          <a:xfrm>
            <a:off x="6502992" y="3020717"/>
            <a:ext cx="242751" cy="254523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E108B-D4EC-48CC-98DA-50840AE5D15B}"/>
              </a:ext>
            </a:extLst>
          </p:cNvPr>
          <p:cNvSpPr txBox="1"/>
          <p:nvPr/>
        </p:nvSpPr>
        <p:spPr>
          <a:xfrm>
            <a:off x="6745743" y="295207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마다 필요한 파라미터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validation check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로직이 다르기에 각 클래스 내부에서 진행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4E6DE-846D-468A-BF6C-822203CEF0E4}"/>
              </a:ext>
            </a:extLst>
          </p:cNvPr>
          <p:cNvSpPr txBox="1"/>
          <p:nvPr/>
        </p:nvSpPr>
        <p:spPr>
          <a:xfrm>
            <a:off x="6280597" y="3923443"/>
            <a:ext cx="609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추가되어도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b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생성만 해주면 되어 다른 곳에 영향 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적어짐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64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en-US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refactoring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>
                <a:solidFill>
                  <a:schemeClr val="bg2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after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1B4E71-0848-4F93-A270-DD1467740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607132"/>
            <a:ext cx="5010150" cy="4676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73DCBF-E51D-4B96-9460-179F721A8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80" y="1607132"/>
            <a:ext cx="6117860" cy="2601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13F58-4FC3-46F3-9DA6-3BBF6D698971}"/>
              </a:ext>
            </a:extLst>
          </p:cNvPr>
          <p:cNvSpPr txBox="1"/>
          <p:nvPr/>
        </p:nvSpPr>
        <p:spPr>
          <a:xfrm>
            <a:off x="5863780" y="4673989"/>
            <a:ext cx="6061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CommandFactory</a:t>
            </a:r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제작</a:t>
            </a:r>
            <a:endParaRPr lang="en-US" altLang="ko-KR" sz="2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내부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parsing method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</a:t>
            </a:r>
            <a:b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입력에 따라 필요한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생성</a:t>
            </a:r>
          </a:p>
        </p:txBody>
      </p:sp>
    </p:spTree>
    <p:extLst>
      <p:ext uri="{BB962C8B-B14F-4D97-AF65-F5344CB8AC3E}">
        <p14:creationId xmlns:p14="http://schemas.microsoft.com/office/powerpoint/2010/main" val="2251141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en-US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refactoring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>
                <a:solidFill>
                  <a:schemeClr val="bg2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after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309299-013D-428C-B066-AF953D2EB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78" y="1731623"/>
            <a:ext cx="6758414" cy="4065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D67F9-01A0-4274-BFD1-6238C9452C22}"/>
              </a:ext>
            </a:extLst>
          </p:cNvPr>
          <p:cNvSpPr txBox="1"/>
          <p:nvPr/>
        </p:nvSpPr>
        <p:spPr>
          <a:xfrm>
            <a:off x="7475455" y="3429000"/>
            <a:ext cx="459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내부에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driver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동작을 위한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method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들만 남음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44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SSD.exe </a:t>
            </a:r>
            <a:r>
              <a:rPr lang="ko-KR" altLang="en-US" dirty="0"/>
              <a:t>구조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E61327-C7EB-49BE-8A8F-865987AC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1299582"/>
            <a:ext cx="90011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86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en-US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refactoring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>
                <a:solidFill>
                  <a:schemeClr val="bg2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after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D9A6B2-8776-4068-8F89-442FC1EDA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968875"/>
            <a:ext cx="4996541" cy="34189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6E0D00-5AE5-4F65-A824-E3B9EF91A3F3}"/>
              </a:ext>
            </a:extLst>
          </p:cNvPr>
          <p:cNvSpPr txBox="1"/>
          <p:nvPr/>
        </p:nvSpPr>
        <p:spPr>
          <a:xfrm>
            <a:off x="5863780" y="1671709"/>
            <a:ext cx="5788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CommandFactory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객체를 생성하여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 넘겨주면 실행시킬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반환됨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Execute method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모든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 가능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0729B-B081-4A8B-8CAD-D538698DA67A}"/>
              </a:ext>
            </a:extLst>
          </p:cNvPr>
          <p:cNvSpPr txBox="1"/>
          <p:nvPr/>
        </p:nvSpPr>
        <p:spPr>
          <a:xfrm>
            <a:off x="6190472" y="4572202"/>
            <a:ext cx="57437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추가됨에 따라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b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CommandFactory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map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에만 추가해주면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곳에 영향없이 코드 유지보수 가능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 기능이 명확해짐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DE48815-C301-4278-BA0B-1236F93CEEE2}"/>
              </a:ext>
            </a:extLst>
          </p:cNvPr>
          <p:cNvSpPr/>
          <p:nvPr/>
        </p:nvSpPr>
        <p:spPr>
          <a:xfrm>
            <a:off x="8453263" y="3760012"/>
            <a:ext cx="609089" cy="535801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95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Driver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refactoring – </a:t>
            </a:r>
            <a:r>
              <a:rPr lang="en-US" altLang="ko-KR" sz="3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before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E7A891-8A59-4F4C-AF72-6E40BB088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69" y="2646094"/>
            <a:ext cx="5953940" cy="22746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5F8767-3F22-45E1-8C1C-D32109BDD424}"/>
              </a:ext>
            </a:extLst>
          </p:cNvPr>
          <p:cNvSpPr txBox="1"/>
          <p:nvPr/>
        </p:nvSpPr>
        <p:spPr>
          <a:xfrm>
            <a:off x="6844337" y="2967834"/>
            <a:ext cx="53476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동작 시킬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driver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b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매번 직접 생성</a:t>
            </a:r>
            <a:endParaRPr lang="en-US" altLang="ko-KR" sz="2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동적으로 </a:t>
            </a: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driver </a:t>
            </a:r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생성불가</a:t>
            </a:r>
            <a:endParaRPr lang="en-US" altLang="ko-KR" sz="2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: Driver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 시 매번 코드 변경 필요</a:t>
            </a:r>
          </a:p>
        </p:txBody>
      </p:sp>
    </p:spTree>
    <p:extLst>
      <p:ext uri="{BB962C8B-B14F-4D97-AF65-F5344CB8AC3E}">
        <p14:creationId xmlns:p14="http://schemas.microsoft.com/office/powerpoint/2010/main" val="15804222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Driver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refactoring – </a:t>
            </a:r>
            <a:r>
              <a:rPr lang="en-US" altLang="ko-KR" sz="3800" dirty="0">
                <a:solidFill>
                  <a:schemeClr val="bg2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after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468E18-4C4D-4164-9715-92C2A44A8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771" y="1168561"/>
            <a:ext cx="6286500" cy="1743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E6F55B-3C56-464E-9B3C-46B96EC9D1B8}"/>
              </a:ext>
            </a:extLst>
          </p:cNvPr>
          <p:cNvSpPr txBox="1"/>
          <p:nvPr/>
        </p:nvSpPr>
        <p:spPr>
          <a:xfrm>
            <a:off x="5677011" y="4040633"/>
            <a:ext cx="628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DriverFactory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b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input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이용해 </a:t>
            </a:r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동적으로 </a:t>
            </a: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driver </a:t>
            </a:r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생성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C1A7DB-AFE2-4C03-A98D-BBC135B51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77" y="1099244"/>
            <a:ext cx="49530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26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Driver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refactoring – </a:t>
            </a:r>
            <a:r>
              <a:rPr lang="en-US" altLang="ko-KR" sz="3800" dirty="0">
                <a:solidFill>
                  <a:schemeClr val="bg2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after</a:t>
            </a:r>
            <a:endParaRPr sz="3800" dirty="0">
              <a:solidFill>
                <a:schemeClr val="bg2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2DDCA-CE00-4987-9F4A-488B7D5B9673}"/>
              </a:ext>
            </a:extLst>
          </p:cNvPr>
          <p:cNvSpPr txBox="1"/>
          <p:nvPr/>
        </p:nvSpPr>
        <p:spPr>
          <a:xfrm>
            <a:off x="6179270" y="2059739"/>
            <a:ext cx="5692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IDriver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상속받은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driver class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들을 생성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Driver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추가되어도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 및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factory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항목 추가만 필요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327CF-9191-4424-85DD-D01193492BB3}"/>
              </a:ext>
            </a:extLst>
          </p:cNvPr>
          <p:cNvSpPr txBox="1"/>
          <p:nvPr/>
        </p:nvSpPr>
        <p:spPr>
          <a:xfrm>
            <a:off x="7477027" y="4253034"/>
            <a:ext cx="5109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TestShell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</a:t>
            </a: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</a:t>
            </a:r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있는 </a:t>
            </a:r>
            <a:br>
              <a:rPr lang="en-US" altLang="ko-KR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driver</a:t>
            </a:r>
            <a:r>
              <a:rPr lang="ko-KR" altLang="en-US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동적으로</a:t>
            </a: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바꿀 수 있게 됨 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5698C1E-039B-4E22-9DF6-2AD50A016784}"/>
              </a:ext>
            </a:extLst>
          </p:cNvPr>
          <p:cNvSpPr/>
          <p:nvPr/>
        </p:nvSpPr>
        <p:spPr>
          <a:xfrm>
            <a:off x="6777872" y="4374037"/>
            <a:ext cx="521617" cy="419706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B4E2C2-1958-4C57-91E2-932DC04F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36" y="5042701"/>
            <a:ext cx="5525433" cy="1438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1BE9DF-1A90-4906-AEB0-27B05308D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37" y="1166691"/>
            <a:ext cx="5525434" cy="36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54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08123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 순서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b="0" i="0" dirty="0">
                <a:effectLst/>
                <a:latin typeface="inherit"/>
                <a:hlinkClick r:id="rId3" tooltip="https://github.com/wnsdud6992/TestShell/blob/master/TEST_SCENARIO.md"/>
              </a:rPr>
              <a:t>https://github.com/wnsdud6992/TestShell/blob/master/TEST_SCENARIO.md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610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838200" y="3017245"/>
            <a:ext cx="10515600" cy="82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 😊</a:t>
            </a:r>
            <a:endParaRPr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26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SSD.exe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CommandChecker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BA33B6-E7FC-4155-8D7D-69D5BA7A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95" y="1694694"/>
            <a:ext cx="5943600" cy="4095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66D3BA-2142-410A-B7EF-97C04F523784}"/>
              </a:ext>
            </a:extLst>
          </p:cNvPr>
          <p:cNvSpPr txBox="1"/>
          <p:nvPr/>
        </p:nvSpPr>
        <p:spPr>
          <a:xfrm>
            <a:off x="6682819" y="2430291"/>
            <a:ext cx="502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값 처리 후 알맞은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56157-D7FC-45F7-B103-2B83266D14F6}"/>
              </a:ext>
            </a:extLst>
          </p:cNvPr>
          <p:cNvSpPr txBox="1"/>
          <p:nvPr/>
        </p:nvSpPr>
        <p:spPr>
          <a:xfrm>
            <a:off x="6682819" y="3762750"/>
            <a:ext cx="53552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SSD.exe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들어온 입력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parsing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Parsing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내용에 맞춰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execute method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execute method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내에서 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연관된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생성하여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execute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ABE5B-ED0D-46B6-998B-A3C62ADC7E45}"/>
              </a:ext>
            </a:extLst>
          </p:cNvPr>
          <p:cNvSpPr txBox="1"/>
          <p:nvPr/>
        </p:nvSpPr>
        <p:spPr>
          <a:xfrm>
            <a:off x="6682819" y="3244334"/>
            <a:ext cx="6391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내용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34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SSD.exe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Command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D9833D-845B-432E-9BF6-440560A9A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2233612"/>
            <a:ext cx="5681697" cy="2390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AA8A2-5F8E-4B3D-9518-227117383ECC}"/>
              </a:ext>
            </a:extLst>
          </p:cNvPr>
          <p:cNvSpPr txBox="1"/>
          <p:nvPr/>
        </p:nvSpPr>
        <p:spPr>
          <a:xfrm>
            <a:off x="6579909" y="2018149"/>
            <a:ext cx="533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필요한 데이터로 구성된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struct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0CF67-4D09-4F84-B58D-69D3F34BB27E}"/>
              </a:ext>
            </a:extLst>
          </p:cNvPr>
          <p:cNvSpPr txBox="1"/>
          <p:nvPr/>
        </p:nvSpPr>
        <p:spPr>
          <a:xfrm>
            <a:off x="6579910" y="3851183"/>
            <a:ext cx="53855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기능이 다른 여러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처리하기 위해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ICommand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상속받아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execute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일괄처리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필요한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모아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struct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화하여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buffer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enqueue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4C761-727A-457D-85F9-BE5827363D72}"/>
              </a:ext>
            </a:extLst>
          </p:cNvPr>
          <p:cNvSpPr txBox="1"/>
          <p:nvPr/>
        </p:nvSpPr>
        <p:spPr>
          <a:xfrm>
            <a:off x="6579909" y="3411431"/>
            <a:ext cx="533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내용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54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SSD.exe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CommandBuffer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2CB4D6-7184-42D3-B706-D77ABBBCE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796531"/>
            <a:ext cx="5599521" cy="3914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3889A-558C-4E0A-8E10-F52AB836BA99}"/>
              </a:ext>
            </a:extLst>
          </p:cNvPr>
          <p:cNvSpPr txBox="1"/>
          <p:nvPr/>
        </p:nvSpPr>
        <p:spPr>
          <a:xfrm>
            <a:off x="6447935" y="2001509"/>
            <a:ext cx="559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순차적으로 받은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buffer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담아 관리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6B74-7430-4F94-948A-A5E6953B5628}"/>
              </a:ext>
            </a:extLst>
          </p:cNvPr>
          <p:cNvSpPr txBox="1"/>
          <p:nvPr/>
        </p:nvSpPr>
        <p:spPr>
          <a:xfrm>
            <a:off x="6447935" y="3428674"/>
            <a:ext cx="53638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생성된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집합을 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buffer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실행되면 현재 상황을 고려하여 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buffer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배치 수정 및 제거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flush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Buffer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SSD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개만 존재해야 하며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 class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에서의 접근이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용이하도록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singleton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제작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02B09-437F-4787-B2B7-A10D8E435779}"/>
              </a:ext>
            </a:extLst>
          </p:cNvPr>
          <p:cNvSpPr txBox="1"/>
          <p:nvPr/>
        </p:nvSpPr>
        <p:spPr>
          <a:xfrm>
            <a:off x="6447935" y="3059342"/>
            <a:ext cx="6509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내용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46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SSD.exe </a:t>
            </a:r>
            <a:r>
              <a:rPr lang="ko-KR" altLang="en-US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sz="3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CommandBuffer</a:t>
            </a:r>
            <a:endParaRPr sz="3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932412"/>
            <a:ext cx="11335732" cy="2290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LBA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Write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명령어가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여러개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들어왔다면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b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 유효한 명령어만 남겨두고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명령어는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Buffer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삭제한다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Erase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명령어를 수행하기 이전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b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LBA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Write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하거나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Erase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명령어가 존재한다면 명령을 수행할 필요가 없기에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Buffer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제거한다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FDAB6-B294-46C5-8C41-C49B48E0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69" y="3909778"/>
            <a:ext cx="9847462" cy="276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1FB239-EE77-4F00-8E75-A3DC90FAE753}"/>
              </a:ext>
            </a:extLst>
          </p:cNvPr>
          <p:cNvSpPr txBox="1"/>
          <p:nvPr/>
        </p:nvSpPr>
        <p:spPr>
          <a:xfrm>
            <a:off x="8079865" y="459804"/>
            <a:ext cx="3089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(Ignore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Algorithm)</a:t>
            </a:r>
            <a:endParaRPr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DFA17-B6D8-46DB-A70E-03F541D37F44}"/>
              </a:ext>
            </a:extLst>
          </p:cNvPr>
          <p:cNvSpPr txBox="1"/>
          <p:nvPr/>
        </p:nvSpPr>
        <p:spPr>
          <a:xfrm>
            <a:off x="494907" y="1278691"/>
            <a:ext cx="6099142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130297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1934</Words>
  <Application>Microsoft Office PowerPoint</Application>
  <PresentationFormat>와이드스크린</PresentationFormat>
  <Paragraphs>348</Paragraphs>
  <Slides>56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inherit</vt:lpstr>
      <vt:lpstr>Malgun Gothic</vt:lpstr>
      <vt:lpstr>나눔스퀘어 ExtraBold</vt:lpstr>
      <vt:lpstr>나눔스퀘어 Bold</vt:lpstr>
      <vt:lpstr>Arial</vt:lpstr>
      <vt:lpstr>gg sans</vt:lpstr>
      <vt:lpstr>Office 테마</vt:lpstr>
      <vt:lpstr>PowerPoint 프레젠테이션</vt:lpstr>
      <vt:lpstr>PowerPoint 프레젠테이션</vt:lpstr>
      <vt:lpstr>역할</vt:lpstr>
      <vt:lpstr>PowerPoint 프레젠테이션</vt:lpstr>
      <vt:lpstr>SSD.exe 구조</vt:lpstr>
      <vt:lpstr>SSD.exe 기능 – CommandChecker</vt:lpstr>
      <vt:lpstr>SSD.exe 기능 - Command</vt:lpstr>
      <vt:lpstr>SSD.exe 기능 - CommandBuffer</vt:lpstr>
      <vt:lpstr>SSD.exe 기능 – CommandBuffer</vt:lpstr>
      <vt:lpstr>SSD.exe 기능 – CommandBuffer</vt:lpstr>
      <vt:lpstr>SSD.exe 기능 – CommandBuffer</vt:lpstr>
      <vt:lpstr>SSD.exe 기능 – CommandBuffer</vt:lpstr>
      <vt:lpstr>SSD.exe 기능 – CommandBuffer</vt:lpstr>
      <vt:lpstr>SSD.exe 기능 – CommandBuffer</vt:lpstr>
      <vt:lpstr>SSD.exe 기능 – CommandBuffer</vt:lpstr>
      <vt:lpstr>SSD.exe 기능 – CommandBuffer</vt:lpstr>
      <vt:lpstr>SSD.exe 기능 – CommandBuffer</vt:lpstr>
      <vt:lpstr>SSD.exe 기능 – CommandBuffer</vt:lpstr>
      <vt:lpstr>SSD.exe 기능 – CommandBuffer</vt:lpstr>
      <vt:lpstr>SSD.exe 기능 - SSD</vt:lpstr>
      <vt:lpstr>TestShell 구조</vt:lpstr>
      <vt:lpstr>TestShell 기능 – Driver</vt:lpstr>
      <vt:lpstr>TestShell 기능 – TestShell</vt:lpstr>
      <vt:lpstr>TestShell 기능 – Command</vt:lpstr>
      <vt:lpstr>TestShell 기능 – Logger</vt:lpstr>
      <vt:lpstr>PowerPoint 프레젠테이션</vt:lpstr>
      <vt:lpstr>SSD TDD 사례</vt:lpstr>
      <vt:lpstr>SSD TDD 사례 - RED</vt:lpstr>
      <vt:lpstr>SSD TDD 사례 - Green</vt:lpstr>
      <vt:lpstr>SSD TDD 사례 – Refactoring</vt:lpstr>
      <vt:lpstr>TestShell TDD 사례 [Mocking이용]</vt:lpstr>
      <vt:lpstr>TestShell TDD 사례 [Mocking이용]</vt:lpstr>
      <vt:lpstr>TestShell TDD 사례 [Mocking이용]</vt:lpstr>
      <vt:lpstr>TestShell TDD 사례 [Mocking이용] – Refactoring</vt:lpstr>
      <vt:lpstr>TestShell TDD 사례 [Mocking이용] – Refactoring</vt:lpstr>
      <vt:lpstr>PowerPoint 프레젠테이션</vt:lpstr>
      <vt:lpstr>1. SSD CommandBuffer refactoring - before</vt:lpstr>
      <vt:lpstr>1. SSD CommandBuffer refactoring - after</vt:lpstr>
      <vt:lpstr>2. TestShell SSD Driver refactoring – before</vt:lpstr>
      <vt:lpstr>2. TestShell SSD Driver refactoring – after</vt:lpstr>
      <vt:lpstr>2. TestShell SSD Driver refactoring – after</vt:lpstr>
      <vt:lpstr>3. TestShell refactoring – before</vt:lpstr>
      <vt:lpstr>3. TestShell refactoring – before</vt:lpstr>
      <vt:lpstr>3. TestShell refactoring – ~ing</vt:lpstr>
      <vt:lpstr>3. TestShell refactoring – ~ing</vt:lpstr>
      <vt:lpstr>3. TestShell refactoring – ~ing</vt:lpstr>
      <vt:lpstr>3. TestShell refactoring – after</vt:lpstr>
      <vt:lpstr>3. TestShell refactoring – after</vt:lpstr>
      <vt:lpstr>3. TestShell refactoring – after</vt:lpstr>
      <vt:lpstr>3. TestShell refactoring – after</vt:lpstr>
      <vt:lpstr>4. Driver refactoring – before</vt:lpstr>
      <vt:lpstr>4. Driver refactoring – after</vt:lpstr>
      <vt:lpstr>4. Driver refactoring – after</vt:lpstr>
      <vt:lpstr>PowerPoint 프레젠테이션</vt:lpstr>
      <vt:lpstr>시연 순서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161</cp:revision>
  <dcterms:created xsi:type="dcterms:W3CDTF">2024-04-15T01:50:35Z</dcterms:created>
  <dcterms:modified xsi:type="dcterms:W3CDTF">2025-05-22T04:20:50Z</dcterms:modified>
</cp:coreProperties>
</file>