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4" r:id="rId4"/>
    <p:sldId id="257" r:id="rId5"/>
    <p:sldId id="260" r:id="rId6"/>
    <p:sldId id="265" r:id="rId7"/>
    <p:sldId id="266" r:id="rId8"/>
    <p:sldId id="267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A07F-64AC-4D66-B969-3D3E4BD6BE25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91C6-7E7A-45ED-911D-62EBDA02A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240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A07F-64AC-4D66-B969-3D3E4BD6BE25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91C6-7E7A-45ED-911D-62EBDA02A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772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A07F-64AC-4D66-B969-3D3E4BD6BE25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91C6-7E7A-45ED-911D-62EBDA02A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031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A07F-64AC-4D66-B969-3D3E4BD6BE25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91C6-7E7A-45ED-911D-62EBDA02A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18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A07F-64AC-4D66-B969-3D3E4BD6BE25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91C6-7E7A-45ED-911D-62EBDA02A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384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A07F-64AC-4D66-B969-3D3E4BD6BE25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91C6-7E7A-45ED-911D-62EBDA02A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809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A07F-64AC-4D66-B969-3D3E4BD6BE25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91C6-7E7A-45ED-911D-62EBDA02A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30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A07F-64AC-4D66-B969-3D3E4BD6BE25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91C6-7E7A-45ED-911D-62EBDA02A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32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A07F-64AC-4D66-B969-3D3E4BD6BE25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91C6-7E7A-45ED-911D-62EBDA02A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31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A07F-64AC-4D66-B969-3D3E4BD6BE25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91C6-7E7A-45ED-911D-62EBDA02A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041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A07F-64AC-4D66-B969-3D3E4BD6BE25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91C6-7E7A-45ED-911D-62EBDA02A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859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9A07F-64AC-4D66-B969-3D3E4BD6BE25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391C6-7E7A-45ED-911D-62EBDA02A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007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7667" y="2204864"/>
            <a:ext cx="40286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mtClean="0"/>
              <a:t>수강관리프로그램</a:t>
            </a:r>
            <a:endParaRPr lang="en-US" altLang="ko-KR" sz="2800" b="1" smtClean="0"/>
          </a:p>
          <a:p>
            <a:pPr algn="ctr"/>
            <a:r>
              <a:rPr lang="ko-KR" altLang="en-US" sz="2800" b="1" smtClean="0"/>
              <a:t>입력데이터 </a:t>
            </a:r>
            <a:r>
              <a:rPr lang="ko-KR" altLang="en-US" sz="2800" b="1" dirty="0" smtClean="0"/>
              <a:t>유효성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검사</a:t>
            </a:r>
            <a:endParaRPr lang="en-US" altLang="ko-KR" sz="2800" b="1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257587"/>
              </p:ext>
            </p:extLst>
          </p:nvPr>
        </p:nvGraphicFramePr>
        <p:xfrm>
          <a:off x="1751856" y="3861048"/>
          <a:ext cx="5640288" cy="25922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8288"/>
                <a:gridCol w="1524000"/>
                <a:gridCol w="3048000"/>
              </a:tblGrid>
              <a:tr h="36724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교 과 목</a:t>
                      </a:r>
                      <a:endParaRPr lang="ko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의용데이터베이스</a:t>
                      </a:r>
                      <a:endParaRPr lang="ko-KR" altLang="en-US"/>
                    </a:p>
                  </a:txBody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담당교수</a:t>
                      </a:r>
                      <a:endParaRPr lang="ko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김필중 교수님</a:t>
                      </a:r>
                      <a:endParaRPr lang="ko-KR" altLang="en-US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mtClean="0"/>
                        <a:t>제출자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학  과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의료</a:t>
                      </a:r>
                      <a:r>
                        <a:rPr lang="en-US" altLang="ko-KR" smtClean="0"/>
                        <a:t>IT</a:t>
                      </a:r>
                      <a:r>
                        <a:rPr lang="ko-KR" altLang="en-US" smtClean="0"/>
                        <a:t>공학과</a:t>
                      </a:r>
                      <a:endParaRPr lang="ko-KR" altLang="en-U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학  번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15615013</a:t>
                      </a:r>
                      <a:endParaRPr lang="ko-KR" altLang="en-U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이  름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김  준  혁</a:t>
                      </a:r>
                      <a:endParaRPr lang="ko-KR" altLang="en-U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연락처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wnsgur1198@naver.com</a:t>
                      </a:r>
                      <a:endParaRPr lang="ko-KR" altLang="en-US"/>
                    </a:p>
                  </a:txBody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제출일</a:t>
                      </a:r>
                      <a:endParaRPr lang="ko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2019.05.19</a:t>
                      </a:r>
                      <a:r>
                        <a:rPr lang="en-US" altLang="ko-KR" baseline="0" smtClean="0"/>
                        <a:t>.(</a:t>
                      </a:r>
                      <a:r>
                        <a:rPr lang="ko-KR" altLang="en-US" baseline="0" smtClean="0"/>
                        <a:t>일</a:t>
                      </a:r>
                      <a:r>
                        <a:rPr lang="en-US" altLang="ko-KR" baseline="0" smtClean="0"/>
                        <a:t>)</a:t>
                      </a:r>
                      <a:endParaRPr lang="ko-KR" altLang="en-US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097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56546"/>
            <a:ext cx="1407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Domains</a:t>
            </a:r>
            <a:endParaRPr lang="ko-KR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099415" y="618699"/>
            <a:ext cx="6875600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/>
              <a:t>IDENTIFIER          :  </a:t>
            </a:r>
            <a:r>
              <a:rPr lang="ko-KR" altLang="en-US" sz="1200" b="1" dirty="0" smtClean="0"/>
              <a:t>길이 </a:t>
            </a:r>
            <a:r>
              <a:rPr lang="en-US" altLang="ko-KR" sz="1200" b="1" dirty="0" smtClean="0"/>
              <a:t>8</a:t>
            </a:r>
            <a:r>
              <a:rPr lang="ko-KR" altLang="en-US" sz="1200" b="1" dirty="0" smtClean="0"/>
              <a:t>의 문자열</a:t>
            </a:r>
            <a:r>
              <a:rPr lang="en-US" altLang="ko-KR" sz="1200" b="1" dirty="0" smtClean="0"/>
              <a:t>(YYXXX999) (YY:</a:t>
            </a:r>
            <a:r>
              <a:rPr lang="ko-KR" altLang="en-US" sz="1200" b="1" dirty="0" smtClean="0"/>
              <a:t>년도</a:t>
            </a:r>
            <a:r>
              <a:rPr lang="en-US" altLang="ko-KR" sz="1200" b="1" dirty="0" smtClean="0"/>
              <a:t>, XXX:</a:t>
            </a:r>
            <a:r>
              <a:rPr lang="ko-KR" altLang="en-US" sz="1200" b="1" dirty="0" smtClean="0"/>
              <a:t>학과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소속</a:t>
            </a:r>
            <a:r>
              <a:rPr lang="en-US" altLang="ko-KR" sz="1200" b="1" dirty="0" smtClean="0"/>
              <a:t>)</a:t>
            </a:r>
            <a:r>
              <a:rPr lang="ko-KR" altLang="en-US" sz="1200" b="1" dirty="0" smtClean="0"/>
              <a:t>코드</a:t>
            </a:r>
            <a:r>
              <a:rPr lang="en-US" altLang="ko-KR" sz="1200" b="1" dirty="0" smtClean="0"/>
              <a:t>, 999:</a:t>
            </a:r>
            <a:r>
              <a:rPr lang="ko-KR" altLang="en-US" sz="1200" b="1" dirty="0" smtClean="0"/>
              <a:t>일련번호</a:t>
            </a:r>
            <a:r>
              <a:rPr lang="en-US" altLang="ko-KR" sz="1200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/>
              <a:t>PEOPLE_NAME     :  20</a:t>
            </a:r>
            <a:r>
              <a:rPr lang="ko-KR" altLang="en-US" sz="1200" b="1" dirty="0" smtClean="0"/>
              <a:t>자 이</a:t>
            </a:r>
            <a:r>
              <a:rPr lang="ko-KR" altLang="en-US" sz="1200" b="1" dirty="0"/>
              <a:t>하</a:t>
            </a:r>
            <a:r>
              <a:rPr lang="ko-KR" altLang="en-US" sz="1200" b="1" dirty="0" smtClean="0"/>
              <a:t>의 문자열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en-US" altLang="ko-KR" sz="1200" b="1" dirty="0" smtClean="0"/>
              <a:t>PASSWORD         :  20</a:t>
            </a:r>
            <a:r>
              <a:rPr lang="ko-KR" altLang="en-US" sz="1200" b="1" dirty="0" smtClean="0"/>
              <a:t>자 이하의 문자열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숫자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영문대소문자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특수문자 반드시 사용</a:t>
            </a:r>
            <a:r>
              <a:rPr lang="en-US" altLang="ko-KR" sz="1200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 smtClean="0"/>
              <a:t>HOUSE_ADDRESS :  </a:t>
            </a:r>
            <a:r>
              <a:rPr lang="en-US" altLang="ko-KR" sz="1200" b="1" dirty="0" smtClean="0"/>
              <a:t>50</a:t>
            </a:r>
            <a:r>
              <a:rPr lang="ko-KR" altLang="en-US" sz="1200" b="1" dirty="0" smtClean="0"/>
              <a:t>자 이하의 문자열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en-US" altLang="ko-KR" sz="1200" b="1" dirty="0" smtClean="0"/>
              <a:t>EMAIL_ADDRESS  :  30</a:t>
            </a:r>
            <a:r>
              <a:rPr lang="ko-KR" altLang="en-US" sz="1200" b="1" dirty="0" smtClean="0"/>
              <a:t>자 이하의 문자열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xxxx@xxx.xxx.xxx</a:t>
            </a:r>
            <a:r>
              <a:rPr lang="en-US" altLang="ko-KR" sz="1200" b="1" dirty="0" smtClean="0"/>
              <a:t>)</a:t>
            </a:r>
            <a:r>
              <a:rPr lang="ko-KR" altLang="en-US" sz="1200" b="1" dirty="0" smtClean="0"/>
              <a:t>형태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en-US" altLang="ko-KR" sz="1200" b="1" dirty="0" smtClean="0"/>
              <a:t>PHONE_NUMBER :  20</a:t>
            </a:r>
            <a:r>
              <a:rPr lang="ko-KR" altLang="en-US" sz="1200" b="1" dirty="0" smtClean="0"/>
              <a:t>자 이하의 문자열</a:t>
            </a:r>
            <a:r>
              <a:rPr lang="en-US" altLang="ko-KR" sz="1200" b="1" dirty="0" smtClean="0"/>
              <a:t>(999-9999-9999 </a:t>
            </a:r>
            <a:r>
              <a:rPr lang="ko-KR" altLang="en-US" sz="1200" b="1" smtClean="0"/>
              <a:t>형태</a:t>
            </a:r>
            <a:r>
              <a:rPr lang="en-US" altLang="ko-KR" sz="1200" b="1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CLASS_CODE       :  </a:t>
            </a:r>
            <a:r>
              <a:rPr lang="ko-KR" altLang="en-US" sz="1200" dirty="0" smtClean="0"/>
              <a:t>길이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9</a:t>
            </a:r>
            <a:r>
              <a:rPr lang="ko-KR" altLang="en-US" sz="1200" dirty="0" smtClean="0"/>
              <a:t>의 문자열 </a:t>
            </a:r>
            <a:r>
              <a:rPr lang="en-US" altLang="ko-KR" sz="1200" dirty="0" smtClean="0"/>
              <a:t>(XXXSSS999) (xxx: </a:t>
            </a:r>
            <a:r>
              <a:rPr lang="ko-KR" altLang="en-US" sz="1200" dirty="0" smtClean="0"/>
              <a:t>학과코드</a:t>
            </a:r>
            <a:r>
              <a:rPr lang="en-US" altLang="ko-KR" sz="1200" dirty="0" smtClean="0"/>
              <a:t>, SSS</a:t>
            </a:r>
            <a:r>
              <a:rPr lang="ko-KR" altLang="en-US" sz="1200" dirty="0" smtClean="0"/>
              <a:t>주제</a:t>
            </a:r>
            <a:r>
              <a:rPr lang="en-US" altLang="ko-KR" sz="1200" dirty="0" smtClean="0"/>
              <a:t>, 999: </a:t>
            </a:r>
            <a:r>
              <a:rPr lang="ko-KR" altLang="en-US" sz="1200" dirty="0" smtClean="0"/>
              <a:t>일련번호</a:t>
            </a:r>
            <a:r>
              <a:rPr lang="en-US" altLang="ko-KR" sz="12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CLASS_NAME    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 :  </a:t>
            </a:r>
            <a:r>
              <a:rPr lang="ko-KR" altLang="en-US" sz="1200" dirty="0" smtClean="0"/>
              <a:t>길이 </a:t>
            </a:r>
            <a:r>
              <a:rPr lang="en-US" altLang="ko-KR" sz="1200" dirty="0" smtClean="0"/>
              <a:t>20</a:t>
            </a:r>
            <a:r>
              <a:rPr lang="ko-KR" altLang="en-US" sz="1200" dirty="0" smtClean="0"/>
              <a:t>자 이하의 문자열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CLASS_CREDIT      :  </a:t>
            </a:r>
            <a:r>
              <a:rPr lang="ko-KR" altLang="en-US" sz="1200" dirty="0" smtClean="0"/>
              <a:t>크기 </a:t>
            </a:r>
            <a:r>
              <a:rPr lang="en-US" altLang="ko-KR" sz="1200" dirty="0" smtClean="0"/>
              <a:t>20</a:t>
            </a:r>
            <a:r>
              <a:rPr lang="ko-KR" altLang="en-US" sz="1200" dirty="0" smtClean="0"/>
              <a:t>이하의 정수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CLASS_HOUR       :   </a:t>
            </a:r>
            <a:r>
              <a:rPr lang="ko-KR" altLang="en-US" sz="1200" dirty="0" smtClean="0"/>
              <a:t>크기 </a:t>
            </a:r>
            <a:r>
              <a:rPr lang="en-US" altLang="ko-KR" sz="1200" dirty="0" smtClean="0"/>
              <a:t>20</a:t>
            </a:r>
            <a:r>
              <a:rPr lang="ko-KR" altLang="en-US" sz="1200" dirty="0" smtClean="0"/>
              <a:t>이하의 정수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YEAR                  :  </a:t>
            </a:r>
            <a:r>
              <a:rPr lang="ko-KR" altLang="en-US" sz="1200" dirty="0" smtClean="0"/>
              <a:t>길이 </a:t>
            </a:r>
            <a:r>
              <a:rPr lang="en-US" altLang="ko-KR" sz="1200" dirty="0" smtClean="0"/>
              <a:t>4</a:t>
            </a:r>
            <a:r>
              <a:rPr lang="ko-KR" altLang="en-US" sz="1200" dirty="0" smtClean="0"/>
              <a:t>자리 숫자문자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SEMESTER           :  </a:t>
            </a:r>
            <a:r>
              <a:rPr lang="ko-KR" altLang="en-US" sz="1200" dirty="0" smtClean="0"/>
              <a:t>크기 </a:t>
            </a:r>
            <a:r>
              <a:rPr lang="en-US" altLang="ko-KR" sz="1200" dirty="0" smtClean="0"/>
              <a:t>10</a:t>
            </a:r>
            <a:r>
              <a:rPr lang="ko-KR" altLang="en-US" sz="1200" dirty="0" smtClean="0"/>
              <a:t>이하의 정수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CLASS_DIVISION    :  </a:t>
            </a:r>
            <a:r>
              <a:rPr lang="ko-KR" altLang="en-US" sz="1200" dirty="0" smtClean="0"/>
              <a:t>크기 </a:t>
            </a:r>
            <a:r>
              <a:rPr lang="en-US" altLang="ko-KR" sz="1200" dirty="0" smtClean="0"/>
              <a:t>500</a:t>
            </a:r>
            <a:r>
              <a:rPr lang="ko-KR" altLang="en-US" sz="1200" dirty="0" smtClean="0"/>
              <a:t>이하의 정수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CLASS_TIME         :  </a:t>
            </a:r>
            <a:r>
              <a:rPr lang="ko-KR" altLang="en-US" sz="1200" dirty="0" smtClean="0"/>
              <a:t>길이 </a:t>
            </a:r>
            <a:r>
              <a:rPr lang="en-US" altLang="ko-KR" sz="1200" dirty="0" smtClean="0"/>
              <a:t>30</a:t>
            </a:r>
            <a:r>
              <a:rPr lang="ko-KR" altLang="en-US" sz="1200" dirty="0" smtClean="0"/>
              <a:t>자 이하의 문자열 </a:t>
            </a:r>
            <a:r>
              <a:rPr lang="en-US" altLang="ko-KR" sz="1200" dirty="0" smtClean="0"/>
              <a:t>“W,9,9/F,9,9”</a:t>
            </a:r>
            <a:r>
              <a:rPr lang="ko-KR" altLang="en-US" sz="1200" dirty="0" smtClean="0"/>
              <a:t>형태 요일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교시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교시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의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반복</a:t>
            </a:r>
            <a:r>
              <a:rPr lang="en-US" altLang="ko-KR" sz="12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        </a:t>
            </a:r>
            <a:r>
              <a:rPr lang="ko-KR" altLang="en-US" sz="1200" dirty="0" smtClean="0"/>
              <a:t>예</a:t>
            </a:r>
            <a:r>
              <a:rPr lang="en-US" altLang="ko-KR" sz="1200" dirty="0" smtClean="0"/>
              <a:t>:  </a:t>
            </a:r>
            <a:r>
              <a:rPr lang="ko-KR" altLang="en-US" sz="1200" dirty="0" smtClean="0"/>
              <a:t>수 </a:t>
            </a:r>
            <a:r>
              <a:rPr lang="en-US" altLang="ko-KR" sz="1200" dirty="0" smtClean="0"/>
              <a:t>3,4</a:t>
            </a:r>
            <a:r>
              <a:rPr lang="ko-KR" altLang="en-US" sz="1200" dirty="0" smtClean="0"/>
              <a:t>교시 금 </a:t>
            </a:r>
            <a:r>
              <a:rPr lang="en-US" altLang="ko-KR" sz="1200" dirty="0" smtClean="0"/>
              <a:t>1,2</a:t>
            </a:r>
            <a:r>
              <a:rPr lang="ko-KR" altLang="en-US" sz="1200" dirty="0" smtClean="0"/>
              <a:t>교시의 경우 </a:t>
            </a:r>
            <a:r>
              <a:rPr lang="en-US" altLang="ko-KR" sz="1200" dirty="0" smtClean="0"/>
              <a:t>“W,3,4/F,1,2”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CLASS_GRADE      : </a:t>
            </a:r>
            <a:r>
              <a:rPr lang="ko-KR" altLang="en-US" sz="1200" dirty="0" smtClean="0"/>
              <a:t>길이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의 문자 </a:t>
            </a:r>
            <a:r>
              <a:rPr lang="en-US" altLang="ko-KR" sz="1200" dirty="0" smtClean="0"/>
              <a:t>(A, B, C, D, F</a:t>
            </a:r>
            <a:r>
              <a:rPr lang="ko-KR" altLang="en-US" sz="1200" dirty="0" smtClean="0"/>
              <a:t>중 하나</a:t>
            </a:r>
            <a:r>
              <a:rPr lang="en-US" altLang="ko-KR" sz="12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DEPARTMENT_CODE : </a:t>
            </a:r>
            <a:r>
              <a:rPr lang="ko-KR" altLang="en-US" sz="1200" dirty="0" smtClean="0"/>
              <a:t>길이 </a:t>
            </a:r>
            <a:r>
              <a:rPr lang="en-US" altLang="ko-KR" sz="1200" dirty="0" smtClean="0"/>
              <a:t>10</a:t>
            </a:r>
            <a:r>
              <a:rPr lang="ko-KR" altLang="en-US" sz="1200" dirty="0" smtClean="0"/>
              <a:t>자 이하의 문자열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DEPARTMENT_NAME:  </a:t>
            </a:r>
            <a:r>
              <a:rPr lang="ko-KR" altLang="en-US" sz="1200" dirty="0" smtClean="0"/>
              <a:t>길이 </a:t>
            </a:r>
            <a:r>
              <a:rPr lang="en-US" altLang="ko-KR" sz="1200" dirty="0" smtClean="0"/>
              <a:t>30</a:t>
            </a:r>
            <a:r>
              <a:rPr lang="ko-KR" altLang="en-US" sz="1200" dirty="0" smtClean="0"/>
              <a:t>자 이하의 문자열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YES_NO                 : </a:t>
            </a:r>
            <a:r>
              <a:rPr lang="ko-KR" altLang="en-US" sz="1200" dirty="0" smtClean="0"/>
              <a:t>정수 </a:t>
            </a:r>
            <a:r>
              <a:rPr lang="en-US" altLang="ko-KR" sz="1200" dirty="0" smtClean="0"/>
              <a:t>(1: yes,  0: no)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STATUS_CODE         : </a:t>
            </a:r>
            <a:r>
              <a:rPr lang="ko-KR" altLang="en-US" sz="1200" dirty="0" smtClean="0"/>
              <a:t>정수 </a:t>
            </a:r>
            <a:r>
              <a:rPr lang="en-US" altLang="ko-KR" sz="1200" dirty="0" smtClean="0"/>
              <a:t>(0: </a:t>
            </a:r>
            <a:r>
              <a:rPr lang="ko-KR" altLang="en-US" sz="1200" dirty="0" smtClean="0"/>
              <a:t>재학</a:t>
            </a:r>
            <a:r>
              <a:rPr lang="en-US" altLang="ko-KR" sz="1200" dirty="0" smtClean="0"/>
              <a:t>, 1: </a:t>
            </a:r>
            <a:r>
              <a:rPr lang="ko-KR" altLang="en-US" sz="1200" dirty="0" smtClean="0"/>
              <a:t>휴학</a:t>
            </a:r>
            <a:r>
              <a:rPr lang="en-US" altLang="ko-KR" sz="1200" dirty="0" smtClean="0"/>
              <a:t>,  2: </a:t>
            </a:r>
            <a:r>
              <a:rPr lang="ko-KR" altLang="en-US" sz="1200" dirty="0" smtClean="0"/>
              <a:t>자퇴</a:t>
            </a:r>
            <a:r>
              <a:rPr lang="en-US" altLang="ko-KR" sz="1200" dirty="0" smtClean="0"/>
              <a:t>,   3: </a:t>
            </a:r>
            <a:r>
              <a:rPr lang="ko-KR" altLang="en-US" sz="1200" dirty="0" smtClean="0"/>
              <a:t>제적</a:t>
            </a:r>
            <a:r>
              <a:rPr lang="en-US" altLang="ko-KR" sz="1200" dirty="0" smtClean="0"/>
              <a:t>,  4:</a:t>
            </a:r>
            <a:r>
              <a:rPr lang="ko-KR" altLang="en-US" sz="1200" dirty="0" smtClean="0"/>
              <a:t>수료</a:t>
            </a:r>
            <a:r>
              <a:rPr lang="en-US" altLang="ko-KR" sz="1200" dirty="0" smtClean="0"/>
              <a:t>,  9:</a:t>
            </a:r>
            <a:r>
              <a:rPr lang="ko-KR" altLang="en-US" sz="1200" dirty="0" smtClean="0"/>
              <a:t>졸업</a:t>
            </a:r>
            <a:r>
              <a:rPr lang="en-US" altLang="ko-KR" sz="12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STATUS_TITLE         :  5</a:t>
            </a:r>
            <a:r>
              <a:rPr lang="ko-KR" altLang="en-US" sz="1200" dirty="0" smtClean="0"/>
              <a:t>자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이하의 문자열</a:t>
            </a:r>
            <a:r>
              <a:rPr lang="en-US" altLang="ko-KR" sz="1200" dirty="0" smtClean="0"/>
              <a:t>(‘</a:t>
            </a:r>
            <a:r>
              <a:rPr lang="ko-KR" altLang="en-US" sz="1200" dirty="0" smtClean="0"/>
              <a:t>재학</a:t>
            </a:r>
            <a:r>
              <a:rPr lang="en-US" altLang="ko-KR" sz="1200" dirty="0" smtClean="0"/>
              <a:t>’, ‘</a:t>
            </a:r>
            <a:r>
              <a:rPr lang="ko-KR" altLang="en-US" sz="1200" dirty="0" smtClean="0"/>
              <a:t>휴학</a:t>
            </a:r>
            <a:r>
              <a:rPr lang="en-US" altLang="ko-KR" sz="1200" dirty="0" smtClean="0"/>
              <a:t>’, ‘</a:t>
            </a:r>
            <a:r>
              <a:rPr lang="ko-KR" altLang="en-US" sz="1200" dirty="0" smtClean="0"/>
              <a:t>자퇴</a:t>
            </a:r>
            <a:r>
              <a:rPr lang="en-US" altLang="ko-KR" sz="1200" dirty="0" smtClean="0"/>
              <a:t>’, ‘</a:t>
            </a:r>
            <a:r>
              <a:rPr lang="ko-KR" altLang="en-US" sz="1200" dirty="0" smtClean="0"/>
              <a:t>제적</a:t>
            </a:r>
            <a:r>
              <a:rPr lang="en-US" altLang="ko-KR" sz="1200" dirty="0" smtClean="0"/>
              <a:t>’, ‘</a:t>
            </a:r>
            <a:r>
              <a:rPr lang="ko-KR" altLang="en-US" sz="1200" dirty="0" smtClean="0"/>
              <a:t>수료</a:t>
            </a:r>
            <a:r>
              <a:rPr lang="en-US" altLang="ko-KR" sz="1200" dirty="0" smtClean="0"/>
              <a:t>’, ‘</a:t>
            </a:r>
            <a:r>
              <a:rPr lang="ko-KR" altLang="en-US" sz="1200" dirty="0" smtClean="0"/>
              <a:t>졸업</a:t>
            </a:r>
            <a:r>
              <a:rPr lang="en-US" altLang="ko-KR" sz="1200" dirty="0" smtClean="0"/>
              <a:t>’</a:t>
            </a:r>
            <a:r>
              <a:rPr lang="ko-KR" altLang="en-US" sz="1200" dirty="0" smtClean="0"/>
              <a:t> 중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하나</a:t>
            </a:r>
            <a:r>
              <a:rPr lang="en-US" altLang="ko-KR" sz="12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55368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3568" y="455901"/>
            <a:ext cx="1412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IDENTIFIER 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029212" y="437347"/>
            <a:ext cx="5828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:  </a:t>
            </a:r>
            <a:r>
              <a:rPr lang="ko-KR" altLang="en-US" sz="1200" dirty="0"/>
              <a:t>길이 </a:t>
            </a:r>
            <a:r>
              <a:rPr lang="en-US" altLang="ko-KR" sz="1200" dirty="0"/>
              <a:t>8</a:t>
            </a:r>
            <a:r>
              <a:rPr lang="ko-KR" altLang="en-US" sz="1200" dirty="0"/>
              <a:t>의 문자열</a:t>
            </a:r>
            <a:r>
              <a:rPr lang="en-US" altLang="ko-KR" sz="1200" dirty="0"/>
              <a:t>(YYXXX999) (YY:</a:t>
            </a:r>
            <a:r>
              <a:rPr lang="ko-KR" altLang="en-US" sz="1200" dirty="0"/>
              <a:t>년도</a:t>
            </a:r>
            <a:r>
              <a:rPr lang="en-US" altLang="ko-KR" sz="1200" dirty="0"/>
              <a:t>, XXX:</a:t>
            </a:r>
            <a:r>
              <a:rPr lang="ko-KR" altLang="en-US" sz="1200" dirty="0"/>
              <a:t>학과</a:t>
            </a:r>
            <a:r>
              <a:rPr lang="en-US" altLang="ko-KR" sz="1200" dirty="0"/>
              <a:t>(</a:t>
            </a:r>
            <a:r>
              <a:rPr lang="ko-KR" altLang="en-US" sz="1200" dirty="0"/>
              <a:t>소속</a:t>
            </a:r>
            <a:r>
              <a:rPr lang="en-US" altLang="ko-KR" sz="1200" dirty="0"/>
              <a:t>)</a:t>
            </a:r>
            <a:r>
              <a:rPr lang="ko-KR" altLang="en-US" sz="1200" dirty="0"/>
              <a:t>코드</a:t>
            </a:r>
            <a:r>
              <a:rPr lang="en-US" altLang="ko-KR" sz="1200" dirty="0" smtClean="0"/>
              <a:t>, 999</a:t>
            </a:r>
            <a:r>
              <a:rPr lang="en-US" altLang="ko-KR" sz="1200" dirty="0"/>
              <a:t>:</a:t>
            </a:r>
            <a:r>
              <a:rPr lang="ko-KR" altLang="en-US" sz="1200" dirty="0"/>
              <a:t>일련번호</a:t>
            </a:r>
            <a:r>
              <a:rPr lang="en-US" altLang="ko-KR" sz="1200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106" y="908720"/>
            <a:ext cx="65069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Valid data :  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smtClean="0"/>
              <a:t>문자열의 </a:t>
            </a:r>
            <a:r>
              <a:rPr lang="ko-KR" altLang="en-US" sz="1200" dirty="0" smtClean="0"/>
              <a:t>길이는 </a:t>
            </a:r>
            <a:r>
              <a:rPr lang="en-US" altLang="ko-KR" sz="1200" dirty="0" smtClean="0"/>
              <a:t>8</a:t>
            </a:r>
            <a:r>
              <a:rPr lang="ko-KR" altLang="en-US" sz="1200" dirty="0" smtClean="0"/>
              <a:t>이어야 한다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 smtClean="0"/>
              <a:t>null</a:t>
            </a:r>
            <a:r>
              <a:rPr lang="ko-KR" altLang="en-US" sz="1200" dirty="0" smtClean="0"/>
              <a:t>이나 빈 문자열</a:t>
            </a:r>
            <a:r>
              <a:rPr lang="en-US" altLang="ko-KR" sz="1200" dirty="0" smtClean="0"/>
              <a:t>(“”)</a:t>
            </a:r>
            <a:r>
              <a:rPr lang="ko-KR" altLang="en-US" sz="1200" dirty="0" smtClean="0"/>
              <a:t>은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허용되지 않는다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smtClean="0"/>
              <a:t>이미 </a:t>
            </a:r>
            <a:r>
              <a:rPr lang="ko-KR" altLang="en-US" sz="1200" dirty="0" smtClean="0"/>
              <a:t>존재하는 </a:t>
            </a:r>
            <a:r>
              <a:rPr lang="en-US" altLang="ko-KR" sz="1200" dirty="0" smtClean="0"/>
              <a:t>Identifier</a:t>
            </a:r>
            <a:r>
              <a:rPr lang="ko-KR" altLang="en-US" sz="1200" dirty="0" smtClean="0"/>
              <a:t>는 허용되지 않는다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smtClean="0"/>
              <a:t>앞의 </a:t>
            </a:r>
            <a:r>
              <a:rPr lang="ko-KR" altLang="en-US" sz="1200" dirty="0" smtClean="0"/>
              <a:t>두 문자열 </a:t>
            </a:r>
            <a:r>
              <a:rPr lang="en-US" altLang="ko-KR" sz="1200" dirty="0" smtClean="0"/>
              <a:t>YY</a:t>
            </a:r>
            <a:r>
              <a:rPr lang="ko-KR" altLang="en-US" sz="1200" dirty="0" smtClean="0"/>
              <a:t>는 숫자문자로서 </a:t>
            </a:r>
            <a:r>
              <a:rPr lang="en-US" altLang="ko-KR" sz="1200" dirty="0" smtClean="0"/>
              <a:t>‘00’~’99’</a:t>
            </a:r>
            <a:r>
              <a:rPr lang="ko-KR" altLang="en-US" sz="1200" dirty="0" smtClean="0"/>
              <a:t>사이의 값이어야 한다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smtClean="0"/>
              <a:t>가운데 </a:t>
            </a:r>
            <a:r>
              <a:rPr lang="en-US" altLang="ko-KR" sz="1200" dirty="0" smtClean="0"/>
              <a:t>XXX </a:t>
            </a:r>
            <a:r>
              <a:rPr lang="ko-KR" altLang="en-US" sz="1200" dirty="0" smtClean="0"/>
              <a:t>는 학과코드로서 숫자 혹은 문자이며 반드시 존재하는 학과코드여야 한다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smtClean="0"/>
              <a:t>마지막 </a:t>
            </a:r>
            <a:r>
              <a:rPr lang="en-US" altLang="ko-KR" sz="1200" dirty="0" smtClean="0"/>
              <a:t>999</a:t>
            </a:r>
            <a:r>
              <a:rPr lang="ko-KR" altLang="en-US" sz="1200" dirty="0" smtClean="0"/>
              <a:t>는 일련번호로서 숫자문자열이며 </a:t>
            </a:r>
            <a:r>
              <a:rPr lang="en-US" altLang="ko-KR" sz="1200" dirty="0" smtClean="0"/>
              <a:t>‘000’</a:t>
            </a:r>
            <a:r>
              <a:rPr lang="ko-KR" altLang="en-US" sz="1200" dirty="0" smtClean="0"/>
              <a:t>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제외한 무든 숫자의 조합이 가능하다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2495821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테스트데이터 및 결과</a:t>
            </a:r>
            <a:endParaRPr lang="ko-KR" altLang="en-US" sz="1400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116619"/>
              </p:ext>
            </p:extLst>
          </p:nvPr>
        </p:nvGraphicFramePr>
        <p:xfrm>
          <a:off x="611560" y="2816944"/>
          <a:ext cx="784887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327687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입력문자열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예측결과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테스트결과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이유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19615002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정상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정상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Valid</a:t>
                      </a:r>
                      <a:r>
                        <a:rPr lang="ko-KR" altLang="en-US" sz="1200" dirty="0" smtClean="0"/>
                        <a:t>조건에 어긋나는 </a:t>
                      </a:r>
                      <a:r>
                        <a:rPr lang="ko-KR" altLang="en-US" sz="1200" smtClean="0"/>
                        <a:t>값이 없음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에러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에러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null</a:t>
                      </a:r>
                      <a:r>
                        <a:rPr lang="ko-KR" altLang="en-US" sz="1200" smtClean="0"/>
                        <a:t>이나 빈 문자열은 허용하지 않음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19615000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에러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에러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일련번호 </a:t>
                      </a:r>
                      <a:r>
                        <a:rPr lang="en-US" altLang="ko-KR" sz="1200" dirty="0" smtClean="0"/>
                        <a:t>000</a:t>
                      </a:r>
                      <a:r>
                        <a:rPr lang="ko-KR" altLang="en-US" sz="1200" dirty="0" smtClean="0"/>
                        <a:t>은 허용되지 않음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196560002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에러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에러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문자열 길이가 </a:t>
                      </a:r>
                      <a:r>
                        <a:rPr lang="en-US" altLang="ko-KR" sz="1200" dirty="0" smtClean="0"/>
                        <a:t>8</a:t>
                      </a:r>
                      <a:r>
                        <a:rPr lang="ko-KR" altLang="en-US" sz="1200" dirty="0" smtClean="0"/>
                        <a:t>을 초과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1961502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에러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에러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문자열 길이가 </a:t>
                      </a:r>
                      <a:r>
                        <a:rPr lang="en-US" altLang="ko-KR" sz="1200" dirty="0" smtClean="0"/>
                        <a:t>8</a:t>
                      </a:r>
                      <a:r>
                        <a:rPr lang="ko-KR" altLang="en-US" sz="1200" dirty="0" smtClean="0"/>
                        <a:t>보다 짧음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A9615002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에러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에러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YY</a:t>
                      </a:r>
                      <a:r>
                        <a:rPr lang="ko-KR" altLang="en-US" sz="1200" dirty="0" smtClean="0"/>
                        <a:t>문자에 알파벳이 있음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19AAA002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에러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에러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AAA</a:t>
                      </a:r>
                      <a:r>
                        <a:rPr lang="ko-KR" altLang="en-US" sz="1200" dirty="0" smtClean="0"/>
                        <a:t>는 학과코드 중 하나가 아님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19615X02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에러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에러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일련번호에 알파벳이 있음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15615013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에러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에러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15615013</a:t>
                      </a:r>
                      <a:r>
                        <a:rPr lang="ko-KR" altLang="en-US" sz="1200" smtClean="0"/>
                        <a:t>은 </a:t>
                      </a:r>
                      <a:r>
                        <a:rPr lang="ko-KR" altLang="en-US" sz="1200" dirty="0" smtClean="0"/>
                        <a:t>이미 </a:t>
                      </a:r>
                      <a:r>
                        <a:rPr lang="ko-KR" altLang="en-US" sz="1200" smtClean="0"/>
                        <a:t>있는 학번임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807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3568" y="455901"/>
            <a:ext cx="1729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PEOPLE_NAME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413529" y="437347"/>
            <a:ext cx="5828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/>
              <a:t>: 20</a:t>
            </a:r>
            <a:r>
              <a:rPr lang="ko-KR" altLang="en-US" sz="1200"/>
              <a:t>자 이하의 문자열</a:t>
            </a:r>
            <a:endParaRPr lang="en-US" altLang="ko-KR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685106" y="908720"/>
            <a:ext cx="322876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Valid data :  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/>
              <a:t>문자열의 길이는 </a:t>
            </a:r>
            <a:r>
              <a:rPr lang="en-US" altLang="ko-KR" sz="1200" smtClean="0"/>
              <a:t>20</a:t>
            </a:r>
            <a:r>
              <a:rPr lang="ko-KR" altLang="en-US" sz="1200" smtClean="0"/>
              <a:t>이하 이어야 </a:t>
            </a:r>
            <a:r>
              <a:rPr lang="ko-KR" altLang="en-US" sz="1200"/>
              <a:t>한다</a:t>
            </a:r>
            <a:r>
              <a:rPr lang="en-US" altLang="ko-KR" sz="120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/>
              <a:t>null</a:t>
            </a:r>
            <a:r>
              <a:rPr lang="ko-KR" altLang="en-US" sz="1200"/>
              <a:t>이나 빈 문자열</a:t>
            </a:r>
            <a:r>
              <a:rPr lang="en-US" altLang="ko-KR" sz="1200"/>
              <a:t>(“”)</a:t>
            </a:r>
            <a:r>
              <a:rPr lang="ko-KR" altLang="en-US" sz="1200"/>
              <a:t>은</a:t>
            </a:r>
            <a:r>
              <a:rPr lang="en-US" altLang="ko-KR" sz="1200"/>
              <a:t> </a:t>
            </a:r>
            <a:r>
              <a:rPr lang="ko-KR" altLang="en-US" sz="1200"/>
              <a:t>허용되지 않는다</a:t>
            </a:r>
            <a:r>
              <a:rPr lang="en-US" altLang="ko-KR" sz="120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smtClean="0"/>
              <a:t>사람 이름은 공백이 허용되지 않는다</a:t>
            </a:r>
            <a:r>
              <a:rPr lang="en-US" altLang="ko-KR" sz="120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smtClean="0"/>
              <a:t>사람 이름은 탭키가 허용되지 않는다</a:t>
            </a:r>
            <a:r>
              <a:rPr lang="en-US" altLang="ko-KR" sz="120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smtClean="0"/>
              <a:t>사람 이름은 특수문자가 허용되지 않는다</a:t>
            </a:r>
            <a:r>
              <a:rPr lang="en-US" altLang="ko-KR" sz="120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smtClean="0"/>
              <a:t>사람 이름은 숫자가 허용되지 않는다</a:t>
            </a:r>
            <a:r>
              <a:rPr lang="en-US" altLang="ko-KR" sz="1200" smtClean="0"/>
              <a:t>.</a:t>
            </a:r>
            <a:endParaRPr lang="en-US" altLang="ko-KR" sz="1200" smtClean="0"/>
          </a:p>
        </p:txBody>
      </p:sp>
      <p:sp>
        <p:nvSpPr>
          <p:cNvPr id="5" name="TextBox 4"/>
          <p:cNvSpPr txBox="1"/>
          <p:nvPr/>
        </p:nvSpPr>
        <p:spPr>
          <a:xfrm>
            <a:off x="611560" y="2564904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테스트데이터 및 결과</a:t>
            </a:r>
            <a:endParaRPr lang="ko-KR" altLang="en-US" sz="1400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339073"/>
              </p:ext>
            </p:extLst>
          </p:nvPr>
        </p:nvGraphicFramePr>
        <p:xfrm>
          <a:off x="611560" y="2886027"/>
          <a:ext cx="7848872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327687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입력문자열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예측결과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테스트결과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이유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김준혁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정상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정상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Valid</a:t>
                      </a:r>
                      <a:r>
                        <a:rPr lang="ko-KR" altLang="en-US" sz="1200" dirty="0" smtClean="0"/>
                        <a:t>조건에 어긋나는 </a:t>
                      </a:r>
                      <a:r>
                        <a:rPr lang="ko-KR" altLang="en-US" sz="1200" smtClean="0"/>
                        <a:t>값이 없음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에러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에러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null</a:t>
                      </a:r>
                      <a:r>
                        <a:rPr lang="ko-KR" altLang="en-US" sz="1200" smtClean="0"/>
                        <a:t>이나 빈 문자열은 허용하지 않음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김수한무거북이와두루미삼천갑자동박삭치치카포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에러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에러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문자열 길이가 </a:t>
                      </a:r>
                      <a:r>
                        <a:rPr lang="en-US" altLang="ko-KR" sz="1200" smtClean="0"/>
                        <a:t>20</a:t>
                      </a:r>
                      <a:r>
                        <a:rPr lang="ko-KR" altLang="en-US" sz="1200" smtClean="0"/>
                        <a:t>을 초과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김 준 혁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에러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에러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공백을 허용하지 않음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김	준혁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에러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에러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탭키를 허용하지 않음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김준혁</a:t>
                      </a:r>
                      <a:r>
                        <a:rPr lang="en-US" altLang="ko-KR" sz="1200" smtClean="0"/>
                        <a:t>!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에러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에러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/>
                        <a:t>특수문자를 허용하지 않음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김준혁</a:t>
                      </a:r>
                      <a:r>
                        <a:rPr lang="en-US" altLang="ko-KR" sz="120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에러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에러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/>
                        <a:t>숫자를 </a:t>
                      </a:r>
                      <a:r>
                        <a:rPr lang="ko-KR" altLang="en-US" sz="1200" smtClean="0"/>
                        <a:t>허용하지 않음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30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3568" y="455901"/>
            <a:ext cx="1402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PASSWORD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029212" y="437347"/>
            <a:ext cx="5828853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/>
              <a:t>:  20</a:t>
            </a:r>
            <a:r>
              <a:rPr lang="ko-KR" altLang="en-US" sz="1200"/>
              <a:t>자 이하의 문자열</a:t>
            </a:r>
            <a:r>
              <a:rPr lang="en-US" altLang="ko-KR" sz="1200"/>
              <a:t>(</a:t>
            </a:r>
            <a:r>
              <a:rPr lang="ko-KR" altLang="en-US" sz="1200"/>
              <a:t>숫자</a:t>
            </a:r>
            <a:r>
              <a:rPr lang="en-US" altLang="ko-KR" sz="1200"/>
              <a:t>, </a:t>
            </a:r>
            <a:r>
              <a:rPr lang="ko-KR" altLang="en-US" sz="1200"/>
              <a:t>영문대소문자</a:t>
            </a:r>
            <a:r>
              <a:rPr lang="en-US" altLang="ko-KR" sz="1200"/>
              <a:t>, </a:t>
            </a:r>
            <a:r>
              <a:rPr lang="ko-KR" altLang="en-US" sz="1200"/>
              <a:t>특수문자 반드시 사용</a:t>
            </a:r>
            <a:r>
              <a:rPr lang="en-US" altLang="ko-KR" sz="1200"/>
              <a:t>)</a:t>
            </a:r>
            <a:endParaRPr lang="en-US" altLang="ko-KR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685106" y="908720"/>
            <a:ext cx="41905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Valid data 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smtClean="0"/>
              <a:t>문자열의 길이는 </a:t>
            </a:r>
            <a:r>
              <a:rPr lang="en-US" altLang="ko-KR" sz="1200" smtClean="0"/>
              <a:t>10</a:t>
            </a:r>
            <a:r>
              <a:rPr lang="ko-KR" altLang="en-US" sz="1200" smtClean="0"/>
              <a:t>문자 이상 </a:t>
            </a:r>
            <a:r>
              <a:rPr lang="en-US" altLang="ko-KR" sz="1200" smtClean="0"/>
              <a:t>20</a:t>
            </a:r>
            <a:r>
              <a:rPr lang="ko-KR" altLang="en-US" sz="1200" smtClean="0"/>
              <a:t>문자 이하 이어야 </a:t>
            </a:r>
            <a:r>
              <a:rPr lang="ko-KR" altLang="en-US" sz="1200" dirty="0" smtClean="0"/>
              <a:t>한다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 smtClean="0"/>
              <a:t>null</a:t>
            </a:r>
            <a:r>
              <a:rPr lang="ko-KR" altLang="en-US" sz="1200" smtClean="0"/>
              <a:t>이나 빈 문자열</a:t>
            </a:r>
            <a:r>
              <a:rPr lang="en-US" altLang="ko-KR" sz="1200" smtClean="0"/>
              <a:t>(“”)</a:t>
            </a:r>
            <a:r>
              <a:rPr lang="ko-KR" altLang="en-US" sz="1200" smtClean="0"/>
              <a:t>은</a:t>
            </a:r>
            <a:r>
              <a:rPr lang="en-US" altLang="ko-KR" sz="1200" smtClean="0"/>
              <a:t> </a:t>
            </a:r>
            <a:r>
              <a:rPr lang="ko-KR" altLang="en-US" sz="1200" smtClean="0"/>
              <a:t>허용되지 않는다</a:t>
            </a:r>
            <a:r>
              <a:rPr lang="en-US" altLang="ko-KR" sz="120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smtClean="0"/>
              <a:t>비밀문자는 공백이 허용되지 않는다</a:t>
            </a:r>
            <a:r>
              <a:rPr lang="en-US" altLang="ko-KR" sz="120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smtClean="0"/>
              <a:t>비밀문자는 특수문자가 하나 이상 있어야 한다</a:t>
            </a:r>
            <a:r>
              <a:rPr lang="en-US" altLang="ko-KR" sz="120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smtClean="0"/>
              <a:t>비밀번호는 영대문자가 하나 이상 있어야 한다</a:t>
            </a:r>
            <a:r>
              <a:rPr lang="en-US" altLang="ko-KR" sz="120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/>
              <a:t>비밀번호는 </a:t>
            </a:r>
            <a:r>
              <a:rPr lang="ko-KR" altLang="en-US" sz="1200" smtClean="0"/>
              <a:t>영소문자가 </a:t>
            </a:r>
            <a:r>
              <a:rPr lang="ko-KR" altLang="en-US" sz="1200"/>
              <a:t>하나 이상 있어야 한다</a:t>
            </a:r>
            <a:r>
              <a:rPr lang="en-US" altLang="ko-KR" sz="120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smtClean="0"/>
              <a:t>비밀번호는 숫자가 하나 이상 있어야 한다</a:t>
            </a:r>
            <a:r>
              <a:rPr lang="en-US" altLang="ko-KR" sz="120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2578629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테스트데이터 및 결과</a:t>
            </a:r>
            <a:endParaRPr lang="ko-KR" altLang="en-US" sz="1400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483603"/>
              </p:ext>
            </p:extLst>
          </p:nvPr>
        </p:nvGraphicFramePr>
        <p:xfrm>
          <a:off x="611560" y="2899752"/>
          <a:ext cx="784887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959768"/>
                <a:gridCol w="1524000"/>
                <a:gridCol w="327687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입력문자열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예측결과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테스트결과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이유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asd12345^A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정상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정상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Valid</a:t>
                      </a:r>
                      <a:r>
                        <a:rPr lang="ko-KR" altLang="en-US" sz="1200" dirty="0" smtClean="0"/>
                        <a:t>조건에 어긋나는 </a:t>
                      </a:r>
                      <a:r>
                        <a:rPr lang="ko-KR" altLang="en-US" sz="1200" smtClean="0"/>
                        <a:t>값이 없음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에러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에러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null</a:t>
                      </a:r>
                      <a:r>
                        <a:rPr lang="ko-KR" altLang="en-US" sz="1200" smtClean="0"/>
                        <a:t>이나 빈 문자열은 허용하지 않음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asd1234567890qwerty&amp;A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에러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에러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문자열 길이가 </a:t>
                      </a:r>
                      <a:r>
                        <a:rPr lang="en-US" altLang="ko-KR" sz="1200" smtClean="0"/>
                        <a:t>20</a:t>
                      </a:r>
                      <a:r>
                        <a:rPr lang="ko-KR" altLang="en-US" sz="1200" smtClean="0"/>
                        <a:t>을 초과함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a1@A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에러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에러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/>
                        <a:t>문자열 길이가 </a:t>
                      </a:r>
                      <a:r>
                        <a:rPr lang="en-US" altLang="ko-KR" sz="1200" smtClean="0"/>
                        <a:t>10</a:t>
                      </a:r>
                      <a:r>
                        <a:rPr lang="en-US" altLang="ko-KR" sz="1200" baseline="0" smtClean="0"/>
                        <a:t> </a:t>
                      </a:r>
                      <a:r>
                        <a:rPr lang="ko-KR" altLang="en-US" sz="1200" baseline="0" smtClean="0"/>
                        <a:t>미만임</a:t>
                      </a:r>
                      <a:endParaRPr lang="ko-KR" altLang="en-US" sz="12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a sd12345^A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에러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에러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공백을 허용하지 않음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asd12345AB</a:t>
                      </a:r>
                      <a:endParaRPr lang="ko-KR" altLang="en-US" sz="120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에러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에러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/>
                        <a:t>특수문자가</a:t>
                      </a:r>
                      <a:r>
                        <a:rPr lang="en-US" altLang="ko-KR" sz="1200" baseline="0" smtClean="0"/>
                        <a:t> </a:t>
                      </a:r>
                      <a:r>
                        <a:rPr lang="ko-KR" altLang="en-US" sz="1200" baseline="0" smtClean="0"/>
                        <a:t>하나 이상 있어야 함</a:t>
                      </a:r>
                      <a:endParaRPr lang="ko-KR" altLang="en-US" sz="120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asd12345^^</a:t>
                      </a:r>
                      <a:endParaRPr lang="ko-KR" altLang="en-US" sz="120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에러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에러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영대문자가 하나 이상 있어야 함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ASD12345^A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에러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에러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/>
                        <a:t>영소문자가 하나 이상 있어야 함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asdqwert^A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에러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에러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/>
                        <a:t>숫자가 하나 이상 있어</a:t>
                      </a:r>
                      <a:r>
                        <a:rPr lang="ko-KR" altLang="en-US" sz="1200" baseline="0" smtClean="0"/>
                        <a:t>야 함</a:t>
                      </a:r>
                      <a:endParaRPr lang="ko-KR" altLang="en-US" sz="120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807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3568" y="455901"/>
            <a:ext cx="2024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HOUSE_ADDRESS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708481" y="431087"/>
            <a:ext cx="5828853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/>
              <a:t>: 50</a:t>
            </a:r>
            <a:r>
              <a:rPr lang="ko-KR" altLang="en-US" sz="1200"/>
              <a:t>자 이하의 문자열</a:t>
            </a:r>
            <a:endParaRPr lang="en-US" altLang="ko-KR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685106" y="908720"/>
            <a:ext cx="32960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Valid data 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smtClean="0"/>
              <a:t>문자열의 길이는 </a:t>
            </a:r>
            <a:r>
              <a:rPr lang="en-US" altLang="ko-KR" sz="1200" smtClean="0"/>
              <a:t>50</a:t>
            </a:r>
            <a:r>
              <a:rPr lang="ko-KR" altLang="en-US" sz="1200" smtClean="0"/>
              <a:t>문자 이하 이어야 한다</a:t>
            </a:r>
            <a:r>
              <a:rPr lang="en-US" altLang="ko-KR" sz="120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 smtClean="0"/>
              <a:t>null</a:t>
            </a:r>
            <a:r>
              <a:rPr lang="ko-KR" altLang="en-US" sz="1200" smtClean="0"/>
              <a:t>이나 빈 문자열</a:t>
            </a:r>
            <a:r>
              <a:rPr lang="en-US" altLang="ko-KR" sz="1200" smtClean="0"/>
              <a:t>(“”)</a:t>
            </a:r>
            <a:r>
              <a:rPr lang="ko-KR" altLang="en-US" sz="1200" smtClean="0"/>
              <a:t>은</a:t>
            </a:r>
            <a:r>
              <a:rPr lang="en-US" altLang="ko-KR" sz="1200" smtClean="0"/>
              <a:t> </a:t>
            </a:r>
            <a:r>
              <a:rPr lang="ko-KR" altLang="en-US" sz="1200" smtClean="0"/>
              <a:t>허용되지 않는다</a:t>
            </a:r>
            <a:r>
              <a:rPr lang="en-US" altLang="ko-KR" sz="120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smtClean="0"/>
              <a:t>주소는 특수문자가 허용되지 않는다</a:t>
            </a:r>
            <a:r>
              <a:rPr lang="en-US" altLang="ko-KR" sz="120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2204864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테스트데이터 및 결과</a:t>
            </a:r>
            <a:endParaRPr lang="ko-KR" altLang="en-US" sz="1400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312388"/>
              </p:ext>
            </p:extLst>
          </p:nvPr>
        </p:nvGraphicFramePr>
        <p:xfrm>
          <a:off x="611560" y="2525987"/>
          <a:ext cx="7848872" cy="247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959768"/>
                <a:gridCol w="1524000"/>
                <a:gridCol w="327687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입력문자열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예측결과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테스트결과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이유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서울특별시 성북구 화랑도 </a:t>
                      </a:r>
                      <a:r>
                        <a:rPr lang="en-US" altLang="ko-KR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lang="ko-KR" altLang="en-US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길 </a:t>
                      </a:r>
                      <a:r>
                        <a:rPr lang="en-US" altLang="ko-KR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26 103</a:t>
                      </a:r>
                      <a:r>
                        <a:rPr lang="ko-KR" altLang="en-US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 </a:t>
                      </a:r>
                      <a:r>
                        <a:rPr lang="en-US" altLang="ko-KR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1206</a:t>
                      </a:r>
                      <a:r>
                        <a:rPr lang="ko-KR" altLang="en-US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호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정상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정상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Valid</a:t>
                      </a:r>
                      <a:r>
                        <a:rPr lang="ko-KR" altLang="en-US" sz="1200" dirty="0" smtClean="0"/>
                        <a:t>조건에 어긋나는 </a:t>
                      </a:r>
                      <a:r>
                        <a:rPr lang="ko-KR" altLang="en-US" sz="1200" smtClean="0"/>
                        <a:t>값이 없음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에러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에러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null</a:t>
                      </a:r>
                      <a:r>
                        <a:rPr lang="ko-KR" altLang="en-US" sz="1200" smtClean="0"/>
                        <a:t>이나 빈 문자열은 허용하지 않음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서울특별시 어딘가에 있는 구의 어딘가에 있는 도로명 어딘가에 있는 건물번호를 가진 어느 지역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에러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에러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문자열 길이가 </a:t>
                      </a:r>
                      <a:r>
                        <a:rPr lang="en-US" altLang="ko-KR" sz="1200" smtClean="0"/>
                        <a:t>50</a:t>
                      </a:r>
                      <a:r>
                        <a:rPr lang="ko-KR" altLang="en-US" sz="1200" smtClean="0"/>
                        <a:t>을 초과함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서울특별시 성북구 화랑도 </a:t>
                      </a:r>
                      <a:r>
                        <a:rPr lang="en-US" altLang="ko-KR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lang="ko-KR" altLang="en-US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길 </a:t>
                      </a:r>
                      <a:r>
                        <a:rPr lang="en-US" altLang="ko-KR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26 103</a:t>
                      </a:r>
                      <a:r>
                        <a:rPr lang="ko-KR" altLang="en-US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 </a:t>
                      </a:r>
                      <a:r>
                        <a:rPr lang="en-US" altLang="ko-KR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1206</a:t>
                      </a:r>
                      <a:r>
                        <a:rPr lang="ko-KR" altLang="en-US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호</a:t>
                      </a:r>
                      <a:r>
                        <a:rPr lang="en-US" altLang="ko-KR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^^</a:t>
                      </a:r>
                      <a:endParaRPr lang="ko-KR" altLang="en-US" sz="120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에러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에러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/>
                        <a:t>특수문자는 허용하지 않음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46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3568" y="455901"/>
            <a:ext cx="1930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EMAIL_ADDRESS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708481" y="431087"/>
            <a:ext cx="5828853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/>
              <a:t>: 30</a:t>
            </a:r>
            <a:r>
              <a:rPr lang="ko-KR" altLang="en-US" sz="1200"/>
              <a:t>자 이하의 문자열</a:t>
            </a:r>
            <a:r>
              <a:rPr lang="en-US" altLang="ko-KR" sz="1200"/>
              <a:t>(xxxx@xxx.xxx.xxx)</a:t>
            </a:r>
            <a:r>
              <a:rPr lang="ko-KR" altLang="en-US" sz="1200"/>
              <a:t>형태</a:t>
            </a:r>
            <a:endParaRPr lang="en-US" altLang="ko-KR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685106" y="908720"/>
            <a:ext cx="389561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Valid data 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smtClean="0"/>
              <a:t>문자열의 길이는 </a:t>
            </a:r>
            <a:r>
              <a:rPr lang="en-US" altLang="ko-KR" sz="1200"/>
              <a:t>3</a:t>
            </a:r>
            <a:r>
              <a:rPr lang="en-US" altLang="ko-KR" sz="1200" smtClean="0"/>
              <a:t>0</a:t>
            </a:r>
            <a:r>
              <a:rPr lang="ko-KR" altLang="en-US" sz="1200" smtClean="0"/>
              <a:t>문자 이하 이어야 </a:t>
            </a:r>
            <a:r>
              <a:rPr lang="ko-KR" altLang="en-US" sz="1200" dirty="0" smtClean="0"/>
              <a:t>한다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 smtClean="0"/>
              <a:t>null</a:t>
            </a:r>
            <a:r>
              <a:rPr lang="ko-KR" altLang="en-US" sz="1200" smtClean="0"/>
              <a:t>이나 빈 문자열</a:t>
            </a:r>
            <a:r>
              <a:rPr lang="en-US" altLang="ko-KR" sz="1200" smtClean="0"/>
              <a:t>(“”)</a:t>
            </a:r>
            <a:r>
              <a:rPr lang="ko-KR" altLang="en-US" sz="1200" smtClean="0"/>
              <a:t>은</a:t>
            </a:r>
            <a:r>
              <a:rPr lang="en-US" altLang="ko-KR" sz="1200" smtClean="0"/>
              <a:t> </a:t>
            </a:r>
            <a:r>
              <a:rPr lang="ko-KR" altLang="en-US" sz="1200" smtClean="0"/>
              <a:t>허용되지 않는다</a:t>
            </a:r>
            <a:r>
              <a:rPr lang="en-US" altLang="ko-KR" sz="120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smtClean="0"/>
              <a:t>이메일은 공백이 허용되지 않는다</a:t>
            </a:r>
            <a:r>
              <a:rPr lang="en-US" altLang="ko-KR" sz="120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smtClean="0"/>
              <a:t>이메일의 형식은 </a:t>
            </a:r>
            <a:r>
              <a:rPr lang="en-US" altLang="ko-KR" sz="1200" smtClean="0"/>
              <a:t>‘</a:t>
            </a:r>
            <a:r>
              <a:rPr lang="ko-KR" altLang="en-US" sz="1200" smtClean="0"/>
              <a:t>아이디</a:t>
            </a:r>
            <a:r>
              <a:rPr lang="en-US" altLang="ko-KR" sz="1200" smtClean="0"/>
              <a:t>@</a:t>
            </a:r>
            <a:r>
              <a:rPr lang="ko-KR" altLang="en-US" sz="1200" smtClean="0"/>
              <a:t>메일주소</a:t>
            </a:r>
            <a:r>
              <a:rPr lang="en-US" altLang="ko-KR" sz="1200" smtClean="0"/>
              <a:t>’</a:t>
            </a:r>
            <a:r>
              <a:rPr lang="ko-KR" altLang="en-US" sz="1200" smtClean="0"/>
              <a:t>이다</a:t>
            </a:r>
            <a:r>
              <a:rPr lang="en-US" altLang="ko-KR" sz="1200" smtClean="0"/>
              <a:t>.</a:t>
            </a:r>
            <a:r>
              <a:rPr lang="ko-KR" altLang="en-US" sz="1200" smtClean="0"/>
              <a:t> </a:t>
            </a:r>
            <a:endParaRPr lang="en-US" altLang="ko-KR" sz="1200" smtClean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smtClean="0"/>
              <a:t>이메일의 아이디는 영문자 또는 숫자로 구성된다</a:t>
            </a:r>
            <a:r>
              <a:rPr lang="en-US" altLang="ko-KR" sz="120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smtClean="0"/>
              <a:t>이메일의 아이디는 특수문자가 허용되지 않는다</a:t>
            </a:r>
            <a:r>
              <a:rPr lang="en-US" altLang="ko-KR" sz="120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smtClean="0"/>
              <a:t>이메일의 메일주소는 </a:t>
            </a:r>
            <a:r>
              <a:rPr lang="en-US" altLang="ko-KR" sz="1200" smtClean="0"/>
              <a:t>‘.’</a:t>
            </a:r>
            <a:r>
              <a:rPr lang="ko-KR" altLang="en-US" sz="1200" smtClean="0"/>
              <a:t>이 하나 이상 있어야 한다</a:t>
            </a:r>
            <a:r>
              <a:rPr lang="en-US" altLang="ko-KR" sz="120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smtClean="0"/>
              <a:t>이메일의 메일주소는 영문자 또는 숫자로 구성된다</a:t>
            </a:r>
            <a:r>
              <a:rPr lang="en-US" altLang="ko-KR" sz="120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smtClean="0"/>
              <a:t>이메일의 메일주소는 특수문자가 허용되지 않는다</a:t>
            </a:r>
            <a:r>
              <a:rPr lang="en-US" altLang="ko-KR" sz="120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029173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테스트데이터 및 결과</a:t>
            </a:r>
            <a:endParaRPr lang="ko-KR" altLang="en-US" sz="1400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42540"/>
              </p:ext>
            </p:extLst>
          </p:nvPr>
        </p:nvGraphicFramePr>
        <p:xfrm>
          <a:off x="611560" y="3350296"/>
          <a:ext cx="7848872" cy="305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959768"/>
                <a:gridCol w="984448"/>
                <a:gridCol w="381642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입력문자열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예측결과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테스트결과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이유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wnsgur1198@naver.com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정상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정상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Valid</a:t>
                      </a:r>
                      <a:r>
                        <a:rPr lang="ko-KR" altLang="en-US" sz="1200" dirty="0" smtClean="0"/>
                        <a:t>조건에 어긋나는 </a:t>
                      </a:r>
                      <a:r>
                        <a:rPr lang="ko-KR" altLang="en-US" sz="1200" smtClean="0"/>
                        <a:t>값이 없음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에러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에러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null</a:t>
                      </a:r>
                      <a:r>
                        <a:rPr lang="ko-KR" altLang="en-US" sz="1200" smtClean="0"/>
                        <a:t>이나 빈 문자열은 허용하지 않음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abcdefghijk1234567890@naver.com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에러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에러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문자열 길이가 </a:t>
                      </a:r>
                      <a:r>
                        <a:rPr lang="en-US" altLang="ko-KR" sz="1200" smtClean="0"/>
                        <a:t>30</a:t>
                      </a:r>
                      <a:r>
                        <a:rPr lang="ko-KR" altLang="en-US" sz="1200" smtClean="0"/>
                        <a:t>을 초과함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w nsgur1198@naver.com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에러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에러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공백을 허용하지 않음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wnsgur1198#naver.com</a:t>
                      </a:r>
                      <a:endParaRPr lang="ko-KR" altLang="en-US" sz="120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에러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에러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/>
                        <a:t>형식이 일치하지 않음</a:t>
                      </a:r>
                      <a:r>
                        <a:rPr lang="en-US" altLang="ko-KR" sz="1200" smtClean="0"/>
                        <a:t>(xxx@xxx.xxx)</a:t>
                      </a:r>
                      <a:endParaRPr lang="ko-KR" altLang="en-US" sz="120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wnsgur1198@konyangackr</a:t>
                      </a:r>
                      <a:endParaRPr lang="ko-KR" altLang="en-US" sz="120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에러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에러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/>
                        <a:t>형식이 일치하지 않음</a:t>
                      </a:r>
                      <a:r>
                        <a:rPr lang="en-US" altLang="ko-KR" sz="1200" smtClean="0"/>
                        <a:t>(xxx@xxx.xxx)</a:t>
                      </a:r>
                      <a:endParaRPr lang="ko-KR" altLang="en-US" sz="120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!wnsgur1198@naver.com</a:t>
                      </a:r>
                      <a:endParaRPr lang="ko-KR" altLang="en-US" sz="120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에러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에러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ko-KR" altLang="en-US" sz="1200" smtClean="0"/>
                        <a:t>특수문자가 허용되지 않음</a:t>
                      </a:r>
                      <a:endParaRPr lang="en-US" altLang="ko-KR" sz="120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888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3568" y="455901"/>
            <a:ext cx="1997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PHONE_NUMBER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708481" y="431087"/>
            <a:ext cx="5828853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/>
              <a:t>: 20</a:t>
            </a:r>
            <a:r>
              <a:rPr lang="ko-KR" altLang="en-US" sz="1200"/>
              <a:t>자 이하의 문자열</a:t>
            </a:r>
            <a:r>
              <a:rPr lang="en-US" altLang="ko-KR" sz="1200"/>
              <a:t>(999-9999-9999 </a:t>
            </a:r>
            <a:r>
              <a:rPr lang="ko-KR" altLang="en-US" sz="1200"/>
              <a:t>형태</a:t>
            </a:r>
            <a:r>
              <a:rPr lang="en-US" altLang="ko-KR" sz="1200"/>
              <a:t>)</a:t>
            </a:r>
            <a:endParaRPr lang="en-US" altLang="ko-KR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685106" y="908720"/>
            <a:ext cx="419057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Valid data 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smtClean="0"/>
              <a:t>문자열의 길이는 </a:t>
            </a:r>
            <a:r>
              <a:rPr lang="en-US" altLang="ko-KR" sz="1200" smtClean="0"/>
              <a:t>10</a:t>
            </a:r>
            <a:r>
              <a:rPr lang="ko-KR" altLang="en-US" sz="1200" smtClean="0"/>
              <a:t>문자 이상 </a:t>
            </a:r>
            <a:r>
              <a:rPr lang="en-US" altLang="ko-KR" sz="1200" smtClean="0"/>
              <a:t>20</a:t>
            </a:r>
            <a:r>
              <a:rPr lang="ko-KR" altLang="en-US" sz="1200" smtClean="0"/>
              <a:t>문자 이하 이어야 </a:t>
            </a:r>
            <a:r>
              <a:rPr lang="ko-KR" altLang="en-US" sz="1200" dirty="0" smtClean="0"/>
              <a:t>한다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 smtClean="0"/>
              <a:t>null</a:t>
            </a:r>
            <a:r>
              <a:rPr lang="ko-KR" altLang="en-US" sz="1200" smtClean="0"/>
              <a:t>이나 빈 문자열</a:t>
            </a:r>
            <a:r>
              <a:rPr lang="en-US" altLang="ko-KR" sz="1200" smtClean="0"/>
              <a:t>(“”)</a:t>
            </a:r>
            <a:r>
              <a:rPr lang="ko-KR" altLang="en-US" sz="1200" smtClean="0"/>
              <a:t>은</a:t>
            </a:r>
            <a:r>
              <a:rPr lang="en-US" altLang="ko-KR" sz="1200" smtClean="0"/>
              <a:t> </a:t>
            </a:r>
            <a:r>
              <a:rPr lang="ko-KR" altLang="en-US" sz="1200" smtClean="0"/>
              <a:t>허용되지 않는다</a:t>
            </a:r>
            <a:r>
              <a:rPr lang="en-US" altLang="ko-KR" sz="120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smtClean="0"/>
              <a:t>전화번호는는 공백이 허용되지 않는다</a:t>
            </a:r>
            <a:r>
              <a:rPr lang="en-US" altLang="ko-KR" sz="120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smtClean="0"/>
              <a:t>전화번호의 형식은 </a:t>
            </a:r>
            <a:r>
              <a:rPr lang="en-US" altLang="ko-KR" sz="1200" smtClean="0"/>
              <a:t>‘???-????-????’</a:t>
            </a:r>
            <a:r>
              <a:rPr lang="ko-KR" altLang="en-US" sz="1200" smtClean="0"/>
              <a:t>이다</a:t>
            </a:r>
            <a:r>
              <a:rPr lang="en-US" altLang="ko-KR" sz="120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smtClean="0"/>
              <a:t>전화번호는 특수문자가 허용되지 않는다</a:t>
            </a:r>
            <a:r>
              <a:rPr lang="en-US" altLang="ko-KR" sz="120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/>
              <a:t>전화번호는 </a:t>
            </a:r>
            <a:r>
              <a:rPr lang="ko-KR" altLang="en-US" sz="1200" smtClean="0"/>
              <a:t>문</a:t>
            </a:r>
            <a:r>
              <a:rPr lang="ko-KR" altLang="en-US" sz="1200"/>
              <a:t>자</a:t>
            </a:r>
            <a:r>
              <a:rPr lang="ko-KR" altLang="en-US" sz="1200" smtClean="0"/>
              <a:t>가 </a:t>
            </a:r>
            <a:r>
              <a:rPr lang="ko-KR" altLang="en-US" sz="1200"/>
              <a:t>허용되지 않는다</a:t>
            </a:r>
            <a:r>
              <a:rPr lang="en-US" altLang="ko-KR" sz="1200" smtClean="0"/>
              <a:t>.</a:t>
            </a:r>
            <a:endParaRPr lang="en-US" altLang="ko-KR" sz="1200"/>
          </a:p>
        </p:txBody>
      </p:sp>
      <p:sp>
        <p:nvSpPr>
          <p:cNvPr id="5" name="TextBox 4"/>
          <p:cNvSpPr txBox="1"/>
          <p:nvPr/>
        </p:nvSpPr>
        <p:spPr>
          <a:xfrm>
            <a:off x="611560" y="2578629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테스트데이터 및 결과</a:t>
            </a:r>
            <a:endParaRPr lang="ko-KR" altLang="en-US" sz="14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054635"/>
              </p:ext>
            </p:extLst>
          </p:nvPr>
        </p:nvGraphicFramePr>
        <p:xfrm>
          <a:off x="611560" y="2982560"/>
          <a:ext cx="784887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959768"/>
                <a:gridCol w="984448"/>
                <a:gridCol w="381642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입력문자열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예측결과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테스트결과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이유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010-1234-5678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정상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정상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Valid</a:t>
                      </a:r>
                      <a:r>
                        <a:rPr lang="ko-KR" altLang="en-US" sz="1200" dirty="0" smtClean="0"/>
                        <a:t>조건에 어긋나는 </a:t>
                      </a:r>
                      <a:r>
                        <a:rPr lang="ko-KR" altLang="en-US" sz="1200" smtClean="0"/>
                        <a:t>값이 없음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에러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에러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null</a:t>
                      </a:r>
                      <a:r>
                        <a:rPr lang="ko-KR" altLang="en-US" sz="1200" smtClean="0"/>
                        <a:t>이나 빈 문자열은 허용하지 않음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010-12345678-910111213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에러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에러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문자열 길이가 </a:t>
                      </a:r>
                      <a:r>
                        <a:rPr lang="en-US" altLang="ko-KR" sz="1200" smtClean="0"/>
                        <a:t>20</a:t>
                      </a:r>
                      <a:r>
                        <a:rPr lang="ko-KR" altLang="en-US" sz="1200" smtClean="0"/>
                        <a:t>을 초과함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0 10-1234-5678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에러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에러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공백을 허용하지 않음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01012345678</a:t>
                      </a:r>
                      <a:endParaRPr lang="ko-KR" altLang="en-US" sz="120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에러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에러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/>
                        <a:t>형식이 일치하지 않음</a:t>
                      </a:r>
                      <a:r>
                        <a:rPr lang="en-US" altLang="ko-KR" sz="1200" smtClean="0"/>
                        <a:t>(999-9999-9999)</a:t>
                      </a:r>
                      <a:endParaRPr lang="ko-KR" altLang="en-US" sz="120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010^1234^5678</a:t>
                      </a:r>
                      <a:endParaRPr lang="ko-KR" altLang="en-US" sz="120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에러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에러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ko-KR" altLang="en-US" sz="1200" smtClean="0"/>
                        <a:t>특수문자가 허용되지 않음</a:t>
                      </a:r>
                      <a:endParaRPr lang="en-US" altLang="ko-KR" sz="120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abc-1234-ABC</a:t>
                      </a:r>
                      <a:endParaRPr lang="ko-KR" altLang="en-US" sz="120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에러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에러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ko-KR" altLang="en-US" sz="1200" smtClean="0"/>
                        <a:t>문자가 허용되지 않음</a:t>
                      </a:r>
                      <a:endParaRPr lang="en-US" altLang="ko-KR" sz="120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524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1076</Words>
  <Application>Microsoft Office PowerPoint</Application>
  <PresentationFormat>화면 슬라이드 쇼(4:3)</PresentationFormat>
  <Paragraphs>291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pjkim</dc:creator>
  <cp:lastModifiedBy>user</cp:lastModifiedBy>
  <cp:revision>49</cp:revision>
  <dcterms:created xsi:type="dcterms:W3CDTF">2019-05-15T00:33:31Z</dcterms:created>
  <dcterms:modified xsi:type="dcterms:W3CDTF">2019-05-19T13:15:17Z</dcterms:modified>
</cp:coreProperties>
</file>