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42" autoAdjust="0"/>
  </p:normalViewPr>
  <p:slideViewPr>
    <p:cSldViewPr snapToGrid="0">
      <p:cViewPr varScale="1">
        <p:scale>
          <a:sx n="72" d="100"/>
          <a:sy n="72" d="100"/>
        </p:scale>
        <p:origin x="18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half" idx="13"/>
          </p:nvPr>
        </p:nvSpPr>
        <p:spPr>
          <a:xfrm>
            <a:off x="6946900" y="1828800"/>
            <a:ext cx="4572000" cy="60960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13"/>
          </p:nvPr>
        </p:nvSpPr>
        <p:spPr>
          <a:xfrm>
            <a:off x="6946900" y="1828800"/>
            <a:ext cx="4572000" cy="6096000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quarter" idx="13"/>
          </p:nvPr>
        </p:nvSpPr>
        <p:spPr>
          <a:xfrm>
            <a:off x="7200900" y="2908300"/>
            <a:ext cx="4064000" cy="5422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13"/>
          </p:nvPr>
        </p:nvSpPr>
        <p:spPr>
          <a:xfrm>
            <a:off x="3454400" y="1803400"/>
            <a:ext cx="6096000" cy="45720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13"/>
          </p:nvPr>
        </p:nvSpPr>
        <p:spPr>
          <a:xfrm>
            <a:off x="3454400" y="1803400"/>
            <a:ext cx="6096000" cy="4572000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unction pointers &amp; void pointer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Function pointers &amp; void pointers</a:t>
            </a:r>
          </a:p>
        </p:txBody>
      </p:sp>
      <p:sp>
        <p:nvSpPr>
          <p:cNvPr id="138" name="CS 261 Lab #6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CS 261 Lab #6</a:t>
            </a:r>
          </a:p>
        </p:txBody>
      </p:sp>
      <p:pic>
        <p:nvPicPr>
          <p:cNvPr id="139" name="Horizontal 4C Reverse.pdf" descr="Horizontal 4C Revers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2400" y="8636000"/>
            <a:ext cx="2180845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#define TYPE int…"/>
          <p:cNvSpPr txBox="1"/>
          <p:nvPr/>
        </p:nvSpPr>
        <p:spPr>
          <a:xfrm>
            <a:off x="483722" y="-382487"/>
            <a:ext cx="12026901" cy="6873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#define TYPE </a:t>
            </a:r>
            <a:r>
              <a:rPr dirty="0" err="1"/>
              <a:t>int</a:t>
            </a:r>
            <a:endParaRPr dirty="0"/>
          </a:p>
          <a:p>
            <a:pPr algn="l">
              <a:defRPr sz="4000">
                <a:latin typeface="Andale Mono"/>
                <a:ea typeface="Andale Mono"/>
                <a:cs typeface="Andale Mono"/>
                <a:sym typeface="Andale Mono"/>
              </a:defRPr>
            </a:pPr>
            <a:endParaRPr lang="en-US" dirty="0"/>
          </a:p>
          <a:p>
            <a:pPr algn="l">
              <a:defRPr sz="4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dirty="0"/>
              <a:t>struct Node{</a:t>
            </a:r>
          </a:p>
          <a:p>
            <a:pPr algn="l">
              <a:defRPr sz="4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dirty="0"/>
              <a:t>struct Node *left;</a:t>
            </a:r>
          </a:p>
          <a:p>
            <a:pPr algn="l">
              <a:defRPr sz="4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dirty="0"/>
              <a:t>struct Node *right;</a:t>
            </a:r>
          </a:p>
          <a:p>
            <a:pPr algn="l">
              <a:defRPr sz="4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dirty="0"/>
              <a:t>TYPE value;</a:t>
            </a:r>
          </a:p>
          <a:p>
            <a:pPr algn="l">
              <a:defRPr sz="4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dirty="0"/>
              <a:t>}</a:t>
            </a:r>
            <a:endParaRPr dirty="0"/>
          </a:p>
          <a:p>
            <a:pPr algn="l">
              <a:defRPr sz="4000">
                <a:latin typeface="Andale Mono"/>
                <a:ea typeface="Andale Mono"/>
                <a:cs typeface="Andale Mono"/>
                <a:sym typeface="Andale Mono"/>
              </a:defRPr>
            </a:pPr>
            <a:endParaRPr lang="en-US" dirty="0"/>
          </a:p>
          <a:p>
            <a:pPr algn="l">
              <a:defRPr sz="4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 err="1"/>
              <a:t>int</a:t>
            </a:r>
            <a:r>
              <a:rPr dirty="0"/>
              <a:t> _</a:t>
            </a:r>
            <a:r>
              <a:rPr dirty="0" err="1"/>
              <a:t>binarySearch</a:t>
            </a:r>
            <a:r>
              <a:rPr dirty="0"/>
              <a:t>(TYPE *data, </a:t>
            </a:r>
            <a:r>
              <a:rPr dirty="0" err="1"/>
              <a:t>int</a:t>
            </a:r>
            <a:r>
              <a:rPr dirty="0"/>
              <a:t> size, </a:t>
            </a:r>
            <a:br>
              <a:rPr dirty="0"/>
            </a:br>
            <a:r>
              <a:rPr dirty="0"/>
              <a:t>                  TYPE </a:t>
            </a:r>
            <a:r>
              <a:rPr dirty="0" err="1"/>
              <a:t>val</a:t>
            </a:r>
            <a:r>
              <a:rPr dirty="0"/>
              <a:t>);</a:t>
            </a:r>
            <a:endParaRPr lang="en-US" dirty="0"/>
          </a:p>
          <a:p>
            <a:pPr algn="l">
              <a:defRPr sz="4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dirty="0"/>
              <a:t>struct Node *_</a:t>
            </a:r>
            <a:r>
              <a:rPr lang="en-US" dirty="0" err="1"/>
              <a:t>addNode</a:t>
            </a:r>
            <a:r>
              <a:rPr lang="en-US" dirty="0"/>
              <a:t>(struct Node *cur, TYPE </a:t>
            </a:r>
            <a:r>
              <a:rPr lang="en-US" dirty="0" err="1"/>
              <a:t>val</a:t>
            </a:r>
            <a:r>
              <a:rPr lang="en-US" dirty="0"/>
              <a:t>);</a:t>
            </a:r>
            <a:endParaRPr dirty="0"/>
          </a:p>
        </p:txBody>
      </p:sp>
      <p:sp>
        <p:nvSpPr>
          <p:cNvPr id="142" name="Set when we compile"/>
          <p:cNvSpPr txBox="1"/>
          <p:nvPr/>
        </p:nvSpPr>
        <p:spPr>
          <a:xfrm>
            <a:off x="6656396" y="1270000"/>
            <a:ext cx="5269612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Set when we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compile</a:t>
            </a:r>
          </a:p>
        </p:txBody>
      </p:sp>
      <p:sp>
        <p:nvSpPr>
          <p:cNvPr id="143" name="Now we can’t use _binarySearch() for doubles, or strings, or anything except ints"/>
          <p:cNvSpPr txBox="1"/>
          <p:nvPr/>
        </p:nvSpPr>
        <p:spPr>
          <a:xfrm>
            <a:off x="1182537" y="6573868"/>
            <a:ext cx="10617201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Now we can’t use _</a:t>
            </a:r>
            <a:r>
              <a:rPr dirty="0" err="1"/>
              <a:t>binarySearch</a:t>
            </a:r>
            <a:r>
              <a:rPr dirty="0"/>
              <a:t>()</a:t>
            </a:r>
            <a:r>
              <a:rPr lang="en-US" dirty="0"/>
              <a:t> or _</a:t>
            </a:r>
            <a:r>
              <a:rPr lang="en-US" dirty="0" err="1"/>
              <a:t>addNode</a:t>
            </a:r>
            <a:r>
              <a:rPr lang="en-US" dirty="0"/>
              <a:t> in a BST</a:t>
            </a:r>
            <a:r>
              <a:rPr dirty="0"/>
              <a:t> for </a:t>
            </a:r>
            <a:r>
              <a:rPr dirty="0">
                <a:latin typeface="Andale Mono"/>
                <a:ea typeface="Andale Mono"/>
                <a:cs typeface="Andale Mono"/>
                <a:sym typeface="Andale Mono"/>
              </a:rPr>
              <a:t>strings</a:t>
            </a:r>
          </a:p>
        </p:txBody>
      </p:sp>
      <p:sp>
        <p:nvSpPr>
          <p:cNvPr id="144" name="Line"/>
          <p:cNvSpPr/>
          <p:nvPr/>
        </p:nvSpPr>
        <p:spPr>
          <a:xfrm>
            <a:off x="5667821" y="1651347"/>
            <a:ext cx="823317" cy="1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(this makes us sad)"/>
          <p:cNvSpPr txBox="1"/>
          <p:nvPr/>
        </p:nvSpPr>
        <p:spPr>
          <a:xfrm>
            <a:off x="1193800" y="8051800"/>
            <a:ext cx="1061720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(this makes us sad)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  <p:bldP spid="143" grpId="3" animBg="1" advAuto="0"/>
      <p:bldP spid="144" grpId="2" animBg="1" advAuto="0"/>
      <p:bldP spid="145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if we could tell _binarySearch() the type of data it will use at runtime?"/>
          <p:cNvSpPr txBox="1"/>
          <p:nvPr/>
        </p:nvSpPr>
        <p:spPr>
          <a:xfrm>
            <a:off x="1193325" y="1301750"/>
            <a:ext cx="10617201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What if we could tell </a:t>
            </a:r>
            <a:r>
              <a:rPr lang="en-US" dirty="0"/>
              <a:t>those functions </a:t>
            </a:r>
            <a:r>
              <a:rPr dirty="0"/>
              <a:t>the type of data it will use at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runtime</a:t>
            </a:r>
            <a:r>
              <a:rPr dirty="0"/>
              <a:t>?</a:t>
            </a:r>
          </a:p>
        </p:txBody>
      </p:sp>
      <p:sp>
        <p:nvSpPr>
          <p:cNvPr id="148" name="We’d only have to write one version of the function, but we need to tell it how to compare values (numbers? strings?)"/>
          <p:cNvSpPr txBox="1"/>
          <p:nvPr/>
        </p:nvSpPr>
        <p:spPr>
          <a:xfrm>
            <a:off x="1193800" y="3613150"/>
            <a:ext cx="106172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We’d only have to write one version of the function, but we need to tell it how 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compare values</a:t>
            </a:r>
            <a:r>
              <a:t> (numbers? strings?)</a:t>
            </a:r>
          </a:p>
        </p:txBody>
      </p:sp>
      <p:sp>
        <p:nvSpPr>
          <p:cNvPr id="149" name="While we’re at it, let’s also tell it how print values… no more messing with %d/%s/%f each time we change TYPE!"/>
          <p:cNvSpPr txBox="1"/>
          <p:nvPr/>
        </p:nvSpPr>
        <p:spPr>
          <a:xfrm>
            <a:off x="1193800" y="6578600"/>
            <a:ext cx="106172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While we’re at it, let’s also tell it how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print values</a:t>
            </a:r>
            <a:r>
              <a:t>… no more messing with %d/%s/%f each time we change TYPE!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  <p:bldP spid="149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nction pointers let us pass functions as parameters to other functions"/>
          <p:cNvSpPr txBox="1"/>
          <p:nvPr/>
        </p:nvSpPr>
        <p:spPr>
          <a:xfrm>
            <a:off x="1193325" y="1301750"/>
            <a:ext cx="10617201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Function pointers</a:t>
            </a:r>
            <a:r>
              <a:t> let us pass functions as parameters to other functions</a:t>
            </a:r>
          </a:p>
        </p:txBody>
      </p:sp>
      <p:sp>
        <p:nvSpPr>
          <p:cNvPr id="152" name="Void pointers let us use the same data type to store any type of data"/>
          <p:cNvSpPr txBox="1"/>
          <p:nvPr/>
        </p:nvSpPr>
        <p:spPr>
          <a:xfrm>
            <a:off x="1193800" y="4292600"/>
            <a:ext cx="106172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Void pointers</a:t>
            </a:r>
            <a:r>
              <a:rPr dirty="0"/>
              <a:t> let us use the same data type to store any type of data</a:t>
            </a:r>
          </a:p>
        </p:txBody>
      </p:sp>
      <p:sp>
        <p:nvSpPr>
          <p:cNvPr id="153" name="Together they let us build data types that can hold any type of data (ints, strings, structs, etc.)"/>
          <p:cNvSpPr txBox="1"/>
          <p:nvPr/>
        </p:nvSpPr>
        <p:spPr>
          <a:xfrm>
            <a:off x="774700" y="7372350"/>
            <a:ext cx="114427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Together they let us build data types that can hold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any type </a:t>
            </a:r>
            <a:r>
              <a:rPr dirty="0"/>
              <a:t>of data </a:t>
            </a:r>
            <a:r>
              <a:rPr i="1" dirty="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i="1" dirty="0" err="1">
                <a:latin typeface="Helvetica Neue"/>
                <a:ea typeface="Helvetica Neue"/>
                <a:cs typeface="Helvetica Neue"/>
                <a:sym typeface="Helvetica Neue"/>
              </a:rPr>
              <a:t>ints</a:t>
            </a:r>
            <a:r>
              <a:rPr i="1" dirty="0">
                <a:latin typeface="Helvetica Neue"/>
                <a:ea typeface="Helvetica Neue"/>
                <a:cs typeface="Helvetica Neue"/>
                <a:sym typeface="Helvetica Neue"/>
              </a:rPr>
              <a:t>, strings, structs, etc.)</a:t>
            </a:r>
          </a:p>
        </p:txBody>
      </p:sp>
      <p:sp>
        <p:nvSpPr>
          <p:cNvPr id="154" name="(they are pointers to functions)"/>
          <p:cNvSpPr txBox="1"/>
          <p:nvPr/>
        </p:nvSpPr>
        <p:spPr>
          <a:xfrm>
            <a:off x="1193800" y="2755900"/>
            <a:ext cx="106172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(they are pointers to functions)</a:t>
            </a:r>
          </a:p>
        </p:txBody>
      </p:sp>
      <p:sp>
        <p:nvSpPr>
          <p:cNvPr id="155" name="(they are pointers to unknown data)"/>
          <p:cNvSpPr txBox="1"/>
          <p:nvPr/>
        </p:nvSpPr>
        <p:spPr>
          <a:xfrm>
            <a:off x="1193800" y="5734050"/>
            <a:ext cx="106172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(they are pointers to unknown data)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#define TYPE int…"/>
          <p:cNvSpPr txBox="1"/>
          <p:nvPr/>
        </p:nvSpPr>
        <p:spPr>
          <a:xfrm>
            <a:off x="483722" y="579061"/>
            <a:ext cx="12026901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#define TYPE </a:t>
            </a:r>
            <a:r>
              <a:rPr dirty="0" err="1"/>
              <a:t>int</a:t>
            </a:r>
            <a:endParaRPr dirty="0"/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endParaRPr dirty="0"/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TYPE data[];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endParaRPr dirty="0"/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 err="1"/>
              <a:t>int</a:t>
            </a:r>
            <a:r>
              <a:rPr dirty="0"/>
              <a:t> _</a:t>
            </a:r>
            <a:r>
              <a:rPr dirty="0" err="1"/>
              <a:t>binarySearch</a:t>
            </a:r>
            <a:r>
              <a:rPr dirty="0"/>
              <a:t>(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        TYPE *data, </a:t>
            </a:r>
            <a:r>
              <a:rPr dirty="0" err="1"/>
              <a:t>int</a:t>
            </a:r>
            <a:r>
              <a:rPr dirty="0"/>
              <a:t> size, TYPE </a:t>
            </a:r>
            <a:r>
              <a:rPr dirty="0" err="1"/>
              <a:t>val</a:t>
            </a:r>
            <a:r>
              <a:rPr dirty="0"/>
              <a:t>);</a:t>
            </a:r>
          </a:p>
        </p:txBody>
      </p:sp>
      <p:sp>
        <p:nvSpPr>
          <p:cNvPr id="158" name="void** data;…"/>
          <p:cNvSpPr txBox="1"/>
          <p:nvPr/>
        </p:nvSpPr>
        <p:spPr>
          <a:xfrm>
            <a:off x="381000" y="5429250"/>
            <a:ext cx="12446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void** data;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endParaRPr/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int _binarySearch(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void **data, int size,void *val,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int(*compareFunc)(void *, void *));</a:t>
            </a:r>
          </a:p>
        </p:txBody>
      </p:sp>
      <p:sp>
        <p:nvSpPr>
          <p:cNvPr id="159" name="Array of void pointers"/>
          <p:cNvSpPr txBox="1"/>
          <p:nvPr/>
        </p:nvSpPr>
        <p:spPr>
          <a:xfrm>
            <a:off x="3674354" y="4502150"/>
            <a:ext cx="4985309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Array of void pointers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3846909" y="5280371"/>
            <a:ext cx="1325762" cy="355304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Pointer to a function that compares two values"/>
          <p:cNvSpPr txBox="1"/>
          <p:nvPr/>
        </p:nvSpPr>
        <p:spPr>
          <a:xfrm>
            <a:off x="1101968" y="8699500"/>
            <a:ext cx="116332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Pointer to a function that compares two values</a:t>
            </a:r>
          </a:p>
        </p:txBody>
      </p:sp>
      <p:sp>
        <p:nvSpPr>
          <p:cNvPr id="162" name="Line"/>
          <p:cNvSpPr/>
          <p:nvPr/>
        </p:nvSpPr>
        <p:spPr>
          <a:xfrm>
            <a:off x="5179416" y="8165614"/>
            <a:ext cx="1" cy="508486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" name="Line"/>
          <p:cNvSpPr/>
          <p:nvPr/>
        </p:nvSpPr>
        <p:spPr>
          <a:xfrm flipV="1">
            <a:off x="5160367" y="5268743"/>
            <a:ext cx="1" cy="1846333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void pointer to search for"/>
          <p:cNvSpPr txBox="1"/>
          <p:nvPr/>
        </p:nvSpPr>
        <p:spPr>
          <a:xfrm>
            <a:off x="6978984" y="5435600"/>
            <a:ext cx="5835549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void pointer to search for</a:t>
            </a:r>
          </a:p>
        </p:txBody>
      </p:sp>
      <p:sp>
        <p:nvSpPr>
          <p:cNvPr id="165" name="Line"/>
          <p:cNvSpPr/>
          <p:nvPr/>
        </p:nvSpPr>
        <p:spPr>
          <a:xfrm flipV="1">
            <a:off x="10546754" y="6223000"/>
            <a:ext cx="1" cy="852201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Change to void pointer"/>
          <p:cNvSpPr txBox="1"/>
          <p:nvPr/>
        </p:nvSpPr>
        <p:spPr>
          <a:xfrm>
            <a:off x="5824138" y="1727200"/>
            <a:ext cx="5351222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Change to void pointer</a:t>
            </a:r>
          </a:p>
        </p:txBody>
      </p:sp>
      <p:sp>
        <p:nvSpPr>
          <p:cNvPr id="167" name="Line"/>
          <p:cNvSpPr/>
          <p:nvPr/>
        </p:nvSpPr>
        <p:spPr>
          <a:xfrm>
            <a:off x="3975100" y="2095202"/>
            <a:ext cx="1532070" cy="1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8" name="Add function pointer"/>
          <p:cNvSpPr txBox="1"/>
          <p:nvPr/>
        </p:nvSpPr>
        <p:spPr>
          <a:xfrm>
            <a:off x="7830777" y="2705100"/>
            <a:ext cx="4777284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Add function pointer</a:t>
            </a:r>
          </a:p>
        </p:txBody>
      </p:sp>
      <p:sp>
        <p:nvSpPr>
          <p:cNvPr id="169" name="Line"/>
          <p:cNvSpPr/>
          <p:nvPr/>
        </p:nvSpPr>
        <p:spPr>
          <a:xfrm>
            <a:off x="5994400" y="3073400"/>
            <a:ext cx="1532070" cy="1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70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355" y="843095"/>
            <a:ext cx="5192665" cy="324959"/>
          </a:xfrm>
          <a:prstGeom prst="rect">
            <a:avLst/>
          </a:prstGeom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6" animBg="1" advAuto="0"/>
      <p:bldP spid="159" grpId="7" animBg="1" advAuto="0"/>
      <p:bldP spid="160" grpId="8" animBg="1" advAuto="0"/>
      <p:bldP spid="161" grpId="12" animBg="1" advAuto="0"/>
      <p:bldP spid="162" grpId="13" animBg="1" advAuto="0"/>
      <p:bldP spid="163" grpId="9" animBg="1" advAuto="0"/>
      <p:bldP spid="164" grpId="10" animBg="1" advAuto="0"/>
      <p:bldP spid="165" grpId="11" animBg="1" advAuto="0"/>
      <p:bldP spid="166" grpId="2" animBg="1" advAuto="0"/>
      <p:bldP spid="167" grpId="3" animBg="1" advAuto="0"/>
      <p:bldP spid="168" grpId="4" animBg="1" advAuto="0"/>
      <p:bldP spid="169" grpId="5" animBg="1" advAuto="0"/>
      <p:bldP spid="170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 compare(void *val1, void *val2);"/>
          <p:cNvSpPr txBox="1"/>
          <p:nvPr/>
        </p:nvSpPr>
        <p:spPr>
          <a:xfrm>
            <a:off x="648822" y="3149600"/>
            <a:ext cx="12026901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int compare(void *val1, void *val2); </a:t>
            </a:r>
          </a:p>
        </p:txBody>
      </p:sp>
      <p:sp>
        <p:nvSpPr>
          <p:cNvPr id="173" name="Line"/>
          <p:cNvSpPr/>
          <p:nvPr/>
        </p:nvSpPr>
        <p:spPr>
          <a:xfrm>
            <a:off x="7992764" y="3812731"/>
            <a:ext cx="1" cy="802380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" name="The type signature of a function is the combination of parameters and return type"/>
          <p:cNvSpPr txBox="1"/>
          <p:nvPr/>
        </p:nvSpPr>
        <p:spPr>
          <a:xfrm>
            <a:off x="787400" y="774700"/>
            <a:ext cx="101981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type signature</a:t>
            </a:r>
            <a:r>
              <a:t> of a function is the combination of parameters and return type</a:t>
            </a:r>
          </a:p>
        </p:txBody>
      </p:sp>
      <p:sp>
        <p:nvSpPr>
          <p:cNvPr id="175" name="The name (compare) doesn’t matter; any function with the same type signature can be used with this function pointer"/>
          <p:cNvSpPr txBox="1"/>
          <p:nvPr/>
        </p:nvSpPr>
        <p:spPr>
          <a:xfrm>
            <a:off x="1485900" y="6769100"/>
            <a:ext cx="100203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name (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compare</a:t>
            </a:r>
            <a:r>
              <a:t>) doesn’t matter; any function with the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same type signature</a:t>
            </a:r>
            <a:r>
              <a:t> can be used with this function pointer</a:t>
            </a:r>
          </a:p>
        </p:txBody>
      </p:sp>
      <p:sp>
        <p:nvSpPr>
          <p:cNvPr id="176" name="This function’s type signature has two void pointers and returns an int"/>
          <p:cNvSpPr txBox="1"/>
          <p:nvPr/>
        </p:nvSpPr>
        <p:spPr>
          <a:xfrm>
            <a:off x="546100" y="4743450"/>
            <a:ext cx="11912600" cy="138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This function’s type signature has two void pointers and returns an int</a:t>
            </a:r>
          </a:p>
        </p:txBody>
      </p:sp>
      <p:sp>
        <p:nvSpPr>
          <p:cNvPr id="177" name="Line"/>
          <p:cNvSpPr/>
          <p:nvPr/>
        </p:nvSpPr>
        <p:spPr>
          <a:xfrm>
            <a:off x="4660899" y="3810000"/>
            <a:ext cx="1" cy="802379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 flipH="1">
            <a:off x="1181099" y="3810000"/>
            <a:ext cx="1" cy="802379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animBg="1" advAuto="0"/>
      <p:bldP spid="173" grpId="3" animBg="1" advAuto="0"/>
      <p:bldP spid="175" grpId="6" animBg="1" advAuto="0"/>
      <p:bldP spid="176" grpId="2" animBg="1" advAuto="0"/>
      <p:bldP spid="177" grpId="4" animBg="1" advAuto="0"/>
      <p:bldP spid="178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nt compareInts(void *val1, void *val2) {…"/>
          <p:cNvSpPr txBox="1"/>
          <p:nvPr/>
        </p:nvSpPr>
        <p:spPr>
          <a:xfrm>
            <a:off x="483722" y="2495550"/>
            <a:ext cx="12026901" cy="530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int </a:t>
            </a:r>
            <a:r>
              <a:rPr dirty="0" err="1"/>
              <a:t>compareInts</a:t>
            </a:r>
            <a:r>
              <a:rPr dirty="0"/>
              <a:t>(void *val1, void *val2) {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    int *intPtr1, *intPtr2;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    int difference;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endParaRPr dirty="0"/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    intPtr1 = (int *)val1;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    intPtr2 = (int *)val2;</a:t>
            </a:r>
          </a:p>
          <a:p>
            <a:pPr lvl="1"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endParaRPr dirty="0"/>
          </a:p>
          <a:p>
            <a:pPr lvl="1"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   difference = *intPtr1 - *intPtr2;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    return difference;</a:t>
            </a:r>
          </a:p>
          <a:p>
            <a:pPr algn="l">
              <a:defRPr sz="36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}</a:t>
            </a:r>
          </a:p>
        </p:txBody>
      </p:sp>
      <p:sp>
        <p:nvSpPr>
          <p:cNvPr id="181" name="Tell the compiler that these are actually int pointers"/>
          <p:cNvSpPr txBox="1"/>
          <p:nvPr/>
        </p:nvSpPr>
        <p:spPr>
          <a:xfrm>
            <a:off x="8036168" y="3759200"/>
            <a:ext cx="4826001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Tell the compiler that these are actually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int pointers</a:t>
            </a:r>
          </a:p>
        </p:txBody>
      </p:sp>
      <p:sp>
        <p:nvSpPr>
          <p:cNvPr id="182" name="Line"/>
          <p:cNvSpPr/>
          <p:nvPr/>
        </p:nvSpPr>
        <p:spPr>
          <a:xfrm>
            <a:off x="8996064" y="6886131"/>
            <a:ext cx="1" cy="1212005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3" name="These are void pointers to match the definition of our function pointer (two void pointer parameters, returns an int)"/>
          <p:cNvSpPr txBox="1"/>
          <p:nvPr/>
        </p:nvSpPr>
        <p:spPr>
          <a:xfrm>
            <a:off x="266700" y="95250"/>
            <a:ext cx="122809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These are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void pointers</a:t>
            </a:r>
            <a:r>
              <a:t> to match the definition of our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function pointer </a:t>
            </a:r>
            <a:r>
              <a:t>(two void pointer parameters, returns an int)</a:t>
            </a:r>
          </a:p>
        </p:txBody>
      </p:sp>
      <p:sp>
        <p:nvSpPr>
          <p:cNvPr id="184" name="Line"/>
          <p:cNvSpPr/>
          <p:nvPr/>
        </p:nvSpPr>
        <p:spPr>
          <a:xfrm flipV="1">
            <a:off x="5575449" y="2061438"/>
            <a:ext cx="1" cy="571481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" name="Now we can work with our int pointers like normal!"/>
          <p:cNvSpPr txBox="1"/>
          <p:nvPr/>
        </p:nvSpPr>
        <p:spPr>
          <a:xfrm>
            <a:off x="3162300" y="8166100"/>
            <a:ext cx="9283700" cy="138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A5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Now we can work with our int pointers like normal!</a:t>
            </a:r>
          </a:p>
        </p:txBody>
      </p:sp>
      <p:sp>
        <p:nvSpPr>
          <p:cNvPr id="186" name="Line"/>
          <p:cNvSpPr/>
          <p:nvPr/>
        </p:nvSpPr>
        <p:spPr>
          <a:xfrm>
            <a:off x="7835900" y="5003800"/>
            <a:ext cx="655065" cy="1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8750300" y="2057400"/>
            <a:ext cx="1" cy="571481"/>
          </a:xfrm>
          <a:prstGeom prst="line">
            <a:avLst/>
          </a:prstGeom>
          <a:ln w="76200">
            <a:solidFill>
              <a:srgbClr val="FFA57D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4" animBg="1" advAuto="0"/>
      <p:bldP spid="182" grpId="7" animBg="1" advAuto="0"/>
      <p:bldP spid="183" grpId="1" animBg="1" advAuto="0"/>
      <p:bldP spid="184" grpId="2" animBg="1" advAuto="0"/>
      <p:bldP spid="185" grpId="6" animBg="1" advAuto="0"/>
      <p:bldP spid="186" grpId="5" animBg="1" advAuto="0"/>
      <p:bldP spid="187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nction pointers let us pass functions as parameters to other functions"/>
          <p:cNvSpPr txBox="1"/>
          <p:nvPr/>
        </p:nvSpPr>
        <p:spPr>
          <a:xfrm>
            <a:off x="1193799" y="1108273"/>
            <a:ext cx="10617201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Download code from CANVAS</a:t>
            </a:r>
            <a:endParaRPr dirty="0"/>
          </a:p>
        </p:txBody>
      </p:sp>
      <p:sp>
        <p:nvSpPr>
          <p:cNvPr id="152" name="Void pointers let us use the same data type to store any type of data"/>
          <p:cNvSpPr txBox="1"/>
          <p:nvPr/>
        </p:nvSpPr>
        <p:spPr>
          <a:xfrm>
            <a:off x="1187450" y="4516860"/>
            <a:ext cx="10617200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b="1" dirty="0">
                <a:latin typeface="Helvetica Neue Light"/>
              </a:rPr>
              <a:t>Implement </a:t>
            </a:r>
            <a:r>
              <a:rPr lang="en-US" b="1" dirty="0">
                <a:latin typeface="Helvetica Neue"/>
              </a:rPr>
              <a:t>compare</a:t>
            </a:r>
            <a:r>
              <a:rPr lang="en-US" b="1" dirty="0">
                <a:latin typeface="Helvetica Neue Light"/>
              </a:rPr>
              <a:t> </a:t>
            </a:r>
            <a:r>
              <a:rPr lang="en-US" dirty="0">
                <a:latin typeface="Helvetica Neue Light"/>
              </a:rPr>
              <a:t>and </a:t>
            </a:r>
            <a:r>
              <a:rPr lang="en-US" b="1" dirty="0">
                <a:latin typeface="Helvetica Neue"/>
              </a:rPr>
              <a:t>print</a:t>
            </a:r>
            <a:r>
              <a:rPr lang="en-US" b="1" dirty="0">
                <a:latin typeface="Helvetica Neue Light"/>
              </a:rPr>
              <a:t> </a:t>
            </a:r>
            <a:r>
              <a:rPr lang="en-US" dirty="0">
                <a:latin typeface="Helvetica Neue Light"/>
              </a:rPr>
              <a:t>functions for</a:t>
            </a:r>
          </a:p>
          <a:p>
            <a:r>
              <a:rPr lang="en-US" b="1" dirty="0">
                <a:latin typeface="Helvetica Neue"/>
              </a:rPr>
              <a:t>doubles</a:t>
            </a:r>
            <a:r>
              <a:rPr lang="en-US" dirty="0">
                <a:latin typeface="Helvetica Neue Light"/>
              </a:rPr>
              <a:t> and </a:t>
            </a:r>
            <a:r>
              <a:rPr lang="en-US" b="1" dirty="0">
                <a:latin typeface="Helvetica Neue"/>
              </a:rPr>
              <a:t>strings</a:t>
            </a:r>
          </a:p>
          <a:p>
            <a:r>
              <a:rPr lang="en-US" dirty="0">
                <a:latin typeface="Helvetica Neue Light"/>
              </a:rPr>
              <a:t>(</a:t>
            </a:r>
            <a:r>
              <a:rPr lang="en-US" dirty="0" err="1">
                <a:latin typeface="Helvetica Neue Light"/>
              </a:rPr>
              <a:t>ints</a:t>
            </a:r>
            <a:r>
              <a:rPr lang="en-US" dirty="0">
                <a:latin typeface="Helvetica Neue Light"/>
              </a:rPr>
              <a:t> are already done as an example)</a:t>
            </a:r>
            <a:endParaRPr dirty="0">
              <a:latin typeface="Helvetica Neue Light"/>
            </a:endParaRPr>
          </a:p>
        </p:txBody>
      </p:sp>
      <p:sp>
        <p:nvSpPr>
          <p:cNvPr id="153" name="Together they let us build data types that can hold any type of data (ints, strings, structs, etc.)"/>
          <p:cNvSpPr txBox="1"/>
          <p:nvPr/>
        </p:nvSpPr>
        <p:spPr>
          <a:xfrm>
            <a:off x="774700" y="7372350"/>
            <a:ext cx="114427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b="1" dirty="0">
                <a:latin typeface="Helvetica Neue"/>
              </a:rPr>
              <a:t>Compare the runtimes </a:t>
            </a:r>
            <a:r>
              <a:rPr lang="en-US" dirty="0">
                <a:latin typeface="Helvetica Neue Light"/>
              </a:rPr>
              <a:t>of </a:t>
            </a:r>
            <a:r>
              <a:rPr lang="en-US" dirty="0" err="1">
                <a:latin typeface="Helvetica Neue Light"/>
              </a:rPr>
              <a:t>binarySearch</a:t>
            </a:r>
            <a:r>
              <a:rPr lang="en-US" dirty="0">
                <a:latin typeface="Helvetica Neue Light"/>
              </a:rPr>
              <a:t>()</a:t>
            </a:r>
          </a:p>
          <a:p>
            <a:r>
              <a:rPr lang="en-US" dirty="0">
                <a:latin typeface="Helvetica Neue Light"/>
              </a:rPr>
              <a:t>and </a:t>
            </a:r>
            <a:r>
              <a:rPr lang="en-US" dirty="0" err="1">
                <a:latin typeface="Helvetica Neue Light"/>
              </a:rPr>
              <a:t>sequentialSearch</a:t>
            </a:r>
            <a:r>
              <a:rPr lang="en-US" dirty="0">
                <a:latin typeface="Helvetica Neue Light"/>
              </a:rPr>
              <a:t>()</a:t>
            </a:r>
            <a:endParaRPr i="1" dirty="0">
              <a:latin typeface="Helvetica Neue Ligh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(they are pointers to functions)"/>
          <p:cNvSpPr txBox="1"/>
          <p:nvPr/>
        </p:nvSpPr>
        <p:spPr>
          <a:xfrm>
            <a:off x="1193800" y="2312863"/>
            <a:ext cx="10617200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4200" i="0" dirty="0">
                <a:latin typeface="Helvetica Neue Light"/>
              </a:rPr>
              <a:t>See how we use void pointers and function</a:t>
            </a:r>
          </a:p>
          <a:p>
            <a:r>
              <a:rPr lang="en-US" sz="4200" i="0" dirty="0">
                <a:latin typeface="Helvetica Neue Light"/>
              </a:rPr>
              <a:t>pointers to </a:t>
            </a:r>
            <a:r>
              <a:rPr lang="en-US" sz="4200" b="1" i="0" dirty="0">
                <a:latin typeface="Helvetica Neue Light"/>
              </a:rPr>
              <a:t>use different types of data </a:t>
            </a:r>
            <a:r>
              <a:rPr lang="en-US" sz="4200" i="0" dirty="0">
                <a:latin typeface="Helvetica Neue Light"/>
              </a:rPr>
              <a:t>with the</a:t>
            </a:r>
          </a:p>
          <a:p>
            <a:r>
              <a:rPr lang="en-US" sz="4200" i="0" dirty="0">
                <a:latin typeface="Helvetica Neue Light"/>
              </a:rPr>
              <a:t>same </a:t>
            </a:r>
            <a:r>
              <a:rPr lang="en-US" sz="4200" b="1" i="0" dirty="0" err="1"/>
              <a:t>binarySearch</a:t>
            </a:r>
            <a:r>
              <a:rPr lang="en-US" sz="4200" i="0" dirty="0">
                <a:latin typeface="Helvetica Neue Light"/>
              </a:rPr>
              <a:t>() function</a:t>
            </a:r>
            <a:endParaRPr sz="4200" dirty="0"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51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485</Words>
  <Application>Microsoft Office PowerPoint</Application>
  <PresentationFormat>Custom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Andale Mono</vt:lpstr>
      <vt:lpstr>Gill Sans</vt:lpstr>
      <vt:lpstr>Helvetica Neue</vt:lpstr>
      <vt:lpstr>Helvetica Neue Light</vt:lpstr>
      <vt:lpstr>Lucida Grande</vt:lpstr>
      <vt:lpstr>Helvetica</vt:lpstr>
      <vt:lpstr>Black</vt:lpstr>
      <vt:lpstr>Function pointers &amp; void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pointers &amp; void pointers</dc:title>
  <cp:lastModifiedBy>Fuxin Li</cp:lastModifiedBy>
  <cp:revision>72</cp:revision>
  <dcterms:modified xsi:type="dcterms:W3CDTF">2019-02-18T07:22:34Z</dcterms:modified>
</cp:coreProperties>
</file>