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</p:sldMasterIdLst>
  <p:notesMasterIdLst>
    <p:notesMasterId r:id="rId12"/>
  </p:notesMasterIdLst>
  <p:sldIdLst>
    <p:sldId id="442" r:id="rId5"/>
    <p:sldId id="426" r:id="rId6"/>
    <p:sldId id="893" r:id="rId7"/>
    <p:sldId id="894" r:id="rId8"/>
    <p:sldId id="895" r:id="rId9"/>
    <p:sldId id="896" r:id="rId10"/>
    <p:sldId id="44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ho Choi" initials="KC" lastIdx="1" clrIdx="0">
    <p:extLst>
      <p:ext uri="{19B8F6BF-5375-455C-9EA6-DF929625EA0E}">
        <p15:presenceInfo xmlns:p15="http://schemas.microsoft.com/office/powerpoint/2012/main" userId="Kiho Cho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99"/>
    <a:srgbClr val="8AB868"/>
    <a:srgbClr val="FA740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1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D3F2D-B298-4016-85B1-BB2530E7716A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A8EFA-719B-45C0-A3D3-46F270B4B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93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151BB1-0950-4F35-A080-89DB96D91E1F}"/>
              </a:ext>
            </a:extLst>
          </p:cNvPr>
          <p:cNvSpPr/>
          <p:nvPr userDrawn="1"/>
        </p:nvSpPr>
        <p:spPr>
          <a:xfrm>
            <a:off x="5638800" y="3427382"/>
            <a:ext cx="6553200" cy="90000"/>
          </a:xfrm>
          <a:prstGeom prst="rect">
            <a:avLst/>
          </a:prstGeom>
          <a:solidFill>
            <a:srgbClr val="98ACBD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91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2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919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9347200" y="6541476"/>
            <a:ext cx="2743200" cy="270856"/>
          </a:xfrm>
        </p:spPr>
        <p:txBody>
          <a:bodyPr/>
          <a:lstStyle>
            <a:lvl1pPr>
              <a:defRPr baseline="0"/>
            </a:lvl1pPr>
          </a:lstStyle>
          <a:p>
            <a:fld id="{1D9BF955-D26A-4BD6-8057-459F7E8AB8D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6BAFF5-C50F-4D17-BAA8-0C0A482B98A1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423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44A0C34-A4FB-F0A6-BF9D-EDEE578C4CD4}"/>
              </a:ext>
            </a:extLst>
          </p:cNvPr>
          <p:cNvCxnSpPr>
            <a:cxnSpLocks/>
          </p:cNvCxnSpPr>
          <p:nvPr userDrawn="1"/>
        </p:nvCxnSpPr>
        <p:spPr>
          <a:xfrm>
            <a:off x="0" y="831850"/>
            <a:ext cx="12192000" cy="0"/>
          </a:xfrm>
          <a:prstGeom prst="line">
            <a:avLst/>
          </a:prstGeom>
          <a:ln w="76200">
            <a:solidFill>
              <a:srgbClr val="E4B90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433" y="104244"/>
            <a:ext cx="1008112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394627" y="1010777"/>
            <a:ext cx="11522207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9">
            <a:extLst>
              <a:ext uri="{FF2B5EF4-FFF2-40B4-BE49-F238E27FC236}">
                <a16:creationId xmlns:a16="http://schemas.microsoft.com/office/drawing/2014/main" id="{3760BAD1-B849-8BFD-6828-9A133130AB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801351" y="6503988"/>
            <a:ext cx="1115483" cy="354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496E4B00-2D67-4C80-959F-39867D79373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19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144000"/>
          <a:lstStyle>
            <a:lvl1pPr>
              <a:defRPr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19" y="920641"/>
            <a:ext cx="11983362" cy="5342407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24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>
              <a:lnSpc>
                <a:spcPct val="120000"/>
              </a:lnSpc>
              <a:defRPr sz="20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>
              <a:lnSpc>
                <a:spcPct val="120000"/>
              </a:lnSpc>
              <a:defRPr sz="18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>
              <a:lnSpc>
                <a:spcPct val="120000"/>
              </a:lnSpc>
              <a:defRPr sz="16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>
              <a:lnSpc>
                <a:spcPct val="120000"/>
              </a:lnSpc>
              <a:defRPr sz="16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828D60-DCBC-41B1-9EBB-3AE7A5486263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248FC0-F6F4-0250-2947-7AAA130A0FE3}"/>
              </a:ext>
            </a:extLst>
          </p:cNvPr>
          <p:cNvSpPr/>
          <p:nvPr userDrawn="1"/>
        </p:nvSpPr>
        <p:spPr>
          <a:xfrm>
            <a:off x="-6350" y="811680"/>
            <a:ext cx="12198350" cy="105570"/>
          </a:xfrm>
          <a:prstGeom prst="rect">
            <a:avLst/>
          </a:prstGeom>
          <a:gradFill>
            <a:gsLst>
              <a:gs pos="95000">
                <a:srgbClr val="002060"/>
              </a:gs>
              <a:gs pos="17000">
                <a:schemeClr val="bg1">
                  <a:lumMod val="9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E5B3D6-5EF1-0477-1E65-FFB573E67655}"/>
              </a:ext>
            </a:extLst>
          </p:cNvPr>
          <p:cNvSpPr txBox="1"/>
          <p:nvPr userDrawn="1"/>
        </p:nvSpPr>
        <p:spPr>
          <a:xfrm>
            <a:off x="9376379" y="424331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인하공전 컴퓨터 정보 과</a:t>
            </a:r>
          </a:p>
        </p:txBody>
      </p:sp>
    </p:spTree>
    <p:extLst>
      <p:ext uri="{BB962C8B-B14F-4D97-AF65-F5344CB8AC3E}">
        <p14:creationId xmlns:p14="http://schemas.microsoft.com/office/powerpoint/2010/main" val="13482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Calibri" panose="020F050202020403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024CCB-D130-46BF-AEB9-AB674548F470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46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C1F0D1-0BFA-4420-9C00-EFAA6C3D8E9E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82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7D20E2-FF0D-4BA1-A23D-EF129486922F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44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172C4E-CCC8-4FF2-AC13-DB68F722C3C1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EAECF3-DA10-42E5-9A9C-5A79DB1280A6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9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D869F7-9B7E-4F1A-897D-D6EBBF1A3D44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44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3AC378-CAA3-45D7-966E-1FAAD3521870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8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7039" y="93887"/>
            <a:ext cx="12084960" cy="700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7038" y="1031872"/>
            <a:ext cx="120849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47200" y="6374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91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1" r:id="rId12"/>
    <p:sldLayoutId id="2147483668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j-cs"/>
        </a:defRPr>
      </a:lvl1pPr>
    </p:titleStyle>
    <p:bodyStyle>
      <a:lvl1pPr marL="268288" indent="-268288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tabLst>
          <a:tab pos="268288" algn="l"/>
        </a:tabLst>
        <a:defRPr sz="2800" b="1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­"/>
        <a:defRPr sz="24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»"/>
        <a:defRPr sz="18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8612" y="1610867"/>
            <a:ext cx="10515600" cy="1598153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/>
              <a:t>빅데이터 처리</a:t>
            </a:r>
            <a:br>
              <a:rPr lang="en-US" altLang="ko-KR" sz="6600" dirty="0"/>
            </a:br>
            <a:r>
              <a:rPr lang="en-US" altLang="ko-KR" sz="3200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ko-KR" altLang="en-US" sz="3200" dirty="0">
                <a:solidFill>
                  <a:schemeClr val="bg2">
                    <a:lumMod val="50000"/>
                  </a:schemeClr>
                </a:solidFill>
              </a:rPr>
              <a:t>과제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838200" y="4627563"/>
            <a:ext cx="10515600" cy="757237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  <a:cs typeface="+mj-cs"/>
              </a:rPr>
              <a:t>2</a:t>
            </a: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cs typeface="+mj-cs"/>
              </a:rPr>
              <a:t>주차</a:t>
            </a:r>
            <a:endParaRPr lang="ko-KR" altLang="en-US" sz="3600" dirty="0">
              <a:solidFill>
                <a:schemeClr val="bg2">
                  <a:lumMod val="50000"/>
                </a:schemeClr>
              </a:solidFill>
              <a:cs typeface="+mj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9A8571-F264-105F-4C18-4673E33E76AE}"/>
              </a:ext>
            </a:extLst>
          </p:cNvPr>
          <p:cNvSpPr/>
          <p:nvPr/>
        </p:nvSpPr>
        <p:spPr>
          <a:xfrm>
            <a:off x="6272980" y="3339000"/>
            <a:ext cx="5919019" cy="90000"/>
          </a:xfrm>
          <a:prstGeom prst="rect">
            <a:avLst/>
          </a:prstGeom>
          <a:gradFill>
            <a:gsLst>
              <a:gs pos="81000">
                <a:srgbClr val="002060"/>
              </a:gs>
              <a:gs pos="17000">
                <a:schemeClr val="tx2">
                  <a:lumMod val="20000"/>
                  <a:lumOff val="80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1764AE-2B9C-E708-07BD-AE387A3918DB}"/>
              </a:ext>
            </a:extLst>
          </p:cNvPr>
          <p:cNvSpPr/>
          <p:nvPr/>
        </p:nvSpPr>
        <p:spPr>
          <a:xfrm>
            <a:off x="7828384" y="3523091"/>
            <a:ext cx="4363616" cy="90000"/>
          </a:xfrm>
          <a:prstGeom prst="rect">
            <a:avLst/>
          </a:prstGeom>
          <a:gradFill>
            <a:gsLst>
              <a:gs pos="81000">
                <a:srgbClr val="002060"/>
              </a:gs>
              <a:gs pos="17000">
                <a:schemeClr val="tx2">
                  <a:lumMod val="20000"/>
                  <a:lumOff val="80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92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6A854-0C36-7E68-900E-F939ED35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1-</a:t>
            </a:r>
            <a:r>
              <a:rPr lang="ko-KR" altLang="en-US" dirty="0"/>
              <a:t>네이버 </a:t>
            </a:r>
            <a:r>
              <a:rPr lang="en-US" altLang="ko-KR" dirty="0"/>
              <a:t>API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D8E0C04-F512-729E-EC53-14170E5FB229}"/>
              </a:ext>
            </a:extLst>
          </p:cNvPr>
          <p:cNvSpPr txBox="1">
            <a:spLocks/>
          </p:cNvSpPr>
          <p:nvPr/>
        </p:nvSpPr>
        <p:spPr>
          <a:xfrm>
            <a:off x="104319" y="908284"/>
            <a:ext cx="11983362" cy="2793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8288" indent="-268288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tabLst>
                <a:tab pos="268288" algn="l"/>
              </a:tabLst>
              <a:defRPr sz="2400" b="1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맑은 고딕" panose="020B0503020000020004" pitchFamily="50" charset="-127"/>
              <a:buChar char="­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맑은 고딕" panose="020B0503020000020004" pitchFamily="50" charset="-127"/>
              <a:buChar char="»"/>
              <a:defRPr sz="1600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네이버 </a:t>
            </a:r>
            <a:r>
              <a:rPr lang="en-US" altLang="ko-KR" dirty="0"/>
              <a:t>API ‘</a:t>
            </a:r>
            <a:r>
              <a:rPr lang="ko-KR" altLang="en-US" dirty="0">
                <a:solidFill>
                  <a:srgbClr val="0000FF"/>
                </a:solidFill>
              </a:rPr>
              <a:t>뉴스</a:t>
            </a:r>
            <a:r>
              <a:rPr lang="en-US" altLang="ko-KR" dirty="0"/>
              <a:t>’</a:t>
            </a:r>
            <a:r>
              <a:rPr lang="ko-KR" altLang="en-US" dirty="0"/>
              <a:t>에서  </a:t>
            </a:r>
            <a:r>
              <a:rPr lang="ko-KR" altLang="en-US" dirty="0">
                <a:solidFill>
                  <a:srgbClr val="0000FF"/>
                </a:solidFill>
              </a:rPr>
              <a:t>자신이 선택한 검색어로 </a:t>
            </a:r>
            <a:r>
              <a:rPr lang="ko-KR" altLang="en-US" dirty="0"/>
              <a:t>검색한  결과를 </a:t>
            </a:r>
            <a:r>
              <a:rPr lang="ko-KR" altLang="en-US" dirty="0" err="1"/>
              <a:t>크롤링</a:t>
            </a:r>
            <a:r>
              <a:rPr lang="ko-KR" altLang="en-US" dirty="0"/>
              <a:t> 하여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파일로 저장 하는 프로그램 작성</a:t>
            </a:r>
            <a:endParaRPr lang="en-US" altLang="ko-KR" dirty="0"/>
          </a:p>
          <a:p>
            <a:r>
              <a:rPr lang="ko-KR" altLang="en-US" dirty="0"/>
              <a:t>사용 코드 </a:t>
            </a:r>
            <a:r>
              <a:rPr lang="en-US" altLang="ko-KR" dirty="0"/>
              <a:t>:</a:t>
            </a:r>
            <a:r>
              <a:rPr lang="en-US" altLang="ko-KR" dirty="0" err="1"/>
              <a:t>naver_nvBig_test.ipynb</a:t>
            </a:r>
            <a:endParaRPr lang="en-US" altLang="ko-KR" dirty="0"/>
          </a:p>
          <a:p>
            <a:r>
              <a:rPr lang="ko-KR" altLang="en-US" dirty="0"/>
              <a:t>제출</a:t>
            </a:r>
            <a:endParaRPr lang="en-US" altLang="ko-KR" dirty="0"/>
          </a:p>
          <a:p>
            <a:pPr lvl="1"/>
            <a:r>
              <a:rPr lang="en-US" altLang="ko-KR" dirty="0"/>
              <a:t>task-1.py</a:t>
            </a:r>
          </a:p>
          <a:p>
            <a:pPr lvl="1"/>
            <a:r>
              <a:rPr lang="en-US" altLang="ko-KR" dirty="0"/>
              <a:t>task-1.json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36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6A854-0C36-7E68-900E-F939ED35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1-</a:t>
            </a:r>
            <a:r>
              <a:rPr lang="ko-KR" altLang="en-US" dirty="0"/>
              <a:t>네이버 </a:t>
            </a:r>
            <a:r>
              <a:rPr lang="en-US" altLang="ko-KR" dirty="0"/>
              <a:t>API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D8E0C04-F512-729E-EC53-14170E5FB229}"/>
              </a:ext>
            </a:extLst>
          </p:cNvPr>
          <p:cNvSpPr txBox="1">
            <a:spLocks/>
          </p:cNvSpPr>
          <p:nvPr/>
        </p:nvSpPr>
        <p:spPr>
          <a:xfrm>
            <a:off x="104319" y="908285"/>
            <a:ext cx="11983362" cy="2520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8288" indent="-268288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tabLst>
                <a:tab pos="268288" algn="l"/>
              </a:tabLst>
              <a:defRPr sz="2400" b="1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맑은 고딕" panose="020B0503020000020004" pitchFamily="50" charset="-127"/>
              <a:buChar char="­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맑은 고딕" panose="020B0503020000020004" pitchFamily="50" charset="-127"/>
              <a:buChar char="»"/>
              <a:defRPr sz="1600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네이버 </a:t>
            </a:r>
            <a:r>
              <a:rPr lang="en-US" altLang="ko-KR" dirty="0"/>
              <a:t>API ‘</a:t>
            </a:r>
            <a:r>
              <a:rPr lang="ko-KR" altLang="en-US" dirty="0">
                <a:solidFill>
                  <a:srgbClr val="0000FF"/>
                </a:solidFill>
              </a:rPr>
              <a:t>블로그</a:t>
            </a:r>
            <a:r>
              <a:rPr lang="en-US" altLang="ko-KR" dirty="0"/>
              <a:t>’</a:t>
            </a:r>
            <a:r>
              <a:rPr lang="ko-KR" altLang="en-US" dirty="0"/>
              <a:t>에서 자신이 선택한 검색어로  검색한 결과를 </a:t>
            </a:r>
            <a:r>
              <a:rPr lang="ko-KR" altLang="en-US" dirty="0" err="1"/>
              <a:t>크롤링</a:t>
            </a:r>
            <a:r>
              <a:rPr lang="ko-KR" altLang="en-US" dirty="0"/>
              <a:t> 하여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파일로 저장 하는 프로그램 작성</a:t>
            </a:r>
            <a:endParaRPr lang="en-US" altLang="ko-KR" dirty="0"/>
          </a:p>
          <a:p>
            <a:r>
              <a:rPr lang="ko-KR" altLang="en-US" dirty="0"/>
              <a:t>사용 코드 </a:t>
            </a:r>
            <a:r>
              <a:rPr lang="en-US" altLang="ko-KR" dirty="0"/>
              <a:t>:</a:t>
            </a:r>
            <a:r>
              <a:rPr lang="en-US" altLang="ko-KR" dirty="0" err="1"/>
              <a:t>naver_nvBig_test.ipynb</a:t>
            </a:r>
            <a:endParaRPr lang="en-US" altLang="ko-KR" dirty="0"/>
          </a:p>
          <a:p>
            <a:r>
              <a:rPr lang="ko-KR" altLang="en-US" dirty="0"/>
              <a:t>제출</a:t>
            </a:r>
            <a:endParaRPr lang="en-US" altLang="ko-KR" dirty="0"/>
          </a:p>
          <a:p>
            <a:pPr lvl="1"/>
            <a:r>
              <a:rPr lang="en-US" altLang="ko-KR" dirty="0"/>
              <a:t>task-1_add.py</a:t>
            </a:r>
          </a:p>
          <a:p>
            <a:pPr lvl="1"/>
            <a:r>
              <a:rPr lang="en-US" altLang="ko-KR" dirty="0"/>
              <a:t>task-1_add.json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80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6A854-0C36-7E68-900E-F939ED35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2-</a:t>
            </a:r>
            <a:r>
              <a:rPr lang="ko-KR" altLang="en-US" dirty="0"/>
              <a:t>공공 데이터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D8E0C04-F512-729E-EC53-14170E5FB229}"/>
              </a:ext>
            </a:extLst>
          </p:cNvPr>
          <p:cNvSpPr txBox="1">
            <a:spLocks/>
          </p:cNvSpPr>
          <p:nvPr/>
        </p:nvSpPr>
        <p:spPr>
          <a:xfrm>
            <a:off x="104319" y="908284"/>
            <a:ext cx="11983362" cy="2793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8288" indent="-268288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tabLst>
                <a:tab pos="268288" algn="l"/>
              </a:tabLst>
              <a:defRPr sz="2400" b="1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맑은 고딕" panose="020B0503020000020004" pitchFamily="50" charset="-127"/>
              <a:buChar char="­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맑은 고딕" panose="020B0503020000020004" pitchFamily="50" charset="-127"/>
              <a:buChar char="»"/>
              <a:defRPr sz="1600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공공데이터 포털 의 출입국 관광 통계 서비스를 이용하여 </a:t>
            </a:r>
            <a:r>
              <a:rPr lang="en-US" altLang="ko-KR" dirty="0"/>
              <a:t>2019</a:t>
            </a:r>
            <a:r>
              <a:rPr lang="ko-KR" altLang="en-US" dirty="0"/>
              <a:t>년부터 </a:t>
            </a:r>
            <a:r>
              <a:rPr lang="en-US" altLang="ko-KR" dirty="0"/>
              <a:t>2021</a:t>
            </a:r>
            <a:r>
              <a:rPr lang="ko-KR" altLang="en-US" dirty="0"/>
              <a:t>년까지 우리나라에 입국한 미국인의  수를 파일로 저장 </a:t>
            </a:r>
            <a:r>
              <a:rPr lang="ko-KR" altLang="en-US" dirty="0" err="1"/>
              <a:t>하시오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사용 코드 </a:t>
            </a:r>
            <a:r>
              <a:rPr lang="en-US" altLang="ko-KR" dirty="0"/>
              <a:t>:  </a:t>
            </a:r>
            <a:r>
              <a:rPr lang="en-US" altLang="ko-KR" dirty="0" err="1"/>
              <a:t>open_api_test.ipynb</a:t>
            </a:r>
            <a:endParaRPr lang="en-US" altLang="ko-KR" dirty="0"/>
          </a:p>
          <a:p>
            <a:r>
              <a:rPr lang="ko-KR" altLang="en-US" dirty="0"/>
              <a:t>제출</a:t>
            </a:r>
            <a:endParaRPr lang="en-US" altLang="ko-KR" dirty="0"/>
          </a:p>
          <a:p>
            <a:pPr lvl="1"/>
            <a:r>
              <a:rPr lang="en-US" altLang="ko-KR" dirty="0"/>
              <a:t>Task-2.py</a:t>
            </a:r>
          </a:p>
          <a:p>
            <a:pPr lvl="1"/>
            <a:r>
              <a:rPr lang="en-US" altLang="ko-KR" dirty="0"/>
              <a:t>Task-2.json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803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6A854-0C36-7E68-900E-F939ED35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3-</a:t>
            </a: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D8E0C04-F512-729E-EC53-14170E5FB229}"/>
              </a:ext>
            </a:extLst>
          </p:cNvPr>
          <p:cNvSpPr txBox="1">
            <a:spLocks/>
          </p:cNvSpPr>
          <p:nvPr/>
        </p:nvSpPr>
        <p:spPr>
          <a:xfrm>
            <a:off x="104319" y="908284"/>
            <a:ext cx="11983362" cy="2793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8288" indent="-268288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tabLst>
                <a:tab pos="268288" algn="l"/>
              </a:tabLst>
              <a:defRPr sz="2400" b="1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맑은 고딕" panose="020B0503020000020004" pitchFamily="50" charset="-127"/>
              <a:buChar char="­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맑은 고딕" panose="020B0503020000020004" pitchFamily="50" charset="-127"/>
              <a:buChar char="»"/>
              <a:defRPr sz="1600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2AD3122-9D2C-B9CF-95C8-191E394E1673}"/>
              </a:ext>
            </a:extLst>
          </p:cNvPr>
          <p:cNvSpPr txBox="1">
            <a:spLocks/>
          </p:cNvSpPr>
          <p:nvPr/>
        </p:nvSpPr>
        <p:spPr>
          <a:xfrm>
            <a:off x="256719" y="1060684"/>
            <a:ext cx="11983362" cy="22774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8288" indent="-268288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tabLst>
                <a:tab pos="268288" algn="l"/>
              </a:tabLst>
              <a:defRPr sz="2400" b="1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맑은 고딕" panose="020B0503020000020004" pitchFamily="50" charset="-127"/>
              <a:buChar char="­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맑은 고딕" panose="020B0503020000020004" pitchFamily="50" charset="-127"/>
              <a:buChar char="»"/>
              <a:defRPr sz="1600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넷프릭스의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r>
              <a:rPr lang="ko-KR" altLang="en-US" dirty="0"/>
              <a:t> 허용 여부를 확인하기 위하여</a:t>
            </a:r>
            <a:r>
              <a:rPr lang="en-US" altLang="ko-KR" dirty="0"/>
              <a:t> robots.txt  </a:t>
            </a:r>
            <a:r>
              <a:rPr lang="ko-KR" altLang="en-US" dirty="0"/>
              <a:t>파일을 </a:t>
            </a:r>
            <a:r>
              <a:rPr lang="ko-KR" altLang="en-US" dirty="0" err="1"/>
              <a:t>확인하시오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할리스</a:t>
            </a:r>
            <a:r>
              <a:rPr lang="ko-KR" altLang="en-US" dirty="0"/>
              <a:t> 커피의 전국 매장 정보를 첫번째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10</a:t>
            </a:r>
            <a:r>
              <a:rPr lang="ko-KR" altLang="en-US" dirty="0"/>
              <a:t>페이지 까지 </a:t>
            </a:r>
            <a:r>
              <a:rPr lang="ko-KR" altLang="en-US" dirty="0" err="1"/>
              <a:t>크롤링</a:t>
            </a:r>
            <a:r>
              <a:rPr lang="ko-KR" altLang="en-US" dirty="0"/>
              <a:t> 하여 </a:t>
            </a:r>
            <a:r>
              <a:rPr lang="en-US" altLang="ko-KR" dirty="0"/>
              <a:t>csv </a:t>
            </a:r>
            <a:r>
              <a:rPr lang="ko-KR" altLang="en-US" dirty="0"/>
              <a:t>파일로 저장 </a:t>
            </a:r>
            <a:r>
              <a:rPr lang="ko-KR" altLang="en-US" dirty="0" err="1"/>
              <a:t>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 코드 </a:t>
            </a:r>
            <a:r>
              <a:rPr lang="en-US" altLang="ko-KR" dirty="0"/>
              <a:t>:  </a:t>
            </a:r>
            <a:r>
              <a:rPr lang="en-US" altLang="ko-KR" dirty="0" err="1"/>
              <a:t>hollys_org.ipynb</a:t>
            </a:r>
            <a:endParaRPr lang="en-US" altLang="ko-KR" dirty="0"/>
          </a:p>
          <a:p>
            <a:r>
              <a:rPr lang="ko-KR" altLang="en-US" dirty="0"/>
              <a:t>제출</a:t>
            </a:r>
            <a:endParaRPr lang="en-US" altLang="ko-KR" dirty="0"/>
          </a:p>
          <a:p>
            <a:pPr lvl="1"/>
            <a:r>
              <a:rPr lang="en-US" altLang="ko-KR" dirty="0"/>
              <a:t>Task-3-netflix.-robots.txt</a:t>
            </a:r>
          </a:p>
          <a:p>
            <a:pPr lvl="1"/>
            <a:r>
              <a:rPr lang="en-US" altLang="ko-KR" dirty="0"/>
              <a:t>Task-3.csv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7453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6A854-0C36-7E68-900E-F939ED35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4-</a:t>
            </a:r>
            <a:r>
              <a:rPr lang="ko-KR" altLang="en-US" dirty="0"/>
              <a:t>한글 분석</a:t>
            </a:r>
            <a:r>
              <a:rPr lang="en-US" altLang="ko-KR" dirty="0"/>
              <a:t>- </a:t>
            </a:r>
            <a:r>
              <a:rPr lang="ko-KR" altLang="en-US" dirty="0"/>
              <a:t>워드 클라우드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D8E0C04-F512-729E-EC53-14170E5FB229}"/>
              </a:ext>
            </a:extLst>
          </p:cNvPr>
          <p:cNvSpPr txBox="1">
            <a:spLocks/>
          </p:cNvSpPr>
          <p:nvPr/>
        </p:nvSpPr>
        <p:spPr>
          <a:xfrm>
            <a:off x="104319" y="908284"/>
            <a:ext cx="11983362" cy="2793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8288" indent="-268288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tabLst>
                <a:tab pos="268288" algn="l"/>
              </a:tabLst>
              <a:defRPr sz="2400" b="1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맑은 고딕" panose="020B0503020000020004" pitchFamily="50" charset="-127"/>
              <a:buChar char="­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맑은 고딕" panose="020B0503020000020004" pitchFamily="50" charset="-127"/>
              <a:buChar char="»"/>
              <a:defRPr sz="1600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2AD3122-9D2C-B9CF-95C8-191E394E1673}"/>
              </a:ext>
            </a:extLst>
          </p:cNvPr>
          <p:cNvSpPr txBox="1">
            <a:spLocks/>
          </p:cNvSpPr>
          <p:nvPr/>
        </p:nvSpPr>
        <p:spPr>
          <a:xfrm>
            <a:off x="256719" y="1060684"/>
            <a:ext cx="11983362" cy="22774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8288" indent="-268288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tabLst>
                <a:tab pos="268288" algn="l"/>
              </a:tabLst>
              <a:defRPr sz="2400" b="1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맑은 고딕" panose="020B0503020000020004" pitchFamily="50" charset="-127"/>
              <a:buChar char="­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맑은 고딕" panose="020B0503020000020004" pitchFamily="50" charset="-127"/>
              <a:buChar char="»"/>
              <a:defRPr sz="1600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과제 </a:t>
            </a:r>
            <a:r>
              <a:rPr lang="en-US" altLang="ko-KR" dirty="0"/>
              <a:t>1</a:t>
            </a:r>
            <a:r>
              <a:rPr lang="ko-KR" altLang="en-US" dirty="0"/>
              <a:t>에서 저장한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파일을 이용하여 단어의 빈도를 계산하고 </a:t>
            </a:r>
            <a:r>
              <a:rPr lang="en-US" altLang="ko-KR" dirty="0" err="1"/>
              <a:t>wordcloud</a:t>
            </a:r>
            <a:r>
              <a:rPr lang="en-US" altLang="ko-KR" dirty="0"/>
              <a:t> </a:t>
            </a:r>
            <a:r>
              <a:rPr lang="ko-KR" altLang="en-US" dirty="0"/>
              <a:t>이미지를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만드시오</a:t>
            </a:r>
            <a:endParaRPr lang="en-US" altLang="ko-KR" dirty="0"/>
          </a:p>
          <a:p>
            <a:r>
              <a:rPr lang="ko-KR" altLang="en-US" dirty="0"/>
              <a:t>사용 코드 </a:t>
            </a:r>
            <a:r>
              <a:rPr lang="en-US" altLang="ko-KR" dirty="0"/>
              <a:t>:  </a:t>
            </a:r>
            <a:r>
              <a:rPr lang="en-US" altLang="ko-KR" dirty="0" err="1"/>
              <a:t>word_test.ipynb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제출 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Task-4.jpg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650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8612" y="1610867"/>
            <a:ext cx="10515600" cy="1598153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수고하셨습니다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838200" y="4627563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jhmin@inhatc.ac.kr</a:t>
            </a:r>
            <a:endParaRPr lang="ko-KR" altLang="en-US" sz="3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9A8571-F264-105F-4C18-4673E33E76AE}"/>
              </a:ext>
            </a:extLst>
          </p:cNvPr>
          <p:cNvSpPr/>
          <p:nvPr/>
        </p:nvSpPr>
        <p:spPr>
          <a:xfrm>
            <a:off x="5996412" y="3339000"/>
            <a:ext cx="6195588" cy="90000"/>
          </a:xfrm>
          <a:prstGeom prst="rect">
            <a:avLst/>
          </a:prstGeom>
          <a:gradFill>
            <a:gsLst>
              <a:gs pos="81000">
                <a:srgbClr val="002060"/>
              </a:gs>
              <a:gs pos="17000">
                <a:schemeClr val="tx2">
                  <a:lumMod val="20000"/>
                  <a:lumOff val="80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28819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30DF9F47E88B047A0695E9C3DC9F515" ma:contentTypeVersion="0" ma:contentTypeDescription="새 문서를 만듭니다." ma:contentTypeScope="" ma:versionID="47b515163c9168915aada081291178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62EBFE-E179-4536-9B4A-59F3E0187A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DD8169E-24A0-4D43-A686-0BE92F93E254}">
  <ds:schemaRefs>
    <ds:schemaRef ds:uri="http://purl.org/dc/terms/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D0C208C-AED1-4440-9261-53183403D2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12625</TotalTime>
  <Words>232</Words>
  <Application>Microsoft Office PowerPoint</Application>
  <PresentationFormat>와이드스크린</PresentationFormat>
  <Paragraphs>58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Wingdings</vt:lpstr>
      <vt:lpstr>디자인 사용자 지정</vt:lpstr>
      <vt:lpstr>빅데이터 처리 - 과제</vt:lpstr>
      <vt:lpstr>과제1-네이버 API 크롤링</vt:lpstr>
      <vt:lpstr>과제1-네이버 API 크롤링 (선택)</vt:lpstr>
      <vt:lpstr>과제2-공공 데이터 api 크롤링</vt:lpstr>
      <vt:lpstr>과제3-정적 웹 페이지 크롤링</vt:lpstr>
      <vt:lpstr>과제4-한글 분석- 워드 클라우드</vt:lpstr>
      <vt:lpstr>수고하셨습니다</vt:lpstr>
    </vt:vector>
  </TitlesOfParts>
  <Company>SAMSUNG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오창윤</cp:lastModifiedBy>
  <cp:revision>902</cp:revision>
  <dcterms:created xsi:type="dcterms:W3CDTF">2019-03-14T00:45:06Z</dcterms:created>
  <dcterms:modified xsi:type="dcterms:W3CDTF">2022-09-03T05:25:30Z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C:\Users\ulsiguya\Desktop\SR Template wide.pptx</vt:lpwstr>
  </property>
  <property fmtid="{D5CDD505-2E9C-101B-9397-08002B2CF9AE}" pid="4" name="ContentTypeId">
    <vt:lpwstr>0x010100A30DF9F47E88B047A0695E9C3DC9F515</vt:lpwstr>
  </property>
</Properties>
</file>