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C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AC8DD-1C00-462C-A4F8-5B296AABE62B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52303-0E4B-4883-A4D6-48BD17D5A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758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52303-0E4B-4883-A4D6-48BD17D5AA4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67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52303-0E4B-4883-A4D6-48BD17D5AA4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009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52303-0E4B-4883-A4D6-48BD17D5AA4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12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52303-0E4B-4883-A4D6-48BD17D5AA4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56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52303-0E4B-4883-A4D6-48BD17D5AA4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95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7D20A-6DD5-FB65-4425-D98B9A0DB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8B77A0-D2A8-9602-CD31-0AF33D2B9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8BA7B-401D-1442-5E7E-FEA4E121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35E4-BEA9-4DC7-AD4B-08929F52DA91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D941F-C371-1B32-3459-7A4109F2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EE06-DDE9-FFFC-6D95-4D2E8BBD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9C94-5697-4235-B95D-2D82D7C6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04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E0F48-0A35-9DC0-928D-36C2E0DD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76F49E-85AA-3039-DA35-D3EFE99A3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C77413-D2B6-9F77-7B74-DE3C6E7B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35E4-BEA9-4DC7-AD4B-08929F52DA91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1013D-B921-8D03-BFF1-CC59E59E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091EE0-3040-B51D-545D-93D8799C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9C94-5697-4235-B95D-2D82D7C6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2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607286-334F-598D-DB59-6A5B7FF21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B3F155-8446-BD9F-C434-149F9F49D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8720B-B82D-6D5F-1BFA-9D70DB2D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35E4-BEA9-4DC7-AD4B-08929F52DA91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3CEB5-0AF0-C9C7-9427-9DEAF6AF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9A63F5-D0BD-AAFF-F241-78948FC8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9C94-5697-4235-B95D-2D82D7C6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1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8004B-CA1C-85A6-1BD0-334A386E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BAED8-4020-9535-5A4D-E247A8DE7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92A44-AD18-C22E-EB1B-67CF085A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35E4-BEA9-4DC7-AD4B-08929F52DA91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92291-221A-BF6A-2316-DF729CCB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7C0D6-30A4-68D1-6DF7-4A06D766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9C94-5697-4235-B95D-2D82D7C674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37F708-864F-4A5A-F026-63D0BCE45336}"/>
              </a:ext>
            </a:extLst>
          </p:cNvPr>
          <p:cNvSpPr/>
          <p:nvPr userDrawn="1"/>
        </p:nvSpPr>
        <p:spPr>
          <a:xfrm>
            <a:off x="0" y="777899"/>
            <a:ext cx="12192000" cy="163630"/>
          </a:xfrm>
          <a:prstGeom prst="rect">
            <a:avLst/>
          </a:prstGeom>
          <a:solidFill>
            <a:srgbClr val="26C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01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3F444-F0D5-5B47-E4E9-F0DCA151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2BEEDD-01DD-C3A1-1E84-CDCB9EBC3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B1A04-A534-7283-763E-5555F0F6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35E4-BEA9-4DC7-AD4B-08929F52DA91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90C6D-C5BF-EF03-C256-89702D37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17A34-1881-77F1-26F9-550339D1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9C94-5697-4235-B95D-2D82D7C6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81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60BD2-84CB-D8F9-D3BE-E9E54AA4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AE386-5AC7-FB68-B529-1A6BED6DA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BD7683-4A0D-B164-C1C0-8B695EF6E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00FFA5-741E-94BA-82ED-FBAE0C1B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35E4-BEA9-4DC7-AD4B-08929F52DA91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37837C-25DD-8027-7F5A-5D91A0D4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2349E9-6000-13EC-1DEB-C143BE33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9C94-5697-4235-B95D-2D82D7C6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84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0C402-3FBF-EC4A-5A66-4747A6FC1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D10984-381D-40C1-1A25-01DF86DEF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5081D5-ED65-00BA-3F5A-6AA2EEA8C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ED9687-EEEF-46F3-CEA5-151097B0F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F14726-22B1-641D-17F0-86EF10206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CFBAD6-3E12-6C29-FE0E-051FA43B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35E4-BEA9-4DC7-AD4B-08929F52DA91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10BFFE-FD00-54A6-36D2-EEE162D8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B565E7-E923-AEBD-8825-ED053EE6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9C94-5697-4235-B95D-2D82D7C6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3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9CB09-6511-C77E-56AC-4B0707DC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D126B0-EE90-6530-66F5-05EC57B2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35E4-BEA9-4DC7-AD4B-08929F52DA91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101872-E0A7-F763-F277-EBF75902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EA5BD2-54AC-73E9-5D79-7F0CA6C4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9C94-5697-4235-B95D-2D82D7C6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73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7B27C8-9FD9-6AFF-1B07-7DB1DDB9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35E4-BEA9-4DC7-AD4B-08929F52DA91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7E5A83-D24E-F181-1100-4406928A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6CC848-D35C-AA3F-7557-93ACFB9F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9C94-5697-4235-B95D-2D82D7C6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95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42DA7-7D50-8CB7-7EA4-217D6F20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3FDFF5-38BF-AD73-F8CB-3E22C8BFB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1667D9-D962-67CB-DBD4-614AE2314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D343C0-481A-D4E4-D376-33264970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35E4-BEA9-4DC7-AD4B-08929F52DA91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D309FB-C03A-1412-B68B-7FB998D3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953AE8-9A5C-BE15-A1F3-525969FE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9C94-5697-4235-B95D-2D82D7C6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5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63C74-2A12-8E23-AE4A-225EA125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B63BB4-B92F-A43C-2B84-C9A7C7D2D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0BAE52-FD1D-AD72-9FA5-91EC91B19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48339A-1E06-31F5-4AF4-A5D785FC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35E4-BEA9-4DC7-AD4B-08929F52DA91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84B89A-6DF9-C209-347A-6525FF90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B8FCAF-AB93-4260-9555-B6492823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9C94-5697-4235-B95D-2D82D7C6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55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C62EE5-02CB-76FA-8917-0664DFBA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86A88E-9F3E-85C7-4AA9-3D2CE1C14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13D4F-E181-D6D9-69BD-AF7349D83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D35E4-BEA9-4DC7-AD4B-08929F52DA91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30EEF5-1595-AE7C-3AD2-0E2FA422C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39487-9EA9-BC97-B9A3-79303124A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B9C94-5697-4235-B95D-2D82D7C6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65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1065B1-5BE5-485D-8E4B-DCF68B9E750D}"/>
              </a:ext>
            </a:extLst>
          </p:cNvPr>
          <p:cNvSpPr txBox="1"/>
          <p:nvPr/>
        </p:nvSpPr>
        <p:spPr>
          <a:xfrm>
            <a:off x="171450" y="168698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2D/3D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차이점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E0FDD-2A87-590D-85D3-3E8F1B4EDB32}"/>
              </a:ext>
            </a:extLst>
          </p:cNvPr>
          <p:cNvSpPr txBox="1"/>
          <p:nvPr/>
        </p:nvSpPr>
        <p:spPr>
          <a:xfrm>
            <a:off x="171450" y="1190634"/>
            <a:ext cx="6097044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2D 게임</a:t>
            </a:r>
          </a:p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그래픽 : 2차원 평면에 그림, 픽셀/도트</a:t>
            </a:r>
          </a:p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시점 : </a:t>
            </a:r>
            <a:r>
              <a:rPr lang="ko-KR" altLang="en-US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Top-down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side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조작 : 간단한 방향키와 버튼</a:t>
            </a:r>
          </a:p>
          <a:p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3D 게임</a:t>
            </a:r>
          </a:p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그래픽 : 3차원 공간에 그림, 3D 모델링 기술</a:t>
            </a:r>
          </a:p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시점 : 자유 각도</a:t>
            </a:r>
          </a:p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조작 : 더 많은 컨트롤러(VR 등)</a:t>
            </a:r>
          </a:p>
          <a:p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BC7C9-0C4A-021C-5FF7-BCD21C6EC509}"/>
              </a:ext>
            </a:extLst>
          </p:cNvPr>
          <p:cNvSpPr txBox="1"/>
          <p:nvPr/>
        </p:nvSpPr>
        <p:spPr>
          <a:xfrm>
            <a:off x="9504152" y="0"/>
            <a:ext cx="2687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/>
              <a:t>3D기초(01) 3D 기초 개념</a:t>
            </a:r>
          </a:p>
        </p:txBody>
      </p:sp>
    </p:spTree>
    <p:extLst>
      <p:ext uri="{BB962C8B-B14F-4D97-AF65-F5344CB8AC3E}">
        <p14:creationId xmlns:p14="http://schemas.microsoft.com/office/powerpoint/2010/main" val="177997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6E0FDD-2A87-590D-85D3-3E8F1B4EDB32}"/>
              </a:ext>
            </a:extLst>
          </p:cNvPr>
          <p:cNvSpPr txBox="1"/>
          <p:nvPr/>
        </p:nvSpPr>
        <p:spPr>
          <a:xfrm>
            <a:off x="171450" y="1190634"/>
            <a:ext cx="1202055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[ Renderer </a:t>
            </a:r>
            <a:r>
              <a:rPr lang="en-US" altLang="ko-KR" sz="16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(Rendering Engine) </a:t>
            </a:r>
            <a:r>
              <a:rPr lang="en-US" altLang="ko-KR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]</a:t>
            </a:r>
            <a:endParaRPr lang="ko-KR" altLang="en-US" sz="24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 : 3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차원 표현을 모니터에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2D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로 그려낸다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(rendering)</a:t>
            </a:r>
          </a:p>
          <a:p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[ </a:t>
            </a:r>
            <a:r>
              <a:rPr lang="ko-KR" altLang="en-US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기하학적 모델링</a:t>
            </a:r>
            <a:r>
              <a:rPr lang="en-US" altLang="ko-KR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(Geometric modeling) </a:t>
            </a:r>
            <a:r>
              <a:rPr lang="en-US" altLang="ko-KR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]</a:t>
            </a:r>
            <a:endParaRPr lang="ko-KR" altLang="en-US" sz="24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 : 3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차원 객체의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Mesh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(model)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점들의 집합으로 표현하는 것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[ </a:t>
            </a:r>
            <a:r>
              <a:rPr lang="ko-KR" altLang="en-US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모델</a:t>
            </a:r>
            <a:r>
              <a:rPr lang="en-US" altLang="ko-KR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월드 좌표계</a:t>
            </a:r>
            <a:r>
              <a:rPr lang="en-US" altLang="ko-KR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]</a:t>
            </a:r>
            <a:endParaRPr lang="ko-KR" altLang="en-US" sz="24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 :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모델 좌표계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=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모델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Mesh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점을 표현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, Mesh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중심이 모델 좌표계의 원점</a:t>
            </a:r>
          </a:p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: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 월드 좌표계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=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세계에 존재하는 객체들의 위치와 방향을 표현하기 위함</a:t>
            </a:r>
          </a:p>
          <a:p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[ </a:t>
            </a:r>
            <a:r>
              <a:rPr lang="ko-KR" altLang="en-US" sz="2400" b="1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텍스쳐</a:t>
            </a:r>
            <a:r>
              <a:rPr lang="ko-KR" altLang="en-US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매핑</a:t>
            </a:r>
            <a:r>
              <a:rPr lang="en-US" altLang="ko-KR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]</a:t>
            </a:r>
            <a:endParaRPr lang="ko-KR" altLang="en-US" sz="24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 :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표면의 질감을 표현하기 위해 이미지를 입히는 방법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[ </a:t>
            </a:r>
            <a:r>
              <a:rPr lang="ko-KR" altLang="en-US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월드 단위</a:t>
            </a:r>
            <a:r>
              <a:rPr lang="en-US" altLang="ko-KR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]</a:t>
            </a:r>
            <a:endParaRPr lang="ko-KR" altLang="en-US" sz="24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 :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월드 좌표계와 모델 좌표계의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1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단위를 일치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일관된 크기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4EAAC-586C-F9F6-59E0-F125BA1F6734}"/>
              </a:ext>
            </a:extLst>
          </p:cNvPr>
          <p:cNvSpPr txBox="1"/>
          <p:nvPr/>
        </p:nvSpPr>
        <p:spPr>
          <a:xfrm>
            <a:off x="171450" y="168698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기초 개념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65FB00-6CA5-0FD1-2592-18156902B7B3}"/>
              </a:ext>
            </a:extLst>
          </p:cNvPr>
          <p:cNvSpPr txBox="1"/>
          <p:nvPr/>
        </p:nvSpPr>
        <p:spPr>
          <a:xfrm>
            <a:off x="9504152" y="0"/>
            <a:ext cx="2687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/>
              <a:t>3D기초(01) 3D 기초 개념</a:t>
            </a:r>
          </a:p>
        </p:txBody>
      </p:sp>
    </p:spTree>
    <p:extLst>
      <p:ext uri="{BB962C8B-B14F-4D97-AF65-F5344CB8AC3E}">
        <p14:creationId xmlns:p14="http://schemas.microsoft.com/office/powerpoint/2010/main" val="145938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6E0FDD-2A87-590D-85D3-3E8F1B4EDB32}"/>
              </a:ext>
            </a:extLst>
          </p:cNvPr>
          <p:cNvSpPr txBox="1"/>
          <p:nvPr/>
        </p:nvSpPr>
        <p:spPr>
          <a:xfrm>
            <a:off x="171450" y="1190634"/>
            <a:ext cx="11741876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[ </a:t>
            </a:r>
            <a:r>
              <a:rPr lang="ko-KR" altLang="en-US" sz="2400" b="1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은면</a:t>
            </a:r>
            <a:r>
              <a:rPr lang="ko-KR" altLang="en-US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제거</a:t>
            </a:r>
            <a:r>
              <a:rPr lang="en-US" altLang="ko-KR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(Back face culling)</a:t>
            </a:r>
            <a:r>
              <a:rPr lang="en-US" altLang="ko-KR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]</a:t>
            </a:r>
            <a:endParaRPr lang="ko-KR" altLang="en-US" sz="24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 : </a:t>
            </a:r>
            <a:r>
              <a:rPr lang="ko-KR" altLang="en-US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카메라가 볼 수 없는 면을 렌더링 대상에서 제외</a:t>
            </a:r>
            <a:endParaRPr lang="en-US" altLang="ko-KR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은면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=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다각형의 면이 카메라를 향하지 않는 면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와인딩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 순서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(Winding order)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=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시계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반시계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방향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면을 구성하는 선분들이 어떤 순서로 연결되는가를 정의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Face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normal vector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와 카메라의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look vector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 내적의 결과가 양수면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각도가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90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도보다 작으면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) </a:t>
            </a:r>
            <a:r>
              <a:rPr lang="ko-KR" altLang="en-US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은면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[ </a:t>
            </a:r>
            <a:r>
              <a:rPr lang="ko-KR" altLang="en-US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씬</a:t>
            </a:r>
            <a:r>
              <a:rPr lang="en-US" altLang="ko-KR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(Scene) </a:t>
            </a:r>
            <a:r>
              <a:rPr lang="en-US" altLang="ko-KR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]</a:t>
            </a:r>
            <a:endParaRPr lang="ko-KR" altLang="en-US" sz="24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 :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월드에서 화면에 그려져야 하는 부분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  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씬 렌더링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= 3D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점들을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2D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픽셀로 변환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각 픽셀의 색상 결정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조명 계산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텍스쳐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 매핑 등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)  T&amp;L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4EAAC-586C-F9F6-59E0-F125BA1F6734}"/>
              </a:ext>
            </a:extLst>
          </p:cNvPr>
          <p:cNvSpPr txBox="1"/>
          <p:nvPr/>
        </p:nvSpPr>
        <p:spPr>
          <a:xfrm>
            <a:off x="171450" y="168698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기초 개념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934C0-9563-C958-F15C-A57FE1E973DF}"/>
              </a:ext>
            </a:extLst>
          </p:cNvPr>
          <p:cNvSpPr txBox="1"/>
          <p:nvPr/>
        </p:nvSpPr>
        <p:spPr>
          <a:xfrm>
            <a:off x="9504152" y="0"/>
            <a:ext cx="2687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/>
              <a:t>3D기초(01) 3D 기초 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935B3E-9F59-2D61-35AA-4613368D1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5830"/>
            <a:ext cx="4391638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9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6E0FDD-2A87-590D-85D3-3E8F1B4EDB32}"/>
              </a:ext>
            </a:extLst>
          </p:cNvPr>
          <p:cNvSpPr txBox="1"/>
          <p:nvPr/>
        </p:nvSpPr>
        <p:spPr>
          <a:xfrm>
            <a:off x="171450" y="1190634"/>
            <a:ext cx="1174187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u="sng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3D </a:t>
            </a:r>
            <a:r>
              <a:rPr lang="ko-KR" altLang="en-US" b="1" u="sng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모델 좌표를 </a:t>
            </a:r>
            <a:r>
              <a:rPr lang="en-US" altLang="ko-KR" b="1" u="sng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2D </a:t>
            </a:r>
            <a:r>
              <a:rPr lang="ko-KR" altLang="en-US" b="1" u="sng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화면 좌표로 </a:t>
            </a:r>
            <a:r>
              <a:rPr lang="ko-KR" altLang="en-US" b="1" u="sng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변환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하는 과정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투영 변환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= 3D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객체를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2D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이미지로 투영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 FOV,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Aspect ratio, z</a:t>
            </a:r>
            <a:r>
              <a:rPr lang="ko-KR" altLang="en-US" dirty="0" err="1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좌표값에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 따라 보정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화면 변환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=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화면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(viewport)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크기와 위치를 고려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[ </a:t>
            </a:r>
            <a:r>
              <a:rPr lang="ko-KR" altLang="en-US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평행이동 변환 </a:t>
            </a:r>
            <a:r>
              <a:rPr lang="en-US" altLang="ko-KR" sz="16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(Translation)</a:t>
            </a:r>
            <a:r>
              <a:rPr lang="en-US" altLang="ko-KR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]</a:t>
            </a:r>
            <a:endParaRPr lang="ko-KR" altLang="en-US" sz="24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 :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좌표축에 평행하게 이동하는 것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: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모델 좌표계의 원점이 월드 좌표계 위치로 이동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게임 객체의 위치는 모델의 각 정점들에 대한 평행이동의 양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[ </a:t>
            </a:r>
            <a:r>
              <a:rPr lang="ko-KR" altLang="en-US" sz="2400" b="1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인스턴싱</a:t>
            </a:r>
            <a:r>
              <a:rPr lang="ko-KR" altLang="en-US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(Instancing)</a:t>
            </a:r>
            <a:r>
              <a:rPr lang="en-US" altLang="ko-KR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]</a:t>
            </a:r>
            <a:endParaRPr lang="ko-KR" altLang="en-US" sz="24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 :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같은 외관의 객체는 하나의 모델을 공유해 표현하고 렌더링 하는 것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4EAAC-586C-F9F6-59E0-F125BA1F6734}"/>
              </a:ext>
            </a:extLst>
          </p:cNvPr>
          <p:cNvSpPr txBox="1"/>
          <p:nvPr/>
        </p:nvSpPr>
        <p:spPr>
          <a:xfrm>
            <a:off x="171450" y="168698"/>
            <a:ext cx="7202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변환 파이프라인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Transformation Pipeline )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C10426-9585-E6C1-BC96-ED388092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199386"/>
            <a:ext cx="4077269" cy="6287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08FF9A-B51F-5C3A-3E0A-3BA1330365FE}"/>
              </a:ext>
            </a:extLst>
          </p:cNvPr>
          <p:cNvSpPr txBox="1"/>
          <p:nvPr/>
        </p:nvSpPr>
        <p:spPr>
          <a:xfrm>
            <a:off x="9504152" y="0"/>
            <a:ext cx="2687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/>
              <a:t>3D</a:t>
            </a:r>
            <a:r>
              <a:rPr lang="ko-KR" altLang="en-US" sz="1050" dirty="0"/>
              <a:t>기초</a:t>
            </a:r>
            <a:r>
              <a:rPr lang="en-US" altLang="ko-KR" sz="1050" dirty="0"/>
              <a:t>(02) </a:t>
            </a:r>
            <a:r>
              <a:rPr lang="ko-KR" altLang="en-US" sz="1050" dirty="0"/>
              <a:t>변환파이프라인</a:t>
            </a:r>
          </a:p>
        </p:txBody>
      </p:sp>
    </p:spTree>
    <p:extLst>
      <p:ext uri="{BB962C8B-B14F-4D97-AF65-F5344CB8AC3E}">
        <p14:creationId xmlns:p14="http://schemas.microsoft.com/office/powerpoint/2010/main" val="390125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6E0FDD-2A87-590D-85D3-3E8F1B4EDB32}"/>
              </a:ext>
            </a:extLst>
          </p:cNvPr>
          <p:cNvSpPr txBox="1"/>
          <p:nvPr/>
        </p:nvSpPr>
        <p:spPr>
          <a:xfrm>
            <a:off x="171450" y="1190634"/>
            <a:ext cx="11741876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[ </a:t>
            </a:r>
            <a:r>
              <a:rPr lang="ko-KR" altLang="en-US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카메라 변환 </a:t>
            </a:r>
            <a:r>
              <a:rPr lang="en-US" altLang="ko-KR" sz="16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(Camera Transformation)</a:t>
            </a:r>
            <a:r>
              <a:rPr lang="en-US" altLang="ko-KR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]</a:t>
            </a:r>
            <a:endParaRPr lang="ko-KR" altLang="en-US" sz="24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 :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카메라의 위치로 이동하는 </a:t>
            </a:r>
            <a:r>
              <a:rPr lang="ko-KR" altLang="en-US" b="1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평행이동의 반대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로 객체들을 이동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카메라를 월드 좌표계의 축과 일치하도록 객체들을 카메라의 </a:t>
            </a:r>
            <a:r>
              <a:rPr lang="ko-KR" altLang="en-US" b="1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회전 방향과 반대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로 회전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2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[ </a:t>
            </a:r>
            <a:r>
              <a:rPr lang="ko-KR" altLang="en-US" sz="2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원근 투영 나누기 </a:t>
            </a:r>
            <a:r>
              <a:rPr lang="en-US" altLang="ko-KR" sz="1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(Perspective Projection Division)</a:t>
            </a:r>
            <a:r>
              <a:rPr lang="en-US" altLang="ko-KR" sz="2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]</a:t>
            </a:r>
            <a:endParaRPr lang="ko-KR" altLang="en-US" sz="28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 :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카메라 좌표계로 표현된 점의 </a:t>
            </a:r>
            <a:r>
              <a:rPr lang="en-US" altLang="ko-KR" dirty="0" err="1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x,y,z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좌표값을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z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로 나누는 것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모든 점의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z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좌표가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1  (</a:t>
            </a:r>
            <a:r>
              <a:rPr lang="en-US" altLang="ko-KR" dirty="0" err="1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x,y,z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) = (x/y, y/z)</a:t>
            </a: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 </a:t>
            </a:r>
            <a:r>
              <a:rPr lang="en-US" altLang="ko-KR" b="1" u="sng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3</a:t>
            </a:r>
            <a:r>
              <a:rPr lang="ko-KR" altLang="en-US" b="1" u="sng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차원 좌표계의 점을 </a:t>
            </a:r>
            <a:r>
              <a:rPr lang="en-US" altLang="ko-KR" b="1" u="sng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2</a:t>
            </a:r>
            <a:r>
              <a:rPr lang="ko-KR" altLang="en-US" b="1" u="sng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차원 좌표계의 점으로 변환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하는 것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 z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가 크면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x/z, y/z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는 작아지고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작으면 그 반대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먼 객체는 작게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가까운 객체는 크게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원근법을 적용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2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[ </a:t>
            </a:r>
            <a:r>
              <a:rPr lang="ko-KR" altLang="en-US" sz="2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원근 투영 좌표계 </a:t>
            </a:r>
            <a:r>
              <a:rPr lang="en-US" altLang="ko-KR" sz="1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(Perspective Projection </a:t>
            </a:r>
            <a:r>
              <a:rPr lang="en-US" altLang="ko-KR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Space,</a:t>
            </a:r>
            <a:r>
              <a:rPr lang="ko-KR" altLang="en-US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Clip-Space</a:t>
            </a:r>
            <a:r>
              <a:rPr lang="en-US" altLang="ko-KR" sz="1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en-US" altLang="ko-KR" sz="2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]</a:t>
            </a:r>
            <a:endParaRPr lang="ko-KR" altLang="en-US" sz="28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 :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카메라가 보는 공간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(view frustrum)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을 정의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이 객체들은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2D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이미지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투영 평면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로 변환됨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투영된 점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x, y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좌표는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-1~1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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3D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공간을 정규화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NDC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(Normalized Device Coordinates, Clip-Space)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 를 사용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 NDC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는 투영 행렬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(4x4)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로 계산됨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, z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좌표는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Depth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로 사용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 Depth 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생성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4EAAC-586C-F9F6-59E0-F125BA1F6734}"/>
              </a:ext>
            </a:extLst>
          </p:cNvPr>
          <p:cNvSpPr txBox="1"/>
          <p:nvPr/>
        </p:nvSpPr>
        <p:spPr>
          <a:xfrm>
            <a:off x="171450" y="168698"/>
            <a:ext cx="7202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변환 파이프라인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Transformation Pipeline )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8FF9A-B51F-5C3A-3E0A-3BA1330365FE}"/>
              </a:ext>
            </a:extLst>
          </p:cNvPr>
          <p:cNvSpPr txBox="1"/>
          <p:nvPr/>
        </p:nvSpPr>
        <p:spPr>
          <a:xfrm>
            <a:off x="9504152" y="0"/>
            <a:ext cx="2687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/>
              <a:t>3D</a:t>
            </a:r>
            <a:r>
              <a:rPr lang="ko-KR" altLang="en-US" sz="1050" dirty="0"/>
              <a:t>기초</a:t>
            </a:r>
            <a:r>
              <a:rPr lang="en-US" altLang="ko-KR" sz="1050" dirty="0"/>
              <a:t>(02) </a:t>
            </a:r>
            <a:r>
              <a:rPr lang="ko-KR" altLang="en-US" sz="1050" dirty="0"/>
              <a:t>변환파이프라인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3A2828-5AB4-3832-1E53-427584376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152" y="5300168"/>
            <a:ext cx="1482838" cy="13345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D8757C-EE7A-2BE6-11D5-D089CD594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5333067"/>
            <a:ext cx="3339631" cy="1356235"/>
          </a:xfrm>
          <a:prstGeom prst="rect">
            <a:avLst/>
          </a:prstGeom>
        </p:spPr>
      </p:pic>
      <p:pic>
        <p:nvPicPr>
          <p:cNvPr id="1026" name="Picture 2" descr="직육면체 (입체도형) 그림 : 네이버 블로그">
            <a:extLst>
              <a:ext uri="{FF2B5EF4-FFF2-40B4-BE49-F238E27FC236}">
                <a16:creationId xmlns:a16="http://schemas.microsoft.com/office/drawing/2014/main" id="{7BE834CD-C4F8-E417-C73B-58A1FEFC0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120" y="5248717"/>
            <a:ext cx="1704760" cy="152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8DBD803-CF4A-4246-00A3-FD2E4B00EF40}"/>
              </a:ext>
            </a:extLst>
          </p:cNvPr>
          <p:cNvSpPr/>
          <p:nvPr/>
        </p:nvSpPr>
        <p:spPr>
          <a:xfrm>
            <a:off x="3613212" y="5841507"/>
            <a:ext cx="540777" cy="408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51D05A1-9982-D7ED-9D17-FE8B257650FB}"/>
              </a:ext>
            </a:extLst>
          </p:cNvPr>
          <p:cNvSpPr/>
          <p:nvPr/>
        </p:nvSpPr>
        <p:spPr>
          <a:xfrm>
            <a:off x="6042388" y="5841507"/>
            <a:ext cx="540777" cy="408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A39ADD8-B2C0-8B73-0C7F-D43802D58FDD}"/>
              </a:ext>
            </a:extLst>
          </p:cNvPr>
          <p:cNvSpPr/>
          <p:nvPr/>
        </p:nvSpPr>
        <p:spPr>
          <a:xfrm>
            <a:off x="8771181" y="5841507"/>
            <a:ext cx="540777" cy="408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투영(Projection)">
            <a:extLst>
              <a:ext uri="{FF2B5EF4-FFF2-40B4-BE49-F238E27FC236}">
                <a16:creationId xmlns:a16="http://schemas.microsoft.com/office/drawing/2014/main" id="{CBD9DE2A-8733-4452-0F61-35DBD157A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371" y="5354748"/>
            <a:ext cx="1704760" cy="133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D2E02C-2C91-94AE-786A-BAA4C9D8A4E4}"/>
              </a:ext>
            </a:extLst>
          </p:cNvPr>
          <p:cNvSpPr txBox="1"/>
          <p:nvPr/>
        </p:nvSpPr>
        <p:spPr>
          <a:xfrm>
            <a:off x="10663093" y="6080111"/>
            <a:ext cx="1704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투영 사각형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69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6E0FDD-2A87-590D-85D3-3E8F1B4EDB32}"/>
              </a:ext>
            </a:extLst>
          </p:cNvPr>
          <p:cNvSpPr txBox="1"/>
          <p:nvPr/>
        </p:nvSpPr>
        <p:spPr>
          <a:xfrm>
            <a:off x="171450" y="1190634"/>
            <a:ext cx="11741876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[ </a:t>
            </a:r>
            <a:r>
              <a:rPr lang="ko-KR" altLang="en-US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투영 평면 </a:t>
            </a:r>
            <a:r>
              <a:rPr lang="en-US" altLang="ko-KR" sz="16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(Projection)</a:t>
            </a:r>
            <a:r>
              <a:rPr lang="en-US" altLang="ko-KR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]</a:t>
            </a:r>
            <a:endParaRPr lang="ko-KR" altLang="en-US" sz="24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 :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원근 투영 나누기를 하면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, (x/</a:t>
            </a:r>
            <a:r>
              <a:rPr lang="en-US" altLang="ko-KR" dirty="0" err="1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z,y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/z,1)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로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투영 사각형과 카메라의 거리는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이다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 :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투영 평면 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모든 점들은 </a:t>
            </a:r>
            <a:r>
              <a:rPr lang="en-US" altLang="ko-KR" b="1" u="sng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z</a:t>
            </a:r>
            <a:r>
              <a:rPr lang="ko-KR" altLang="en-US" b="1" u="sng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축에 수직인 평면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으로 투영됨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 :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투영 사각형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근평면과 원평면이 교차하는 직사각형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 : </a:t>
            </a:r>
            <a:r>
              <a:rPr lang="ko-KR" altLang="en-US" b="1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시야 각이 </a:t>
            </a:r>
            <a:r>
              <a:rPr lang="en-US" altLang="ko-KR" b="1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90</a:t>
            </a:r>
            <a:r>
              <a:rPr lang="en-US" altLang="ko-KR" b="1" dirty="0">
                <a:solidFill>
                  <a:srgbClr val="FF0000"/>
                </a:solidFill>
              </a:rPr>
              <a:t>°</a:t>
            </a:r>
            <a:r>
              <a:rPr lang="ko-KR" altLang="en-US" b="1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가 아닌 경우 투영 사각형의 크기가 달라진다</a:t>
            </a:r>
            <a:r>
              <a:rPr lang="en-US" altLang="ko-KR" b="1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.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투영 평면을 이동시켜야 함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 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90</a:t>
            </a:r>
            <a:r>
              <a:rPr lang="en-US" altLang="ko-KR" dirty="0"/>
              <a:t>°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보다 작음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= z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축의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+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방향으로 이동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 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90</a:t>
            </a:r>
            <a:r>
              <a:rPr lang="en-US" altLang="ko-KR" dirty="0"/>
              <a:t>°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보다 큼   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= z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축의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-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방향으로 이동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점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(x, y, z)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를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(x, y, z/d)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로 변환 후 원근 투영 나누기를 해야함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4EAAC-586C-F9F6-59E0-F125BA1F6734}"/>
              </a:ext>
            </a:extLst>
          </p:cNvPr>
          <p:cNvSpPr txBox="1"/>
          <p:nvPr/>
        </p:nvSpPr>
        <p:spPr>
          <a:xfrm>
            <a:off x="171450" y="168698"/>
            <a:ext cx="7202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변환 파이프라인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Transformation Pipeline )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8FF9A-B51F-5C3A-3E0A-3BA1330365FE}"/>
              </a:ext>
            </a:extLst>
          </p:cNvPr>
          <p:cNvSpPr txBox="1"/>
          <p:nvPr/>
        </p:nvSpPr>
        <p:spPr>
          <a:xfrm>
            <a:off x="9504152" y="0"/>
            <a:ext cx="2687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/>
              <a:t>3D</a:t>
            </a:r>
            <a:r>
              <a:rPr lang="ko-KR" altLang="en-US" sz="1050" dirty="0"/>
              <a:t>기초</a:t>
            </a:r>
            <a:r>
              <a:rPr lang="en-US" altLang="ko-KR" sz="1050" dirty="0"/>
              <a:t>(02) </a:t>
            </a:r>
            <a:r>
              <a:rPr lang="ko-KR" altLang="en-US" sz="1050" dirty="0"/>
              <a:t>변환파이프라인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2065EA0-AB81-6D8A-5199-FEAC9DE99640}"/>
              </a:ext>
            </a:extLst>
          </p:cNvPr>
          <p:cNvCxnSpPr/>
          <p:nvPr/>
        </p:nvCxnSpPr>
        <p:spPr>
          <a:xfrm>
            <a:off x="1384663" y="5016137"/>
            <a:ext cx="0" cy="7445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D4CFE8-90D1-213B-D2EA-8BE11906BEA1}"/>
              </a:ext>
            </a:extLst>
          </p:cNvPr>
          <p:cNvGrpSpPr/>
          <p:nvPr/>
        </p:nvGrpSpPr>
        <p:grpSpPr>
          <a:xfrm>
            <a:off x="914399" y="4014659"/>
            <a:ext cx="1658984" cy="2751900"/>
            <a:chOff x="914399" y="4014659"/>
            <a:chExt cx="1658984" cy="275190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CF4C548-99F1-FAB4-9D98-BCA7545C16D4}"/>
                </a:ext>
              </a:extLst>
            </p:cNvPr>
            <p:cNvCxnSpPr/>
            <p:nvPr/>
          </p:nvCxnSpPr>
          <p:spPr>
            <a:xfrm flipV="1">
              <a:off x="914400" y="4014659"/>
              <a:ext cx="1658983" cy="13803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304D09C-EBEA-1B44-0567-E98011DF580D}"/>
                </a:ext>
              </a:extLst>
            </p:cNvPr>
            <p:cNvCxnSpPr>
              <a:cxnSpLocks/>
            </p:cNvCxnSpPr>
            <p:nvPr/>
          </p:nvCxnSpPr>
          <p:spPr>
            <a:xfrm>
              <a:off x="914399" y="5386259"/>
              <a:ext cx="1658983" cy="13803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11663B4-E6C9-BE6A-8CE4-98027697EE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399" y="4704809"/>
              <a:ext cx="1658983" cy="683187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15ADBFC-11E4-934E-1737-43D29DED7D8C}"/>
                </a:ext>
              </a:extLst>
            </p:cNvPr>
            <p:cNvCxnSpPr>
              <a:cxnSpLocks/>
            </p:cNvCxnSpPr>
            <p:nvPr/>
          </p:nvCxnSpPr>
          <p:spPr>
            <a:xfrm>
              <a:off x="914399" y="5393222"/>
              <a:ext cx="1658983" cy="683187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11E60A7-5CB8-8047-730E-349A022A6B33}"/>
              </a:ext>
            </a:extLst>
          </p:cNvPr>
          <p:cNvGrpSpPr/>
          <p:nvPr/>
        </p:nvGrpSpPr>
        <p:grpSpPr>
          <a:xfrm>
            <a:off x="4794068" y="4014659"/>
            <a:ext cx="1658984" cy="2751900"/>
            <a:chOff x="914399" y="4014659"/>
            <a:chExt cx="1658984" cy="275190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467AD42-CF33-F42E-C65D-D83D03B6FCDC}"/>
                </a:ext>
              </a:extLst>
            </p:cNvPr>
            <p:cNvCxnSpPr/>
            <p:nvPr/>
          </p:nvCxnSpPr>
          <p:spPr>
            <a:xfrm flipV="1">
              <a:off x="914400" y="4014659"/>
              <a:ext cx="1658983" cy="13803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4BEB354-F562-E176-F244-B77D6F70AF1D}"/>
                </a:ext>
              </a:extLst>
            </p:cNvPr>
            <p:cNvCxnSpPr>
              <a:cxnSpLocks/>
            </p:cNvCxnSpPr>
            <p:nvPr/>
          </p:nvCxnSpPr>
          <p:spPr>
            <a:xfrm>
              <a:off x="914399" y="5386259"/>
              <a:ext cx="1658983" cy="13803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0DBFC3-7ACA-D25C-BA02-FAAB0C453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399" y="4704809"/>
              <a:ext cx="1658983" cy="683187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D5172D9-BAA6-8FE5-753E-ED3D9A076F0E}"/>
                </a:ext>
              </a:extLst>
            </p:cNvPr>
            <p:cNvCxnSpPr>
              <a:cxnSpLocks/>
            </p:cNvCxnSpPr>
            <p:nvPr/>
          </p:nvCxnSpPr>
          <p:spPr>
            <a:xfrm>
              <a:off x="914399" y="5393222"/>
              <a:ext cx="1658983" cy="683187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50A922B-60D8-B369-44B8-B980BC07E30A}"/>
              </a:ext>
            </a:extLst>
          </p:cNvPr>
          <p:cNvCxnSpPr/>
          <p:nvPr/>
        </p:nvCxnSpPr>
        <p:spPr>
          <a:xfrm>
            <a:off x="5747657" y="5016137"/>
            <a:ext cx="0" cy="7445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14C4352-A906-CC41-A78C-86570B0448FC}"/>
              </a:ext>
            </a:extLst>
          </p:cNvPr>
          <p:cNvSpPr/>
          <p:nvPr/>
        </p:nvSpPr>
        <p:spPr>
          <a:xfrm>
            <a:off x="2965269" y="5046402"/>
            <a:ext cx="1658983" cy="620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E9B70B8-6519-7142-FA2A-5D087DBB490D}"/>
              </a:ext>
            </a:extLst>
          </p:cNvPr>
          <p:cNvCxnSpPr/>
          <p:nvPr/>
        </p:nvCxnSpPr>
        <p:spPr>
          <a:xfrm>
            <a:off x="1384663" y="5199017"/>
            <a:ext cx="1319348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14FB87B-FC1A-89A0-D00A-109040D84BB1}"/>
              </a:ext>
            </a:extLst>
          </p:cNvPr>
          <p:cNvCxnSpPr/>
          <p:nvPr/>
        </p:nvCxnSpPr>
        <p:spPr>
          <a:xfrm>
            <a:off x="1384663" y="5588989"/>
            <a:ext cx="1319348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8F0D892-D953-DE2B-9738-3696A67FA1F7}"/>
              </a:ext>
            </a:extLst>
          </p:cNvPr>
          <p:cNvCxnSpPr/>
          <p:nvPr/>
        </p:nvCxnSpPr>
        <p:spPr>
          <a:xfrm>
            <a:off x="1384663" y="5760720"/>
            <a:ext cx="1319348" cy="0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E4DD71B-A7BB-0210-B3A4-878F080F1CFB}"/>
              </a:ext>
            </a:extLst>
          </p:cNvPr>
          <p:cNvCxnSpPr/>
          <p:nvPr/>
        </p:nvCxnSpPr>
        <p:spPr>
          <a:xfrm>
            <a:off x="1384663" y="4941899"/>
            <a:ext cx="1319348" cy="0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941150B-3DB1-C319-84BA-EA8054D1A24A}"/>
              </a:ext>
            </a:extLst>
          </p:cNvPr>
          <p:cNvCxnSpPr/>
          <p:nvPr/>
        </p:nvCxnSpPr>
        <p:spPr>
          <a:xfrm>
            <a:off x="5793377" y="5760720"/>
            <a:ext cx="1319348" cy="0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1986CA8-3B2E-C925-5DC7-55B87FE17D3B}"/>
              </a:ext>
            </a:extLst>
          </p:cNvPr>
          <p:cNvCxnSpPr/>
          <p:nvPr/>
        </p:nvCxnSpPr>
        <p:spPr>
          <a:xfrm>
            <a:off x="5793377" y="4941899"/>
            <a:ext cx="1319348" cy="0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9A217292-118F-A9F7-8C83-B8131910EE2D}"/>
              </a:ext>
            </a:extLst>
          </p:cNvPr>
          <p:cNvSpPr/>
          <p:nvPr/>
        </p:nvSpPr>
        <p:spPr>
          <a:xfrm>
            <a:off x="1841863" y="4328169"/>
            <a:ext cx="326572" cy="32657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8C6C3BB-2523-117C-863C-6F31E61E1BFA}"/>
              </a:ext>
            </a:extLst>
          </p:cNvPr>
          <p:cNvCxnSpPr/>
          <p:nvPr/>
        </p:nvCxnSpPr>
        <p:spPr>
          <a:xfrm>
            <a:off x="9612085" y="4924697"/>
            <a:ext cx="0" cy="7445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4313863-6388-8074-3218-39CFA0DCDEE7}"/>
              </a:ext>
            </a:extLst>
          </p:cNvPr>
          <p:cNvGrpSpPr/>
          <p:nvPr/>
        </p:nvGrpSpPr>
        <p:grpSpPr>
          <a:xfrm>
            <a:off x="9141821" y="3923219"/>
            <a:ext cx="1658984" cy="2751900"/>
            <a:chOff x="914399" y="4014659"/>
            <a:chExt cx="1658984" cy="2751900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348994D-13A4-A0C5-4712-98CFCC9D6882}"/>
                </a:ext>
              </a:extLst>
            </p:cNvPr>
            <p:cNvCxnSpPr/>
            <p:nvPr/>
          </p:nvCxnSpPr>
          <p:spPr>
            <a:xfrm flipV="1">
              <a:off x="914400" y="4014659"/>
              <a:ext cx="1658983" cy="13803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1585184-AB1D-4E06-F0F5-4D5A88413A18}"/>
                </a:ext>
              </a:extLst>
            </p:cNvPr>
            <p:cNvCxnSpPr>
              <a:cxnSpLocks/>
            </p:cNvCxnSpPr>
            <p:nvPr/>
          </p:nvCxnSpPr>
          <p:spPr>
            <a:xfrm>
              <a:off x="914399" y="5386259"/>
              <a:ext cx="1658983" cy="13803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D0A5201-B366-30E6-3E3F-DD32BB37D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399" y="4704809"/>
              <a:ext cx="1658983" cy="683187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7E734E9-56DC-EA41-994C-96EA403E2601}"/>
                </a:ext>
              </a:extLst>
            </p:cNvPr>
            <p:cNvCxnSpPr>
              <a:cxnSpLocks/>
            </p:cNvCxnSpPr>
            <p:nvPr/>
          </p:nvCxnSpPr>
          <p:spPr>
            <a:xfrm>
              <a:off x="914399" y="5393222"/>
              <a:ext cx="1658983" cy="683187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D7466A0D-C83B-E89A-7FF2-5906AC4420E2}"/>
              </a:ext>
            </a:extLst>
          </p:cNvPr>
          <p:cNvSpPr/>
          <p:nvPr/>
        </p:nvSpPr>
        <p:spPr>
          <a:xfrm>
            <a:off x="7292340" y="5022411"/>
            <a:ext cx="1658983" cy="620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8B301A8-2514-8F1B-70A1-B81A387DC535}"/>
              </a:ext>
            </a:extLst>
          </p:cNvPr>
          <p:cNvSpPr/>
          <p:nvPr/>
        </p:nvSpPr>
        <p:spPr>
          <a:xfrm>
            <a:off x="9448799" y="4263076"/>
            <a:ext cx="326572" cy="32657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8BEBD1B-6A67-EDBF-9C4A-BFD02A6E776F}"/>
              </a:ext>
            </a:extLst>
          </p:cNvPr>
          <p:cNvSpPr/>
          <p:nvPr/>
        </p:nvSpPr>
        <p:spPr>
          <a:xfrm>
            <a:off x="10168345" y="4263076"/>
            <a:ext cx="326572" cy="32657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EFEDB53-F3BA-1551-B859-C9E087D226EA}"/>
              </a:ext>
            </a:extLst>
          </p:cNvPr>
          <p:cNvCxnSpPr/>
          <p:nvPr/>
        </p:nvCxnSpPr>
        <p:spPr>
          <a:xfrm flipH="1">
            <a:off x="9528266" y="4421656"/>
            <a:ext cx="829491" cy="206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956AC652-1581-9668-8FAD-768FAE979606}"/>
              </a:ext>
            </a:extLst>
          </p:cNvPr>
          <p:cNvSpPr/>
          <p:nvPr/>
        </p:nvSpPr>
        <p:spPr>
          <a:xfrm>
            <a:off x="5613217" y="4328169"/>
            <a:ext cx="326572" cy="32657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D9FCF4-4B2E-13E1-623E-15B96E7CCFCC}"/>
              </a:ext>
            </a:extLst>
          </p:cNvPr>
          <p:cNvSpPr txBox="1"/>
          <p:nvPr/>
        </p:nvSpPr>
        <p:spPr>
          <a:xfrm>
            <a:off x="10494917" y="4134803"/>
            <a:ext cx="1094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(x, y, z)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72A417-E2F8-DBDB-D479-47DE5A4E4C38}"/>
              </a:ext>
            </a:extLst>
          </p:cNvPr>
          <p:cNvSpPr txBox="1"/>
          <p:nvPr/>
        </p:nvSpPr>
        <p:spPr>
          <a:xfrm>
            <a:off x="8639444" y="3813041"/>
            <a:ext cx="1528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(x, y, z/d)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28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6E0FDD-2A87-590D-85D3-3E8F1B4EDB32}"/>
              </a:ext>
            </a:extLst>
          </p:cNvPr>
          <p:cNvSpPr txBox="1"/>
          <p:nvPr/>
        </p:nvSpPr>
        <p:spPr>
          <a:xfrm>
            <a:off x="171450" y="1190634"/>
            <a:ext cx="1174187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[ </a:t>
            </a:r>
            <a:r>
              <a:rPr lang="ko-KR" altLang="en-US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화면 좌표 변환 </a:t>
            </a:r>
            <a:r>
              <a:rPr lang="en-US" altLang="ko-KR" sz="16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(Screen Space Mapping)</a:t>
            </a:r>
            <a:r>
              <a:rPr lang="en-US" altLang="ko-KR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]</a:t>
            </a:r>
            <a:endParaRPr lang="ko-KR" altLang="en-US" sz="24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 :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투영 좌표 공간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투영 사각형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을 화면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(Screen)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으로 매핑하는 변환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※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주의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: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투영 좌표계의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y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축이 화면 좌표계의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y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축과 반대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Viewport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 :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매핑할 화면의 영역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Viewport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의 종횡비가 화면의 종횡비와 다르다면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, </a:t>
            </a:r>
          </a:p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객체의 크기 비율이 달라질 수 있다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4EAAC-586C-F9F6-59E0-F125BA1F6734}"/>
              </a:ext>
            </a:extLst>
          </p:cNvPr>
          <p:cNvSpPr txBox="1"/>
          <p:nvPr/>
        </p:nvSpPr>
        <p:spPr>
          <a:xfrm>
            <a:off x="171450" y="168698"/>
            <a:ext cx="7202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변환 파이프라인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Transformation Pipeline )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8FF9A-B51F-5C3A-3E0A-3BA1330365FE}"/>
              </a:ext>
            </a:extLst>
          </p:cNvPr>
          <p:cNvSpPr txBox="1"/>
          <p:nvPr/>
        </p:nvSpPr>
        <p:spPr>
          <a:xfrm>
            <a:off x="9504152" y="0"/>
            <a:ext cx="2687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/>
              <a:t>3D</a:t>
            </a:r>
            <a:r>
              <a:rPr lang="ko-KR" altLang="en-US" sz="1050" dirty="0"/>
              <a:t>기초</a:t>
            </a:r>
            <a:r>
              <a:rPr lang="en-US" altLang="ko-KR" sz="1050" dirty="0"/>
              <a:t>(02) </a:t>
            </a:r>
            <a:r>
              <a:rPr lang="ko-KR" altLang="en-US" sz="1050" dirty="0"/>
              <a:t>변환파이프라인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A31D84-9748-1AAF-51DF-5A1F833EF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063" y="1022033"/>
            <a:ext cx="4817937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8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6E0FDD-2A87-590D-85D3-3E8F1B4EDB32}"/>
              </a:ext>
            </a:extLst>
          </p:cNvPr>
          <p:cNvSpPr txBox="1"/>
          <p:nvPr/>
        </p:nvSpPr>
        <p:spPr>
          <a:xfrm>
            <a:off x="171450" y="1190634"/>
            <a:ext cx="117418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n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이 원점과 반대면 원점은 평면 뒤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거리는 음수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n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이 원점을 향하면 원점은 평면 앞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거리는 양수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4EAAC-586C-F9F6-59E0-F125BA1F6734}"/>
              </a:ext>
            </a:extLst>
          </p:cNvPr>
          <p:cNvSpPr txBox="1"/>
          <p:nvPr/>
        </p:nvSpPr>
        <p:spPr>
          <a:xfrm>
            <a:off x="171450" y="168698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평면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Plane )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8FF9A-B51F-5C3A-3E0A-3BA1330365FE}"/>
              </a:ext>
            </a:extLst>
          </p:cNvPr>
          <p:cNvSpPr txBox="1"/>
          <p:nvPr/>
        </p:nvSpPr>
        <p:spPr>
          <a:xfrm>
            <a:off x="9504152" y="0"/>
            <a:ext cx="2687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/>
              <a:t>3D</a:t>
            </a:r>
            <a:r>
              <a:rPr lang="ko-KR" altLang="en-US" sz="1050" dirty="0"/>
              <a:t>기초</a:t>
            </a:r>
            <a:r>
              <a:rPr lang="en-US" altLang="ko-KR" sz="1050" dirty="0"/>
              <a:t>(05) 3D </a:t>
            </a:r>
            <a:r>
              <a:rPr lang="ko-KR" altLang="en-US" sz="1050" dirty="0"/>
              <a:t>기초</a:t>
            </a:r>
            <a:r>
              <a:rPr lang="en-US" altLang="ko-KR" sz="1050" dirty="0"/>
              <a:t>(</a:t>
            </a:r>
            <a:r>
              <a:rPr lang="ko-KR" altLang="en-US" sz="1050" dirty="0"/>
              <a:t>평면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D05293-857C-93B8-4028-EB7D58423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" y="1860207"/>
            <a:ext cx="7548699" cy="23655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732B9C-1715-F449-F6B8-78B4F4FCD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5" y="4181469"/>
            <a:ext cx="6156688" cy="26004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6F806B-84CC-F728-D5B2-3214B46CF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217" y="2113964"/>
            <a:ext cx="1822476" cy="18523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2C0966-B045-18E6-DB2C-EEFB86F21D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3193" y="5546137"/>
            <a:ext cx="1581371" cy="11336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75C77CB-2A29-BBAC-48DB-0D7AF2CAFF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7920" y="4076541"/>
            <a:ext cx="5931965" cy="140516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08A9BC5-59EF-07D0-ACF9-5B5440BC63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0560" y="1311863"/>
            <a:ext cx="3490934" cy="43855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4633178-5092-BF2D-4CCC-2984BEC38D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5963" y="5667366"/>
            <a:ext cx="3927257" cy="98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1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6E0FDD-2A87-590D-85D3-3E8F1B4EDB32}"/>
                  </a:ext>
                </a:extLst>
              </p:cNvPr>
              <p:cNvSpPr txBox="1"/>
              <p:nvPr/>
            </p:nvSpPr>
            <p:spPr>
              <a:xfrm>
                <a:off x="171450" y="1190634"/>
                <a:ext cx="11741876" cy="2008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[ </a:t>
                </a:r>
                <a:r>
                  <a:rPr lang="ko-KR" altLang="en-US" sz="2800" b="1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평면의 방정식 </a:t>
                </a:r>
                <a:r>
                  <a:rPr lang="en-US" altLang="ko-KR" sz="1800" b="1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(Plane Equation)</a:t>
                </a:r>
                <a:r>
                  <a:rPr lang="en-US" altLang="ko-KR" sz="2800" b="1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 ]</a:t>
                </a:r>
                <a:endParaRPr lang="ko-KR" altLang="en-US" sz="2800" b="1" dirty="0">
                  <a:latin typeface="HY견명조" panose="02030600000101010101" pitchFamily="18" charset="-127"/>
                  <a:ea typeface="HY견명조" panose="0203060000010101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HY견명조" panose="02030600000101010101" pitchFamily="18" charset="-127"/>
                          <a:sym typeface="Wingdings" panose="05000000000000000000" pitchFamily="2" charset="2"/>
                        </a:rPr>
                        <m:t>𝒂𝒙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HY견명조" panose="02030600000101010101" pitchFamily="18" charset="-127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HY견명조" panose="02030600000101010101" pitchFamily="18" charset="-127"/>
                          <a:sym typeface="Wingdings" panose="05000000000000000000" pitchFamily="2" charset="2"/>
                        </a:rPr>
                        <m:t>𝒃𝒚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HY견명조" panose="02030600000101010101" pitchFamily="18" charset="-127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HY견명조" panose="02030600000101010101" pitchFamily="18" charset="-127"/>
                          <a:sym typeface="Wingdings" panose="05000000000000000000" pitchFamily="2" charset="2"/>
                        </a:rPr>
                        <m:t>𝒄𝒛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HY견명조" panose="02030600000101010101" pitchFamily="18" charset="-127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HY견명조" panose="02030600000101010101" pitchFamily="18" charset="-127"/>
                          <a:sym typeface="Wingdings" panose="05000000000000000000" pitchFamily="2" charset="2"/>
                        </a:rPr>
                        <m:t>𝒅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HY견명조" panose="02030600000101010101" pitchFamily="18" charset="-127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HY견명조" panose="02030600000101010101" pitchFamily="18" charset="-127"/>
                          <a:sym typeface="Wingdings" panose="05000000000000000000" pitchFamily="2" charset="2"/>
                        </a:rPr>
                        <m:t>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HY견명조" panose="02030600000101010101" pitchFamily="18" charset="-127"/>
                          <a:sym typeface="Wingdings" panose="05000000000000000000" pitchFamily="2" charset="2"/>
                        </a:rPr>
                        <m:t>⇒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HY견명조" panose="02030600000101010101" pitchFamily="18" charset="-127"/>
                          <a:sym typeface="Wingdings" panose="05000000000000000000" pitchFamily="2" charset="2"/>
                        </a:rPr>
                        <m:t>𝒅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HY견명조" panose="02030600000101010101" pitchFamily="18" charset="-127"/>
                          <a:sym typeface="Wingdings" panose="05000000000000000000" pitchFamily="2" charset="2"/>
                        </a:rPr>
                        <m:t>=−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HY견명조" panose="02030600000101010101" pitchFamily="18" charset="-127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HY견명조" panose="02030600000101010101" pitchFamily="18" charset="-127"/>
                              <a:sym typeface="Wingdings" panose="05000000000000000000" pitchFamily="2" charset="2"/>
                            </a:rPr>
                            <m:t>𝒂𝒙</m:t>
                          </m:r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HY견명조" panose="02030600000101010101" pitchFamily="18" charset="-127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HY견명조" panose="02030600000101010101" pitchFamily="18" charset="-127"/>
                              <a:sym typeface="Wingdings" panose="05000000000000000000" pitchFamily="2" charset="2"/>
                            </a:rPr>
                            <m:t>𝒃𝒚</m:t>
                          </m:r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HY견명조" panose="02030600000101010101" pitchFamily="18" charset="-127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HY견명조" panose="02030600000101010101" pitchFamily="18" charset="-127"/>
                              <a:sym typeface="Wingdings" panose="05000000000000000000" pitchFamily="2" charset="2"/>
                            </a:rPr>
                            <m:t>𝒄𝒛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HY견명조" panose="02030600000101010101" pitchFamily="18" charset="-127"/>
                          <a:sym typeface="Wingdings" panose="05000000000000000000" pitchFamily="2" charset="2"/>
                        </a:rPr>
                        <m:t>⇒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HY견명조" panose="02030600000101010101" pitchFamily="18" charset="-127"/>
                          <a:sym typeface="Wingdings" panose="05000000000000000000" pitchFamily="2" charset="2"/>
                        </a:rPr>
                        <m:t>𝑫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HY견명조" panose="02030600000101010101" pitchFamily="18" charset="-127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HY견명조" panose="02030600000101010101" pitchFamily="18" charset="-127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HY견명조" panose="02030600000101010101" pitchFamily="18" charset="-127"/>
                              <a:sym typeface="Wingdings" panose="05000000000000000000" pitchFamily="2" charset="2"/>
                            </a:rPr>
                            <m:t>𝒂𝒙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HY견명조" panose="02030600000101010101" pitchFamily="18" charset="-127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HY견명조" panose="02030600000101010101" pitchFamily="18" charset="-127"/>
                              <a:sym typeface="Wingdings" panose="05000000000000000000" pitchFamily="2" charset="2"/>
                            </a:rPr>
                            <m:t>𝒃𝒚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HY견명조" panose="02030600000101010101" pitchFamily="18" charset="-127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HY견명조" panose="02030600000101010101" pitchFamily="18" charset="-127"/>
                              <a:sym typeface="Wingdings" panose="05000000000000000000" pitchFamily="2" charset="2"/>
                            </a:rPr>
                            <m:t>𝒄𝒛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HY견명조" panose="02030600000101010101" pitchFamily="18" charset="-127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HY견명조" panose="02030600000101010101" pitchFamily="18" charset="-127"/>
                              <a:sym typeface="Wingdings" panose="05000000000000000000" pitchFamily="2" charset="2"/>
                            </a:rPr>
                            <m:t>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HY견명조" panose="02030600000101010101" pitchFamily="18" charset="-127"/>
                                  <a:sym typeface="Wingdings" panose="05000000000000000000" pitchFamily="2" charset="2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Y견명조" panose="02030600000101010101" pitchFamily="18" charset="-127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Y견명조" panose="02030600000101010101" pitchFamily="18" charset="-127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Y견명조" panose="02030600000101010101" pitchFamily="18" charset="-127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HY견명조" panose="02030600000101010101" pitchFamily="18" charset="-127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Y견명조" panose="02030600000101010101" pitchFamily="18" charset="-127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Y견명조" panose="02030600000101010101" pitchFamily="18" charset="-127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Y견명조" panose="02030600000101010101" pitchFamily="18" charset="-127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HY견명조" panose="02030600000101010101" pitchFamily="18" charset="-127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Y견명조" panose="02030600000101010101" pitchFamily="18" charset="-127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Y견명조" panose="02030600000101010101" pitchFamily="18" charset="-127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Y견명조" panose="02030600000101010101" pitchFamily="18" charset="-127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altLang="ko-KR" b="1" dirty="0">
                  <a:latin typeface="HY견명조" panose="02030600000101010101" pitchFamily="18" charset="-127"/>
                  <a:ea typeface="HY견명조" panose="02030600000101010101" pitchFamily="18" charset="-127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HY견명조" panose="02030600000101010101" pitchFamily="18" charset="-127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HY견명조" panose="02030600000101010101" pitchFamily="18" charset="-127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HY견명조" panose="02030600000101010101" pitchFamily="18" charset="-127"/>
                        <a:sym typeface="Wingdings" panose="05000000000000000000" pitchFamily="2" charset="2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HY견명조" panose="02030600000101010101" pitchFamily="18" charset="-127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HY견명조" panose="02030600000101010101" pitchFamily="18" charset="-127"/>
                        <a:sym typeface="Wingdings" panose="05000000000000000000" pitchFamily="2" charset="2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HY견명조" panose="02030600000101010101" pitchFamily="18" charset="-127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HY견명조" panose="02030600000101010101" pitchFamily="18" charset="-127"/>
                        <a:sym typeface="Wingdings" panose="05000000000000000000" pitchFamily="2" charset="2"/>
                      </a:rPr>
                      <m:t>) </m:t>
                    </m:r>
                  </m:oMath>
                </a14:m>
                <a:r>
                  <a:rPr lang="en-US" altLang="ko-KR" dirty="0">
                    <a:latin typeface="HY견명조" panose="02030600000101010101" pitchFamily="18" charset="-127"/>
                    <a:ea typeface="HY견명조" panose="02030600000101010101" pitchFamily="18" charset="-127"/>
                    <a:sym typeface="Wingdings" panose="05000000000000000000" pitchFamily="2" charset="2"/>
                  </a:rPr>
                  <a:t>: </a:t>
                </a:r>
                <a:r>
                  <a:rPr lang="ko-KR" altLang="en-US" dirty="0">
                    <a:latin typeface="HY견명조" panose="02030600000101010101" pitchFamily="18" charset="-127"/>
                    <a:ea typeface="HY견명조" panose="02030600000101010101" pitchFamily="18" charset="-127"/>
                    <a:sym typeface="Wingdings" panose="05000000000000000000" pitchFamily="2" charset="2"/>
                  </a:rPr>
                  <a:t>평면의 법선 벡터</a:t>
                </a:r>
                <a:endParaRPr lang="en-US" altLang="ko-KR" dirty="0">
                  <a:latin typeface="HY견명조" panose="02030600000101010101" pitchFamily="18" charset="-127"/>
                  <a:ea typeface="HY견명조" panose="02030600000101010101" pitchFamily="18" charset="-127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HY견명조" panose="02030600000101010101" pitchFamily="18" charset="-127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HY견명조" panose="02030600000101010101" pitchFamily="18" charset="-127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HY견명조" panose="02030600000101010101" pitchFamily="18" charset="-127"/>
                        <a:sym typeface="Wingdings" panose="05000000000000000000" pitchFamily="2" charset="2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HY견명조" panose="02030600000101010101" pitchFamily="18" charset="-127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HY견명조" panose="02030600000101010101" pitchFamily="18" charset="-127"/>
                        <a:sym typeface="Wingdings" panose="05000000000000000000" pitchFamily="2" charset="2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HY견명조" panose="02030600000101010101" pitchFamily="18" charset="-127"/>
                        <a:sym typeface="Wingdings" panose="05000000000000000000" pitchFamily="2" charset="2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HY견명조" panose="02030600000101010101" pitchFamily="18" charset="-127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dirty="0">
                    <a:latin typeface="HY견명조" panose="02030600000101010101" pitchFamily="18" charset="-127"/>
                    <a:ea typeface="HY견명조" panose="02030600000101010101" pitchFamily="18" charset="-127"/>
                    <a:sym typeface="Wingdings" panose="05000000000000000000" pitchFamily="2" charset="2"/>
                  </a:rPr>
                  <a:t> : </a:t>
                </a:r>
                <a:r>
                  <a:rPr lang="ko-KR" altLang="en-US" dirty="0">
                    <a:latin typeface="HY견명조" panose="02030600000101010101" pitchFamily="18" charset="-127"/>
                    <a:ea typeface="HY견명조" panose="02030600000101010101" pitchFamily="18" charset="-127"/>
                    <a:sym typeface="Wingdings" panose="05000000000000000000" pitchFamily="2" charset="2"/>
                  </a:rPr>
                  <a:t>임의의 점</a:t>
                </a:r>
                <a:endParaRPr lang="en-US" altLang="ko-KR" dirty="0">
                  <a:latin typeface="HY견명조" panose="02030600000101010101" pitchFamily="18" charset="-127"/>
                  <a:ea typeface="HY견명조" panose="02030600000101010101" pitchFamily="18" charset="-127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HY견명조" panose="02030600000101010101" pitchFamily="18" charset="-127"/>
                        <a:sym typeface="Wingdings" panose="05000000000000000000" pitchFamily="2" charset="2"/>
                      </a:rPr>
                      <m:t>𝑑</m:t>
                    </m:r>
                  </m:oMath>
                </a14:m>
                <a:r>
                  <a:rPr lang="en-US" altLang="ko-KR" dirty="0">
                    <a:latin typeface="HY견명조" panose="02030600000101010101" pitchFamily="18" charset="-127"/>
                    <a:ea typeface="HY견명조" panose="02030600000101010101" pitchFamily="18" charset="-127"/>
                    <a:sym typeface="Wingdings" panose="05000000000000000000" pitchFamily="2" charset="2"/>
                  </a:rPr>
                  <a:t> : </a:t>
                </a:r>
                <a:r>
                  <a:rPr lang="ko-KR" altLang="en-US" dirty="0">
                    <a:latin typeface="HY견명조" panose="02030600000101010101" pitchFamily="18" charset="-127"/>
                    <a:ea typeface="HY견명조" panose="02030600000101010101" pitchFamily="18" charset="-127"/>
                    <a:sym typeface="Wingdings" panose="05000000000000000000" pitchFamily="2" charset="2"/>
                  </a:rPr>
                  <a:t>원점에서 평면까지의 거리</a:t>
                </a:r>
                <a:endParaRPr lang="en-US" altLang="ko-KR" dirty="0">
                  <a:latin typeface="HY견명조" panose="02030600000101010101" pitchFamily="18" charset="-127"/>
                  <a:ea typeface="HY견명조" panose="02030600000101010101" pitchFamily="18" charset="-127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6E0FDD-2A87-590D-85D3-3E8F1B4ED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190634"/>
                <a:ext cx="11741876" cy="2008050"/>
              </a:xfrm>
              <a:prstGeom prst="rect">
                <a:avLst/>
              </a:prstGeom>
              <a:blipFill>
                <a:blip r:embed="rId3"/>
                <a:stretch>
                  <a:fillRect l="-1038" t="-3030" b="-24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B64EAAC-586C-F9F6-59E0-F125BA1F6734}"/>
              </a:ext>
            </a:extLst>
          </p:cNvPr>
          <p:cNvSpPr txBox="1"/>
          <p:nvPr/>
        </p:nvSpPr>
        <p:spPr>
          <a:xfrm>
            <a:off x="171450" y="168698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평면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Plane )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8FF9A-B51F-5C3A-3E0A-3BA1330365FE}"/>
              </a:ext>
            </a:extLst>
          </p:cNvPr>
          <p:cNvSpPr txBox="1"/>
          <p:nvPr/>
        </p:nvSpPr>
        <p:spPr>
          <a:xfrm>
            <a:off x="9504152" y="0"/>
            <a:ext cx="2687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/>
              <a:t>3D</a:t>
            </a:r>
            <a:r>
              <a:rPr lang="ko-KR" altLang="en-US" sz="1050" dirty="0"/>
              <a:t>기초</a:t>
            </a:r>
            <a:r>
              <a:rPr lang="en-US" altLang="ko-KR" sz="1050" dirty="0"/>
              <a:t>(05) 3D </a:t>
            </a:r>
            <a:r>
              <a:rPr lang="ko-KR" altLang="en-US" sz="1050" dirty="0"/>
              <a:t>기초</a:t>
            </a:r>
            <a:r>
              <a:rPr lang="en-US" altLang="ko-KR" sz="1050" dirty="0"/>
              <a:t>(</a:t>
            </a:r>
            <a:r>
              <a:rPr lang="ko-KR" altLang="en-US" sz="1050" dirty="0"/>
              <a:t>평면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5778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929</Words>
  <Application>Microsoft Office PowerPoint</Application>
  <PresentationFormat>와이드스크린</PresentationFormat>
  <Paragraphs>119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HY견명조</vt:lpstr>
      <vt:lpstr>HY헤드라인M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민동현(2018182012)</dc:creator>
  <cp:lastModifiedBy>민동현(2018182012)</cp:lastModifiedBy>
  <cp:revision>132</cp:revision>
  <dcterms:created xsi:type="dcterms:W3CDTF">2023-04-25T11:55:32Z</dcterms:created>
  <dcterms:modified xsi:type="dcterms:W3CDTF">2023-04-28T09:42:06Z</dcterms:modified>
</cp:coreProperties>
</file>