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014" r:id="rId3"/>
    <p:sldId id="2035" r:id="rId4"/>
    <p:sldId id="2010" r:id="rId5"/>
    <p:sldId id="2034" r:id="rId6"/>
    <p:sldId id="272" r:id="rId7"/>
    <p:sldId id="2030" r:id="rId8"/>
    <p:sldId id="2033" r:id="rId9"/>
    <p:sldId id="2011" r:id="rId10"/>
    <p:sldId id="2017" r:id="rId11"/>
    <p:sldId id="2016" r:id="rId12"/>
    <p:sldId id="2018" r:id="rId13"/>
    <p:sldId id="2013" r:id="rId14"/>
    <p:sldId id="2032" r:id="rId15"/>
    <p:sldId id="2019" r:id="rId16"/>
    <p:sldId id="2020" r:id="rId17"/>
    <p:sldId id="2022" r:id="rId18"/>
    <p:sldId id="2023" r:id="rId19"/>
    <p:sldId id="2024" r:id="rId20"/>
    <p:sldId id="2025" r:id="rId21"/>
    <p:sldId id="2026" r:id="rId22"/>
    <p:sldId id="2031" r:id="rId23"/>
    <p:sldId id="2029" r:id="rId24"/>
    <p:sldId id="2028" r:id="rId25"/>
    <p:sldId id="2008" r:id="rId2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4"/>
    <p:restoredTop sz="84366"/>
  </p:normalViewPr>
  <p:slideViewPr>
    <p:cSldViewPr snapToGrid="0">
      <p:cViewPr>
        <p:scale>
          <a:sx n="72" d="100"/>
          <a:sy n="72" d="100"/>
        </p:scale>
        <p:origin x="133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49CBB-5EC0-894C-82C3-850088FDAF36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61263-FBDA-484D-A97B-27A7DE9913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68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today I’ll be presenting my quantum computing final project on </a:t>
            </a:r>
            <a:r>
              <a:rPr lang="en-US" b="1" dirty="0"/>
              <a:t>Quantum Feature Selection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This project explores how quantum algorithms can help solve the feature selection problem more efficiently, especially in high-dimensional datasets.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1263-FBDA-484D-A97B-27A7DE991317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8208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477A4-5B57-8718-02EE-C9CC620C7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D362E3-6B24-E8AC-2E90-E6081FC73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83B60-08C3-A32A-5829-849F7AA18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also tested on </a:t>
            </a:r>
            <a:r>
              <a:rPr lang="en-US" b="1" dirty="0"/>
              <a:t>five real-world datasets</a:t>
            </a:r>
            <a:r>
              <a:rPr lang="en-US" dirty="0"/>
              <a:t>, including both classification and regression tasks.</a:t>
            </a:r>
            <a:br>
              <a:rPr lang="en-US" dirty="0"/>
            </a:br>
            <a:r>
              <a:rPr lang="en-US" dirty="0"/>
              <a:t>These datasets come from </a:t>
            </a:r>
            <a:r>
              <a:rPr lang="en-US" dirty="0" err="1"/>
              <a:t>sklearn</a:t>
            </a:r>
            <a:r>
              <a:rPr lang="en-US" dirty="0"/>
              <a:t> and </a:t>
            </a:r>
            <a:r>
              <a:rPr lang="en-US" dirty="0" err="1"/>
              <a:t>OpenML</a:t>
            </a:r>
            <a:r>
              <a:rPr lang="en-US" dirty="0"/>
              <a:t>, and range in complexity — from medical diagnosis to housing price prediction.</a:t>
            </a:r>
          </a:p>
          <a:p>
            <a:r>
              <a:rPr lang="en-US" dirty="0"/>
              <a:t>This helps to evaluate the </a:t>
            </a:r>
            <a:r>
              <a:rPr lang="en-US" b="1" dirty="0"/>
              <a:t>practical performance and generalizability</a:t>
            </a:r>
            <a:r>
              <a:rPr lang="en-US" dirty="0"/>
              <a:t> of the QFS method.</a:t>
            </a:r>
          </a:p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39B6A-D6F6-334C-86A7-D2FBF747B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06311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831D0-6525-D632-EC37-6BA71C0BB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964FC-0129-5117-2C4A-8E303FD8F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8EE76-7D08-DE71-0538-B67314703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terms of implementation, I directly formulated the QUBO as</a:t>
            </a:r>
            <a:br>
              <a:rPr lang="en-US" dirty="0"/>
            </a:br>
            <a:r>
              <a:rPr lang="en-US" dirty="0"/>
              <a:t>Q = R - </a:t>
            </a:r>
            <a:r>
              <a:rPr lang="el-GR" dirty="0"/>
              <a:t>α(</a:t>
            </a:r>
            <a:r>
              <a:rPr lang="en-US" dirty="0"/>
              <a:t>R + </a:t>
            </a:r>
            <a:r>
              <a:rPr lang="en-US" dirty="0" err="1"/>
              <a:t>diag</a:t>
            </a:r>
            <a:r>
              <a:rPr lang="en-US" dirty="0"/>
              <a:t>(I)),</a:t>
            </a:r>
            <a:br>
              <a:rPr lang="en-US" dirty="0"/>
            </a:br>
            <a:r>
              <a:rPr lang="en-US" dirty="0"/>
              <a:t>and used binary search on </a:t>
            </a:r>
            <a:r>
              <a:rPr lang="el-GR" dirty="0"/>
              <a:t>α </a:t>
            </a:r>
            <a:r>
              <a:rPr lang="en-US" dirty="0"/>
              <a:t>to control the number of selected features.</a:t>
            </a:r>
          </a:p>
          <a:p>
            <a:r>
              <a:rPr lang="en-US" dirty="0"/>
              <a:t>I used simulated annealing (SA) to solve the QUBO at each </a:t>
            </a:r>
            <a:r>
              <a:rPr lang="el-GR" dirty="0"/>
              <a:t>α </a:t>
            </a:r>
            <a:r>
              <a:rPr lang="en-US" dirty="0"/>
              <a:t>step.</a:t>
            </a:r>
          </a:p>
          <a:p>
            <a:endParaRPr lang="en-US" dirty="0"/>
          </a:p>
          <a:p>
            <a:r>
              <a:rPr lang="en-US" dirty="0"/>
              <a:t>For regression tasks, </a:t>
            </a:r>
            <a:r>
              <a:rPr lang="en-US" b="1" dirty="0"/>
              <a:t>I designed an extension of the original method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Since the original QFS method only handles classification, I proposed a simple but effective way to adapt it to regression problems.</a:t>
            </a:r>
            <a:br>
              <a:rPr lang="en-US" dirty="0"/>
            </a:br>
            <a:r>
              <a:rPr lang="en-US" dirty="0"/>
              <a:t>Specifically, I discretized the continuous target variable using quantile binning, and then applied mutual information (MI) between the binned target and each feature.</a:t>
            </a:r>
          </a:p>
          <a:p>
            <a:br>
              <a:rPr lang="en-US" dirty="0"/>
            </a:br>
            <a:r>
              <a:rPr lang="en-US" dirty="0"/>
              <a:t>Redundancy was still measured between features.</a:t>
            </a:r>
          </a:p>
          <a:p>
            <a:r>
              <a:rPr lang="en-US" dirty="0"/>
              <a:t>For benchmarking, I compared QFS against three baselines:</a:t>
            </a:r>
            <a:br>
              <a:rPr lang="en-US" dirty="0"/>
            </a:br>
            <a:r>
              <a:rPr lang="en-US" dirty="0"/>
              <a:t>random features, all features, and top-k features ranked by MI.</a:t>
            </a:r>
          </a:p>
          <a:p>
            <a:br>
              <a:rPr lang="en-US" dirty="0"/>
            </a:br>
            <a:r>
              <a:rPr lang="en-US" dirty="0"/>
              <a:t>I evaluated classification using accuracy, and regression using MSE.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E9A4D-CCC3-9797-88B9-6317C009C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80582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712C6-BB38-72BF-D717-6149A1316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4E410-2485-EB65-1611-6EB885067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E051F7-A750-1BC1-0700-C27924D10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also evaluated the stability and quality of selected features.</a:t>
            </a:r>
            <a:br>
              <a:rPr lang="en-US" dirty="0"/>
            </a:br>
            <a:r>
              <a:rPr lang="en-US" dirty="0"/>
              <a:t>First, I ran a sensitivity analysis by sweeping </a:t>
            </a:r>
            <a:r>
              <a:rPr lang="el-GR" dirty="0"/>
              <a:t>α </a:t>
            </a:r>
            <a:r>
              <a:rPr lang="en-US" dirty="0"/>
              <a:t>from 0 to 1, and observed how the number of selected features and the model performance changed.</a:t>
            </a:r>
          </a:p>
          <a:p>
            <a:br>
              <a:rPr lang="en-US" dirty="0"/>
            </a:br>
            <a:r>
              <a:rPr lang="en-US" dirty="0"/>
              <a:t>I tracked accuracy for classification and MSE for regression across different </a:t>
            </a:r>
            <a:r>
              <a:rPr lang="el-GR" dirty="0"/>
              <a:t>α </a:t>
            </a:r>
            <a:r>
              <a:rPr lang="en-US" dirty="0"/>
              <a:t>values.</a:t>
            </a:r>
            <a:br>
              <a:rPr lang="en-US" dirty="0"/>
            </a:br>
            <a:r>
              <a:rPr lang="en-US" dirty="0"/>
              <a:t>Then, I performed importance analysis using statistical tests:</a:t>
            </a:r>
            <a:br>
              <a:rPr lang="en-US" dirty="0"/>
            </a:br>
            <a:r>
              <a:rPr lang="en-US" dirty="0"/>
              <a:t>t-tests for classification tasks and Pearson correlation for regression.</a:t>
            </a:r>
            <a:br>
              <a:rPr lang="en-US" dirty="0"/>
            </a:br>
            <a:r>
              <a:rPr lang="en-US" dirty="0"/>
              <a:t>This helped assess whether the selected features were actually meaningful.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BEC9E-433C-3D2A-D8C1-8C26AD9BE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33028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19660-64BE-C5F9-4E01-FAA68091B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6F63D-6165-E6E6-2797-FDB8938259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ECCF7-DEED-288B-B7D6-ABBF150D9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I implemented a </a:t>
            </a:r>
            <a:r>
              <a:rPr lang="en-US" b="1" dirty="0"/>
              <a:t>quantum version</a:t>
            </a:r>
            <a:r>
              <a:rPr lang="en-US" dirty="0"/>
              <a:t> using the </a:t>
            </a:r>
            <a:r>
              <a:rPr lang="en-US" b="1" dirty="0"/>
              <a:t>Variational Quantum </a:t>
            </a:r>
            <a:r>
              <a:rPr lang="en-US" b="1" dirty="0" err="1"/>
              <a:t>Eigensolver</a:t>
            </a:r>
            <a:r>
              <a:rPr lang="en-US" b="1" dirty="0"/>
              <a:t> (VQE)</a:t>
            </a:r>
            <a:r>
              <a:rPr lang="en-US" dirty="0"/>
              <a:t>.</a:t>
            </a:r>
          </a:p>
          <a:p>
            <a:r>
              <a:rPr lang="en-US" dirty="0"/>
              <a:t>First, I converted the QUBO matrix to an </a:t>
            </a:r>
            <a:r>
              <a:rPr lang="en-US" b="1" dirty="0"/>
              <a:t>Ising Hamiltonian</a:t>
            </a:r>
            <a:r>
              <a:rPr lang="en-US" dirty="0"/>
              <a:t>,</a:t>
            </a:r>
          </a:p>
          <a:p>
            <a:r>
              <a:rPr lang="en-US" dirty="0"/>
              <a:t>Then I defined a </a:t>
            </a:r>
            <a:r>
              <a:rPr lang="en-US" dirty="0" err="1"/>
              <a:t>TwoLocal</a:t>
            </a:r>
            <a:r>
              <a:rPr lang="en-US" dirty="0"/>
              <a:t> ansatz and ran VQE using the COBYLA optimizer on a simulator.</a:t>
            </a:r>
          </a:p>
          <a:p>
            <a:r>
              <a:rPr lang="en-US" dirty="0"/>
              <a:t>After optimization, I sampled the most frequent bitstring and interpreted it as a binary mask for selected features.</a:t>
            </a:r>
          </a:p>
          <a:p>
            <a:r>
              <a:rPr lang="en-US" dirty="0"/>
              <a:t>I then trained a Random Forest on the selected features to evaluate the result.</a:t>
            </a:r>
          </a:p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CB796-1EBC-83F1-A3CC-436A2D8D8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34888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95B74-2FD8-F9EC-3EBE-79EAC701D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70C74-AFB2-DE55-CA1A-65054563D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46BA3-0C37-3C1B-0F25-BFA4E0DC5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let’s take a look at the </a:t>
            </a:r>
            <a:r>
              <a:rPr lang="en-US" b="1" dirty="0"/>
              <a:t>experimental results</a:t>
            </a:r>
            <a:r>
              <a:rPr lang="en-US" dirty="0"/>
              <a:t>, including benchmark performance, sensitivity and importance analysis, and quantum implementation outcomes.</a:t>
            </a:r>
          </a:p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9E577-0159-1B1E-AF0E-92F91BB01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4513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Across classification datasets, QFS consistently performs better than </a:t>
            </a:r>
            <a:r>
              <a:rPr lang="en-US" b="1" dirty="0"/>
              <a:t>random selection</a:t>
            </a:r>
            <a:r>
              <a:rPr lang="en-US" dirty="0"/>
              <a:t>, and in most cases matches or slightly outperforms </a:t>
            </a:r>
            <a:r>
              <a:rPr lang="en-US" b="1" dirty="0"/>
              <a:t>mutual information (MI) based selection</a:t>
            </a:r>
            <a:r>
              <a:rPr lang="en-US" dirty="0"/>
              <a:t>.</a:t>
            </a:r>
          </a:p>
          <a:p>
            <a:r>
              <a:rPr lang="en-US" dirty="0"/>
              <a:t>For example, in the simulated dataset and Ionosphere, QFS-SA achieves nearly the same accuracy as top-4 MI features This shows that QFS can maintain strong accuracy even with a reduced feature set.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1263-FBDA-484D-A97B-27A7DE991317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2091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regression tasks, we see a </a:t>
            </a:r>
            <a:r>
              <a:rPr lang="en-US" b="1" dirty="0"/>
              <a:t>slight underperformance</a:t>
            </a:r>
            <a:r>
              <a:rPr lang="en-US" dirty="0"/>
              <a:t> of QFS compared to full-feature models, particularly on real datasets.</a:t>
            </a:r>
          </a:p>
          <a:p>
            <a:r>
              <a:rPr lang="en-US" dirty="0"/>
              <a:t>However, QFS still clearly outperforms </a:t>
            </a:r>
            <a:r>
              <a:rPr lang="en-US" b="1" dirty="0"/>
              <a:t>random selection</a:t>
            </a:r>
            <a:r>
              <a:rPr lang="en-US" dirty="0"/>
              <a:t>, and performs competitively with MI ranking.</a:t>
            </a:r>
          </a:p>
          <a:p>
            <a:r>
              <a:rPr lang="en-US" dirty="0"/>
              <a:t>So it offers a good trade-off: fewer features, still reasonable accuracy.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1263-FBDA-484D-A97B-27A7DE991317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6867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I evaluated </a:t>
            </a:r>
            <a:r>
              <a:rPr lang="en-US" b="1" dirty="0"/>
              <a:t>sensitivity to the number of selected features (k)</a:t>
            </a:r>
            <a:r>
              <a:rPr lang="en-US" dirty="0"/>
              <a:t>.</a:t>
            </a:r>
          </a:p>
          <a:p>
            <a:r>
              <a:rPr lang="en-US" dirty="0"/>
              <a:t>Across classification datasets, QFS shows </a:t>
            </a:r>
            <a:r>
              <a:rPr lang="en-US" b="1" dirty="0"/>
              <a:t>stable and high accuracy</a:t>
            </a:r>
            <a:r>
              <a:rPr lang="en-US" dirty="0"/>
              <a:t>, even when k changes.</a:t>
            </a:r>
            <a:br>
              <a:rPr lang="en-US" dirty="0"/>
            </a:br>
            <a:r>
              <a:rPr lang="en-US" dirty="0"/>
              <a:t>It matches or exceeds MI-based selection in many cases, especially on datasets like Digits or Breast Cancer.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1263-FBDA-484D-A97B-27A7DE991317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2418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regression tasks, QFS again shows better performance than random selection.</a:t>
            </a:r>
            <a:br>
              <a:rPr lang="en-US" dirty="0"/>
            </a:br>
            <a:r>
              <a:rPr lang="en-US" dirty="0"/>
              <a:t>provides an efficient alternative under </a:t>
            </a:r>
            <a:r>
              <a:rPr lang="en-US" b="1" dirty="0"/>
              <a:t>feature count constraints</a:t>
            </a:r>
            <a:r>
              <a:rPr lang="en-US" dirty="0"/>
              <a:t>.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1263-FBDA-484D-A97B-27A7DE991317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6999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25749-D1D5-F7BA-0A63-26ABFA25A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0C83C-A869-B846-B501-DA20E5F44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97FF7-1DFF-20FF-6F1C-E977E89B6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then tested whether selected features were </a:t>
            </a:r>
            <a:r>
              <a:rPr lang="en-US" b="1" dirty="0"/>
              <a:t>statistically significant</a:t>
            </a:r>
            <a:r>
              <a:rPr lang="en-US" dirty="0"/>
              <a:t>.</a:t>
            </a:r>
          </a:p>
          <a:p>
            <a:r>
              <a:rPr lang="en-US" dirty="0"/>
              <a:t>In the Digits dataset, many QFS-selected features had </a:t>
            </a:r>
            <a:r>
              <a:rPr lang="en-US" b="1" dirty="0"/>
              <a:t>Cohen's d above 2.0</a:t>
            </a:r>
            <a:r>
              <a:rPr lang="en-US" dirty="0"/>
              <a:t>, indicating very strong group separation.</a:t>
            </a:r>
            <a:br>
              <a:rPr lang="en-US" dirty="0"/>
            </a:br>
            <a:r>
              <a:rPr lang="en-US" dirty="0"/>
              <a:t>In Breast Cancer, the feature area error also showed a large effect size.</a:t>
            </a:r>
          </a:p>
          <a:p>
            <a:r>
              <a:rPr lang="en-US" dirty="0"/>
              <a:t>This confirms that QFS can select </a:t>
            </a:r>
            <a:r>
              <a:rPr lang="en-US" b="1" dirty="0"/>
              <a:t>practically meaningful</a:t>
            </a:r>
            <a:r>
              <a:rPr lang="en-US" dirty="0"/>
              <a:t> and </a:t>
            </a:r>
            <a:r>
              <a:rPr lang="en-US" b="1" dirty="0"/>
              <a:t>discriminative</a:t>
            </a:r>
            <a:r>
              <a:rPr lang="en-US" dirty="0"/>
              <a:t>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EB40-E0D8-2B77-0C80-DD0762F96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417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overview of today’s presentation.</a:t>
            </a:r>
          </a:p>
          <a:p>
            <a:br>
              <a:rPr lang="en-US" dirty="0"/>
            </a:br>
            <a:r>
              <a:rPr lang="en-US" dirty="0"/>
              <a:t>I’ll first walk through the </a:t>
            </a:r>
            <a:r>
              <a:rPr lang="en-US" b="1" dirty="0"/>
              <a:t>motivation and algorithm</a:t>
            </a:r>
            <a:r>
              <a:rPr lang="en-US" dirty="0"/>
              <a:t>, then move to the </a:t>
            </a:r>
            <a:r>
              <a:rPr lang="en-US" b="1" dirty="0"/>
              <a:t>implementation and experiments</a:t>
            </a:r>
            <a:r>
              <a:rPr lang="en-US" dirty="0"/>
              <a:t>, followed by the </a:t>
            </a:r>
            <a:r>
              <a:rPr lang="en-US" b="1" dirty="0"/>
              <a:t>results</a:t>
            </a:r>
            <a:r>
              <a:rPr lang="en-US" dirty="0"/>
              <a:t>, and end with </a:t>
            </a:r>
            <a:r>
              <a:rPr lang="en-US" b="1" dirty="0"/>
              <a:t>key insights and limitations</a:t>
            </a:r>
            <a:r>
              <a:rPr lang="en-US" dirty="0"/>
              <a:t>.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1263-FBDA-484D-A97B-27A7DE991317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55642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C972D-E01B-6EC4-B859-6ED8C977B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802661-D4F1-04DF-18F1-2D1208500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E3359B-523C-BCC9-9E57-22D4BD735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regression datasets, selected features such as </a:t>
            </a:r>
            <a:r>
              <a:rPr lang="en-US" b="1" dirty="0"/>
              <a:t>BMI</a:t>
            </a:r>
            <a:r>
              <a:rPr lang="en-US" dirty="0"/>
              <a:t>, </a:t>
            </a:r>
            <a:r>
              <a:rPr lang="en-US" b="1" dirty="0"/>
              <a:t>blood pressure</a:t>
            </a:r>
            <a:r>
              <a:rPr lang="en-US" dirty="0"/>
              <a:t>, and </a:t>
            </a:r>
            <a:r>
              <a:rPr lang="en-US" b="1" dirty="0"/>
              <a:t>income</a:t>
            </a:r>
            <a:r>
              <a:rPr lang="en-US" dirty="0"/>
              <a:t> were highly correlated with the target variable.</a:t>
            </a:r>
          </a:p>
          <a:p>
            <a:r>
              <a:rPr lang="en-US" dirty="0"/>
              <a:t>All of them passed significance testing (p &lt; 0.01), and matched </a:t>
            </a:r>
            <a:r>
              <a:rPr lang="en-US" b="1" dirty="0"/>
              <a:t>domain knowledge</a:t>
            </a:r>
            <a:r>
              <a:rPr lang="en-US" dirty="0"/>
              <a:t>, showing QFS identifies interpretable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16E12-DF50-4BA3-390E-01C257752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8402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Lastly, I tested the quantum version using VQE.</a:t>
            </a:r>
          </a:p>
          <a:p>
            <a:r>
              <a:rPr lang="en-US" dirty="0"/>
              <a:t>The output bitstring selected 5 out of 10 features, and achieved </a:t>
            </a:r>
            <a:r>
              <a:rPr lang="en-US" b="1" dirty="0"/>
              <a:t>53% accuracy</a:t>
            </a:r>
            <a:r>
              <a:rPr lang="en-US" dirty="0"/>
              <a:t>, only slightly better than random.</a:t>
            </a:r>
          </a:p>
          <a:p>
            <a:r>
              <a:rPr lang="en-US" dirty="0"/>
              <a:t>This suggests that either:</a:t>
            </a:r>
          </a:p>
          <a:p>
            <a:r>
              <a:rPr lang="en-US" dirty="0"/>
              <a:t>The selected bitstring was suboptimal,</a:t>
            </a:r>
          </a:p>
          <a:p>
            <a:r>
              <a:rPr lang="en-US" dirty="0"/>
              <a:t>Or the </a:t>
            </a:r>
            <a:r>
              <a:rPr lang="en-US" b="1" dirty="0"/>
              <a:t>VQE circuit struggled to converge</a:t>
            </a:r>
            <a:r>
              <a:rPr lang="en-US" dirty="0"/>
              <a:t> due to shallow ansatz or noise.</a:t>
            </a:r>
          </a:p>
          <a:p>
            <a:r>
              <a:rPr lang="en-US" dirty="0"/>
              <a:t>There’s still room to improve quantum performance.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1263-FBDA-484D-A97B-27A7DE991317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2491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742B9-9625-7AE1-FFCA-E35D71A45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ADA53-6F5E-9EF5-BFCD-C9945CCA0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59F19-77F5-B9A3-50C2-F440CCAF6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C37A5-2053-608E-36EC-FA945946E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22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7750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I’d like to highlight four key takeaways from our study.</a:t>
            </a:r>
          </a:p>
          <a:p>
            <a:endParaRPr lang="en-US" dirty="0"/>
          </a:p>
          <a:p>
            <a:r>
              <a:rPr lang="en-US" dirty="0"/>
              <a:t>First, our QFS algorithm achieves strong predictive power, often matching or outperforming mutual information top-k baselines, even with only four features. We reached up to 96% accuracy on classification tasks.</a:t>
            </a:r>
          </a:p>
          <a:p>
            <a:endParaRPr lang="en-US" dirty="0"/>
          </a:p>
          <a:p>
            <a:r>
              <a:rPr lang="en-US" dirty="0"/>
              <a:t>Second, the robustness of our method is evident in the sensitivity analysis—it shows consistent performance even when the number of selected features varies.</a:t>
            </a:r>
          </a:p>
          <a:p>
            <a:endParaRPr lang="en-US" dirty="0"/>
          </a:p>
          <a:p>
            <a:r>
              <a:rPr lang="en-US" dirty="0"/>
              <a:t>Third, we found the selected features are highly interpretable. Many features demonstrated large effect sizes and significant p-values, which helps model transparency.</a:t>
            </a:r>
          </a:p>
          <a:p>
            <a:endParaRPr lang="en-US" dirty="0"/>
          </a:p>
          <a:p>
            <a:r>
              <a:rPr lang="en-US" dirty="0"/>
              <a:t>Finally, we confirmed quantum realizability. Our VQE-based solver was able to produce valid bitstring outputs and recover feature selections from quantum optimization.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1263-FBDA-484D-A97B-27A7DE991317}" type="slidenum">
              <a:rPr lang="en-TW" smtClean="0"/>
              <a:t>23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89844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6A525-8CC6-7C4A-7F49-DAF4E53E9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16F4B6-1695-694C-7C77-2619CE5083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30664E-853F-966A-DFEA-94FECFC02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our work has a few limitations. First, the quantum part currently shows only marginal improvements over random selection. This may be due to convergence or </a:t>
            </a:r>
            <a:r>
              <a:rPr lang="en-US" dirty="0" err="1"/>
              <a:t>expressibility</a:t>
            </a:r>
            <a:r>
              <a:rPr lang="en-US" dirty="0"/>
              <a:t> issues under shallow ansatz.</a:t>
            </a:r>
          </a:p>
          <a:p>
            <a:r>
              <a:rPr lang="en-US" dirty="0"/>
              <a:t>Second, all quantum evaluations were done using simulators. So we haven’t accounted for hardware noise or decoherence effects yet.</a:t>
            </a:r>
          </a:p>
          <a:p>
            <a:r>
              <a:rPr lang="en-US" dirty="0"/>
              <a:t>Third, we only tested small to medium-scale datasets—most under 64 features—so scalability to high-dimensional data remains an open question.</a:t>
            </a:r>
          </a:p>
          <a:p>
            <a:r>
              <a:rPr lang="en-US" dirty="0"/>
              <a:t>In the future, we plan to refine the VQE ansatz, experiment with real hardware, and explore hybrid quantum-classical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7B858-CCD7-F98F-D8F5-9DCE5C046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6387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18B13-15A7-8149-9590-3AAAA9E4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FC836-0D51-E801-32B9-F0D1BEC6F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C4442E-9B41-C8BE-0083-B5AB29167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6539D-BFF0-B5C4-998D-4A618FF8D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25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3200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B494D-4435-30D6-2E62-A68A864F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3F9A5B-DAA7-F3E3-3A3C-6C897CC4D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F09F5-4784-023E-D925-DC6178418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start with the </a:t>
            </a:r>
            <a:r>
              <a:rPr lang="en-US" b="1" dirty="0"/>
              <a:t>motivation</a:t>
            </a:r>
            <a:r>
              <a:rPr lang="en-US" dirty="0"/>
              <a:t> behind this work.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EF361-1727-D68A-CEB5-3C2B7A437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4247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4AA2A-49D1-3849-7E75-184BC6CB9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6288C-C236-80D0-7118-36B63B1DC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0D3C0-A208-1296-3E50-1EDC7FCCA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many real-world machine learning applications, especially biomedical data, we often face high-dimensional feature spaces.</a:t>
            </a:r>
          </a:p>
          <a:p>
            <a:br>
              <a:rPr lang="en-US" dirty="0"/>
            </a:br>
            <a:r>
              <a:rPr lang="en-US" dirty="0"/>
              <a:t>Reducing dimensionality improves model robustness and interpretability, but selecting a good subset of features is a </a:t>
            </a:r>
            <a:r>
              <a:rPr lang="en-US" b="1" dirty="0"/>
              <a:t>combinatorial optimization problem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Classical methods like greedy search or filter-based selection often struggle with redundancy and scale poorly.</a:t>
            </a:r>
          </a:p>
          <a:p>
            <a:endParaRPr lang="en-US" dirty="0"/>
          </a:p>
          <a:p>
            <a:r>
              <a:rPr lang="en-US" dirty="0"/>
              <a:t>In contrast, quantum algorithms  are promising because they can explore large search spaces in </a:t>
            </a:r>
            <a:r>
              <a:rPr lang="en-US" b="1" dirty="0"/>
              <a:t>parallel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in this project, I aim to implement and evaluate a </a:t>
            </a:r>
            <a:r>
              <a:rPr lang="en-US" b="1" dirty="0"/>
              <a:t>QUBO-based Quantum Feature Selection framework</a:t>
            </a:r>
            <a:r>
              <a:rPr lang="en-US" dirty="0"/>
              <a:t>, and explore its practical feasibility.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4CCC0-E822-0502-0AEC-9975BE5E7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791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2F48-E3A8-CC15-B8E6-0011311F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D556D5-AF0A-843C-BDB5-1763712F08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344E5F-22D1-BC8D-A9E7-CD0AAFA3B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 algorithm I used is based on the work by Mücke et al., published in </a:t>
            </a:r>
            <a:r>
              <a:rPr lang="en-US" i="1" dirty="0"/>
              <a:t>Quantum Machine Intelligence</a:t>
            </a:r>
            <a:r>
              <a:rPr lang="en-US" dirty="0"/>
              <a:t> in 2023.</a:t>
            </a:r>
          </a:p>
          <a:p>
            <a:br>
              <a:rPr lang="en-US" dirty="0"/>
            </a:br>
            <a:r>
              <a:rPr lang="en-US" dirty="0"/>
              <a:t>Their method formulates feature selection as a QUBO problem, which can be solved by either classical or quantum approaches.</a:t>
            </a:r>
          </a:p>
          <a:p>
            <a:br>
              <a:rPr lang="en-US" dirty="0"/>
            </a:br>
            <a:r>
              <a:rPr lang="en-US" dirty="0"/>
              <a:t>In this section, I’ll explain how the algorithm is formulated and how the QUBO problem is solved.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166E-5FDB-06A8-ADB8-73A35F7A5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74876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algorithm starts by computing two matrices from the data:</a:t>
            </a:r>
          </a:p>
          <a:p>
            <a:r>
              <a:rPr lang="en-US" dirty="0"/>
              <a:t>A </a:t>
            </a:r>
            <a:r>
              <a:rPr lang="en-US" b="1" dirty="0"/>
              <a:t>redundancy matrix</a:t>
            </a:r>
            <a:r>
              <a:rPr lang="en-US" dirty="0"/>
              <a:t> R that captures pairwise correlations between features,</a:t>
            </a:r>
          </a:p>
          <a:p>
            <a:r>
              <a:rPr lang="en-US" dirty="0"/>
              <a:t>And an </a:t>
            </a:r>
            <a:r>
              <a:rPr lang="en-US" b="1" dirty="0"/>
              <a:t>importance vector</a:t>
            </a:r>
            <a:r>
              <a:rPr lang="en-US" dirty="0"/>
              <a:t> I that reflects how useful each feature is.</a:t>
            </a:r>
          </a:p>
          <a:p>
            <a:endParaRPr lang="en-US" dirty="0"/>
          </a:p>
          <a:p>
            <a:r>
              <a:rPr lang="en-US" dirty="0"/>
              <a:t>These two are then combined using an interpolation factor alpha, to form a QUBO matrix Q.</a:t>
            </a:r>
            <a:br>
              <a:rPr lang="en-US" dirty="0"/>
            </a:br>
            <a:r>
              <a:rPr lang="en-US" dirty="0"/>
              <a:t>The goal is to minimize the quadratic form </a:t>
            </a:r>
            <a:r>
              <a:rPr lang="en-US" dirty="0" err="1"/>
              <a:t>xᵀQx</a:t>
            </a:r>
            <a:r>
              <a:rPr lang="en-US" dirty="0"/>
              <a:t> under the constraint that exactly k features are selected.</a:t>
            </a:r>
          </a:p>
          <a:p>
            <a:endParaRPr lang="en-US" dirty="0"/>
          </a:p>
          <a:p>
            <a:r>
              <a:rPr lang="en-US" dirty="0"/>
              <a:t>The key idea here is to balance three objectives:</a:t>
            </a:r>
          </a:p>
          <a:p>
            <a:r>
              <a:rPr lang="en-US" b="1" dirty="0"/>
              <a:t>High importance</a:t>
            </a:r>
            <a:r>
              <a:rPr lang="en-US" dirty="0"/>
              <a:t> (we want to select informative features),</a:t>
            </a:r>
          </a:p>
          <a:p>
            <a:r>
              <a:rPr lang="en-US" b="1" dirty="0"/>
              <a:t>Low redundancy</a:t>
            </a:r>
            <a:r>
              <a:rPr lang="en-US" dirty="0"/>
              <a:t> (we don’t want repeated information),</a:t>
            </a:r>
          </a:p>
          <a:p>
            <a:r>
              <a:rPr lang="en-US" dirty="0"/>
              <a:t>And </a:t>
            </a:r>
            <a:r>
              <a:rPr lang="en-US" b="1" dirty="0"/>
              <a:t>cardinality constraint</a:t>
            </a:r>
            <a:r>
              <a:rPr lang="en-US" dirty="0"/>
              <a:t>, meaning we only pick exactly k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403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6E395-FBE5-E34F-8AA1-0073B06C3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ABAC81-1467-31A7-8C0C-EA7F3AC31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DA627-4B4A-A6A1-9F9A-10CE3CE30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we solve this QUBO using either a quantum solver or a classical approximation, and output a binary vector that represents the selected features.</a:t>
            </a:r>
          </a:p>
          <a:p>
            <a:endParaRPr lang="en-US" dirty="0"/>
          </a:p>
          <a:p>
            <a:r>
              <a:rPr lang="en-US" dirty="0"/>
              <a:t>One challenge is to find the right alpha value so that the solution selects </a:t>
            </a:r>
            <a:r>
              <a:rPr lang="en-US" b="1" dirty="0"/>
              <a:t>exactly k</a:t>
            </a:r>
            <a:r>
              <a:rPr lang="en-US" dirty="0"/>
              <a:t> features.</a:t>
            </a:r>
            <a:br>
              <a:rPr lang="en-US" dirty="0"/>
            </a:br>
            <a:r>
              <a:rPr lang="en-US" dirty="0"/>
              <a:t>The authors use a </a:t>
            </a:r>
            <a:r>
              <a:rPr lang="en-US" b="1" dirty="0"/>
              <a:t>binary search</a:t>
            </a:r>
            <a:r>
              <a:rPr lang="en-US" dirty="0"/>
              <a:t> procedure to iteratively adjust alpha.</a:t>
            </a:r>
          </a:p>
          <a:p>
            <a:endParaRPr lang="en-US" dirty="0"/>
          </a:p>
          <a:p>
            <a:r>
              <a:rPr lang="en-US" dirty="0"/>
              <a:t>The steps are:</a:t>
            </a:r>
          </a:p>
          <a:p>
            <a:r>
              <a:rPr lang="en-US" dirty="0"/>
              <a:t>Initialize a = 0, b = 1,</a:t>
            </a:r>
          </a:p>
          <a:p>
            <a:r>
              <a:rPr lang="en-US" dirty="0"/>
              <a:t>Repeatedly solve the QUBO and check if the solution selects k features,</a:t>
            </a:r>
          </a:p>
          <a:p>
            <a:r>
              <a:rPr lang="en-US" dirty="0"/>
              <a:t>If not, update alpha as (a + b)/2 and repeat.</a:t>
            </a:r>
          </a:p>
          <a:p>
            <a:endParaRPr lang="en-US" dirty="0"/>
          </a:p>
          <a:p>
            <a:r>
              <a:rPr lang="en-US" dirty="0"/>
              <a:t>Once we have the right alpha, we move on to solving the QUBO.</a:t>
            </a:r>
            <a:br>
              <a:rPr lang="en-US" dirty="0"/>
            </a:br>
            <a:r>
              <a:rPr lang="en-US" dirty="0"/>
              <a:t>The matrix Q can be mapped into an </a:t>
            </a:r>
            <a:r>
              <a:rPr lang="en-US" b="1" dirty="0"/>
              <a:t>Ising Hamiltonian</a:t>
            </a:r>
            <a:r>
              <a:rPr lang="en-US" dirty="0"/>
              <a:t>, allowing us to use </a:t>
            </a:r>
            <a:r>
              <a:rPr lang="en-US" b="1" dirty="0"/>
              <a:t>quantum algorithms</a:t>
            </a:r>
            <a:r>
              <a:rPr lang="en-US" dirty="0"/>
              <a:t> like VQE or quantum annealing.</a:t>
            </a:r>
          </a:p>
          <a:p>
            <a:endParaRPr lang="en-US" dirty="0"/>
          </a:p>
          <a:p>
            <a:r>
              <a:rPr lang="en-US" dirty="0"/>
              <a:t>The quantum solver then tries to find the </a:t>
            </a:r>
            <a:r>
              <a:rPr lang="en-US" b="1" dirty="0"/>
              <a:t>ground state</a:t>
            </a:r>
            <a:r>
              <a:rPr lang="en-US" dirty="0"/>
              <a:t>, which corresponds to the lowest-energy configuration — in our case, the optimal feature 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CC396-500B-C351-5CC2-8622A0EEE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53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1C4B7-E9D2-429D-5EA4-5C80B1A5C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C821D-79A3-272D-628E-9CCAF6CDD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0342BB-30D2-1C1E-0008-B246459DD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I’ll walk you through the implementation and evaluation process — how I designed the experiments, handled the data, and extended the algorithm to support regression tasks.</a:t>
            </a:r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AD944-B7A8-228E-3D59-7BFA360B3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9570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4BD75-ADBA-7425-4A90-8175DAA7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45D0BE-3BCB-1B13-DAC7-6D3817E37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A066D-B402-8718-69AA-BAB49D61C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evaluate feature selection accuracy in a controlled setting, I first generated </a:t>
            </a:r>
            <a:r>
              <a:rPr lang="en-US" b="1" dirty="0"/>
              <a:t>simulated datasets</a:t>
            </a:r>
            <a:r>
              <a:rPr lang="en-US" dirty="0"/>
              <a:t> based on the original QFS paper.</a:t>
            </a:r>
          </a:p>
          <a:p>
            <a:endParaRPr lang="en-US" dirty="0"/>
          </a:p>
          <a:p>
            <a:r>
              <a:rPr lang="en-US" dirty="0"/>
              <a:t>For both classification and regression tasks, I used 10 features, where 4 of them were randomly assigned to be informative.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b="1" dirty="0"/>
              <a:t>regression</a:t>
            </a:r>
            <a:r>
              <a:rPr lang="en-US" dirty="0"/>
              <a:t>, the target is a linear combination of the informative features plus some noise.</a:t>
            </a:r>
          </a:p>
          <a:p>
            <a:r>
              <a:rPr lang="en-US" dirty="0"/>
              <a:t>In </a:t>
            </a:r>
            <a:r>
              <a:rPr lang="en-US" b="1" dirty="0"/>
              <a:t>classification</a:t>
            </a:r>
            <a:r>
              <a:rPr lang="en-US" dirty="0"/>
              <a:t>, the label is determined by thresholding the linear sum.</a:t>
            </a:r>
          </a:p>
          <a:p>
            <a:endParaRPr lang="en-US" dirty="0"/>
          </a:p>
          <a:p>
            <a:r>
              <a:rPr lang="en-US" dirty="0"/>
              <a:t>This setup allows me to compare selected features against the known ground truth.</a:t>
            </a:r>
          </a:p>
          <a:p>
            <a:endParaRPr lang="en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DCDAA-E848-355F-3767-A0B64D9A6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7A388-7AF6-A741-BD55-3994B71195DD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088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7273-D551-5868-CDF3-CDC577B49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A2DD5-E613-1EAC-FB47-4C3677059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1B02-EB58-075C-351B-8F9938D2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2D8C-06E5-5A98-5962-CF04583C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F891-F7B6-FE94-B50A-C6EB5BB5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499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4E11-2777-4195-C32B-791C3637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2D9F8-11CD-47AA-8E4F-1E4033A16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5B80-5854-8B14-1B4E-B4E00E86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8234-1B00-FC7D-8E54-8367AA5C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7A0A6-CCE7-FCDD-4CD6-A22AF341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1424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B835-E71C-5494-C995-88B568B82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A9B72-89EF-5F3A-01EE-F28DA8C0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42485-5E94-86A2-4CA7-5DDBB405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2F62-5196-8540-8160-70BA9AC3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CC29-C68F-D692-50F3-098F16A2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427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E93E-EE42-EBB6-9554-100D1D80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4A97A-97C8-29F9-FA2D-D616E2FC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CE42-787A-3598-882D-80B1D498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9006-FD1D-8D45-98DF-51B8D8B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9ADA-4621-CFA7-50CB-5AF364A3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393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40AD-0245-546A-EDCA-D12F7537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60BD2-77ED-CB62-8615-CB90C94C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3503-E39C-D8D8-2D59-7B853549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8324-5E8E-616D-3416-8F59EE8D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C937-E92B-DA08-40DA-2DE70EE5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6176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3D1C-F02D-988A-7EBA-2BA48A87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281C-F20B-D5AB-5E97-F22184555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C0827-096F-5909-E54C-5025C747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FD16-E581-E789-D002-3A464F03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E17D-2C3E-539A-C1AE-7436D03F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92C5C-4755-4191-656C-9AAD2118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0859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DD7C-FE89-2499-F18E-A95E3EFE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E621-B784-9142-8367-322C4B68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28F6A-B223-365F-F490-7827B2560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C511B-F8A5-90DC-327C-D80FEB254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60249-920B-D82D-0E1F-20B2B2969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4E9D9-F23C-386B-F62E-AE135017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854EA-8C63-8669-DE99-94F67E6E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3344B-178A-ABB4-AA22-665D38EC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689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3D50-04B3-F916-F24A-5A3E4E5B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DEBF9-D5EE-1B16-7E49-7EEFB2A5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68D3A-8597-283F-2610-6DC34D00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8067B-3918-2FB6-0F8C-A59B2011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94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55873-5954-31EA-DF97-4BD0824B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32211-9C9E-D450-786C-CA48C80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81BE7-64E9-E52C-8248-E0D73AD7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054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D263-A8B8-0DF0-5DBE-2A6B1FD2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93AE-7B97-5D89-404C-0B2AF6AFD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4FEF6-1173-CBFD-9418-346826FE2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4B4B7-4BD4-0938-BBC6-BB0A71F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9AFFA-E373-F4C6-9610-4F2A40AE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60FAE-4B30-A68D-D4CB-5DDD5F4D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171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413E-878C-529D-1374-D0727697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9DEFF-C686-133E-CF87-8AE4CA3D0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2FB6A-8137-BCFF-F075-9C73FD5F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B6E44-6533-8506-3836-A5950684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07E6A-56CB-8DEE-27F7-F7D93116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CFBE-F138-7A71-EBFA-ECC06A85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4682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45ACF-424B-47BC-D63F-6A6BA890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D786F-D979-1E9E-39E8-4A08AC89D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36B2-C002-B267-1776-B0BA8E448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87D6-5252-8C4D-92AF-8902FE9DD6BB}" type="datetimeFigureOut">
              <a:rPr lang="en-TW" smtClean="0"/>
              <a:t>2025/6/2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56B77-0235-6912-D1A3-9BEB6B0AF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1B91-58AD-C511-0E01-BC186161C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37AF-32C1-9142-8653-B5712855EC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742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42484-023-00099-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FB7E-FDAF-586A-0EA0-D29797468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3" y="1116467"/>
            <a:ext cx="10276114" cy="2387600"/>
          </a:xfrm>
        </p:spPr>
        <p:txBody>
          <a:bodyPr/>
          <a:lstStyle/>
          <a:p>
            <a:r>
              <a:rPr 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Quantum Feature Selection</a:t>
            </a:r>
            <a:endParaRPr lang="en-TW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02D84-CD72-5465-9DB8-B04E4576D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771"/>
            <a:ext cx="9144000" cy="1655762"/>
          </a:xfrm>
        </p:spPr>
        <p:txBody>
          <a:bodyPr/>
          <a:lstStyle/>
          <a:p>
            <a:r>
              <a:rPr lang="en-TW" sz="4400" dirty="0"/>
              <a:t>QC Final Project</a:t>
            </a:r>
          </a:p>
          <a:p>
            <a:endParaRPr lang="en-TW" dirty="0"/>
          </a:p>
          <a:p>
            <a:endParaRPr lang="en-TW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555C8-C4E2-DE35-EDE5-7036EB7506E7}"/>
              </a:ext>
            </a:extLst>
          </p:cNvPr>
          <p:cNvSpPr txBox="1"/>
          <p:nvPr/>
        </p:nvSpPr>
        <p:spPr>
          <a:xfrm>
            <a:off x="-1150374" y="18140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7187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E146F-5543-09EC-B99A-E01C3C1D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CEB60CE-7E3E-3ADB-2611-AF18B4565158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Preparation – Real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8A0AD9-46B0-BB95-CC0B-AD1BFF48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30046"/>
              </p:ext>
            </p:extLst>
          </p:nvPr>
        </p:nvGraphicFramePr>
        <p:xfrm>
          <a:off x="883461" y="1742247"/>
          <a:ext cx="10595438" cy="4351338"/>
        </p:xfrm>
        <a:graphic>
          <a:graphicData uri="http://schemas.openxmlformats.org/drawingml/2006/table">
            <a:tbl>
              <a:tblPr/>
              <a:tblGrid>
                <a:gridCol w="2054556">
                  <a:extLst>
                    <a:ext uri="{9D8B030D-6E8A-4147-A177-3AD203B41FA5}">
                      <a16:colId xmlns:a16="http://schemas.microsoft.com/office/drawing/2014/main" val="84438329"/>
                    </a:ext>
                  </a:extLst>
                </a:gridCol>
                <a:gridCol w="1442543">
                  <a:extLst>
                    <a:ext uri="{9D8B030D-6E8A-4147-A177-3AD203B41FA5}">
                      <a16:colId xmlns:a16="http://schemas.microsoft.com/office/drawing/2014/main" val="3349767074"/>
                    </a:ext>
                  </a:extLst>
                </a:gridCol>
                <a:gridCol w="1068719">
                  <a:extLst>
                    <a:ext uri="{9D8B030D-6E8A-4147-A177-3AD203B41FA5}">
                      <a16:colId xmlns:a16="http://schemas.microsoft.com/office/drawing/2014/main" val="2373881196"/>
                    </a:ext>
                  </a:extLst>
                </a:gridCol>
                <a:gridCol w="1006806">
                  <a:extLst>
                    <a:ext uri="{9D8B030D-6E8A-4147-A177-3AD203B41FA5}">
                      <a16:colId xmlns:a16="http://schemas.microsoft.com/office/drawing/2014/main" val="2819078158"/>
                    </a:ext>
                  </a:extLst>
                </a:gridCol>
                <a:gridCol w="1032206">
                  <a:extLst>
                    <a:ext uri="{9D8B030D-6E8A-4147-A177-3AD203B41FA5}">
                      <a16:colId xmlns:a16="http://schemas.microsoft.com/office/drawing/2014/main" val="1004130762"/>
                    </a:ext>
                  </a:extLst>
                </a:gridCol>
                <a:gridCol w="3990608">
                  <a:extLst>
                    <a:ext uri="{9D8B030D-6E8A-4147-A177-3AD203B41FA5}">
                      <a16:colId xmlns:a16="http://schemas.microsoft.com/office/drawing/2014/main" val="2766338014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Dataset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Type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Features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Samples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Source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Description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973578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Breast Cancer</a:t>
                      </a:r>
                      <a:endParaRPr 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Classification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569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sklearn</a:t>
                      </a:r>
                      <a:endParaRPr 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Diagnosis of malignant vs benign tumors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842225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Digits</a:t>
                      </a:r>
                      <a:endParaRPr 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Classification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64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1,797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sklearn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Handwritten digit recognition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968997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Ionosphere</a:t>
                      </a:r>
                      <a:endParaRPr 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Classification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34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351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OpenML</a:t>
                      </a:r>
                      <a:endParaRPr 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Radar signal classification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970330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Diabetes</a:t>
                      </a:r>
                      <a:endParaRPr 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Regression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442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sklearn</a:t>
                      </a:r>
                      <a:endParaRPr 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Predicting disease progression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145571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California Housing</a:t>
                      </a:r>
                      <a:endParaRPr lang="en-US" sz="160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Regression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sz="16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20,640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sklearn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Predicting median house prices in CA</a:t>
                      </a:r>
                    </a:p>
                  </a:txBody>
                  <a:tcPr marL="90653" marR="90653" marT="45326" marB="453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9092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F124266-FA2D-1489-5D84-E0714D08CA92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8BBCAE-381A-86C0-F4C9-276F92B08335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7D225E-2B9A-1837-893A-40C416CE0689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C92E78-4345-A4E3-7478-92FF160A3EBD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A46A88-C5C3-3924-F35F-7437D2399C09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1B92A1-E48A-594B-22EB-C97B943436F8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5437742-A3CF-03DD-842B-64A684347A35}"/>
              </a:ext>
            </a:extLst>
          </p:cNvPr>
          <p:cNvSpPr/>
          <p:nvPr/>
        </p:nvSpPr>
        <p:spPr>
          <a:xfrm>
            <a:off x="6513592" y="-65225"/>
            <a:ext cx="1894711" cy="545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34676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33C2F-1B8C-47F1-0613-F9C68FB08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035100C-B526-48CA-E2C8-3EA3895EF9BE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E44F048-D62C-FB4D-2F3C-F74FE33374FF}"/>
              </a:ext>
            </a:extLst>
          </p:cNvPr>
          <p:cNvSpPr/>
          <p:nvPr/>
        </p:nvSpPr>
        <p:spPr>
          <a:xfrm>
            <a:off x="263074" y="1742247"/>
            <a:ext cx="3603597" cy="671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Algorithm Implementation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9A50503-28BE-1413-172A-055B96B85550}"/>
              </a:ext>
            </a:extLst>
          </p:cNvPr>
          <p:cNvSpPr/>
          <p:nvPr/>
        </p:nvSpPr>
        <p:spPr>
          <a:xfrm>
            <a:off x="4046480" y="1742246"/>
            <a:ext cx="3603597" cy="671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None/>
            </a:pPr>
            <a:r>
              <a:rPr lang="en-US" altLang="zh-TW" b="1" dirty="0">
                <a:solidFill>
                  <a:schemeClr val="tx1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Extension for Regression</a:t>
            </a:r>
            <a:endParaRPr lang="zh-TW" altLang="en-US" b="1" dirty="0"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E6BDFE-B7FE-BE6D-91C9-1CA1923CA8C2}"/>
                  </a:ext>
                </a:extLst>
              </p:cNvPr>
              <p:cNvSpPr txBox="1"/>
              <p:nvPr/>
            </p:nvSpPr>
            <p:spPr>
              <a:xfrm>
                <a:off x="263076" y="2568132"/>
                <a:ext cx="3603596" cy="3425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QUBO Formulation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Feature selection is cast as a QUBO problem: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16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l-GR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d>
                            <m:d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Binary Search for </a:t>
                </a:r>
                <a:r>
                  <a:rPr lang="el-GR" sz="16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α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err="1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Goal：find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el-GR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α 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such that selected features ≈ target number k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Uses Simulated Annealing (SA) to solve QUBO at each </a:t>
                </a:r>
                <a:r>
                  <a:rPr lang="el-GR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α </a:t>
                </a:r>
                <a:r>
                  <a:rPr 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step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E6BDFE-B7FE-BE6D-91C9-1CA1923CA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76" y="2568132"/>
                <a:ext cx="3603596" cy="3425746"/>
              </a:xfrm>
              <a:prstGeom prst="rect">
                <a:avLst/>
              </a:prstGeom>
              <a:blipFill>
                <a:blip r:embed="rId3"/>
                <a:stretch>
                  <a:fillRect l="-702" b="-148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FE9A5DC-A6B8-FC6D-CD83-F565843AF260}"/>
              </a:ext>
            </a:extLst>
          </p:cNvPr>
          <p:cNvSpPr txBox="1"/>
          <p:nvPr/>
        </p:nvSpPr>
        <p:spPr>
          <a:xfrm>
            <a:off x="4046480" y="2568131"/>
            <a:ext cx="3603597" cy="2263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Target y is discretized using quantile binning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Apply MI between binned y and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Redundancy still uses MI between features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2DB0388-4BC1-2B3F-C836-3FCF375C8AD7}"/>
              </a:ext>
            </a:extLst>
          </p:cNvPr>
          <p:cNvSpPr/>
          <p:nvPr/>
        </p:nvSpPr>
        <p:spPr>
          <a:xfrm>
            <a:off x="8325327" y="1742247"/>
            <a:ext cx="3603597" cy="671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Benchmark Comparison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80695-8DFC-D5D8-002B-EA447135890B}"/>
              </a:ext>
            </a:extLst>
          </p:cNvPr>
          <p:cNvSpPr txBox="1"/>
          <p:nvPr/>
        </p:nvSpPr>
        <p:spPr>
          <a:xfrm>
            <a:off x="8325328" y="2568132"/>
            <a:ext cx="3603597" cy="337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Compared four methods 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 classification and regression：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Random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feature subset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All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Top-k MI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ranked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QFS-selected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Evaluated using：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Accuracy (classification)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MSE (regression)</a:t>
            </a: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A02037C-5A0C-ED7F-4C09-6185C6839A51}"/>
              </a:ext>
            </a:extLst>
          </p:cNvPr>
          <p:cNvSpPr/>
          <p:nvPr/>
        </p:nvSpPr>
        <p:spPr>
          <a:xfrm rot="5400000">
            <a:off x="6399880" y="4032095"/>
            <a:ext cx="3175643" cy="247716"/>
          </a:xfrm>
          <a:prstGeom prst="triangle">
            <a:avLst>
              <a:gd name="adj" fmla="val 502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3FB3-834D-EA94-1D23-81A8627D6C92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1E0414-C7E4-C7D8-1BEF-112B57FD5315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2CC03E-5BB3-2CC6-5E4E-E95A991E5D20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B82123-DEBA-0238-41BA-8D15F492AB55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51BE893-38AC-C15E-ABAB-676B01EDB83B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9E8D47-B4EF-CBDC-10E8-27AA5715965E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3D80A-9A10-A11D-09B6-31CC678049DA}"/>
              </a:ext>
            </a:extLst>
          </p:cNvPr>
          <p:cNvSpPr/>
          <p:nvPr/>
        </p:nvSpPr>
        <p:spPr>
          <a:xfrm>
            <a:off x="6513592" y="-65225"/>
            <a:ext cx="1894711" cy="545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07887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2B41B-D267-BF23-E902-9C2AB18C7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A9A2179-F704-6B10-7408-510900956316}"/>
              </a:ext>
            </a:extLst>
          </p:cNvPr>
          <p:cNvSpPr/>
          <p:nvPr/>
        </p:nvSpPr>
        <p:spPr>
          <a:xfrm>
            <a:off x="764184" y="2783581"/>
            <a:ext cx="4970261" cy="353770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05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Experimental Setup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Fix target number of features 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Sweep </a:t>
            </a:r>
            <a:r>
              <a:rPr lang="el-GR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α ∈ [0.0, 1.0] </a:t>
            </a: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 increments of 0.1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Metrics Tracked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Accuracy (for classification tasks)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MSE (for regression tasks)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Jaccard similarity between selected feature sets (for </a:t>
            </a:r>
            <a:r>
              <a:rPr lang="el-GR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α </a:t>
            </a: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stability)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760C53C-3DDA-B4CA-98D2-A1CB8F933F19}"/>
              </a:ext>
            </a:extLst>
          </p:cNvPr>
          <p:cNvSpPr/>
          <p:nvPr/>
        </p:nvSpPr>
        <p:spPr>
          <a:xfrm>
            <a:off x="764184" y="1742247"/>
            <a:ext cx="10663632" cy="7753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B13E14-2F15-9C38-724B-834B2175D622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 Quality Analysis</a:t>
            </a:r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47B05-0A87-7568-079D-93DC82647BAE}"/>
              </a:ext>
            </a:extLst>
          </p:cNvPr>
          <p:cNvSpPr txBox="1"/>
          <p:nvPr/>
        </p:nvSpPr>
        <p:spPr>
          <a:xfrm>
            <a:off x="1043025" y="1742247"/>
            <a:ext cx="10222880" cy="78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This section evaluates the 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stability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predictive performance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and 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statistical significance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of the features selected by the QFS method.</a:t>
            </a:r>
            <a:endParaRPr 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D4553AE-8F44-B7F1-A724-DC6C2FC368FF}"/>
              </a:ext>
            </a:extLst>
          </p:cNvPr>
          <p:cNvSpPr/>
          <p:nvPr/>
        </p:nvSpPr>
        <p:spPr>
          <a:xfrm>
            <a:off x="6136187" y="2811305"/>
            <a:ext cx="5291629" cy="35267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u="sng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Importance Analysis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713B5C-5485-1059-A213-A3343457A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57310"/>
              </p:ext>
            </p:extLst>
          </p:nvPr>
        </p:nvGraphicFramePr>
        <p:xfrm>
          <a:off x="6278790" y="3615974"/>
          <a:ext cx="5006421" cy="1341120"/>
        </p:xfrm>
        <a:graphic>
          <a:graphicData uri="http://schemas.openxmlformats.org/drawingml/2006/table">
            <a:tbl>
              <a:tblPr/>
              <a:tblGrid>
                <a:gridCol w="1444117">
                  <a:extLst>
                    <a:ext uri="{9D8B030D-6E8A-4147-A177-3AD203B41FA5}">
                      <a16:colId xmlns:a16="http://schemas.microsoft.com/office/drawing/2014/main" val="3058188147"/>
                    </a:ext>
                  </a:extLst>
                </a:gridCol>
                <a:gridCol w="1968845">
                  <a:extLst>
                    <a:ext uri="{9D8B030D-6E8A-4147-A177-3AD203B41FA5}">
                      <a16:colId xmlns:a16="http://schemas.microsoft.com/office/drawing/2014/main" val="184464171"/>
                    </a:ext>
                  </a:extLst>
                </a:gridCol>
                <a:gridCol w="1593459">
                  <a:extLst>
                    <a:ext uri="{9D8B030D-6E8A-4147-A177-3AD203B41FA5}">
                      <a16:colId xmlns:a16="http://schemas.microsoft.com/office/drawing/2014/main" val="4198954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Task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918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t-test (2-sample)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p-value, Cohen’s 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3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Pearson correlation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correlation, </a:t>
                      </a:r>
                    </a:p>
                    <a:p>
                      <a:r>
                        <a:rPr lang="en-US" sz="1400" dirty="0"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141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A246415-CD81-BBE7-9F3F-65606A04F427}"/>
              </a:ext>
            </a:extLst>
          </p:cNvPr>
          <p:cNvSpPr txBox="1"/>
          <p:nvPr/>
        </p:nvSpPr>
        <p:spPr>
          <a:xfrm>
            <a:off x="6281503" y="5136431"/>
            <a:ext cx="5000994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All statistical tests were applied to the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selected features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from the best evaluation performance QFS (SA) for each dataset.</a:t>
            </a:r>
            <a:endParaRPr lang="en-US" sz="14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9492B-AC3E-15DE-9DDB-FAD5096B2544}"/>
              </a:ext>
            </a:extLst>
          </p:cNvPr>
          <p:cNvSpPr txBox="1"/>
          <p:nvPr/>
        </p:nvSpPr>
        <p:spPr>
          <a:xfrm>
            <a:off x="194387" y="2869724"/>
            <a:ext cx="6109854" cy="416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u="sng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Sensitivity Analysis</a:t>
            </a:r>
            <a:endParaRPr lang="en-US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E86936-D8E5-FFC5-FF99-6E8D0E8FF0DD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99A14C-150C-0B98-4629-7D3A3E46890D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E1DC05-D355-B945-436F-9DEED4EF3286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904721-31BB-C0EB-A24C-6545F8583107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A26C4A-62C9-7A5A-DDA9-9207675823EF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7F5B4F9-B9D2-9644-9FFC-0B7114C32417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E4BA1A1-5AB5-3B97-E43D-69D584083890}"/>
              </a:ext>
            </a:extLst>
          </p:cNvPr>
          <p:cNvSpPr/>
          <p:nvPr/>
        </p:nvSpPr>
        <p:spPr>
          <a:xfrm>
            <a:off x="6513592" y="-65225"/>
            <a:ext cx="1894711" cy="545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09798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09422-ACA0-F543-F2EE-CB7A01E25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405325-6A9B-DA05-B7C0-85A56AF12A51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VQE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DA05636D-50B1-A1AE-9817-E44E946E8811}"/>
                  </a:ext>
                </a:extLst>
              </p:cNvPr>
              <p:cNvSpPr/>
              <p:nvPr/>
            </p:nvSpPr>
            <p:spPr>
              <a:xfrm>
                <a:off x="764185" y="2755563"/>
                <a:ext cx="10515599" cy="3395362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Convert QUBO → Ising Hamiltonian</a:t>
                </a:r>
                <a:endParaRPr lang="en-US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+∑</m:t>
                      </m:r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𝑣𝑖𝑎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𝑡𝑟𝑎𝑛𝑠𝑓𝑜𝑟𝑚𝑎𝑡𝑖𝑜𝑛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sz="16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  <m:r>
                            <a:rPr lang="en-US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Define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Ansatz：</a:t>
                </a:r>
                <a:r>
                  <a:rPr lang="en-US" sz="1600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Use</a:t>
                </a:r>
                <a:r>
                  <a:rPr 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a </a:t>
                </a:r>
                <a:r>
                  <a:rPr lang="en-US" sz="1600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TwoLocal</a:t>
                </a:r>
                <a:r>
                  <a:rPr 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ansatz (</a:t>
                </a:r>
                <a:r>
                  <a:rPr lang="en-US" sz="1600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ry</a:t>
                </a:r>
                <a:r>
                  <a:rPr 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+ </a:t>
                </a:r>
                <a:r>
                  <a:rPr lang="en-US" sz="1600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cz</a:t>
                </a:r>
                <a:r>
                  <a:rPr 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)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with COBYLA optimizer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Run VQE on Aer simulator</a:t>
                </a:r>
                <a:endParaRPr lang="en-US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Sample bitstring from optimal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parameters：</a:t>
                </a:r>
                <a:r>
                  <a:rPr lang="en-US" sz="1600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Bind</a:t>
                </a:r>
                <a:r>
                  <a:rPr 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parameters to </a:t>
                </a:r>
                <a:r>
                  <a:rPr lang="en-US" sz="1600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circuit、Measure、Select</a:t>
                </a:r>
                <a:r>
                  <a:rPr 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most frequent bitstring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Recover selected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features</a:t>
                </a:r>
                <a:r>
                  <a:rPr lang="en-US" sz="1600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：Interpret</a:t>
                </a:r>
                <a:r>
                  <a:rPr 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x</m:t>
                        </m:r>
                      </m:e>
                      <m:sup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∗</m:t>
                        </m:r>
                      </m:sup>
                    </m:sSup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as binary </a:t>
                </a:r>
                <a:r>
                  <a:rPr lang="en-US" sz="1600" dirty="0" err="1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mask、Train</a:t>
                </a:r>
                <a:r>
                  <a:rPr lang="en-US" sz="16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Random Forest → Evaluate Accuracy</a:t>
                </a:r>
              </a:p>
              <a:p>
                <a:pPr algn="ctr">
                  <a:lnSpc>
                    <a:spcPct val="150000"/>
                  </a:lnSpc>
                </a:pPr>
                <a:endParaRPr lang="en-TW" sz="16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DA05636D-50B1-A1AE-9817-E44E946E8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85" y="2755563"/>
                <a:ext cx="10515599" cy="339536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4E6046-C048-7B42-B47C-A3B6DE1D2F33}"/>
              </a:ext>
            </a:extLst>
          </p:cNvPr>
          <p:cNvSpPr/>
          <p:nvPr/>
        </p:nvSpPr>
        <p:spPr>
          <a:xfrm>
            <a:off x="764184" y="1742247"/>
            <a:ext cx="10663632" cy="77537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9F92F-BE29-F013-A19C-D7E5B2ED611B}"/>
              </a:ext>
            </a:extLst>
          </p:cNvPr>
          <p:cNvSpPr txBox="1"/>
          <p:nvPr/>
        </p:nvSpPr>
        <p:spPr>
          <a:xfrm>
            <a:off x="1043025" y="1742247"/>
            <a:ext cx="10222880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 implemented a quantum solution to the QUBO-based feature selection problem using the 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Variational Quantum </a:t>
            </a:r>
            <a:r>
              <a:rPr lang="en-US" sz="14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Eigensolver</a:t>
            </a:r>
            <a:r>
              <a:rPr 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(VQE)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framework on a quantum simulator.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62F4A1-2EEE-471E-A008-1ACB7C401448}"/>
              </a:ext>
            </a:extLst>
          </p:cNvPr>
          <p:cNvGrpSpPr/>
          <p:nvPr/>
        </p:nvGrpSpPr>
        <p:grpSpPr>
          <a:xfrm>
            <a:off x="2726460" y="-65225"/>
            <a:ext cx="9465540" cy="545110"/>
            <a:chOff x="849575" y="-17759"/>
            <a:chExt cx="9465540" cy="545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61356F-4E41-D544-F29B-44E7DB90F59C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4927A1-0A2A-8FEF-20E8-68E5C7B6E0E8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4C7869-108E-C06D-804E-25DE1DC1CAFD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9C7957-9A6A-6A39-DF5F-7B1B37AF35D6}"/>
                </a:ext>
              </a:extLst>
            </p:cNvPr>
            <p:cNvSpPr/>
            <p:nvPr/>
          </p:nvSpPr>
          <p:spPr>
            <a:xfrm>
              <a:off x="4636707" y="-17759"/>
              <a:ext cx="1894711" cy="5451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1"/>
                  </a:solidFill>
                </a:rPr>
                <a:t>Method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218D22-996E-B520-DBE5-A5C3226D8459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26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17889-E4B5-0454-3D83-F88C720EB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B8FC-AE14-C990-0D5E-D11DA1750B85}"/>
              </a:ext>
            </a:extLst>
          </p:cNvPr>
          <p:cNvSpPr txBox="1">
            <a:spLocks/>
          </p:cNvSpPr>
          <p:nvPr/>
        </p:nvSpPr>
        <p:spPr>
          <a:xfrm>
            <a:off x="838200" y="3184402"/>
            <a:ext cx="10515600" cy="924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3508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BEF91-0E5E-CACD-834E-A282B794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EFB00A7-B15E-00A6-ACBF-77447FF316C8}"/>
              </a:ext>
            </a:extLst>
          </p:cNvPr>
          <p:cNvSpPr txBox="1"/>
          <p:nvPr/>
        </p:nvSpPr>
        <p:spPr>
          <a:xfrm>
            <a:off x="2484120" y="3810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TW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277498E2-B050-B207-B24B-814B489042C0}"/>
              </a:ext>
            </a:extLst>
          </p:cNvPr>
          <p:cNvSpPr/>
          <p:nvPr/>
        </p:nvSpPr>
        <p:spPr>
          <a:xfrm rot="10800000">
            <a:off x="3832738" y="5026828"/>
            <a:ext cx="4526523" cy="372255"/>
          </a:xfrm>
          <a:prstGeom prst="triangle">
            <a:avLst>
              <a:gd name="adj" fmla="val 502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29FACD8C-71AE-7F90-4B05-9AAFF3F885A1}"/>
              </a:ext>
            </a:extLst>
          </p:cNvPr>
          <p:cNvSpPr txBox="1">
            <a:spLocks/>
          </p:cNvSpPr>
          <p:nvPr/>
        </p:nvSpPr>
        <p:spPr>
          <a:xfrm>
            <a:off x="838200" y="505838"/>
            <a:ext cx="10515600" cy="671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121FC-4B28-8E9C-8483-9AE08AC59452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Benchmark Performance - Classification</a:t>
            </a:r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41517-5442-E7AD-87F7-EFF4DB53CE9D}"/>
              </a:ext>
            </a:extLst>
          </p:cNvPr>
          <p:cNvSpPr/>
          <p:nvPr/>
        </p:nvSpPr>
        <p:spPr>
          <a:xfrm>
            <a:off x="784872" y="5614864"/>
            <a:ext cx="1199774" cy="7372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600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Conclusion</a:t>
            </a:r>
            <a:endParaRPr lang="en-TW" sz="16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BDCE63-4146-67E3-2F2A-770655189947}"/>
              </a:ext>
            </a:extLst>
          </p:cNvPr>
          <p:cNvSpPr/>
          <p:nvPr/>
        </p:nvSpPr>
        <p:spPr>
          <a:xfrm>
            <a:off x="1972701" y="5614864"/>
            <a:ext cx="9675008" cy="732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dirty="0"/>
              <a:t>QFS consistently outperforms random selection and matches MI-based methods in accuracy, using fewer features</a:t>
            </a:r>
            <a:r>
              <a:rPr lang="zh-TW" altLang="en-US" b="1" dirty="0"/>
              <a:t> </a:t>
            </a:r>
            <a:r>
              <a:rPr lang="en-US" altLang="zh-TW" b="1" dirty="0"/>
              <a:t>(k = 4)</a:t>
            </a:r>
            <a:r>
              <a:rPr lang="en-US" b="1" dirty="0"/>
              <a:t>.</a:t>
            </a:r>
            <a:endParaRPr lang="en-TW" sz="1800" b="1" kern="10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148" name="Picture 4" descr="輸出圖像">
            <a:extLst>
              <a:ext uri="{FF2B5EF4-FFF2-40B4-BE49-F238E27FC236}">
                <a16:creationId xmlns:a16="http://schemas.microsoft.com/office/drawing/2014/main" id="{09A4B1A1-3F48-B16A-828B-F75C7274F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40494"/>
            <a:ext cx="12192000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0B8E517-3F39-61E8-6196-A3D2FE114AE7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241CA5-BF3F-7E86-2AEB-65C092138164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C4C767-D5A6-8258-BAD7-C3AAD4F3CFCA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60776B-BEFB-C7C3-1CBE-22273940AFCC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2D395F-F3AE-47FC-76EE-F74FF32DE913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0A7BAB-C7C8-0ABA-E673-E4CAD1A9D68F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5042967-2F01-F379-4251-5942720EFB55}"/>
              </a:ext>
            </a:extLst>
          </p:cNvPr>
          <p:cNvSpPr/>
          <p:nvPr/>
        </p:nvSpPr>
        <p:spPr>
          <a:xfrm>
            <a:off x="8406013" y="-65225"/>
            <a:ext cx="1894711" cy="545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1537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D5A88-9425-DAF7-2585-DECC40F2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8397195-CF83-EE07-AFB7-0EBDB4F108B6}"/>
              </a:ext>
            </a:extLst>
          </p:cNvPr>
          <p:cNvSpPr txBox="1"/>
          <p:nvPr/>
        </p:nvSpPr>
        <p:spPr>
          <a:xfrm>
            <a:off x="2484120" y="3810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TW" dirty="0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827C53D-5A70-4AA5-3C49-581D49A8AB37}"/>
              </a:ext>
            </a:extLst>
          </p:cNvPr>
          <p:cNvSpPr/>
          <p:nvPr/>
        </p:nvSpPr>
        <p:spPr>
          <a:xfrm rot="10800000">
            <a:off x="3832738" y="5026828"/>
            <a:ext cx="4526523" cy="372255"/>
          </a:xfrm>
          <a:prstGeom prst="triangle">
            <a:avLst>
              <a:gd name="adj" fmla="val 502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543DB46-4F6B-F93D-1710-ECE3DECEB24F}"/>
              </a:ext>
            </a:extLst>
          </p:cNvPr>
          <p:cNvSpPr txBox="1">
            <a:spLocks/>
          </p:cNvSpPr>
          <p:nvPr/>
        </p:nvSpPr>
        <p:spPr>
          <a:xfrm>
            <a:off x="838200" y="505838"/>
            <a:ext cx="10515600" cy="671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42A3E-AD81-A275-2547-B628D228459F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Benchmark Performance - Regression</a:t>
            </a:r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DB827-A114-09E8-7711-33E8A83B4A65}"/>
              </a:ext>
            </a:extLst>
          </p:cNvPr>
          <p:cNvSpPr/>
          <p:nvPr/>
        </p:nvSpPr>
        <p:spPr>
          <a:xfrm>
            <a:off x="784872" y="5614864"/>
            <a:ext cx="1199774" cy="7372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600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81C20-A4C5-6577-6B92-820C25C4A317}"/>
              </a:ext>
            </a:extLst>
          </p:cNvPr>
          <p:cNvSpPr/>
          <p:nvPr/>
        </p:nvSpPr>
        <p:spPr>
          <a:xfrm>
            <a:off x="1972701" y="5614864"/>
            <a:ext cx="9675008" cy="732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dirty="0"/>
              <a:t>Despite slight underperformance compared to full-feature models in some datasets, QFS-SA effectively reduces feature count while maintaining predictive quality.</a:t>
            </a:r>
            <a:endParaRPr lang="en-TW" sz="1800" b="1" kern="10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148" name="Picture 4" descr="輸出圖像">
            <a:extLst>
              <a:ext uri="{FF2B5EF4-FFF2-40B4-BE49-F238E27FC236}">
                <a16:creationId xmlns:a16="http://schemas.microsoft.com/office/drawing/2014/main" id="{B19EC56E-BBD3-F385-0528-E537797D0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40494"/>
            <a:ext cx="12192000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輸出圖像">
            <a:extLst>
              <a:ext uri="{FF2B5EF4-FFF2-40B4-BE49-F238E27FC236}">
                <a16:creationId xmlns:a16="http://schemas.microsoft.com/office/drawing/2014/main" id="{86095FEE-226A-5ED1-E859-FA890349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3012"/>
            <a:ext cx="121920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ABA7617-033C-4013-D24E-A05ECB33F8E9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BF6413-1A3E-DA2E-26DA-0A914E0F10F1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04E7E2-C20D-5D5F-148E-EA572FD5CACD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E09A07-6EC2-8277-107D-C2C4A9D4A544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E49F42-C8C9-C796-426D-2FE002B22239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F3BD41-0B17-1677-E8F8-866B0EA13FBB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183EB7D-70D8-4DA7-EB2E-65FE68FE30FA}"/>
              </a:ext>
            </a:extLst>
          </p:cNvPr>
          <p:cNvSpPr/>
          <p:nvPr/>
        </p:nvSpPr>
        <p:spPr>
          <a:xfrm>
            <a:off x="8406013" y="-65225"/>
            <a:ext cx="1894711" cy="545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59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89329-75DD-DD86-BA91-22AC8D3F3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C45BD64-B5B1-1DFC-AE9E-546244A8D81F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 Quality Analysis – Sensitivity Analysis</a:t>
            </a:r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DB7CFB-F5A5-20A6-B680-7D8F1E801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649" y="2624070"/>
            <a:ext cx="3132227" cy="234917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C43129-C172-3614-A871-7F4A6AC89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773" y="2624070"/>
            <a:ext cx="3132227" cy="234917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89D7A12-16CE-D1C5-2812-F166E6CD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128" y="2610452"/>
            <a:ext cx="3132227" cy="23491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1CE5D54-EEAF-2984-DBF7-D0F3490A4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" y="2610452"/>
            <a:ext cx="3132227" cy="2349170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CABECC2-08F5-200F-29E5-4C2AC1FD7337}"/>
              </a:ext>
            </a:extLst>
          </p:cNvPr>
          <p:cNvSpPr/>
          <p:nvPr/>
        </p:nvSpPr>
        <p:spPr>
          <a:xfrm>
            <a:off x="764184" y="1698933"/>
            <a:ext cx="10862837" cy="6715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QFS shows comparable or superior performance to MI Top-k and Random, with better consistency under varying feature counts.</a:t>
            </a:r>
            <a:endParaRPr lang="en-TW" dirty="0">
              <a:solidFill>
                <a:schemeClr val="tx1"/>
              </a:solidFill>
            </a:endParaRPr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0C50D8DE-A85D-D11C-5846-FAAA7F4B08C5}"/>
              </a:ext>
            </a:extLst>
          </p:cNvPr>
          <p:cNvSpPr/>
          <p:nvPr/>
        </p:nvSpPr>
        <p:spPr>
          <a:xfrm rot="10800000">
            <a:off x="3832738" y="5026828"/>
            <a:ext cx="4526523" cy="372255"/>
          </a:xfrm>
          <a:prstGeom prst="triangle">
            <a:avLst>
              <a:gd name="adj" fmla="val 502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95277D-2E95-D8A2-3F36-DF4D7DFFA8F5}"/>
              </a:ext>
            </a:extLst>
          </p:cNvPr>
          <p:cNvSpPr/>
          <p:nvPr/>
        </p:nvSpPr>
        <p:spPr>
          <a:xfrm>
            <a:off x="784872" y="5614864"/>
            <a:ext cx="1199774" cy="7372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600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Conclusion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5FF3A2-1254-A379-7103-562EBA592C6D}"/>
              </a:ext>
            </a:extLst>
          </p:cNvPr>
          <p:cNvSpPr/>
          <p:nvPr/>
        </p:nvSpPr>
        <p:spPr>
          <a:xfrm>
            <a:off x="1972701" y="5614864"/>
            <a:ext cx="9675008" cy="732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QFS-SA consistently performs competitively with MI Top-k and Random selection in classification tasks, maintaining high accuracy across different feature counts.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6BB1C4-433B-7647-652A-6BFBC2A52CDD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5E68F2-73D5-2768-420B-F5B6916A4413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EAE917-FB5C-82E4-BA52-940F224299FA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A505D4-610B-6279-CF44-DB4BA1D34969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C7379F-42EB-2F3B-8AAB-4D4A81A20C4B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5BE83D-7540-9920-6F75-CEACADC8528E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E03324A-F463-2555-90A0-B2A119B1ED43}"/>
              </a:ext>
            </a:extLst>
          </p:cNvPr>
          <p:cNvSpPr/>
          <p:nvPr/>
        </p:nvSpPr>
        <p:spPr>
          <a:xfrm>
            <a:off x="8406013" y="-65225"/>
            <a:ext cx="1894711" cy="545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8721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F00E4-DEA5-043D-7FC4-2E0DAB71D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21BDF02-89E4-BC23-FE90-0FE5445257D8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 Quality Analysis – Sensitivity Analysis</a:t>
            </a:r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A794F95-F5A9-7A64-EC5C-C19B6B5E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163" y="1740495"/>
            <a:ext cx="3861491" cy="28961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5EF7F5-9FDE-287E-E65A-58CE82A76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654" y="1740495"/>
            <a:ext cx="3861491" cy="28961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4C8C728-90FB-D9BA-2CE6-FA3A43CC7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72" y="1740495"/>
            <a:ext cx="3861491" cy="2896118"/>
          </a:xfrm>
          <a:prstGeom prst="rect">
            <a:avLst/>
          </a:prstGeom>
        </p:spPr>
      </p:pic>
      <p:sp>
        <p:nvSpPr>
          <p:cNvPr id="2" name="Triangle 1">
            <a:extLst>
              <a:ext uri="{FF2B5EF4-FFF2-40B4-BE49-F238E27FC236}">
                <a16:creationId xmlns:a16="http://schemas.microsoft.com/office/drawing/2014/main" id="{776D7DD3-C4D6-AAF6-985F-79262F6DF719}"/>
              </a:ext>
            </a:extLst>
          </p:cNvPr>
          <p:cNvSpPr/>
          <p:nvPr/>
        </p:nvSpPr>
        <p:spPr>
          <a:xfrm rot="10800000">
            <a:off x="3832738" y="5026828"/>
            <a:ext cx="4526523" cy="372255"/>
          </a:xfrm>
          <a:prstGeom prst="triangle">
            <a:avLst>
              <a:gd name="adj" fmla="val 502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93CB1-C727-01D4-4336-BA466E5D085A}"/>
              </a:ext>
            </a:extLst>
          </p:cNvPr>
          <p:cNvSpPr/>
          <p:nvPr/>
        </p:nvSpPr>
        <p:spPr>
          <a:xfrm>
            <a:off x="784872" y="5614864"/>
            <a:ext cx="1199774" cy="7372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600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597AD-43D9-5FEA-4FBA-4E4B776243A5}"/>
              </a:ext>
            </a:extLst>
          </p:cNvPr>
          <p:cNvSpPr/>
          <p:nvPr/>
        </p:nvSpPr>
        <p:spPr>
          <a:xfrm>
            <a:off x="1972701" y="5614864"/>
            <a:ext cx="9675008" cy="732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dirty="0">
                <a:ea typeface="Microsoft JhengHei" panose="020B0604030504040204" pitchFamily="34" charset="-120"/>
              </a:rPr>
              <a:t>While full-feature models may achieve lower error in some regression datasets, QFS-SA offers a strong trade-off between simplicity and performance, often outperforming random selection.</a:t>
            </a:r>
            <a:endParaRPr lang="en-TW" b="1" kern="100" dirty="0">
              <a:solidFill>
                <a:schemeClr val="bg1"/>
              </a:solidFill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0D0AC9-A85F-4D44-A2F7-7BEFE6C8F8FE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9B8AA2-4AC4-5EDF-D5FC-E293C5918827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461077-954B-C4C1-A782-ADB64673072E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F8BF68-4ECE-756B-FE44-E2BE06513667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A04036-B98F-F15C-2D86-B914A9247D4A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D7F386-49E2-3872-F317-DF0C547A2078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0A752-465B-D7B2-974C-423713260AFA}"/>
              </a:ext>
            </a:extLst>
          </p:cNvPr>
          <p:cNvSpPr/>
          <p:nvPr/>
        </p:nvSpPr>
        <p:spPr>
          <a:xfrm>
            <a:off x="8406013" y="-65225"/>
            <a:ext cx="1894711" cy="545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70701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179FC-FD55-9405-E539-32E14C1E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D6D7A92-6AEA-FEF6-5796-D5016D25A561}"/>
              </a:ext>
            </a:extLst>
          </p:cNvPr>
          <p:cNvSpPr/>
          <p:nvPr/>
        </p:nvSpPr>
        <p:spPr>
          <a:xfrm>
            <a:off x="700143" y="1977916"/>
            <a:ext cx="4279155" cy="407409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9D0D8649-F10D-9084-02A6-3EB1F7BC2D50}"/>
              </a:ext>
            </a:extLst>
          </p:cNvPr>
          <p:cNvSpPr txBox="1">
            <a:spLocks/>
          </p:cNvSpPr>
          <p:nvPr/>
        </p:nvSpPr>
        <p:spPr>
          <a:xfrm>
            <a:off x="764184" y="1977916"/>
            <a:ext cx="4279155" cy="407409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Features selected by QFS show </a:t>
            </a:r>
            <a:r>
              <a:rPr lang="en-US" sz="1600" b="1" dirty="0"/>
              <a:t>large effect sizes</a:t>
            </a:r>
            <a:r>
              <a:rPr lang="en-US" sz="1600" dirty="0"/>
              <a:t>, especially in the digits dataset.</a:t>
            </a:r>
          </a:p>
          <a:p>
            <a:r>
              <a:rPr lang="en-US" sz="1600" dirty="0"/>
              <a:t>Several features achieve </a:t>
            </a:r>
            <a:r>
              <a:rPr lang="en-US" sz="1600" b="1" dirty="0"/>
              <a:t>Cohen’s d &gt; 2.0</a:t>
            </a:r>
            <a:r>
              <a:rPr lang="en-US" sz="1600" dirty="0"/>
              <a:t>, indicating </a:t>
            </a:r>
            <a:r>
              <a:rPr lang="en-US" sz="1600" b="1" dirty="0"/>
              <a:t>strong discriminative power</a:t>
            </a:r>
            <a:r>
              <a:rPr lang="en-US" sz="1600" dirty="0"/>
              <a:t> between classes.</a:t>
            </a:r>
          </a:p>
          <a:p>
            <a:r>
              <a:rPr lang="en-US" sz="1600" dirty="0"/>
              <a:t>In </a:t>
            </a:r>
            <a:r>
              <a:rPr lang="en-US" sz="1600" dirty="0" err="1"/>
              <a:t>breast_cancer</a:t>
            </a:r>
            <a:r>
              <a:rPr lang="en-US" sz="1600" dirty="0"/>
              <a:t>, the most informative feature (area error) achieves </a:t>
            </a:r>
            <a:r>
              <a:rPr lang="en-US" sz="1600" b="1" dirty="0"/>
              <a:t>Cohen’s d &gt; 1.0</a:t>
            </a:r>
            <a:r>
              <a:rPr lang="en-US" sz="1600" dirty="0"/>
              <a:t>, suggesting a </a:t>
            </a:r>
            <a:r>
              <a:rPr lang="en-US" sz="1600" b="1" dirty="0"/>
              <a:t>large group difference</a:t>
            </a:r>
            <a:r>
              <a:rPr lang="en-US" sz="1600" dirty="0"/>
              <a:t>.</a:t>
            </a:r>
          </a:p>
          <a:p>
            <a:r>
              <a:rPr lang="en-US" sz="1600" dirty="0"/>
              <a:t>For ionosphere, although effect sizes are lower, selected features still pass significance testing (p &lt; 0.05).</a:t>
            </a:r>
          </a:p>
          <a:p>
            <a:r>
              <a:rPr lang="en-US" sz="1600" dirty="0"/>
              <a:t>QFS tends to select features that are both </a:t>
            </a:r>
            <a:r>
              <a:rPr lang="en-US" sz="1600" b="1" dirty="0"/>
              <a:t>statistically significant and practically meaningful</a:t>
            </a:r>
            <a:r>
              <a:rPr lang="en-US" sz="1600" dirty="0"/>
              <a:t>.</a:t>
            </a:r>
          </a:p>
        </p:txBody>
      </p:sp>
      <p:pic>
        <p:nvPicPr>
          <p:cNvPr id="16" name="Google Shape;56;p13">
            <a:extLst>
              <a:ext uri="{FF2B5EF4-FFF2-40B4-BE49-F238E27FC236}">
                <a16:creationId xmlns:a16="http://schemas.microsoft.com/office/drawing/2014/main" id="{914D4C8F-BEE2-96A4-1005-6B3FA2813BE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290" y="2213586"/>
            <a:ext cx="6485642" cy="3369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E28023F-8990-AEA9-3DAF-67BF25B75FF5}"/>
              </a:ext>
            </a:extLst>
          </p:cNvPr>
          <p:cNvSpPr txBox="1">
            <a:spLocks/>
          </p:cNvSpPr>
          <p:nvPr/>
        </p:nvSpPr>
        <p:spPr>
          <a:xfrm>
            <a:off x="916584" y="9398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8BE734-8FAE-5543-6B6A-FC9626A23D0C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 Quality Analysis – Importance Analysis</a:t>
            </a:r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D88C46-FA5B-7CA3-898D-984855F301BF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115C0C-0E90-2A23-7D1F-1682576D2714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0EB3CB-1CCA-4315-38A3-12F3B50511A7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DF78F1-2D38-8A9C-71C3-3E85AF1693DA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3F3B79-4A3D-6D34-9A34-A692D3561F8D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24AC70-6EE0-EF08-1408-11F6658EED60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2494CAC-F361-5FB3-3608-5F0015E44EB3}"/>
              </a:ext>
            </a:extLst>
          </p:cNvPr>
          <p:cNvSpPr/>
          <p:nvPr/>
        </p:nvSpPr>
        <p:spPr>
          <a:xfrm>
            <a:off x="8406013" y="-65225"/>
            <a:ext cx="1894711" cy="545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09C81D-5F1F-DE49-376A-B96F70142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380" y="1970054"/>
            <a:ext cx="6771428" cy="40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1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913FDF6-A8AA-9A27-9553-7172E15FE663}"/>
              </a:ext>
            </a:extLst>
          </p:cNvPr>
          <p:cNvSpPr txBox="1"/>
          <p:nvPr/>
        </p:nvSpPr>
        <p:spPr>
          <a:xfrm>
            <a:off x="6102569" y="1690688"/>
            <a:ext cx="4805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TW" sz="2400" dirty="0"/>
              <a:t>Result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TW" sz="2400" dirty="0"/>
              <a:t>Benchmark Performance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TW" sz="2400" dirty="0"/>
              <a:t>Sensitivity Analysis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TW" sz="2400" dirty="0"/>
              <a:t>Importance Analysis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TW" sz="2400" dirty="0"/>
              <a:t>VQE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E36231-668D-250E-6BC8-A7690BFDC3BC}"/>
              </a:ext>
            </a:extLst>
          </p:cNvPr>
          <p:cNvSpPr txBox="1"/>
          <p:nvPr/>
        </p:nvSpPr>
        <p:spPr>
          <a:xfrm>
            <a:off x="1129862" y="2653931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lnSpc>
                <a:spcPct val="100000"/>
              </a:lnSpc>
              <a:buNone/>
            </a:pPr>
            <a:r>
              <a:rPr lang="en-TW" sz="2400" dirty="0"/>
              <a:t>Algorithm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TW" sz="2400" dirty="0"/>
              <a:t>Formulation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TW" sz="2400" dirty="0"/>
              <a:t>Solver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BB8F9-D20F-E1F0-8B20-04B91976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W" b="1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1956-9400-E527-EDAD-80BFC50D2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62" y="1690688"/>
            <a:ext cx="4527330" cy="6715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TW" sz="2400" dirty="0"/>
              <a:t>3. 	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6903E-85FE-87B0-E06E-32E64F5A6ECE}"/>
              </a:ext>
            </a:extLst>
          </p:cNvPr>
          <p:cNvSpPr txBox="1"/>
          <p:nvPr/>
        </p:nvSpPr>
        <p:spPr>
          <a:xfrm>
            <a:off x="1129862" y="4197816"/>
            <a:ext cx="48058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TW" sz="2400" dirty="0"/>
              <a:t>Method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TW" sz="2400" dirty="0"/>
              <a:t>Data Preparation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TW" sz="2400" dirty="0"/>
              <a:t>Implementation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TW" sz="2400" dirty="0"/>
              <a:t>Feature Quality Analysis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TW" sz="2400" dirty="0"/>
              <a:t>VQE Implementation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D8914B-1BCC-7B46-16E6-D5AE559C77FE}"/>
              </a:ext>
            </a:extLst>
          </p:cNvPr>
          <p:cNvSpPr/>
          <p:nvPr/>
        </p:nvSpPr>
        <p:spPr>
          <a:xfrm>
            <a:off x="1129862" y="4197816"/>
            <a:ext cx="671502" cy="67150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37EF88-5496-8627-4153-1B497CEC4291}"/>
              </a:ext>
            </a:extLst>
          </p:cNvPr>
          <p:cNvSpPr/>
          <p:nvPr/>
        </p:nvSpPr>
        <p:spPr>
          <a:xfrm>
            <a:off x="6102569" y="1690688"/>
            <a:ext cx="671502" cy="67150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FA9323-6C57-E9F9-3B34-0FE31CDBE5D7}"/>
              </a:ext>
            </a:extLst>
          </p:cNvPr>
          <p:cNvSpPr/>
          <p:nvPr/>
        </p:nvSpPr>
        <p:spPr>
          <a:xfrm>
            <a:off x="1129862" y="1601248"/>
            <a:ext cx="671502" cy="67150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68518E-09D5-A748-3045-332DE254047C}"/>
              </a:ext>
            </a:extLst>
          </p:cNvPr>
          <p:cNvSpPr/>
          <p:nvPr/>
        </p:nvSpPr>
        <p:spPr>
          <a:xfrm>
            <a:off x="1129862" y="2651869"/>
            <a:ext cx="671502" cy="67150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en-TW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CF3CE-18BF-CFB9-0AC6-723C6F9E75C6}"/>
              </a:ext>
            </a:extLst>
          </p:cNvPr>
          <p:cNvSpPr txBox="1"/>
          <p:nvPr/>
        </p:nvSpPr>
        <p:spPr>
          <a:xfrm>
            <a:off x="6096000" y="4197816"/>
            <a:ext cx="4805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TW" sz="2400" dirty="0"/>
              <a:t>Discussion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TW" sz="2400" dirty="0"/>
              <a:t>Key Highlights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TW" sz="2400" dirty="0"/>
              <a:t>Limitation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14DC8B-7240-35AC-F882-60F8EF983E18}"/>
              </a:ext>
            </a:extLst>
          </p:cNvPr>
          <p:cNvSpPr/>
          <p:nvPr/>
        </p:nvSpPr>
        <p:spPr>
          <a:xfrm>
            <a:off x="6096000" y="4197816"/>
            <a:ext cx="671502" cy="67150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EFC4BB-20A5-3458-84F7-E8160090D904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6AEB34-4B70-5C7D-6235-CEBC6A1B35C7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04B017-08FE-8909-94EB-24FACC452A91}"/>
                </a:ext>
              </a:extLst>
            </p:cNvPr>
            <p:cNvSpPr/>
            <p:nvPr/>
          </p:nvSpPr>
          <p:spPr>
            <a:xfrm>
              <a:off x="2743141" y="-12804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651A54-3CAF-F634-1E17-D5B54290D725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0DF928-592C-F27D-CEAE-0516FFE7F316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B894F8-484E-A5FE-FAE7-91A62997B16E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1">
                      <a:lumMod val="75000"/>
                    </a:schemeClr>
                  </a:solidFill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087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74E10-9A9E-BA2E-4645-4A374768D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E259CCD-A1B0-9314-AD10-62787371828C}"/>
              </a:ext>
            </a:extLst>
          </p:cNvPr>
          <p:cNvSpPr/>
          <p:nvPr/>
        </p:nvSpPr>
        <p:spPr>
          <a:xfrm>
            <a:off x="700143" y="1977916"/>
            <a:ext cx="4279155" cy="407409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29BE678E-047F-F98C-9BF6-2FA855FF9724}"/>
              </a:ext>
            </a:extLst>
          </p:cNvPr>
          <p:cNvSpPr txBox="1">
            <a:spLocks/>
          </p:cNvSpPr>
          <p:nvPr/>
        </p:nvSpPr>
        <p:spPr>
          <a:xfrm>
            <a:off x="764184" y="1977916"/>
            <a:ext cx="4279155" cy="407409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/>
              <a:t>MedInc</a:t>
            </a:r>
            <a:r>
              <a:rPr lang="en-US" sz="1600" dirty="0"/>
              <a:t> (California Housing) exhibits the strongest positive correlation (r = 0.688) with housing prices.</a:t>
            </a:r>
          </a:p>
          <a:p>
            <a:r>
              <a:rPr lang="en-US" sz="1600" dirty="0"/>
              <a:t>In the diabetes dataset, </a:t>
            </a:r>
            <a:r>
              <a:rPr lang="en-US" sz="1600" b="1" dirty="0"/>
              <a:t>BMI</a:t>
            </a:r>
            <a:r>
              <a:rPr lang="en-US" sz="1600" dirty="0"/>
              <a:t>, </a:t>
            </a:r>
            <a:r>
              <a:rPr lang="en-US" sz="1600" b="1" dirty="0"/>
              <a:t>blood pressure (bp)</a:t>
            </a:r>
            <a:r>
              <a:rPr lang="en-US" sz="1600" dirty="0"/>
              <a:t>, and </a:t>
            </a:r>
            <a:r>
              <a:rPr lang="en-US" sz="1600" b="1" dirty="0"/>
              <a:t>serum test (s4)</a:t>
            </a:r>
            <a:r>
              <a:rPr lang="en-US" sz="1600" dirty="0"/>
              <a:t> are the most predictive features.</a:t>
            </a:r>
          </a:p>
          <a:p>
            <a:r>
              <a:rPr lang="en-US" sz="1600" dirty="0"/>
              <a:t>All top features are statistically significant (</a:t>
            </a:r>
            <a:r>
              <a:rPr lang="en-US" sz="1600" i="1" dirty="0"/>
              <a:t>p</a:t>
            </a:r>
            <a:r>
              <a:rPr lang="en-US" sz="1600" dirty="0"/>
              <a:t> &lt; 0.01), indicating strong associations with the target.</a:t>
            </a:r>
          </a:p>
          <a:p>
            <a:r>
              <a:rPr lang="en-US" sz="1600" dirty="0"/>
              <a:t>Negative correlations (e.g., </a:t>
            </a:r>
            <a:r>
              <a:rPr lang="en-US" sz="1600" b="1" dirty="0"/>
              <a:t>Latitude</a:t>
            </a:r>
            <a:r>
              <a:rPr lang="en-US" sz="1600" dirty="0"/>
              <a:t>, </a:t>
            </a:r>
            <a:r>
              <a:rPr lang="en-US" sz="1600" b="1" dirty="0"/>
              <a:t>Longitude</a:t>
            </a:r>
            <a:r>
              <a:rPr lang="en-US" sz="1600" dirty="0"/>
              <a:t>) suggest inverse relationships with housing prices.</a:t>
            </a:r>
          </a:p>
          <a:p>
            <a:r>
              <a:rPr lang="en-US" sz="1600" dirty="0"/>
              <a:t>QFS successfully identifies interpretable and relevant features with domain relevance (e.g., </a:t>
            </a:r>
            <a:r>
              <a:rPr lang="en-US" sz="1600" b="1" dirty="0"/>
              <a:t>BMI</a:t>
            </a:r>
            <a:r>
              <a:rPr lang="en-US" sz="1600" dirty="0"/>
              <a:t> and disease progression).</a:t>
            </a:r>
          </a:p>
        </p:txBody>
      </p:sp>
      <p:pic>
        <p:nvPicPr>
          <p:cNvPr id="12290" name="Picture 2" descr="輸出圖像">
            <a:extLst>
              <a:ext uri="{FF2B5EF4-FFF2-40B4-BE49-F238E27FC236}">
                <a16:creationId xmlns:a16="http://schemas.microsoft.com/office/drawing/2014/main" id="{A98AD893-C7F1-5437-0540-D644876DB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39" y="2272403"/>
            <a:ext cx="7084620" cy="348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AF8593-3FF0-02C5-5357-6C6CB367AD2D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 Quality Analysis – Importance Analysis</a:t>
            </a:r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610D8-B939-126B-EA0A-C6541344DDEA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1063E4-F2B7-02D1-41A7-F1A3CFF026CD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975DF2-90B3-81FE-D359-3CBA1B63DC76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40CB85-148E-1F71-4EA6-B3B01F4FEF99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D8D059-AE7A-72AE-6146-59256C60C09C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EAC9AD-1FA3-2624-D4A7-E5B1C6778F61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81955-C9C8-7B3E-DFE8-E86983521F73}"/>
              </a:ext>
            </a:extLst>
          </p:cNvPr>
          <p:cNvSpPr/>
          <p:nvPr/>
        </p:nvSpPr>
        <p:spPr>
          <a:xfrm>
            <a:off x="8406013" y="-65225"/>
            <a:ext cx="1894711" cy="545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5609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B811E-4085-0DB2-32A3-0D820BAC5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85471-62C4-1DF9-9D37-AE7E644CBE24}"/>
              </a:ext>
            </a:extLst>
          </p:cNvPr>
          <p:cNvSpPr/>
          <p:nvPr/>
        </p:nvSpPr>
        <p:spPr>
          <a:xfrm>
            <a:off x="402782" y="2038958"/>
            <a:ext cx="5427024" cy="5360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/>
              <a:t>Output 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BCC6F-35BB-33D2-612D-3B39CBB0FC19}"/>
              </a:ext>
            </a:extLst>
          </p:cNvPr>
          <p:cNvSpPr/>
          <p:nvPr/>
        </p:nvSpPr>
        <p:spPr>
          <a:xfrm>
            <a:off x="402782" y="2536811"/>
            <a:ext cx="5427024" cy="1489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Estimated Minimum Energy: −0.1096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Most probable bitstring: 1010111000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Selected features (indices): [3, 4, 5, 7, 9]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Random Forest accuracy: 0.530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B8B445-2242-9B8A-13BA-C5303A9AD78F}"/>
              </a:ext>
            </a:extLst>
          </p:cNvPr>
          <p:cNvSpPr/>
          <p:nvPr/>
        </p:nvSpPr>
        <p:spPr>
          <a:xfrm>
            <a:off x="6096000" y="2038958"/>
            <a:ext cx="5427024" cy="5360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/>
              <a:t>Interpretation Points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60B969-D82B-133C-B1B8-6FDA844F9A27}"/>
              </a:ext>
            </a:extLst>
          </p:cNvPr>
          <p:cNvSpPr/>
          <p:nvPr/>
        </p:nvSpPr>
        <p:spPr>
          <a:xfrm>
            <a:off x="6096000" y="2536810"/>
            <a:ext cx="5427024" cy="32445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QFS-VQE was able to select a sparse feature set of 5 out of 10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selected features yielded only </a:t>
            </a:r>
            <a:r>
              <a:rPr lang="en-US" sz="1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slightly better</a:t>
            </a: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than random performance on this simulated task (Accuracy = 0.53).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This suggests either: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selected bitstring was suboptimal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VQE struggled with convergence under current ansatz/depth.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03FD3-7A30-C4A3-C4E4-DA97CC9A4DC5}"/>
              </a:ext>
            </a:extLst>
          </p:cNvPr>
          <p:cNvSpPr txBox="1">
            <a:spLocks/>
          </p:cNvSpPr>
          <p:nvPr/>
        </p:nvSpPr>
        <p:spPr>
          <a:xfrm>
            <a:off x="916584" y="9398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CB024-5DCC-1013-5359-5C27EC55158B}"/>
              </a:ext>
            </a:extLst>
          </p:cNvPr>
          <p:cNvSpPr txBox="1"/>
          <p:nvPr/>
        </p:nvSpPr>
        <p:spPr>
          <a:xfrm>
            <a:off x="3054427" y="2826081"/>
            <a:ext cx="610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59638C3-8750-ADAA-0236-4214CAB2AF3F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VQE Implementation Results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8CAABD-82E2-2E5E-5F25-78F90817D233}"/>
              </a:ext>
            </a:extLst>
          </p:cNvPr>
          <p:cNvGrpSpPr/>
          <p:nvPr/>
        </p:nvGrpSpPr>
        <p:grpSpPr>
          <a:xfrm>
            <a:off x="2726460" y="-65225"/>
            <a:ext cx="9465540" cy="545110"/>
            <a:chOff x="849575" y="-17759"/>
            <a:chExt cx="9465540" cy="5451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B68541-A47C-92FD-12C1-7886663446FB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CAC9C8-F60F-E0BE-8F92-DABF28F488F4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7E8FA-1F8D-44AE-CBA6-F9D2D5A28859}"/>
                </a:ext>
              </a:extLst>
            </p:cNvPr>
            <p:cNvSpPr/>
            <p:nvPr/>
          </p:nvSpPr>
          <p:spPr>
            <a:xfrm>
              <a:off x="6529128" y="-17759"/>
              <a:ext cx="1894711" cy="5451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1"/>
                  </a:solidFill>
                </a:rPr>
                <a:t>Results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AE858C-65FC-35A1-1240-B694A8EC1925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E0A827-7A71-7481-1254-A1593A16D780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24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F8C5F-C9BC-EB37-00BA-370E6F0D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7899-0A2A-3719-2360-233DCB4E9559}"/>
              </a:ext>
            </a:extLst>
          </p:cNvPr>
          <p:cNvSpPr txBox="1">
            <a:spLocks/>
          </p:cNvSpPr>
          <p:nvPr/>
        </p:nvSpPr>
        <p:spPr>
          <a:xfrm>
            <a:off x="838200" y="3184402"/>
            <a:ext cx="10515600" cy="924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81062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CE7D-6BFD-03FF-620B-3B92AD8D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695C-198F-BD74-33FA-B8E660D5D3F1}"/>
              </a:ext>
            </a:extLst>
          </p:cNvPr>
          <p:cNvSpPr txBox="1">
            <a:spLocks/>
          </p:cNvSpPr>
          <p:nvPr/>
        </p:nvSpPr>
        <p:spPr>
          <a:xfrm>
            <a:off x="916584" y="9398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AB0B-524C-CFED-F19C-ABE47E70596B}"/>
              </a:ext>
            </a:extLst>
          </p:cNvPr>
          <p:cNvSpPr txBox="1"/>
          <p:nvPr/>
        </p:nvSpPr>
        <p:spPr>
          <a:xfrm>
            <a:off x="3054427" y="2826081"/>
            <a:ext cx="610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131011-AD76-E2B6-1C25-DF7ED4314293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 Highlights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D146C8-063C-6ABF-9B3A-BE9D20DC32A6}"/>
              </a:ext>
            </a:extLst>
          </p:cNvPr>
          <p:cNvGrpSpPr/>
          <p:nvPr/>
        </p:nvGrpSpPr>
        <p:grpSpPr>
          <a:xfrm>
            <a:off x="179573" y="1763717"/>
            <a:ext cx="2918085" cy="4160899"/>
            <a:chOff x="838200" y="1588462"/>
            <a:chExt cx="2918085" cy="41608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36BE21-A3B8-598F-5133-151BB3B9FDB4}"/>
                </a:ext>
              </a:extLst>
            </p:cNvPr>
            <p:cNvSpPr/>
            <p:nvPr/>
          </p:nvSpPr>
          <p:spPr>
            <a:xfrm>
              <a:off x="1961491" y="1588462"/>
              <a:ext cx="671502" cy="67150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1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BA9BEE-9C44-FC5B-4EA4-A775F6B224A5}"/>
                </a:ext>
              </a:extLst>
            </p:cNvPr>
            <p:cNvGrpSpPr/>
            <p:nvPr/>
          </p:nvGrpSpPr>
          <p:grpSpPr>
            <a:xfrm>
              <a:off x="838200" y="2389510"/>
              <a:ext cx="2918085" cy="3359851"/>
              <a:chOff x="9542220" y="2111604"/>
              <a:chExt cx="2420394" cy="33598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17D3F82-BBDD-DCB8-CC05-3B8A13BD1622}"/>
                  </a:ext>
                </a:extLst>
              </p:cNvPr>
              <p:cNvSpPr/>
              <p:nvPr/>
            </p:nvSpPr>
            <p:spPr>
              <a:xfrm>
                <a:off x="9542220" y="2111604"/>
                <a:ext cx="2420394" cy="5360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Strong Predictive Power</a:t>
                </a:r>
                <a:endParaRPr lang="en-TW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52EC21-03CC-5FE3-2934-83A9B01AB798}"/>
                  </a:ext>
                </a:extLst>
              </p:cNvPr>
              <p:cNvSpPr/>
              <p:nvPr/>
            </p:nvSpPr>
            <p:spPr>
              <a:xfrm>
                <a:off x="9542220" y="2609455"/>
                <a:ext cx="2420394" cy="286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TW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D8CF89-1713-898E-F085-5CFA0BAC71DC}"/>
                </a:ext>
              </a:extLst>
            </p:cNvPr>
            <p:cNvSpPr txBox="1"/>
            <p:nvPr/>
          </p:nvSpPr>
          <p:spPr>
            <a:xfrm>
              <a:off x="904708" y="2960969"/>
              <a:ext cx="2785070" cy="199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Consistently matches or outperforms MI Top-k using only k = 4 features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Achieving up to </a:t>
              </a:r>
              <a:r>
                <a:rPr 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96% accuracy 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on classification tasks.</a:t>
              </a:r>
              <a:endParaRPr lang="en-TW" sz="1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38ED4D-214D-EAF0-8758-3F41A2DBFE85}"/>
              </a:ext>
            </a:extLst>
          </p:cNvPr>
          <p:cNvGrpSpPr/>
          <p:nvPr/>
        </p:nvGrpSpPr>
        <p:grpSpPr>
          <a:xfrm>
            <a:off x="3168176" y="1763717"/>
            <a:ext cx="2918085" cy="4160899"/>
            <a:chOff x="838200" y="1588462"/>
            <a:chExt cx="2918085" cy="416089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63C2D6-9CDB-907F-DE48-C6B7A2C9EB7B}"/>
                </a:ext>
              </a:extLst>
            </p:cNvPr>
            <p:cNvSpPr/>
            <p:nvPr/>
          </p:nvSpPr>
          <p:spPr>
            <a:xfrm>
              <a:off x="1961491" y="1588462"/>
              <a:ext cx="671502" cy="67150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2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BE6D019-C71D-4C9D-89CF-20B5DD18E18E}"/>
                </a:ext>
              </a:extLst>
            </p:cNvPr>
            <p:cNvGrpSpPr/>
            <p:nvPr/>
          </p:nvGrpSpPr>
          <p:grpSpPr>
            <a:xfrm>
              <a:off x="838200" y="2389510"/>
              <a:ext cx="2918085" cy="3359851"/>
              <a:chOff x="9542220" y="2111604"/>
              <a:chExt cx="2420394" cy="335985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E62A26C-85E8-0514-688A-261F18348552}"/>
                  </a:ext>
                </a:extLst>
              </p:cNvPr>
              <p:cNvSpPr/>
              <p:nvPr/>
            </p:nvSpPr>
            <p:spPr>
              <a:xfrm>
                <a:off x="9542220" y="2111604"/>
                <a:ext cx="2420394" cy="5360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Robustness</a:t>
                </a:r>
                <a:endParaRPr lang="en-TW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BACBF2-878F-CCF0-DD43-87D9E991F316}"/>
                  </a:ext>
                </a:extLst>
              </p:cNvPr>
              <p:cNvSpPr/>
              <p:nvPr/>
            </p:nvSpPr>
            <p:spPr>
              <a:xfrm>
                <a:off x="9542220" y="2609455"/>
                <a:ext cx="2420394" cy="286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TW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0D1C8D-6EB0-8CE7-1704-C84D7B4E0DDC}"/>
                </a:ext>
              </a:extLst>
            </p:cNvPr>
            <p:cNvSpPr txBox="1"/>
            <p:nvPr/>
          </p:nvSpPr>
          <p:spPr>
            <a:xfrm>
              <a:off x="904708" y="2960969"/>
              <a:ext cx="2785070" cy="166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Sensitivity analysis shows </a:t>
              </a:r>
              <a:r>
                <a:rPr 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stable performance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even when varying the number of selected features, indicating reliability.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C263EF-7BD9-A30A-13CD-CECD665349BE}"/>
              </a:ext>
            </a:extLst>
          </p:cNvPr>
          <p:cNvGrpSpPr/>
          <p:nvPr/>
        </p:nvGrpSpPr>
        <p:grpSpPr>
          <a:xfrm>
            <a:off x="6152769" y="1763717"/>
            <a:ext cx="2918085" cy="4160899"/>
            <a:chOff x="838200" y="1588462"/>
            <a:chExt cx="2918085" cy="416089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89F355-C2D2-76E8-60EB-3E03A6D7F9F8}"/>
                </a:ext>
              </a:extLst>
            </p:cNvPr>
            <p:cNvSpPr/>
            <p:nvPr/>
          </p:nvSpPr>
          <p:spPr>
            <a:xfrm>
              <a:off x="1961491" y="1588462"/>
              <a:ext cx="671502" cy="67150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dirty="0"/>
                <a:t>3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A359DAD-E513-4D31-D6E3-2C3406DF218D}"/>
                </a:ext>
              </a:extLst>
            </p:cNvPr>
            <p:cNvGrpSpPr/>
            <p:nvPr/>
          </p:nvGrpSpPr>
          <p:grpSpPr>
            <a:xfrm>
              <a:off x="838200" y="2389510"/>
              <a:ext cx="2918085" cy="3359851"/>
              <a:chOff x="9542220" y="2111604"/>
              <a:chExt cx="2420394" cy="335985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D3C5A83-48EB-80BE-85D8-480BB782E8B1}"/>
                  </a:ext>
                </a:extLst>
              </p:cNvPr>
              <p:cNvSpPr/>
              <p:nvPr/>
            </p:nvSpPr>
            <p:spPr>
              <a:xfrm>
                <a:off x="9542220" y="2111604"/>
                <a:ext cx="2420394" cy="5360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Interpretability</a:t>
                </a:r>
                <a:endParaRPr lang="en-TW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46B5F6E-6698-93BB-038D-2466D4932B0D}"/>
                  </a:ext>
                </a:extLst>
              </p:cNvPr>
              <p:cNvSpPr/>
              <p:nvPr/>
            </p:nvSpPr>
            <p:spPr>
              <a:xfrm>
                <a:off x="9542220" y="2609455"/>
                <a:ext cx="2420394" cy="286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TW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EA9C68-27D9-6D7D-40B8-DE928E52DB00}"/>
                </a:ext>
              </a:extLst>
            </p:cNvPr>
            <p:cNvSpPr txBox="1"/>
            <p:nvPr/>
          </p:nvSpPr>
          <p:spPr>
            <a:xfrm>
              <a:off x="904708" y="2960969"/>
              <a:ext cx="2785070" cy="1991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Selected features show </a:t>
              </a:r>
              <a:r>
                <a:rPr lang="en-US" sz="14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large effect sizes</a:t>
              </a: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(e.g., Cohen’s d &gt; 2) and statistical significance (p &lt; 0.01), enhancing model transparency.</a:t>
              </a:r>
              <a:endParaRPr lang="en-TW" sz="1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3095A8-A306-DE85-10CB-3C02CF2DE0EE}"/>
              </a:ext>
            </a:extLst>
          </p:cNvPr>
          <p:cNvGrpSpPr/>
          <p:nvPr/>
        </p:nvGrpSpPr>
        <p:grpSpPr>
          <a:xfrm>
            <a:off x="9137362" y="1763717"/>
            <a:ext cx="2918085" cy="4160899"/>
            <a:chOff x="838200" y="1588462"/>
            <a:chExt cx="2918085" cy="416089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BE3E62-329F-7D80-4460-EE0228B9C8E7}"/>
                </a:ext>
              </a:extLst>
            </p:cNvPr>
            <p:cNvSpPr/>
            <p:nvPr/>
          </p:nvSpPr>
          <p:spPr>
            <a:xfrm>
              <a:off x="1961491" y="1588462"/>
              <a:ext cx="671502" cy="67150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TW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E71C0E-6440-8D8D-E6D7-3AD040004C2D}"/>
                </a:ext>
              </a:extLst>
            </p:cNvPr>
            <p:cNvGrpSpPr/>
            <p:nvPr/>
          </p:nvGrpSpPr>
          <p:grpSpPr>
            <a:xfrm>
              <a:off x="838200" y="2389510"/>
              <a:ext cx="2918085" cy="3359851"/>
              <a:chOff x="9542220" y="2111604"/>
              <a:chExt cx="2420394" cy="335985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B7C463-09F4-1DA8-B911-3FD17FBA63A0}"/>
                  </a:ext>
                </a:extLst>
              </p:cNvPr>
              <p:cNvSpPr/>
              <p:nvPr/>
            </p:nvSpPr>
            <p:spPr>
              <a:xfrm>
                <a:off x="9542220" y="2111604"/>
                <a:ext cx="2420394" cy="5360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Quantum Realizability</a:t>
                </a:r>
                <a:endParaRPr lang="en-TW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7165568-7D36-A1E3-A454-18C3DD4B3F2E}"/>
                  </a:ext>
                </a:extLst>
              </p:cNvPr>
              <p:cNvSpPr/>
              <p:nvPr/>
            </p:nvSpPr>
            <p:spPr>
              <a:xfrm>
                <a:off x="9542220" y="2609455"/>
                <a:ext cx="2420394" cy="286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TW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B84436-EEE8-1D94-9773-EAD9379437AF}"/>
                </a:ext>
              </a:extLst>
            </p:cNvPr>
            <p:cNvSpPr txBox="1"/>
            <p:nvPr/>
          </p:nvSpPr>
          <p:spPr>
            <a:xfrm>
              <a:off x="904708" y="2960969"/>
              <a:ext cx="2785070" cy="166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The implementation successfully recovered a sparse bitstring solution and selected features via quantum optimization</a:t>
              </a:r>
              <a:endPara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839D9-81EA-306F-6B6B-BD8A6915CAE9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118FB2-1224-1865-F51D-525C42CE57A0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15E00D-8C5B-A067-220C-6D1A1EB9F258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73D934-8201-F46A-D817-B2278E2A3CBB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09BF8C-6753-F6C1-4171-4BB0C5931913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61A95F-A8C9-963D-B77C-14CED8A21C9E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5031685-485A-01A7-1236-3CE0A24CEC51}"/>
              </a:ext>
            </a:extLst>
          </p:cNvPr>
          <p:cNvSpPr/>
          <p:nvPr/>
        </p:nvSpPr>
        <p:spPr>
          <a:xfrm>
            <a:off x="10297289" y="-60271"/>
            <a:ext cx="1894711" cy="54511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3316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3F37-3E45-F46C-DB6D-9AC9D1E91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2C25E3-6CA0-503D-DAA4-D3691BD7C9A1}"/>
              </a:ext>
            </a:extLst>
          </p:cNvPr>
          <p:cNvSpPr txBox="1">
            <a:spLocks/>
          </p:cNvSpPr>
          <p:nvPr/>
        </p:nvSpPr>
        <p:spPr>
          <a:xfrm>
            <a:off x="552346" y="5060799"/>
            <a:ext cx="5543654" cy="158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TW" sz="1200" dirty="0">
              <a:effectLst/>
              <a:latin typeface="PMingLiU" panose="02020500000000000000" pitchFamily="18" charset="-12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2055CA3-4C5C-C14A-5617-EEAE1CFF803C}"/>
              </a:ext>
            </a:extLst>
          </p:cNvPr>
          <p:cNvSpPr/>
          <p:nvPr/>
        </p:nvSpPr>
        <p:spPr>
          <a:xfrm>
            <a:off x="4723565" y="1675027"/>
            <a:ext cx="3311581" cy="671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Simulated Backend Only</a:t>
            </a:r>
            <a:endParaRPr lang="en-TW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FFCFC80-5708-88E2-92F1-367D24852F32}"/>
              </a:ext>
            </a:extLst>
          </p:cNvPr>
          <p:cNvSpPr/>
          <p:nvPr/>
        </p:nvSpPr>
        <p:spPr>
          <a:xfrm>
            <a:off x="835876" y="1676623"/>
            <a:ext cx="3311581" cy="671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Quantum Performance Bottleneck</a:t>
            </a:r>
            <a:endParaRPr lang="en-TW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B00A9-3DE7-7FBB-8B36-87464E0AF832}"/>
              </a:ext>
            </a:extLst>
          </p:cNvPr>
          <p:cNvSpPr txBox="1"/>
          <p:nvPr/>
        </p:nvSpPr>
        <p:spPr>
          <a:xfrm>
            <a:off x="835876" y="2475502"/>
            <a:ext cx="3311581" cy="300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The current VQE implementation produced only marginal improvement over random feature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Indicating convergence or </a:t>
            </a:r>
            <a:r>
              <a:rPr lang="en-US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expressibility</a:t>
            </a: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issues under shallow ansatz.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CD603-05DA-384B-6480-D3C038379133}"/>
              </a:ext>
            </a:extLst>
          </p:cNvPr>
          <p:cNvSpPr/>
          <p:nvPr/>
        </p:nvSpPr>
        <p:spPr>
          <a:xfrm>
            <a:off x="8424984" y="1675027"/>
            <a:ext cx="3311581" cy="671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Dataset Scale</a:t>
            </a:r>
            <a:br>
              <a:rPr lang="en-US" dirty="0"/>
            </a:b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0C688-1D1E-8039-FCFB-44EA61FD013C}"/>
              </a:ext>
            </a:extLst>
          </p:cNvPr>
          <p:cNvSpPr txBox="1"/>
          <p:nvPr/>
        </p:nvSpPr>
        <p:spPr>
          <a:xfrm>
            <a:off x="4630429" y="2480804"/>
            <a:ext cx="3311581" cy="226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All quantum evaluations were conducted using simulators. Hardware noise, decoherence, and limited qubit counts were not considered.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329153-5D60-C69D-A6F3-2D8CA8FE8BA6}"/>
              </a:ext>
            </a:extLst>
          </p:cNvPr>
          <p:cNvSpPr txBox="1"/>
          <p:nvPr/>
        </p:nvSpPr>
        <p:spPr>
          <a:xfrm>
            <a:off x="8424984" y="2482138"/>
            <a:ext cx="3311581" cy="189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Experiments were conducted on small to medium datasets (≤ 64 features). The scalability of QFS on high-dimensional data remains untested.</a:t>
            </a: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6905210E-C264-7598-8839-8B298C1572DB}"/>
              </a:ext>
            </a:extLst>
          </p:cNvPr>
          <p:cNvSpPr/>
          <p:nvPr/>
        </p:nvSpPr>
        <p:spPr>
          <a:xfrm rot="10800000">
            <a:off x="4218198" y="5219456"/>
            <a:ext cx="4322313" cy="25776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273063-E643-38FA-CA12-6F7F627EB621}"/>
              </a:ext>
            </a:extLst>
          </p:cNvPr>
          <p:cNvSpPr/>
          <p:nvPr/>
        </p:nvSpPr>
        <p:spPr>
          <a:xfrm>
            <a:off x="835876" y="5694678"/>
            <a:ext cx="1199774" cy="7372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5A7F95-F550-BC5D-F77D-1455B3E3B93C}"/>
              </a:ext>
            </a:extLst>
          </p:cNvPr>
          <p:cNvSpPr/>
          <p:nvPr/>
        </p:nvSpPr>
        <p:spPr>
          <a:xfrm>
            <a:off x="2023705" y="5694678"/>
            <a:ext cx="9675008" cy="732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VQE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Refinement、Hardware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Experiments、Hybrid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1600" b="1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Methods、Compare</a:t>
            </a:r>
            <a:r>
              <a:rPr 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with Other Quantum Algorithms</a:t>
            </a:r>
            <a:endParaRPr lang="en-TW" sz="1600" b="1" kern="10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9D50A9-695B-4B72-CDEB-DC99BF0CA267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Limitations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77ACFA-6F21-D37D-4AE3-24A48AD94E9E}"/>
              </a:ext>
            </a:extLst>
          </p:cNvPr>
          <p:cNvGrpSpPr/>
          <p:nvPr/>
        </p:nvGrpSpPr>
        <p:grpSpPr>
          <a:xfrm>
            <a:off x="2726460" y="-65225"/>
            <a:ext cx="9465540" cy="550065"/>
            <a:chOff x="849575" y="-17759"/>
            <a:chExt cx="9465540" cy="5500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CC131C-5B57-841A-7AB1-614FFCC3E150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848592-8D0C-5E8F-C0C9-BEEE9419730A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BA87ED-4A6A-6DF0-6A8F-C43FE6CFB207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31CFEE-C114-6822-F6D1-D91811AFD7FB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80666B-F6E0-1AAA-AFD0-7E3AD650EC65}"/>
                </a:ext>
              </a:extLst>
            </p:cNvPr>
            <p:cNvSpPr/>
            <p:nvPr/>
          </p:nvSpPr>
          <p:spPr>
            <a:xfrm>
              <a:off x="8420404" y="-12805"/>
              <a:ext cx="1894711" cy="545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1"/>
                  </a:solidFill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596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2367C-2B98-F443-7212-641B3568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ABE40ED-804E-3F3E-8599-DA7C603BCBE3}"/>
              </a:ext>
            </a:extLst>
          </p:cNvPr>
          <p:cNvSpPr txBox="1">
            <a:spLocks/>
          </p:cNvSpPr>
          <p:nvPr/>
        </p:nvSpPr>
        <p:spPr>
          <a:xfrm>
            <a:off x="838200" y="3184402"/>
            <a:ext cx="10515600" cy="924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1685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ACB9-C5F9-A2DF-41A1-57433111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75D4B2C-791B-B184-041F-A3E57FA8985F}"/>
              </a:ext>
            </a:extLst>
          </p:cNvPr>
          <p:cNvSpPr txBox="1">
            <a:spLocks/>
          </p:cNvSpPr>
          <p:nvPr/>
        </p:nvSpPr>
        <p:spPr>
          <a:xfrm>
            <a:off x="838200" y="3184402"/>
            <a:ext cx="10515600" cy="924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7980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5680E-0D17-6068-032D-C3E5123D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16D83F-A052-A872-9CAB-FF2103AD02CE}"/>
              </a:ext>
            </a:extLst>
          </p:cNvPr>
          <p:cNvSpPr/>
          <p:nvPr/>
        </p:nvSpPr>
        <p:spPr>
          <a:xfrm>
            <a:off x="1952013" y="5584149"/>
            <a:ext cx="9675008" cy="7325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Implement and evaluate a </a:t>
            </a:r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QUBO-based Quantum Feature Selection (QFS)</a:t>
            </a:r>
            <a:r>
              <a:rPr 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framework. This work serves as a step toward understanding the feasibility and limitations of </a:t>
            </a:r>
            <a:r>
              <a:rPr lang="en-US" sz="14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quantum-native feature selection</a:t>
            </a:r>
            <a:r>
              <a:rPr 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EE93000-E301-FB82-2A8C-A24021FA28EE}"/>
              </a:ext>
            </a:extLst>
          </p:cNvPr>
          <p:cNvSpPr/>
          <p:nvPr/>
        </p:nvSpPr>
        <p:spPr>
          <a:xfrm>
            <a:off x="535585" y="2158728"/>
            <a:ext cx="3650654" cy="267936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Reducing dimensionality improves model performance, robustness, and interpretability.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Selecting informative and non-redundant features is crucial for generalization, especially in biomedical and real-world datasets.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A075C-FA27-8751-806F-1E9D51FA9396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Motivation</a:t>
            </a:r>
            <a:endParaRPr lang="en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8568BF9-6BF5-DE11-E396-FE395C24B608}"/>
              </a:ext>
            </a:extLst>
          </p:cNvPr>
          <p:cNvSpPr/>
          <p:nvPr/>
        </p:nvSpPr>
        <p:spPr>
          <a:xfrm>
            <a:off x="8196384" y="2158729"/>
            <a:ext cx="3650655" cy="267936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 selection can be naturally formulated as a combinatorial optimization problem.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Quantum algorithms can potentially explore exponentially large search spaces more efficiently.</a:t>
            </a:r>
            <a:endParaRPr lang="zh-TW" altLang="en-US" sz="1400" b="0" dirty="0">
              <a:solidFill>
                <a:schemeClr val="tx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F6CDE22-32C6-7D6C-E949-1AD38FF66018}"/>
              </a:ext>
            </a:extLst>
          </p:cNvPr>
          <p:cNvSpPr/>
          <p:nvPr/>
        </p:nvSpPr>
        <p:spPr>
          <a:xfrm rot="10800000">
            <a:off x="1864763" y="5093625"/>
            <a:ext cx="8314441" cy="372255"/>
          </a:xfrm>
          <a:prstGeom prst="triangle">
            <a:avLst>
              <a:gd name="adj" fmla="val 5020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BF761A4-4F2B-CAA0-6E15-3B2E08BDBA06}"/>
              </a:ext>
            </a:extLst>
          </p:cNvPr>
          <p:cNvSpPr/>
          <p:nvPr/>
        </p:nvSpPr>
        <p:spPr>
          <a:xfrm>
            <a:off x="535584" y="1458917"/>
            <a:ext cx="3650655" cy="4442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Why Feature Selection matters ?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5C2F32B-243C-A96C-3BED-2B5586C3A3D9}"/>
              </a:ext>
            </a:extLst>
          </p:cNvPr>
          <p:cNvSpPr/>
          <p:nvPr/>
        </p:nvSpPr>
        <p:spPr>
          <a:xfrm>
            <a:off x="8196384" y="1458917"/>
            <a:ext cx="3650655" cy="4442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Why Quantum?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B853EA5-6055-61C4-46D7-573C8D65CAAD}"/>
              </a:ext>
            </a:extLst>
          </p:cNvPr>
          <p:cNvSpPr/>
          <p:nvPr/>
        </p:nvSpPr>
        <p:spPr>
          <a:xfrm>
            <a:off x="4360399" y="2155894"/>
            <a:ext cx="2713844" cy="267936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Classical methods often struggle with combinatorial complexity and redundancy among features.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8B8BB9-72AE-8270-7C3C-992EDA98F008}"/>
              </a:ext>
            </a:extLst>
          </p:cNvPr>
          <p:cNvSpPr/>
          <p:nvPr/>
        </p:nvSpPr>
        <p:spPr>
          <a:xfrm>
            <a:off x="4360398" y="1461997"/>
            <a:ext cx="2713845" cy="4442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Problem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250CEFC-E56C-E531-D5E2-A40F4BEA37E2}"/>
              </a:ext>
            </a:extLst>
          </p:cNvPr>
          <p:cNvSpPr/>
          <p:nvPr/>
        </p:nvSpPr>
        <p:spPr>
          <a:xfrm>
            <a:off x="7216346" y="3387671"/>
            <a:ext cx="837935" cy="22242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6938FB-F3D2-E484-ED77-1F75073D00EB}"/>
              </a:ext>
            </a:extLst>
          </p:cNvPr>
          <p:cNvSpPr/>
          <p:nvPr/>
        </p:nvSpPr>
        <p:spPr>
          <a:xfrm>
            <a:off x="764184" y="5584149"/>
            <a:ext cx="1199774" cy="7372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Object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339057-FB3B-47F8-FAD8-1F92D683533B}"/>
              </a:ext>
            </a:extLst>
          </p:cNvPr>
          <p:cNvGrpSpPr/>
          <p:nvPr/>
        </p:nvGrpSpPr>
        <p:grpSpPr>
          <a:xfrm>
            <a:off x="2726460" y="-65225"/>
            <a:ext cx="9465540" cy="516889"/>
            <a:chOff x="849575" y="-17759"/>
            <a:chExt cx="9465540" cy="51688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89C372-504C-798D-7AA9-F995A34AE405}"/>
                </a:ext>
              </a:extLst>
            </p:cNvPr>
            <p:cNvSpPr/>
            <p:nvPr/>
          </p:nvSpPr>
          <p:spPr>
            <a:xfrm>
              <a:off x="849575" y="-12804"/>
              <a:ext cx="1894711" cy="51193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1"/>
                  </a:solidFill>
                </a:rPr>
                <a:t>Motivation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7E9CF0-0A08-1073-3D26-34CE84630A21}"/>
                </a:ext>
              </a:extLst>
            </p:cNvPr>
            <p:cNvSpPr/>
            <p:nvPr/>
          </p:nvSpPr>
          <p:spPr>
            <a:xfrm>
              <a:off x="2743141" y="-12804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1C9113-7F78-5F11-2072-564C48078543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4C535A-5CE0-BE88-C696-70DDF6CB7DFC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6210FF-4771-C488-ED2B-831975AED8F2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1">
                      <a:lumMod val="75000"/>
                    </a:schemeClr>
                  </a:solidFill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71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AE14-192F-0B56-52BE-45CA958CF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A170-BFF6-45E5-2993-1F8DA8ECD78F}"/>
              </a:ext>
            </a:extLst>
          </p:cNvPr>
          <p:cNvSpPr txBox="1">
            <a:spLocks/>
          </p:cNvSpPr>
          <p:nvPr/>
        </p:nvSpPr>
        <p:spPr>
          <a:xfrm>
            <a:off x="838200" y="3184402"/>
            <a:ext cx="10515600" cy="924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F2D8F-845B-27B7-EFAE-D2E5820DCF46}"/>
              </a:ext>
            </a:extLst>
          </p:cNvPr>
          <p:cNvSpPr txBox="1"/>
          <p:nvPr/>
        </p:nvSpPr>
        <p:spPr>
          <a:xfrm>
            <a:off x="838201" y="4108537"/>
            <a:ext cx="10515599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Mücke, S., Heese, R., Müller, S., Wolter, M., &amp; Piatkowski, N. (2023). Feature Selection on Quantum Computers. </a:t>
            </a:r>
            <a:r>
              <a:rPr lang="en-US" sz="1400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Quantum Machine Intelligence, 5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11. 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https://doi.org/10.1007/s42484-023-00099-z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023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C1426-BAB1-80B7-CB27-DB1298B87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993756-A3CD-ADFC-065F-04BD5E642804}"/>
              </a:ext>
            </a:extLst>
          </p:cNvPr>
          <p:cNvSpPr/>
          <p:nvPr/>
        </p:nvSpPr>
        <p:spPr>
          <a:xfrm>
            <a:off x="728079" y="2731633"/>
            <a:ext cx="5297481" cy="30316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1B3F7-B0C1-5069-FE3E-11967375A46A}"/>
                  </a:ext>
                </a:extLst>
              </p:cNvPr>
              <p:cNvSpPr txBox="1"/>
              <p:nvPr/>
            </p:nvSpPr>
            <p:spPr>
              <a:xfrm>
                <a:off x="915559" y="2939427"/>
                <a:ext cx="4922520" cy="2638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Pipeline Overview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Step 1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Compute</a:t>
                </a:r>
                <a:r>
                  <a:rPr lang="zh-TW" alt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endParaRPr lang="en-US" altLang="zh-TW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Redundancy matrix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𝑅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∈</m:t>
                    </m:r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𝑅</m:t>
                        </m:r>
                      </m:e>
                      <m:sup>
                        <m:r>
                          <a:rPr lang="en-US" sz="1400" i="1" dirty="0" err="1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𝑛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628650" lvl="1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Importance vector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𝐼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∈</m:t>
                    </m:r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𝑅</m:t>
                        </m:r>
                      </m:e>
                      <m:sup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Step 2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Combine R and I using interpolation factor </a:t>
                </a:r>
                <a:r>
                  <a:rPr lang="el-GR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α</a:t>
                </a:r>
                <a:endParaRPr lang="en-US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Construct QUBO matrix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𝑄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(</m:t>
                    </m:r>
                    <m:r>
                      <a:rPr lang="el-GR" sz="1400" i="1" dirty="0" err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𝛼</m:t>
                    </m:r>
                    <m:r>
                      <a:rPr lang="el-GR" sz="1400" i="1" dirty="0" err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</m:t>
                    </m:r>
                    <m:r>
                      <a:rPr lang="el-GR" sz="1400" i="1" dirty="0" err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𝜖</m:t>
                    </m:r>
                    <m:r>
                      <a:rPr lang="el-GR" sz="1400" i="1" dirty="0" err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,</m:t>
                    </m:r>
                    <m:r>
                      <a:rPr lang="el-GR" sz="1400" i="1" dirty="0" err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𝜇</m:t>
                    </m:r>
                    <m:r>
                      <a:rPr lang="el-GR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)</m:t>
                    </m:r>
                  </m:oMath>
                </a14:m>
                <a:endParaRPr lang="el-GR" sz="1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Step 3</a:t>
                </a: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Solve QUBO via quantum or classical methods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Output binary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∗</m:t>
                        </m:r>
                      </m:sup>
                    </m:sSup>
                    <m:r>
                      <a:rPr lang="en-US" sz="140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∈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</a:rPr>
                      <m:t> </m:t>
                    </m:r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ea typeface="Microsoft JhengHei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ea typeface="Microsoft JhengHei" panose="020B0604030504040204" pitchFamily="34" charset="-12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Microsoft JhengHei" panose="020B06040305040402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 selected features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1B3F7-B0C1-5069-FE3E-11967375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59" y="2939427"/>
                <a:ext cx="4922520" cy="2638094"/>
              </a:xfrm>
              <a:prstGeom prst="rect">
                <a:avLst/>
              </a:prstGeom>
              <a:blipFill>
                <a:blip r:embed="rId3"/>
                <a:stretch>
                  <a:fillRect l="-515" b="-957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B73821FF-4889-A214-1767-6B8825997693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Algorithm - Formulation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3AFFD7-F999-82B5-1399-9EBF8A12A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814" y="982366"/>
            <a:ext cx="4922521" cy="1588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E443FA6-8C73-154A-1C5A-F05349414594}"/>
                  </a:ext>
                </a:extLst>
              </p:cNvPr>
              <p:cNvSpPr/>
              <p:nvPr/>
            </p:nvSpPr>
            <p:spPr>
              <a:xfrm>
                <a:off x="6130335" y="2731632"/>
                <a:ext cx="5297481" cy="303162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QUBO Objective Formulation: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sSupPr>
                        <m:e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𝑥</m:t>
                          </m:r>
                        </m:e>
                        <m:sup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∗</m:t>
                          </m:r>
                        </m:sup>
                      </m:sSup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=</m:t>
                      </m:r>
                      <m:func>
                        <m:func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𝑥</m:t>
                              </m:r>
                              <m:r>
                                <a:rPr lang="en-U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 ∈ </m:t>
                              </m:r>
                              <m:sSup>
                                <m:sSupPr>
                                  <m:ctrlPr>
                                    <a:rPr lang="en-US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Microsoft JhengHei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Microsoft JhengHei" panose="020B0604030504040204" pitchFamily="34" charset="-12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Microsoft JhengHei" panose="020B0604030504040204" pitchFamily="34" charset="-12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l-GR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icrosoft JhengHei" panose="020B0604030504040204" pitchFamily="34" charset="-12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𝑥</m:t>
                          </m:r>
                        </m:e>
                      </m:func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   </m:t>
                      </m:r>
                      <m:r>
                        <a:rPr lang="en-U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.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𝑡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.   ∥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𝑥</m:t>
                      </m:r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∥</m:t>
                          </m:r>
                        </m:e>
                        <m:sub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JhengHei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=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JhengHei" panose="020B0604030504040204" pitchFamily="34" charset="-120"/>
                        </a:rPr>
                        <m:t>𝑘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Key Idea</a:t>
                </a:r>
                <a:br>
                  <a:rPr lang="en-US" sz="14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</a:br>
                <a:r>
                  <a:rPr lang="en-US" sz="14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Feature selection is turned into a QUBO optimization problem combining: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High feature importance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Low redundancy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Cardinality constraint k</a:t>
                </a: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E443FA6-8C73-154A-1C5A-F05349414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335" y="2731632"/>
                <a:ext cx="5297481" cy="303162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C17D693-3A6B-C917-A35E-580A33760DB2}"/>
              </a:ext>
            </a:extLst>
          </p:cNvPr>
          <p:cNvGrpSpPr/>
          <p:nvPr/>
        </p:nvGrpSpPr>
        <p:grpSpPr>
          <a:xfrm>
            <a:off x="2726460" y="-65225"/>
            <a:ext cx="9465540" cy="574855"/>
            <a:chOff x="849575" y="-17759"/>
            <a:chExt cx="9465540" cy="5748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4030C5-0463-14C2-EDC5-028E9C28EB89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5DEB10-5340-DE00-A533-CF09F7982AFA}"/>
                </a:ext>
              </a:extLst>
            </p:cNvPr>
            <p:cNvSpPr/>
            <p:nvPr/>
          </p:nvSpPr>
          <p:spPr>
            <a:xfrm>
              <a:off x="2743141" y="-12805"/>
              <a:ext cx="1894711" cy="5699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1"/>
                  </a:solidFill>
                </a:rPr>
                <a:t>Algorithm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7232C0-2656-5E2C-069A-E701C438D18E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2E1A64-A6E1-C50E-DA51-229612E0FAB5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5746D5-59E9-23D5-A36E-DEB9C4C11C0B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54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D83A4-ADE1-2B91-B348-E16B105F5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E46ECB3-8420-F806-3B67-7C095FCAF370}"/>
              </a:ext>
            </a:extLst>
          </p:cNvPr>
          <p:cNvSpPr/>
          <p:nvPr/>
        </p:nvSpPr>
        <p:spPr>
          <a:xfrm>
            <a:off x="704780" y="1839723"/>
            <a:ext cx="5297481" cy="210130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E6981-8CAD-5833-8103-B5655831067D}"/>
                  </a:ext>
                </a:extLst>
              </p:cNvPr>
              <p:cNvSpPr txBox="1"/>
              <p:nvPr/>
            </p:nvSpPr>
            <p:spPr>
              <a:xfrm>
                <a:off x="892260" y="1943618"/>
                <a:ext cx="4922520" cy="199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Binary Search on </a:t>
                </a:r>
                <a:r>
                  <a:rPr lang="el-GR" sz="12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α</a:t>
                </a:r>
                <a:endParaRPr lang="el-GR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Goal: Find interpolation factor </a:t>
                </a:r>
                <a:r>
                  <a:rPr lang="el-GR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α </a:t>
                </a: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such that the solution selects exactly k features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Procedure: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Initialize search bounds a=0, b=1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Repeat until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∥</m:t>
                    </m:r>
                    <m:sSup>
                      <m:sSup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Update </a:t>
                </a:r>
                <a14:m>
                  <m:oMath xmlns:m="http://schemas.openxmlformats.org/officeDocument/2006/math">
                    <m:r>
                      <a:rPr lang="el-GR" sz="12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sz="12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sz="1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, re-solve QUBO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E6981-8CAD-5833-8103-B56558310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60" y="1943618"/>
                <a:ext cx="4922520" cy="1997406"/>
              </a:xfrm>
              <a:prstGeom prst="rect">
                <a:avLst/>
              </a:prstGeom>
              <a:blipFill>
                <a:blip r:embed="rId3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FAC1499-0CF7-2899-0A9F-FEFA1C379E6F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Algorithm - Solver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8D2E5-8199-CEEF-3B47-2F46C5A4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18" y="1882561"/>
            <a:ext cx="4507791" cy="3854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7576F5C-FCBE-168D-E5F6-806B675E4F5E}"/>
                  </a:ext>
                </a:extLst>
              </p:cNvPr>
              <p:cNvSpPr/>
              <p:nvPr/>
            </p:nvSpPr>
            <p:spPr>
              <a:xfrm>
                <a:off x="704779" y="4048952"/>
                <a:ext cx="5297481" cy="1757599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12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Quantum Solvers for QUBO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The QUBO matrix Q can be mapped to an </a:t>
                </a:r>
                <a:r>
                  <a:rPr lang="en-US" sz="1200" b="1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Ising Hamiltonian</a:t>
                </a:r>
                <a:r>
                  <a:rPr lang="en-US" sz="12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≠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  <m:r>
                        <a:rPr lang="en-US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2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sz="1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  <m:r>
                        <a:rPr lang="en-US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Find ground state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12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l-G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⟩⇒</m:t>
                    </m:r>
                    <m:sSup>
                      <m:sSupPr>
                        <m:ctrlP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with lowest energy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7576F5C-FCBE-168D-E5F6-806B675E4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79" y="4048952"/>
                <a:ext cx="5297481" cy="1757599"/>
              </a:xfrm>
              <a:prstGeom prst="roundRect">
                <a:avLst/>
              </a:prstGeom>
              <a:blipFill>
                <a:blip r:embed="rId5"/>
                <a:stretch>
                  <a:fillRect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6E75D0-BF10-F21A-40FE-B4D9B57ED3FF}"/>
              </a:ext>
            </a:extLst>
          </p:cNvPr>
          <p:cNvGrpSpPr/>
          <p:nvPr/>
        </p:nvGrpSpPr>
        <p:grpSpPr>
          <a:xfrm>
            <a:off x="2726460" y="-65225"/>
            <a:ext cx="9465540" cy="545111"/>
            <a:chOff x="849575" y="-17759"/>
            <a:chExt cx="9465540" cy="5451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DB5E85-3702-4473-1BCF-14138A00FF8D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3485FE-7851-F855-FC50-1EBBE0E9B839}"/>
                </a:ext>
              </a:extLst>
            </p:cNvPr>
            <p:cNvSpPr/>
            <p:nvPr/>
          </p:nvSpPr>
          <p:spPr>
            <a:xfrm>
              <a:off x="2743141" y="-12804"/>
              <a:ext cx="1894711" cy="5401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1"/>
                  </a:solidFill>
                </a:rPr>
                <a:t>Algorithm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5AC5C3-595A-B502-EA87-0148D1332DD4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CDE7A5-4EF2-43EA-0836-DD3DD01E4C80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6D2FC3-0EFB-591E-7421-1F9346E8B4FC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41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7DB37-419C-9302-F3DD-57CAD964B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0BAA-92EB-C048-392D-B6BCB27A5940}"/>
              </a:ext>
            </a:extLst>
          </p:cNvPr>
          <p:cNvSpPr txBox="1">
            <a:spLocks/>
          </p:cNvSpPr>
          <p:nvPr/>
        </p:nvSpPr>
        <p:spPr>
          <a:xfrm>
            <a:off x="838200" y="3184402"/>
            <a:ext cx="10515600" cy="9241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79518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6B27A-EB5D-4546-8C61-5742EB368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B32367-4B76-1CF6-F5D8-26D4A8CF4723}"/>
              </a:ext>
            </a:extLst>
          </p:cNvPr>
          <p:cNvSpPr txBox="1">
            <a:spLocks/>
          </p:cNvSpPr>
          <p:nvPr/>
        </p:nvSpPr>
        <p:spPr>
          <a:xfrm>
            <a:off x="764184" y="787415"/>
            <a:ext cx="10515600" cy="6715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 Preparation – Simulated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F479C0-3138-9D06-A30C-B569FB9210F3}"/>
              </a:ext>
            </a:extLst>
          </p:cNvPr>
          <p:cNvSpPr/>
          <p:nvPr/>
        </p:nvSpPr>
        <p:spPr>
          <a:xfrm>
            <a:off x="790260" y="2992927"/>
            <a:ext cx="4786721" cy="671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Regression</a:t>
            </a:r>
            <a:endParaRPr lang="en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F87567B-34F8-D045-601B-A634FDFD425F}"/>
              </a:ext>
            </a:extLst>
          </p:cNvPr>
          <p:cNvSpPr/>
          <p:nvPr/>
        </p:nvSpPr>
        <p:spPr>
          <a:xfrm>
            <a:off x="6229171" y="2992927"/>
            <a:ext cx="4786721" cy="67150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None/>
            </a:pP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Classification</a:t>
            </a:r>
            <a:endParaRPr lang="zh-TW" altLang="en-US" b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273A9-9D65-6849-E2BF-C57C898878D5}"/>
              </a:ext>
            </a:extLst>
          </p:cNvPr>
          <p:cNvSpPr txBox="1"/>
          <p:nvPr/>
        </p:nvSpPr>
        <p:spPr>
          <a:xfrm>
            <a:off x="790260" y="3941016"/>
            <a:ext cx="5050612" cy="166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 features, 4 informative (randomly selected)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Target = linear combination of informative features + noise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 values sampled from N(0,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Ground truth informative indices available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DDC48E-0FC1-6061-9F5A-E895623639A6}"/>
              </a:ext>
            </a:extLst>
          </p:cNvPr>
          <p:cNvSpPr txBox="1"/>
          <p:nvPr/>
        </p:nvSpPr>
        <p:spPr>
          <a:xfrm>
            <a:off x="6229172" y="3941016"/>
            <a:ext cx="5050612" cy="1350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 features, 4 informative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Label = </a:t>
            </a:r>
            <a:r>
              <a:rPr lang="en-US" sz="1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thresholded</a:t>
            </a: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linear sum of informative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Feature values sampled from N(0,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Balanced binary labels (y ∈ {0, 1})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FB40B86-575E-34D2-C216-91DD3F12D044}"/>
              </a:ext>
            </a:extLst>
          </p:cNvPr>
          <p:cNvSpPr/>
          <p:nvPr/>
        </p:nvSpPr>
        <p:spPr>
          <a:xfrm>
            <a:off x="790259" y="1610434"/>
            <a:ext cx="10225633" cy="104043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Simulated data constructed based on Mücke et al. (2023) to evaluate feature selection accuracy under controlled ground truth.</a:t>
            </a:r>
            <a:endParaRPr lang="en-TW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DE86B8-2155-C153-E6C0-558B9BE7AFF7}"/>
              </a:ext>
            </a:extLst>
          </p:cNvPr>
          <p:cNvGrpSpPr/>
          <p:nvPr/>
        </p:nvGrpSpPr>
        <p:grpSpPr>
          <a:xfrm>
            <a:off x="2726460" y="-65225"/>
            <a:ext cx="9465540" cy="419413"/>
            <a:chOff x="849575" y="-17759"/>
            <a:chExt cx="9465540" cy="4194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D5EFDC-C57C-D536-7C93-41A6AE2387D4}"/>
                </a:ext>
              </a:extLst>
            </p:cNvPr>
            <p:cNvSpPr/>
            <p:nvPr/>
          </p:nvSpPr>
          <p:spPr>
            <a:xfrm>
              <a:off x="849575" y="-12804"/>
              <a:ext cx="1894711" cy="4095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4BBF7A-2019-FFF1-F92E-C82B4B58C60E}"/>
                </a:ext>
              </a:extLst>
            </p:cNvPr>
            <p:cNvSpPr/>
            <p:nvPr/>
          </p:nvSpPr>
          <p:spPr>
            <a:xfrm>
              <a:off x="2743141" y="-12804"/>
              <a:ext cx="1894711" cy="4095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Algorithm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C0CE3D-8C21-2A03-066A-4840966CF8FB}"/>
                </a:ext>
              </a:extLst>
            </p:cNvPr>
            <p:cNvSpPr/>
            <p:nvPr/>
          </p:nvSpPr>
          <p:spPr>
            <a:xfrm>
              <a:off x="6529128" y="-17759"/>
              <a:ext cx="1894711" cy="4144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Results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A4B745E-D49D-C13F-080D-34CAC7FBDEBA}"/>
                </a:ext>
              </a:extLst>
            </p:cNvPr>
            <p:cNvSpPr/>
            <p:nvPr/>
          </p:nvSpPr>
          <p:spPr>
            <a:xfrm>
              <a:off x="4636707" y="-17759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Method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0C9125-F08B-2543-40FE-B12E7575D6D1}"/>
                </a:ext>
              </a:extLst>
            </p:cNvPr>
            <p:cNvSpPr/>
            <p:nvPr/>
          </p:nvSpPr>
          <p:spPr>
            <a:xfrm>
              <a:off x="8420404" y="-12804"/>
              <a:ext cx="1894711" cy="4144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b="1" dirty="0">
                  <a:solidFill>
                    <a:schemeClr val="bg2">
                      <a:lumMod val="90000"/>
                    </a:schemeClr>
                  </a:solidFill>
                </a:rPr>
                <a:t>Discussion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4A2B0-CD93-B829-C70F-BA390041D93D}"/>
              </a:ext>
            </a:extLst>
          </p:cNvPr>
          <p:cNvSpPr/>
          <p:nvPr/>
        </p:nvSpPr>
        <p:spPr>
          <a:xfrm>
            <a:off x="6513592" y="-65225"/>
            <a:ext cx="1894711" cy="5451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b="1" dirty="0">
                <a:solidFill>
                  <a:schemeClr val="bg1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22060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3239</Words>
  <Application>Microsoft Macintosh PowerPoint</Application>
  <PresentationFormat>Widescreen</PresentationFormat>
  <Paragraphs>460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Microsoft JhengHei</vt:lpstr>
      <vt:lpstr>PMingLiU</vt:lpstr>
      <vt:lpstr>Arial</vt:lpstr>
      <vt:lpstr>Calibri</vt:lpstr>
      <vt:lpstr>Calibri Light</vt:lpstr>
      <vt:lpstr>Cambria Math</vt:lpstr>
      <vt:lpstr>Courier New</vt:lpstr>
      <vt:lpstr>Office Theme</vt:lpstr>
      <vt:lpstr>Quantum Feature Selection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陳柏翰</dc:creator>
  <cp:lastModifiedBy>陳柏翰</cp:lastModifiedBy>
  <cp:revision>12</cp:revision>
  <dcterms:created xsi:type="dcterms:W3CDTF">2025-05-30T06:11:41Z</dcterms:created>
  <dcterms:modified xsi:type="dcterms:W3CDTF">2025-06-02T08:35:49Z</dcterms:modified>
</cp:coreProperties>
</file>