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7"/>
  </p:normalViewPr>
  <p:slideViewPr>
    <p:cSldViewPr snapToGrid="0" snapToObjects="1">
      <p:cViewPr varScale="1">
        <p:scale>
          <a:sx n="95" d="100"/>
          <a:sy n="95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239"/>
            <a:ext cx="3352800" cy="337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panose="00000500000000020000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2"/>
            <a:ext cx="5638800" cy="585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503050405090304" charset="0"/>
                <a:ea typeface="华文新魏" panose="02010800040101010101" pitchFamily="2" charset="-122"/>
                <a:cs typeface="Times New Roman" panose="02020503050405090304" charset="0"/>
              </a:defRPr>
            </a:lvl1pPr>
            <a:lvl2pPr>
              <a:defRPr sz="2800">
                <a:latin typeface="Times New Roman" panose="02020503050405090304" charset="0"/>
                <a:ea typeface="华文新魏" panose="02010800040101010101" pitchFamily="2" charset="-122"/>
                <a:cs typeface="Times New Roman" panose="02020503050405090304" charset="0"/>
              </a:defRPr>
            </a:lvl2pPr>
            <a:lvl3pPr>
              <a:defRPr sz="2800">
                <a:latin typeface="Times New Roman" panose="02020503050405090304" charset="0"/>
                <a:ea typeface="华文新魏" panose="02010800040101010101" pitchFamily="2" charset="-122"/>
                <a:cs typeface="Times New Roman" panose="02020503050405090304" charset="0"/>
              </a:defRPr>
            </a:lvl3pPr>
            <a:lvl4pPr>
              <a:defRPr sz="2400">
                <a:latin typeface="Times New Roman" panose="02020503050405090304" charset="0"/>
                <a:ea typeface="华文新魏" panose="02010800040101010101" pitchFamily="2" charset="-122"/>
                <a:cs typeface="Times New Roman" panose="02020503050405090304" charset="0"/>
              </a:defRPr>
            </a:lvl4pPr>
            <a:lvl5pPr>
              <a:defRPr sz="2400">
                <a:latin typeface="Times New Roman" panose="02020503050405090304" charset="0"/>
                <a:ea typeface="华文新魏" panose="02010800040101010101" pitchFamily="2" charset="-122"/>
                <a:cs typeface="Times New Roman" panose="02020503050405090304" charset="0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9723" y="42508"/>
            <a:ext cx="10795877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2.emf"/><Relationship Id="rId28" Type="http://schemas.microsoft.com/office/2007/relationships/hdphoto" Target="../media/hdphoto2.wdp"/><Relationship Id="rId27" Type="http://schemas.openxmlformats.org/officeDocument/2006/relationships/image" Target="../media/image4.png"/><Relationship Id="rId26" Type="http://schemas.microsoft.com/office/2007/relationships/hdphoto" Target="../media/hdphoto1.wdp"/><Relationship Id="rId25" Type="http://schemas.openxmlformats.org/officeDocument/2006/relationships/image" Target="../media/image3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44624"/>
            <a:ext cx="8507805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4C6A229-E937-9C4C-B174-3F06346AB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D343BF6D-D889-C642-8822-A95F5ABEA8A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MS PGothic" pitchFamily="-65" charset="-128"/>
          <a:cs typeface="MS PGothic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MS PGothic" pitchFamily="-65" charset="-128"/>
          <a:cs typeface="MS PGothic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MS PGothic" pitchFamily="-65" charset="-128"/>
          <a:cs typeface="MS PGothic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MS PGothic" pitchFamily="-65" charset="-128"/>
          <a:cs typeface="MS PGothic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3200">
          <a:solidFill>
            <a:schemeClr val="tx1"/>
          </a:solidFill>
          <a:latin typeface="Times New Roman" panose="02020503050405090304" charset="0"/>
          <a:ea typeface="华文新魏" panose="02010800040101010101" pitchFamily="2" charset="-122"/>
          <a:cs typeface="Times New Roman" panose="02020503050405090304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anose="00000500000000020000" charset="0"/>
        <a:buChar char="•"/>
        <a:defRPr sz="2800">
          <a:solidFill>
            <a:schemeClr val="tx1"/>
          </a:solidFill>
          <a:latin typeface="Times New Roman" panose="02020503050405090304" charset="0"/>
          <a:ea typeface="华文新魏" panose="02010800040101010101" pitchFamily="2" charset="-122"/>
          <a:cs typeface="Times New Roman" panose="02020503050405090304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2800">
          <a:solidFill>
            <a:schemeClr val="tx1"/>
          </a:solidFill>
          <a:latin typeface="Times New Roman" panose="02020503050405090304" charset="0"/>
          <a:ea typeface="华文新魏" panose="02010800040101010101" pitchFamily="2" charset="-122"/>
          <a:cs typeface="Times New Roman" panose="0202050305040509030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anose="00000500000000020000" charset="0"/>
        <a:buChar char="•"/>
        <a:defRPr sz="2400">
          <a:solidFill>
            <a:schemeClr val="tx1"/>
          </a:solidFill>
          <a:latin typeface="Times New Roman" panose="02020503050405090304" charset="0"/>
          <a:ea typeface="华文新魏" panose="02010800040101010101" pitchFamily="2" charset="-122"/>
          <a:cs typeface="Times New Roman" panose="02020503050405090304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2400">
          <a:solidFill>
            <a:schemeClr val="tx1"/>
          </a:solidFill>
          <a:latin typeface="Times New Roman" panose="02020503050405090304" charset="0"/>
          <a:ea typeface="华文新魏" panose="02010800040101010101" pitchFamily="2" charset="-122"/>
          <a:cs typeface="Times New Roman" panose="02020503050405090304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2018-2019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上机实验任务说明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黄孝喜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77152"/>
            <a:ext cx="11379200" cy="5342965"/>
          </a:xfrm>
        </p:spPr>
        <p:txBody>
          <a:bodyPr/>
          <a:lstStyle/>
          <a:p>
            <a:r>
              <a:rPr kumimoji="1" lang="zh-CN" altLang="en-US" dirty="0"/>
              <a:t>课内上机</a:t>
            </a:r>
            <a:r>
              <a:rPr kumimoji="1" lang="en-US" altLang="zh-CN" dirty="0"/>
              <a:t>12</a:t>
            </a:r>
            <a:r>
              <a:rPr kumimoji="1" lang="zh-CN" altLang="en-US" dirty="0"/>
              <a:t>节，课外上机</a:t>
            </a:r>
            <a:r>
              <a:rPr kumimoji="1" lang="en-US" altLang="zh-CN" dirty="0"/>
              <a:t>20</a:t>
            </a:r>
            <a:r>
              <a:rPr kumimoji="1" lang="zh-CN" altLang="en-US" dirty="0"/>
              <a:t>节</a:t>
            </a:r>
            <a:endParaRPr kumimoji="1" lang="en-US" altLang="zh-CN" dirty="0"/>
          </a:p>
          <a:p>
            <a:r>
              <a:rPr kumimoji="1" lang="zh-CN" altLang="en-US" dirty="0"/>
              <a:t>课内上机分三次安排，每次</a:t>
            </a:r>
            <a:r>
              <a:rPr kumimoji="1" lang="en-US" altLang="zh-CN" dirty="0"/>
              <a:t>4</a:t>
            </a:r>
            <a:r>
              <a:rPr kumimoji="1" lang="zh-CN" altLang="en-US" dirty="0"/>
              <a:t>课时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2018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15</a:t>
            </a:r>
            <a:r>
              <a:rPr kumimoji="1" lang="zh-CN" altLang="en-US" dirty="0"/>
              <a:t>日</a:t>
            </a:r>
            <a:r>
              <a:rPr kumimoji="1" lang="en-US" altLang="zh-CN" dirty="0"/>
              <a:t>(</a:t>
            </a:r>
            <a:r>
              <a:rPr kumimoji="1" lang="zh-CN" altLang="en-US" dirty="0"/>
              <a:t>周六</a:t>
            </a:r>
            <a:r>
              <a:rPr kumimoji="1" lang="en-US" altLang="zh-CN" dirty="0"/>
              <a:t>)</a:t>
            </a:r>
            <a:r>
              <a:rPr kumimoji="1" lang="zh-CN" altLang="en-US" dirty="0"/>
              <a:t> 下午</a:t>
            </a:r>
            <a:r>
              <a:rPr kumimoji="1" lang="en-US" altLang="zh-CN" dirty="0"/>
              <a:t>1:30-4:30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2018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22</a:t>
            </a:r>
            <a:r>
              <a:rPr kumimoji="1" lang="zh-CN" altLang="en-US" dirty="0"/>
              <a:t>日</a:t>
            </a:r>
            <a:r>
              <a:rPr kumimoji="1" lang="en-US" altLang="zh-CN" dirty="0"/>
              <a:t>(</a:t>
            </a:r>
            <a:r>
              <a:rPr kumimoji="1" lang="zh-CN" altLang="en-US" dirty="0"/>
              <a:t>周六</a:t>
            </a:r>
            <a:r>
              <a:rPr kumimoji="1" lang="en-US" altLang="zh-CN" dirty="0"/>
              <a:t>)</a:t>
            </a:r>
            <a:r>
              <a:rPr kumimoji="1" lang="zh-CN" altLang="en-US" dirty="0"/>
              <a:t> 下午</a:t>
            </a:r>
            <a:r>
              <a:rPr kumimoji="1" lang="en-US" altLang="zh-CN" dirty="0"/>
              <a:t>1:30-4:30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2018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29</a:t>
            </a:r>
            <a:r>
              <a:rPr kumimoji="1" lang="zh-CN" altLang="en-US" dirty="0"/>
              <a:t>日</a:t>
            </a:r>
            <a:r>
              <a:rPr kumimoji="1" lang="en-US" altLang="zh-CN" dirty="0"/>
              <a:t>(</a:t>
            </a:r>
            <a:r>
              <a:rPr kumimoji="1" lang="zh-CN" altLang="en-US" dirty="0"/>
              <a:t>周六</a:t>
            </a:r>
            <a:r>
              <a:rPr kumimoji="1" lang="en-US" altLang="zh-CN" dirty="0"/>
              <a:t>)</a:t>
            </a:r>
            <a:r>
              <a:rPr kumimoji="1" lang="zh-CN" altLang="en-US" dirty="0"/>
              <a:t> 下午</a:t>
            </a:r>
            <a:r>
              <a:rPr kumimoji="1" lang="en-US" altLang="zh-CN" dirty="0"/>
              <a:t>1:30-4:30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地点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一教南楼</a:t>
            </a:r>
            <a:r>
              <a:rPr kumimoji="1" lang="en-US" altLang="zh-CN" dirty="0"/>
              <a:t>225</a:t>
            </a:r>
            <a:r>
              <a:rPr kumimoji="1" lang="zh-CN" altLang="en-US" dirty="0"/>
              <a:t>机房</a:t>
            </a:r>
            <a:endParaRPr kumimoji="1" lang="en-US" altLang="zh-CN" dirty="0"/>
          </a:p>
          <a:p>
            <a:r>
              <a:rPr kumimoji="1" lang="zh-CN" altLang="en-US" dirty="0"/>
              <a:t>注意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上机时间安排在期末时段，所以选择好上机任务之后，请大家抓紧</a:t>
            </a:r>
            <a:r>
              <a:rPr kumimoji="1" lang="zh-CN" altLang="en-US" dirty="0">
                <a:solidFill>
                  <a:srgbClr val="C00000"/>
                </a:solidFill>
              </a:rPr>
              <a:t>在课余就开始做</a:t>
            </a:r>
            <a:r>
              <a:rPr kumimoji="1" lang="zh-CN" altLang="en-US" dirty="0"/>
              <a:t>，尽量在</a:t>
            </a:r>
            <a:r>
              <a:rPr kumimoji="1" lang="zh-CN" altLang="en-US" dirty="0">
                <a:solidFill>
                  <a:srgbClr val="C00000"/>
                </a:solidFill>
              </a:rPr>
              <a:t>上机时间来验收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验收情况和实验报告综合起来作为上机成绩，</a:t>
            </a:r>
            <a:r>
              <a:rPr kumimoji="1" lang="zh-CN" altLang="en-US" b="1" dirty="0">
                <a:solidFill>
                  <a:srgbClr val="C00000"/>
                </a:solidFill>
              </a:rPr>
              <a:t>未经验收</a:t>
            </a:r>
            <a:r>
              <a:rPr kumimoji="1" lang="zh-CN" altLang="en-US" dirty="0"/>
              <a:t>的程序将会影响最终的上机成绩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本学期上机任务的说明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编译原理实验指导书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，电子版发给大家</a:t>
            </a:r>
            <a:endParaRPr kumimoji="1" lang="en-US" altLang="zh-CN" dirty="0"/>
          </a:p>
          <a:p>
            <a:r>
              <a:rPr kumimoji="1" lang="zh-CN" altLang="en-US" dirty="0"/>
              <a:t>任务一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实验指导书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，分析</a:t>
            </a:r>
            <a:r>
              <a:rPr kumimoji="1" lang="en-US" altLang="zh-CN" dirty="0"/>
              <a:t>PL/0</a:t>
            </a:r>
            <a:r>
              <a:rPr kumimoji="1" lang="zh-CN" altLang="en-US" dirty="0"/>
              <a:t>语言的编译器，写出分析报告。源代码见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实验指导书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附录</a:t>
            </a:r>
            <a:r>
              <a:rPr kumimoji="1" lang="en-US" altLang="zh-CN" dirty="0"/>
              <a:t>B</a:t>
            </a:r>
            <a:endParaRPr kumimoji="1" lang="en-US" altLang="zh-CN" dirty="0"/>
          </a:p>
          <a:p>
            <a:r>
              <a:rPr kumimoji="1" lang="zh-CN" altLang="en-US" dirty="0"/>
              <a:t>任务二、词法分析部分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2-1:《</a:t>
            </a:r>
            <a:r>
              <a:rPr kumimoji="1" lang="zh-CN" altLang="en-US" dirty="0"/>
              <a:t>实验指导书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，词法分析实验</a:t>
            </a:r>
            <a:r>
              <a:rPr kumimoji="1" lang="en-US" altLang="zh-CN" dirty="0"/>
              <a:t>:</a:t>
            </a:r>
            <a:r>
              <a:rPr kumimoji="1" lang="zh-CN" altLang="en-US" dirty="0"/>
              <a:t> 构造</a:t>
            </a:r>
            <a:r>
              <a:rPr kumimoji="1" lang="en-US" altLang="zh-CN" dirty="0"/>
              <a:t>S</a:t>
            </a:r>
            <a:r>
              <a:rPr kumimoji="1" lang="zh-CN" altLang="en-US" dirty="0"/>
              <a:t>语言的词法分析程序。</a:t>
            </a:r>
            <a:r>
              <a:rPr kumimoji="1" lang="en-US" altLang="zh-CN" dirty="0"/>
              <a:t>S</a:t>
            </a:r>
            <a:r>
              <a:rPr kumimoji="1" lang="zh-CN" altLang="en-US" dirty="0"/>
              <a:t>语言的相关信息见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实验指导书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附录</a:t>
            </a:r>
            <a:r>
              <a:rPr kumimoji="1" lang="en-US" altLang="zh-CN" dirty="0"/>
              <a:t>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2-2:</a:t>
            </a:r>
            <a:r>
              <a:rPr kumimoji="1" lang="zh-CN" altLang="en-US" dirty="0"/>
              <a:t> 编写</a:t>
            </a:r>
            <a:r>
              <a:rPr kumimoji="1" lang="en-US" altLang="zh-CN" dirty="0"/>
              <a:t>C--</a:t>
            </a:r>
            <a:r>
              <a:rPr kumimoji="1" lang="zh-CN" altLang="en-US" dirty="0"/>
              <a:t>语言的词法分析程序，详见 </a:t>
            </a:r>
            <a:r>
              <a:rPr kumimoji="1" lang="zh-CN" altLang="en-US" dirty="0">
                <a:solidFill>
                  <a:srgbClr val="C00000"/>
                </a:solidFill>
              </a:rPr>
              <a:t>上机实验</a:t>
            </a:r>
            <a:r>
              <a:rPr kumimoji="1" lang="en-US" altLang="zh-CN" dirty="0">
                <a:solidFill>
                  <a:srgbClr val="C00000"/>
                </a:solidFill>
              </a:rPr>
              <a:t>2-2.doc</a:t>
            </a:r>
            <a:r>
              <a:rPr kumimoji="1" lang="zh-CN" altLang="en-US" dirty="0">
                <a:solidFill>
                  <a:srgbClr val="C00000"/>
                </a:solidFill>
              </a:rPr>
              <a:t>文件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2-3:</a:t>
            </a:r>
            <a:r>
              <a:rPr kumimoji="1" lang="zh-CN" altLang="en-US" dirty="0"/>
              <a:t> 有限自动机的确定化和最小化，详见 </a:t>
            </a:r>
            <a:r>
              <a:rPr kumimoji="1" lang="zh-CN" altLang="en-US" dirty="0">
                <a:solidFill>
                  <a:srgbClr val="C00000"/>
                </a:solidFill>
              </a:rPr>
              <a:t>上机实验</a:t>
            </a:r>
            <a:r>
              <a:rPr kumimoji="1" lang="en-US" altLang="zh-CN" dirty="0">
                <a:solidFill>
                  <a:srgbClr val="C00000"/>
                </a:solidFill>
              </a:rPr>
              <a:t>2-3.doc</a:t>
            </a:r>
            <a:r>
              <a:rPr kumimoji="1" lang="zh-CN" altLang="en-US" dirty="0">
                <a:solidFill>
                  <a:srgbClr val="C00000"/>
                </a:solidFill>
              </a:rPr>
              <a:t>文件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【</a:t>
            </a:r>
            <a:r>
              <a:rPr kumimoji="1" lang="zh-CN" altLang="en-US" dirty="0"/>
              <a:t>可以</a:t>
            </a:r>
            <a:r>
              <a:rPr kumimoji="1" lang="zh-CN" altLang="en-US" dirty="0">
                <a:solidFill>
                  <a:srgbClr val="C00000"/>
                </a:solidFill>
              </a:rPr>
              <a:t>单独选择</a:t>
            </a:r>
            <a:r>
              <a:rPr kumimoji="1" lang="en-US" altLang="zh-CN" dirty="0">
                <a:solidFill>
                  <a:srgbClr val="C00000"/>
                </a:solidFill>
              </a:rPr>
              <a:t>2-1</a:t>
            </a:r>
            <a:r>
              <a:rPr kumimoji="1" lang="zh-CN" altLang="en-US" dirty="0"/>
              <a:t>，或者选择</a:t>
            </a:r>
            <a:r>
              <a:rPr kumimoji="1" lang="en-US" altLang="zh-CN" dirty="0">
                <a:solidFill>
                  <a:srgbClr val="C00000"/>
                </a:solidFill>
              </a:rPr>
              <a:t>2-2</a:t>
            </a:r>
            <a:r>
              <a:rPr kumimoji="1" lang="zh-CN" altLang="en-US" dirty="0">
                <a:solidFill>
                  <a:srgbClr val="C00000"/>
                </a:solidFill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2-3</a:t>
            </a:r>
            <a:r>
              <a:rPr kumimoji="1" lang="zh-CN" altLang="en-US" dirty="0">
                <a:solidFill>
                  <a:srgbClr val="C00000"/>
                </a:solidFill>
              </a:rPr>
              <a:t>组合</a:t>
            </a:r>
            <a:r>
              <a:rPr kumimoji="1" lang="en-US" altLang="zh-CN" dirty="0"/>
              <a:t>】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任务列表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任务三、语法分析部分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3-1</a:t>
            </a:r>
            <a:r>
              <a:rPr kumimoji="1" lang="zh-CN" altLang="en-US" dirty="0"/>
              <a:t> 递归下降语法分析法</a:t>
            </a:r>
            <a:r>
              <a:rPr kumimoji="1" lang="en-US" altLang="zh-CN" dirty="0"/>
              <a:t>:《</a:t>
            </a:r>
            <a:r>
              <a:rPr kumimoji="1" lang="zh-CN" altLang="en-US" dirty="0"/>
              <a:t>实验指导书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，按要求实现</a:t>
            </a:r>
            <a:r>
              <a:rPr kumimoji="1" lang="en-US" altLang="zh-CN" dirty="0"/>
              <a:t>S</a:t>
            </a:r>
            <a:r>
              <a:rPr kumimoji="1" lang="zh-CN" altLang="en-US" dirty="0"/>
              <a:t>语言的确定性的递归子程序方法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3-2</a:t>
            </a:r>
            <a:r>
              <a:rPr kumimoji="1" lang="zh-CN" altLang="en-US" dirty="0"/>
              <a:t> 任意文法的递归下降子程序分析，详见 上机实验</a:t>
            </a:r>
            <a:r>
              <a:rPr kumimoji="1" lang="en-US" altLang="zh-CN" dirty="0"/>
              <a:t>3-2.doc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3-3</a:t>
            </a:r>
            <a:r>
              <a:rPr kumimoji="1" lang="zh-CN" altLang="en-US" dirty="0"/>
              <a:t> 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语法分析实验</a:t>
            </a:r>
            <a:r>
              <a:rPr kumimoji="1" lang="en-US" altLang="zh-CN" dirty="0"/>
              <a:t>【《</a:t>
            </a:r>
            <a:r>
              <a:rPr kumimoji="1" lang="zh-CN" altLang="en-US" dirty="0"/>
              <a:t>实验指导书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实验</a:t>
            </a:r>
            <a:r>
              <a:rPr kumimoji="1" lang="en-US" altLang="zh-CN" dirty="0"/>
              <a:t>4</a:t>
            </a:r>
            <a:r>
              <a:rPr kumimoji="1" lang="zh-CN" altLang="en-US" dirty="0"/>
              <a:t>或 上机实验</a:t>
            </a:r>
            <a:r>
              <a:rPr kumimoji="1" lang="en-US" altLang="zh-CN" dirty="0"/>
              <a:t>3-3.doc】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3-4</a:t>
            </a:r>
            <a:r>
              <a:rPr kumimoji="1" lang="zh-CN" altLang="en-US" dirty="0"/>
              <a:t> </a:t>
            </a:r>
            <a:r>
              <a:rPr kumimoji="1" lang="en-US" altLang="zh-CN" dirty="0"/>
              <a:t>LR</a:t>
            </a:r>
            <a:r>
              <a:rPr kumimoji="1" lang="zh-CN" altLang="en-US" dirty="0"/>
              <a:t>语法分析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实验指导书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实验</a:t>
            </a:r>
            <a:r>
              <a:rPr kumimoji="1" lang="en-US" altLang="zh-CN" dirty="0"/>
              <a:t>5</a:t>
            </a:r>
            <a:endParaRPr kumimoji="1" lang="en-US" altLang="zh-CN" dirty="0"/>
          </a:p>
          <a:p>
            <a:r>
              <a:rPr kumimoji="1" lang="zh-CN" altLang="en-US" dirty="0"/>
              <a:t>任务四</a:t>
            </a:r>
            <a:r>
              <a:rPr kumimoji="1" lang="en-US" altLang="zh-CN" dirty="0"/>
              <a:t>:</a:t>
            </a:r>
            <a:r>
              <a:rPr kumimoji="1" lang="zh-CN" altLang="en-US" dirty="0"/>
              <a:t> 语义分析部分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《</a:t>
            </a:r>
            <a:r>
              <a:rPr kumimoji="1" lang="zh-CN" altLang="en-US" dirty="0"/>
              <a:t>实验指导书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实验</a:t>
            </a:r>
            <a:r>
              <a:rPr kumimoji="1" lang="en-US" altLang="zh-CN" dirty="0"/>
              <a:t>6</a:t>
            </a:r>
            <a:r>
              <a:rPr kumimoji="1" lang="zh-CN" altLang="en-US" dirty="0"/>
              <a:t>，其中内容可简化为普通表达式的语义翻译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任务列表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234488" y="928127"/>
            <a:ext cx="5120341" cy="5087471"/>
          </a:xfrm>
        </p:spPr>
        <p:txBody>
          <a:bodyPr/>
          <a:lstStyle/>
          <a:p>
            <a:r>
              <a:rPr kumimoji="1" lang="zh-CN" altLang="en-US" sz="2800" dirty="0"/>
              <a:t>两条实现路径选择</a:t>
            </a:r>
            <a:endParaRPr kumimoji="1" lang="en-US" altLang="zh-CN" sz="2800" dirty="0"/>
          </a:p>
          <a:p>
            <a:pPr lvl="1"/>
            <a:r>
              <a:rPr kumimoji="1" lang="zh-CN" altLang="en-US" sz="2400" dirty="0"/>
              <a:t>左边以</a:t>
            </a:r>
            <a:r>
              <a:rPr kumimoji="1" lang="en-US" altLang="zh-CN" sz="2400" dirty="0"/>
              <a:t>《</a:t>
            </a:r>
            <a:r>
              <a:rPr kumimoji="1" lang="zh-CN" altLang="en-US" sz="2400" dirty="0"/>
              <a:t>实验指导书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为主，旨在完成一套完整的编译程序，以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语言为考察对象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右边以任务书</a:t>
            </a:r>
            <a:r>
              <a:rPr kumimoji="1" lang="en-US" altLang="zh-CN" sz="2400" dirty="0"/>
              <a:t>Word</a:t>
            </a:r>
            <a:r>
              <a:rPr kumimoji="1" lang="zh-CN" altLang="en-US" sz="2400" dirty="0"/>
              <a:t>文档为主，旨在实现课程中涉及到的重要算法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两者难度基本相当</a:t>
            </a:r>
            <a:endParaRPr kumimoji="1" lang="en-US" altLang="zh-CN" sz="2400" dirty="0"/>
          </a:p>
          <a:p>
            <a:r>
              <a:rPr kumimoji="1" lang="zh-CN" altLang="en-US" sz="2800" dirty="0"/>
              <a:t>每条路径中绿色部分是必须完成的任务，黄色部分至少完成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项，粉色部分为附加部分，鼓励完成</a:t>
            </a:r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参考实现路线图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4829" y="42863"/>
            <a:ext cx="656532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u_compiler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hdu_compiler</Template>
  <TotalTime>0</TotalTime>
  <Words>840</Words>
  <Application>WPS 演示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方正书宋_GBK</vt:lpstr>
      <vt:lpstr>Wingdings</vt:lpstr>
      <vt:lpstr>Lucida Sans</vt:lpstr>
      <vt:lpstr>Times New Roman</vt:lpstr>
      <vt:lpstr>华文新魏</vt:lpstr>
      <vt:lpstr>MS PGothic</vt:lpstr>
      <vt:lpstr>Times</vt:lpstr>
      <vt:lpstr>Consolas</vt:lpstr>
      <vt:lpstr>苹方-简</vt:lpstr>
      <vt:lpstr>Calibri</vt:lpstr>
      <vt:lpstr>Helvetica Neue</vt:lpstr>
      <vt:lpstr>宋体-简</vt:lpstr>
      <vt:lpstr>微软雅黑</vt:lpstr>
      <vt:lpstr>宋体</vt:lpstr>
      <vt:lpstr>Arial Unicode MS</vt:lpstr>
      <vt:lpstr>冬青黑体简体中文</vt:lpstr>
      <vt:lpstr>hdu_compiler</vt:lpstr>
      <vt:lpstr>编译原理 Principle of Compiler 2018-2019第1学期</vt:lpstr>
      <vt:lpstr>本学期上机任务的说明</vt:lpstr>
      <vt:lpstr>任务列表</vt:lpstr>
      <vt:lpstr>任务列表</vt:lpstr>
      <vt:lpstr>参考实现路线图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Principle of Compiler 2018-2019第1学期</dc:title>
  <dc:creator>Xiaoxi Huang</dc:creator>
  <cp:lastModifiedBy>apple</cp:lastModifiedBy>
  <cp:revision>12</cp:revision>
  <dcterms:created xsi:type="dcterms:W3CDTF">2018-12-19T04:56:59Z</dcterms:created>
  <dcterms:modified xsi:type="dcterms:W3CDTF">2018-12-19T04:56:59Z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2052-2.3.1.758</vt:lpwstr>
  </property>
</Properties>
</file>