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48"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9" r:id="rId95"/>
    <p:sldId id="350" r:id="rId96"/>
    <p:sldId id="351" r:id="rId97"/>
    <p:sldId id="352" r:id="rId98"/>
    <p:sldId id="353" r:id="rId99"/>
    <p:sldId id="354" r:id="rId100"/>
    <p:sldId id="355" r:id="rId101"/>
    <p:sldId id="356"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04" autoAdjust="0"/>
  </p:normalViewPr>
  <p:slideViewPr>
    <p:cSldViewPr>
      <p:cViewPr varScale="1">
        <p:scale>
          <a:sx n="77" d="100"/>
          <a:sy n="77" d="100"/>
        </p:scale>
        <p:origin x="-102" y="-3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27CF36-6216-47B6-A405-B5CC23E08654}" type="datetimeFigureOut">
              <a:rPr lang="en-US" smtClean="0"/>
              <a:pPr/>
              <a:t>5/4/2017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8A5DB4-B93D-439B-9C77-DBC41CC7FE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https://medium.com/@hoffa/the-top-github-projects-per-country-92c275e19409</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Using </a:t>
            </a:r>
            <a:r>
              <a:rPr lang="en-US" dirty="0" err="1" smtClean="0"/>
              <a:t>git</a:t>
            </a:r>
            <a:r>
              <a:rPr lang="en-US" dirty="0" smtClean="0"/>
              <a:t> log and </a:t>
            </a:r>
            <a:r>
              <a:rPr lang="en-US" dirty="0" err="1" smtClean="0"/>
              <a:t>git</a:t>
            </a:r>
            <a:r>
              <a:rPr lang="en-US" dirty="0" smtClean="0"/>
              <a:t> diff</a:t>
            </a:r>
          </a:p>
          <a:p>
            <a:r>
              <a:rPr lang="en-US" dirty="0" smtClean="0"/>
              <a:t>What is the ID of the commit with the message “Revert</a:t>
            </a:r>
            <a:r>
              <a:rPr lang="en-US" baseline="0" dirty="0" smtClean="0"/>
              <a:t> controls?”</a:t>
            </a:r>
          </a:p>
          <a:p>
            <a:r>
              <a:rPr lang="en-US" dirty="0" smtClean="0"/>
              <a:t>B0678b161fcf74467ed3a63110557e3d6229cfa6</a:t>
            </a:r>
          </a:p>
          <a:p>
            <a:endParaRPr lang="en-US" dirty="0" smtClean="0"/>
          </a:p>
          <a:p>
            <a:r>
              <a:rPr lang="en-US" dirty="0" smtClean="0"/>
              <a:t>How many</a:t>
            </a:r>
            <a:r>
              <a:rPr lang="en-US" baseline="0" dirty="0" smtClean="0"/>
              <a:t> lines were added in that commit? 4</a:t>
            </a:r>
          </a:p>
          <a:p>
            <a:r>
              <a:rPr lang="en-US" baseline="0" dirty="0" smtClean="0"/>
              <a:t>How many lines were deleted?	4</a:t>
            </a:r>
          </a:p>
          <a:p>
            <a:endParaRPr lang="en-US" baseline="0" dirty="0" smtClean="0"/>
          </a:p>
          <a:p>
            <a:r>
              <a:rPr lang="en-US" baseline="0" dirty="0" err="1" smtClean="0"/>
              <a:t>git</a:t>
            </a:r>
            <a:r>
              <a:rPr lang="en-US" baseline="0" dirty="0" smtClean="0"/>
              <a:t> diff </a:t>
            </a:r>
            <a:r>
              <a:rPr lang="en-US" baseline="0" dirty="0" err="1" smtClean="0"/>
              <a:t>first_id</a:t>
            </a:r>
            <a:r>
              <a:rPr lang="en-US" baseline="0" dirty="0" smtClean="0"/>
              <a:t> </a:t>
            </a:r>
            <a:r>
              <a:rPr lang="en-US" baseline="0" dirty="0" err="1" smtClean="0"/>
              <a:t>second_id</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*Quiz</a:t>
            </a:r>
          </a:p>
          <a:p>
            <a:endParaRPr lang="en-US" baseline="0" dirty="0" smtClean="0"/>
          </a:p>
          <a:p>
            <a:r>
              <a:rPr lang="en-US" baseline="0" dirty="0" smtClean="0"/>
              <a:t>Commit</a:t>
            </a:r>
            <a:r>
              <a:rPr lang="en-US" baseline="0" dirty="0" smtClean="0"/>
              <a:t>: Operates on (because it shows you a list of commits)</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 </a:t>
            </a:r>
            <a:r>
              <a:rPr lang="en-US" dirty="0" smtClean="0"/>
              <a:t>Octopus is a strategy</a:t>
            </a:r>
            <a:r>
              <a:rPr lang="en-US" baseline="0" dirty="0" smtClean="0"/>
              <a:t> </a:t>
            </a:r>
            <a:r>
              <a:rPr lang="en-US" baseline="0" dirty="0" err="1" smtClean="0"/>
              <a:t>Git</a:t>
            </a:r>
            <a:r>
              <a:rPr lang="en-US" baseline="0" dirty="0" smtClean="0"/>
              <a:t> uses to combine many different versions of code together!</a:t>
            </a:r>
          </a:p>
          <a:p>
            <a:pPr>
              <a:buFontTx/>
              <a:buChar char="-"/>
            </a:pPr>
            <a:r>
              <a:rPr lang="en-US" baseline="0" dirty="0" smtClean="0"/>
              <a:t> HEAD is what </a:t>
            </a:r>
            <a:r>
              <a:rPr lang="en-US" baseline="0" dirty="0" err="1" smtClean="0"/>
              <a:t>Git</a:t>
            </a:r>
            <a:r>
              <a:rPr lang="en-US" baseline="0" dirty="0" smtClean="0"/>
              <a:t> calls the commit you are currently on. It’s not actually a bad thing.</a:t>
            </a:r>
          </a:p>
          <a:p>
            <a:pPr>
              <a:buFontTx/>
              <a:buChar char="-"/>
            </a:pPr>
            <a:r>
              <a:rPr lang="en-US" baseline="0" dirty="0" smtClean="0"/>
              <a:t> Output by </a:t>
            </a:r>
            <a:r>
              <a:rPr lang="en-US" baseline="0" dirty="0" err="1" smtClean="0"/>
              <a:t>GHC</a:t>
            </a:r>
            <a:r>
              <a:rPr lang="en-US" baseline="0" dirty="0" smtClean="0"/>
              <a:t>, the compiler for Haskell. Reserved for particularly surprising errors!</a:t>
            </a:r>
          </a:p>
          <a:p>
            <a:pPr>
              <a:buFontTx/>
              <a:buChar char="-"/>
            </a:pPr>
            <a:endParaRPr lang="en-US" baseline="0" dirty="0" smtClean="0"/>
          </a:p>
          <a:p>
            <a:pPr>
              <a:buFontTx/>
              <a:buChar char="-"/>
            </a:pPr>
            <a:r>
              <a:rPr lang="en-US" baseline="0" dirty="0" smtClean="0"/>
              <a:t> I hope you were amused by these! </a:t>
            </a:r>
          </a:p>
          <a:p>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 is 25ede836903881848fea811df5b687b59d962da3</a:t>
            </a:r>
          </a:p>
          <a:p>
            <a:r>
              <a:rPr lang="en-US" dirty="0" smtClean="0"/>
              <a:t>  “ a couple of missing ends</a:t>
            </a:r>
            <a:r>
              <a:rPr lang="en-US" baseline="0" dirty="0" smtClean="0"/>
              <a:t> with the </a:t>
            </a:r>
            <a:r>
              <a:rPr lang="en-US" baseline="0" dirty="0" err="1" smtClean="0"/>
              <a:t>ipad</a:t>
            </a:r>
            <a:r>
              <a:rPr lang="en-US" baseline="0" dirty="0" smtClean="0"/>
              <a:t> version “</a:t>
            </a:r>
          </a:p>
          <a:p>
            <a:endParaRPr lang="en-US" baseline="0" dirty="0" smtClean="0"/>
          </a:p>
          <a:p>
            <a:r>
              <a:rPr lang="en-US" baseline="0" dirty="0" smtClean="0"/>
              <a:t>Can use </a:t>
            </a:r>
            <a:r>
              <a:rPr lang="en-US" baseline="0" dirty="0" err="1" smtClean="0"/>
              <a:t>git</a:t>
            </a:r>
            <a:r>
              <a:rPr lang="en-US" baseline="0" dirty="0" smtClean="0"/>
              <a:t> diff to compare the commits and find out how the bug got introduced. </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Cool link on how prompts work in bash</a:t>
            </a:r>
          </a:p>
          <a:p>
            <a:r>
              <a:rPr lang="en-US" dirty="0" smtClean="0"/>
              <a:t>http://www.cyberciti.biz/tips/howto-linux-unix-bash-shell-setup-prompt.html</a:t>
            </a:r>
          </a:p>
          <a:p>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29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A commit is a snapshot of a </a:t>
            </a:r>
            <a:r>
              <a:rPr lang="en-US" dirty="0" err="1" smtClean="0"/>
              <a:t>Git</a:t>
            </a:r>
            <a:r>
              <a:rPr lang="en-US" dirty="0" smtClean="0"/>
              <a:t> repository</a:t>
            </a:r>
          </a:p>
          <a:p>
            <a:endParaRPr lang="en-US" dirty="0" smtClean="0"/>
          </a:p>
          <a:p>
            <a:r>
              <a:rPr lang="en-US" dirty="0" smtClean="0"/>
              <a:t>What command could you use to find out?</a:t>
            </a:r>
          </a:p>
          <a:p>
            <a:r>
              <a:rPr lang="en-US" dirty="0" err="1" smtClean="0"/>
              <a:t>Git</a:t>
            </a:r>
            <a:r>
              <a:rPr lang="en-US" dirty="0" smtClean="0"/>
              <a:t> log</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34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On </a:t>
            </a:r>
            <a:r>
              <a:rPr lang="en-US" dirty="0" smtClean="0"/>
              <a:t>branch master</a:t>
            </a:r>
          </a:p>
          <a:p>
            <a:endParaRPr lang="en-US" dirty="0" smtClean="0"/>
          </a:p>
          <a:p>
            <a:r>
              <a:rPr lang="en-US" dirty="0" smtClean="0"/>
              <a:t>Initial commit</a:t>
            </a:r>
          </a:p>
          <a:p>
            <a:endParaRPr lang="en-US" dirty="0" smtClean="0"/>
          </a:p>
          <a:p>
            <a:r>
              <a:rPr lang="en-US" dirty="0" smtClean="0"/>
              <a:t>Untracked files:</a:t>
            </a:r>
          </a:p>
          <a:p>
            <a:r>
              <a:rPr lang="en-US" dirty="0" smtClean="0"/>
              <a:t>  (use "</a:t>
            </a:r>
            <a:r>
              <a:rPr lang="en-US" dirty="0" err="1" smtClean="0"/>
              <a:t>git</a:t>
            </a:r>
            <a:r>
              <a:rPr lang="en-US" dirty="0" smtClean="0"/>
              <a:t> add &lt;file&gt;..." to include in what will be committed)</a:t>
            </a:r>
          </a:p>
          <a:p>
            <a:endParaRPr lang="en-US" dirty="0" smtClean="0"/>
          </a:p>
          <a:p>
            <a:r>
              <a:rPr lang="en-US" dirty="0" smtClean="0"/>
              <a:t>	lesson_1_reflections.txt</a:t>
            </a:r>
          </a:p>
          <a:p>
            <a:endParaRPr lang="en-US" dirty="0" smtClean="0"/>
          </a:p>
          <a:p>
            <a:r>
              <a:rPr lang="en-US" dirty="0" smtClean="0"/>
              <a:t>nothing added to commit but untracked files present (use "</a:t>
            </a:r>
            <a:r>
              <a:rPr lang="en-US" dirty="0" err="1" smtClean="0"/>
              <a:t>git</a:t>
            </a:r>
            <a:r>
              <a:rPr lang="en-US" dirty="0" smtClean="0"/>
              <a:t> add" to track)</a:t>
            </a:r>
          </a:p>
          <a:p>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If </a:t>
            </a:r>
            <a:r>
              <a:rPr lang="en-US" dirty="0" smtClean="0"/>
              <a:t>you accidentally</a:t>
            </a:r>
            <a:r>
              <a:rPr lang="en-US" baseline="0" dirty="0" smtClean="0"/>
              <a:t> add a file to the staging area, you can remove it using </a:t>
            </a:r>
            <a:r>
              <a:rPr lang="en-US" baseline="0" dirty="0" err="1" smtClean="0"/>
              <a:t>git</a:t>
            </a:r>
            <a:r>
              <a:rPr lang="en-US" baseline="0" dirty="0" smtClean="0"/>
              <a:t> reset. For example, run </a:t>
            </a:r>
            <a:r>
              <a:rPr lang="en-US" baseline="0" dirty="0" err="1" smtClean="0"/>
              <a:t>git</a:t>
            </a:r>
            <a:r>
              <a:rPr lang="en-US" baseline="0" dirty="0" smtClean="0"/>
              <a:t> reset lesson_2_reflections.txt</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37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*Quiz</a:t>
            </a:r>
          </a:p>
          <a:p>
            <a:endParaRPr lang="en-US" b="1" dirty="0" smtClean="0"/>
          </a:p>
          <a:p>
            <a:r>
              <a:rPr lang="en-US" b="1" dirty="0" smtClean="0"/>
              <a:t>Init</a:t>
            </a:r>
            <a:r>
              <a:rPr lang="en-US" baseline="0" dirty="0" smtClean="0"/>
              <a:t> </a:t>
            </a:r>
            <a:r>
              <a:rPr lang="en-US" baseline="0" dirty="0" smtClean="0"/>
              <a:t>-&gt; repository</a:t>
            </a:r>
          </a:p>
          <a:p>
            <a:r>
              <a:rPr lang="en-US" baseline="0" dirty="0" smtClean="0"/>
              <a:t>Commit -&gt; </a:t>
            </a:r>
            <a:r>
              <a:rPr lang="en-US" b="1" baseline="0" dirty="0" smtClean="0"/>
              <a:t>Staging area</a:t>
            </a:r>
            <a:r>
              <a:rPr lang="en-US" baseline="0" dirty="0" smtClean="0"/>
              <a:t> -&gt; </a:t>
            </a:r>
            <a:r>
              <a:rPr lang="en-US" baseline="0" dirty="0" err="1" smtClean="0"/>
              <a:t>git</a:t>
            </a:r>
            <a:endParaRPr lang="en-US" baseline="0" dirty="0" smtClean="0"/>
          </a:p>
          <a:p>
            <a:r>
              <a:rPr lang="en-US" b="1" baseline="0" dirty="0" smtClean="0"/>
              <a:t>Add -&gt; Staging Area</a:t>
            </a:r>
          </a:p>
          <a:p>
            <a:r>
              <a:rPr lang="en-US" b="1" baseline="0" dirty="0" smtClean="0"/>
              <a:t>Status -&gt; Staging Area</a:t>
            </a:r>
          </a:p>
          <a:p>
            <a:r>
              <a:rPr lang="en-US" b="1" baseline="0" dirty="0" smtClean="0"/>
              <a:t>Status -&gt; Working Directory</a:t>
            </a:r>
            <a:endParaRPr lang="en-US" b="1"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38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Should </a:t>
            </a:r>
            <a:r>
              <a:rPr lang="en-US" dirty="0" smtClean="0"/>
              <a:t>be </a:t>
            </a:r>
          </a:p>
          <a:p>
            <a:endParaRPr lang="en-US" dirty="0" smtClean="0"/>
          </a:p>
          <a:p>
            <a:r>
              <a:rPr lang="en-US" dirty="0" smtClean="0"/>
              <a:t>On branch master</a:t>
            </a:r>
          </a:p>
          <a:p>
            <a:r>
              <a:rPr lang="en-US" dirty="0" smtClean="0"/>
              <a:t>nothing to commit, working tree clean</a:t>
            </a:r>
          </a:p>
          <a:p>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Imagine </a:t>
            </a:r>
            <a:r>
              <a:rPr lang="en-US" dirty="0" smtClean="0"/>
              <a:t>your friend is having trouble figuring out why his webpage isn’t working. The</a:t>
            </a:r>
            <a:r>
              <a:rPr lang="en-US" baseline="0" dirty="0" smtClean="0"/>
              <a:t> problem lies in the difference between the old and new version. Instead of manually having to find this difference, there are some helpful tools that will find them. Also having an old version saved can mean the different between spending minutes and hours debugging. </a:t>
            </a:r>
          </a:p>
        </p:txBody>
      </p:sp>
      <p:sp>
        <p:nvSpPr>
          <p:cNvPr id="4" name="Slide Number Placeholder 3"/>
          <p:cNvSpPr>
            <a:spLocks noGrp="1"/>
          </p:cNvSpPr>
          <p:nvPr>
            <p:ph type="sldNum" sz="quarter" idx="10"/>
          </p:nvPr>
        </p:nvSpPr>
        <p:spPr/>
        <p:txBody>
          <a:bodyPr/>
          <a:lstStyle/>
          <a:p>
            <a:fld id="{6F8A5DB4-B93D-439B-9C77-DBC41CC7FE53}"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a:t>
            </a:r>
            <a:r>
              <a:rPr lang="en-US" dirty="0" smtClean="0"/>
              <a:t>an unneeded</a:t>
            </a:r>
            <a:r>
              <a:rPr lang="en-US" baseline="0" dirty="0" smtClean="0"/>
              <a:t> change to index.html to illustrate the </a:t>
            </a:r>
            <a:r>
              <a:rPr lang="en-US" baseline="0" dirty="0" err="1" smtClean="0"/>
              <a:t>git</a:t>
            </a:r>
            <a:r>
              <a:rPr lang="en-US" baseline="0" dirty="0" smtClean="0"/>
              <a:t> diff stuff. </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42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Create</a:t>
            </a:r>
            <a:r>
              <a:rPr lang="en-US" baseline="0" dirty="0" smtClean="0"/>
              <a:t> the easy-mode branch</a:t>
            </a:r>
          </a:p>
          <a:p>
            <a:r>
              <a:rPr lang="en-US" baseline="0" dirty="0" smtClean="0"/>
              <a:t>Checkout that branch</a:t>
            </a:r>
          </a:p>
          <a:p>
            <a:r>
              <a:rPr lang="en-US" baseline="0" dirty="0" smtClean="0"/>
              <a:t>Commit the change making the game easier </a:t>
            </a:r>
          </a:p>
          <a:p>
            <a:r>
              <a:rPr lang="en-US" baseline="0" dirty="0" smtClean="0"/>
              <a:t>	- line 678</a:t>
            </a:r>
          </a:p>
          <a:p>
            <a:r>
              <a:rPr lang="en-US" baseline="0" dirty="0" smtClean="0"/>
              <a:t>Paste the output of </a:t>
            </a:r>
            <a:r>
              <a:rPr lang="en-US" baseline="0" dirty="0" err="1" smtClean="0"/>
              <a:t>git</a:t>
            </a:r>
            <a:r>
              <a:rPr lang="en-US" baseline="0" dirty="0" smtClean="0"/>
              <a:t> status here</a:t>
            </a:r>
          </a:p>
          <a:p>
            <a:r>
              <a:rPr lang="en-US" dirty="0" smtClean="0"/>
              <a:t>On branch easy-mode</a:t>
            </a:r>
          </a:p>
          <a:p>
            <a:r>
              <a:rPr lang="en-US" dirty="0" smtClean="0"/>
              <a:t>nothing to commit, working tree clean</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47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49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50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Experimental</a:t>
            </a:r>
            <a:r>
              <a:rPr lang="en-US" baseline="0" dirty="0" smtClean="0"/>
              <a:t> because all of your commits won’t be on any branches.</a:t>
            </a:r>
            <a:endParaRPr lang="en-US" dirty="0" smtClean="0"/>
          </a:p>
          <a:p>
            <a:endParaRPr lang="en-US" dirty="0" smtClean="0"/>
          </a:p>
          <a:p>
            <a:r>
              <a:rPr lang="en-US" dirty="0" smtClean="0"/>
              <a:t>Discard is okay because you’re not really in any branches,</a:t>
            </a:r>
            <a:r>
              <a:rPr lang="en-US" baseline="0" dirty="0" smtClean="0"/>
              <a:t> it’s not reachable. </a:t>
            </a:r>
          </a:p>
          <a:p>
            <a:endParaRPr lang="en-US" baseline="0" dirty="0" smtClean="0"/>
          </a:p>
          <a:p>
            <a:r>
              <a:rPr lang="en-US" baseline="0" dirty="0" smtClean="0"/>
              <a:t>If you then checkout an actual branch, it would be like these commits never existed. </a:t>
            </a:r>
          </a:p>
          <a:p>
            <a:endParaRPr lang="en-US" baseline="0" dirty="0" smtClean="0"/>
          </a:p>
          <a:p>
            <a:r>
              <a:rPr lang="en-US" baseline="0" dirty="0" smtClean="0"/>
              <a:t>Running </a:t>
            </a:r>
            <a:r>
              <a:rPr lang="en-US" baseline="0" dirty="0" err="1" smtClean="0"/>
              <a:t>git</a:t>
            </a:r>
            <a:r>
              <a:rPr lang="en-US" baseline="0" dirty="0" smtClean="0"/>
              <a:t> checkout –b </a:t>
            </a:r>
            <a:r>
              <a:rPr lang="en-US" baseline="0" dirty="0" err="1" smtClean="0"/>
              <a:t>new_branch_name</a:t>
            </a:r>
            <a:r>
              <a:rPr lang="en-US" baseline="0" dirty="0" smtClean="0"/>
              <a:t> is like running</a:t>
            </a:r>
          </a:p>
          <a:p>
            <a:r>
              <a:rPr lang="en-US" baseline="0" dirty="0" smtClean="0"/>
              <a:t>	</a:t>
            </a:r>
            <a:r>
              <a:rPr lang="en-US" baseline="0" dirty="0" err="1" smtClean="0"/>
              <a:t>git</a:t>
            </a:r>
            <a:r>
              <a:rPr lang="en-US" baseline="0" dirty="0" smtClean="0"/>
              <a:t> branch </a:t>
            </a:r>
            <a:r>
              <a:rPr lang="en-US" baseline="0" dirty="0" err="1" smtClean="0"/>
              <a:t>new_branch_name</a:t>
            </a:r>
            <a:endParaRPr lang="en-US" baseline="0" dirty="0" smtClean="0"/>
          </a:p>
          <a:p>
            <a:r>
              <a:rPr lang="en-US" baseline="0" dirty="0" smtClean="0"/>
              <a:t>	</a:t>
            </a:r>
            <a:r>
              <a:rPr lang="en-US" baseline="0" dirty="0" err="1" smtClean="0"/>
              <a:t>git</a:t>
            </a:r>
            <a:r>
              <a:rPr lang="en-US" baseline="0" dirty="0" smtClean="0"/>
              <a:t> checkout ‘</a:t>
            </a:r>
            <a:r>
              <a:rPr lang="en-US" baseline="0" dirty="0" err="1" smtClean="0"/>
              <a:t>new_branch_name</a:t>
            </a:r>
            <a:r>
              <a:rPr lang="en-US" baseline="0" dirty="0" smtClean="0"/>
              <a:t>’</a:t>
            </a:r>
          </a:p>
          <a:p>
            <a:endParaRPr lang="en-US" baseline="0" dirty="0" smtClean="0"/>
          </a:p>
          <a:p>
            <a:r>
              <a:rPr lang="en-US" baseline="0" dirty="0" smtClean="0"/>
              <a:t>It just makes a new branch at your current commit. </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51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*Quiz</a:t>
            </a:r>
          </a:p>
          <a:p>
            <a:endParaRPr lang="en-US" baseline="0" dirty="0" smtClean="0"/>
          </a:p>
          <a:p>
            <a:r>
              <a:rPr lang="en-US" baseline="0" dirty="0" smtClean="0"/>
              <a:t>Did </a:t>
            </a:r>
            <a:r>
              <a:rPr lang="en-US" baseline="0" dirty="0" smtClean="0"/>
              <a:t>Rachel add A? or did Jake delete it? Same for C and E</a:t>
            </a:r>
          </a:p>
        </p:txBody>
      </p:sp>
      <p:sp>
        <p:nvSpPr>
          <p:cNvPr id="4" name="Slide Number Placeholder 3"/>
          <p:cNvSpPr>
            <a:spLocks noGrp="1"/>
          </p:cNvSpPr>
          <p:nvPr>
            <p:ph type="sldNum" sz="quarter" idx="10"/>
          </p:nvPr>
        </p:nvSpPr>
        <p:spPr/>
        <p:txBody>
          <a:bodyPr/>
          <a:lstStyle/>
          <a:p>
            <a:fld id="{6F8A5DB4-B93D-439B-9C77-DBC41CC7FE53}" type="slidenum">
              <a:rPr lang="en-US" smtClean="0"/>
              <a:pPr/>
              <a:t>53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Jake </a:t>
            </a:r>
            <a:r>
              <a:rPr lang="en-US" dirty="0" smtClean="0"/>
              <a:t>deleted A</a:t>
            </a:r>
          </a:p>
          <a:p>
            <a:r>
              <a:rPr lang="en-US" dirty="0" smtClean="0"/>
              <a:t>Rachel added C</a:t>
            </a:r>
          </a:p>
          <a:p>
            <a:r>
              <a:rPr lang="en-US" dirty="0" smtClean="0"/>
              <a:t>Jake added E</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54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55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*Quiz</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Merging coins into master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Repeat my steps on your own</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Optional:</a:t>
            </a:r>
            <a:r>
              <a:rPr lang="en-US" sz="1200" b="0" i="0" kern="1200" baseline="0" dirty="0" smtClean="0">
                <a:solidFill>
                  <a:schemeClr val="tx1"/>
                </a:solidFill>
                <a:latin typeface="+mn-lt"/>
                <a:ea typeface="+mn-ea"/>
                <a:cs typeface="+mn-cs"/>
              </a:rPr>
              <a:t> Make the coin solid and yellow</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latin typeface="+mn-lt"/>
                <a:ea typeface="+mn-ea"/>
                <a:cs typeface="+mn-cs"/>
              </a:rPr>
              <a:t>Did you merge the branches?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latin typeface="+mn-lt"/>
                <a:ea typeface="+mn-ea"/>
                <a:cs typeface="+mn-cs"/>
              </a:rPr>
              <a:t>Yes and I made the coins yellow</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latin typeface="+mn-lt"/>
                <a:ea typeface="+mn-ea"/>
                <a:cs typeface="+mn-cs"/>
              </a:rPr>
              <a:t>Yes, and I did not make the coins yellow</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latin typeface="+mn-lt"/>
                <a:ea typeface="+mn-ea"/>
                <a:cs typeface="+mn-cs"/>
              </a:rPr>
              <a:t>No, I was not able to merge the branches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latin typeface="+mn-lt"/>
                <a:ea typeface="+mn-ea"/>
                <a:cs typeface="+mn-cs"/>
              </a:rPr>
              <a:t>No, I chose not to merge the branches</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note about </a:t>
            </a:r>
            <a:r>
              <a:rPr lang="en-US" sz="1200" b="1" i="0" kern="1200" dirty="0" err="1" smtClean="0">
                <a:solidFill>
                  <a:schemeClr val="tx1"/>
                </a:solidFill>
                <a:latin typeface="+mn-lt"/>
                <a:ea typeface="+mn-ea"/>
                <a:cs typeface="+mn-cs"/>
              </a:rPr>
              <a:t>git</a:t>
            </a:r>
            <a:r>
              <a:rPr lang="en-US" sz="1200" b="1" i="0" kern="1200" dirty="0" smtClean="0">
                <a:solidFill>
                  <a:schemeClr val="tx1"/>
                </a:solidFill>
                <a:latin typeface="+mn-lt"/>
                <a:ea typeface="+mn-ea"/>
                <a:cs typeface="+mn-cs"/>
              </a:rPr>
              <a:t> merge</a:t>
            </a:r>
          </a:p>
          <a:p>
            <a:endParaRPr lang="en-US" dirty="0" smtClean="0"/>
          </a:p>
          <a:p>
            <a:r>
              <a:rPr lang="en-US" dirty="0" err="1" smtClean="0"/>
              <a:t>git</a:t>
            </a:r>
            <a:r>
              <a:rPr lang="en-US" dirty="0" smtClean="0"/>
              <a:t> merge</a:t>
            </a:r>
            <a:r>
              <a:rPr lang="en-US" sz="1200" b="0" i="0" kern="1200" dirty="0" smtClean="0">
                <a:solidFill>
                  <a:schemeClr val="tx1"/>
                </a:solidFill>
                <a:latin typeface="+mn-lt"/>
                <a:ea typeface="+mn-ea"/>
                <a:cs typeface="+mn-cs"/>
              </a:rPr>
              <a:t> will also include the currently checked-out branch in the merged version. So if you have branch1 checked out, and you run </a:t>
            </a:r>
            <a:r>
              <a:rPr lang="en-US" dirty="0" err="1" smtClean="0"/>
              <a:t>git</a:t>
            </a:r>
            <a:r>
              <a:rPr lang="en-US" dirty="0" smtClean="0"/>
              <a:t> merge branch2 branch3</a:t>
            </a:r>
            <a:r>
              <a:rPr lang="en-US" sz="1200" b="0" i="0" kern="1200" dirty="0" smtClean="0">
                <a:solidFill>
                  <a:schemeClr val="tx1"/>
                </a:solidFill>
                <a:latin typeface="+mn-lt"/>
                <a:ea typeface="+mn-ea"/>
                <a:cs typeface="+mn-cs"/>
              </a:rPr>
              <a:t>, the merged version will combine branch1 as well as branch2 and branch3. That’s because the branch1 label will update after you make the merge commit, so it’s unlikely that you didn’t want the changes from branch1 included in the merge. For this reason, you should always checkout one of the two branches you’re planning on merging before doing the merge. Which one you should check out depends on which branch label you want to point to the new commit.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Since the checked-out branch is always included in the merge, you may have guessed that when you are merging two branches, you don't need to specify both of them as arguments to </a:t>
            </a:r>
            <a:r>
              <a:rPr lang="en-US" dirty="0" err="1" smtClean="0"/>
              <a:t>git</a:t>
            </a:r>
            <a:r>
              <a:rPr lang="en-US" dirty="0" smtClean="0"/>
              <a:t> merge</a:t>
            </a:r>
            <a:r>
              <a:rPr lang="en-US" sz="1200" b="0" i="0" kern="1200" dirty="0" smtClean="0">
                <a:solidFill>
                  <a:schemeClr val="tx1"/>
                </a:solidFill>
                <a:latin typeface="+mn-lt"/>
                <a:ea typeface="+mn-ea"/>
                <a:cs typeface="+mn-cs"/>
              </a:rPr>
              <a:t> on the command line. If you want to merge branch2 into branch1, you can simply </a:t>
            </a:r>
            <a:r>
              <a:rPr lang="en-US" dirty="0" err="1" smtClean="0"/>
              <a:t>git</a:t>
            </a:r>
            <a:r>
              <a:rPr lang="en-US" dirty="0" smtClean="0"/>
              <a:t> checkout branch1</a:t>
            </a:r>
            <a:r>
              <a:rPr lang="en-US" sz="1200" b="0" i="0" kern="1200" dirty="0" smtClean="0">
                <a:solidFill>
                  <a:schemeClr val="tx1"/>
                </a:solidFill>
                <a:latin typeface="+mn-lt"/>
                <a:ea typeface="+mn-ea"/>
                <a:cs typeface="+mn-cs"/>
              </a:rPr>
              <a:t> and then type </a:t>
            </a:r>
            <a:r>
              <a:rPr lang="en-US" dirty="0" err="1" smtClean="0"/>
              <a:t>git</a:t>
            </a:r>
            <a:r>
              <a:rPr lang="en-US" dirty="0" smtClean="0"/>
              <a:t> merge branch2</a:t>
            </a:r>
            <a:r>
              <a:rPr lang="en-US" sz="1200" b="0" i="0" kern="1200" dirty="0" smtClean="0">
                <a:solidFill>
                  <a:schemeClr val="tx1"/>
                </a:solidFill>
                <a:latin typeface="+mn-lt"/>
                <a:ea typeface="+mn-ea"/>
                <a:cs typeface="+mn-cs"/>
              </a:rPr>
              <a:t>. The only reason to type </a:t>
            </a:r>
            <a:r>
              <a:rPr lang="en-US" dirty="0" err="1" smtClean="0"/>
              <a:t>git</a:t>
            </a:r>
            <a:r>
              <a:rPr lang="en-US" dirty="0" smtClean="0"/>
              <a:t> merge branch1 branch2</a:t>
            </a:r>
            <a:r>
              <a:rPr lang="en-US" sz="1200" b="0" i="0" kern="1200" dirty="0" smtClean="0">
                <a:solidFill>
                  <a:schemeClr val="tx1"/>
                </a:solidFill>
                <a:latin typeface="+mn-lt"/>
                <a:ea typeface="+mn-ea"/>
                <a:cs typeface="+mn-cs"/>
              </a:rPr>
              <a:t> is if it helps you keep better mental track of which branches you are merging.</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Also, since the two branches are merged, the order in which they are typed into the command line does not matter. The key is to remember that </a:t>
            </a:r>
            <a:r>
              <a:rPr lang="en-US" dirty="0" err="1" smtClean="0"/>
              <a:t>git</a:t>
            </a:r>
            <a:r>
              <a:rPr lang="en-US" dirty="0" smtClean="0"/>
              <a:t> merge</a:t>
            </a:r>
            <a:r>
              <a:rPr lang="en-US" sz="1200" b="0" i="0" kern="1200" dirty="0" smtClean="0">
                <a:solidFill>
                  <a:schemeClr val="tx1"/>
                </a:solidFill>
                <a:latin typeface="+mn-lt"/>
                <a:ea typeface="+mn-ea"/>
                <a:cs typeface="+mn-cs"/>
              </a:rPr>
              <a:t> always merges all the specified branches into the currently checked out branch, creating a new commit for that branch.</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56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B</a:t>
            </a:r>
            <a:r>
              <a:rPr lang="en-US" dirty="0" smtClean="0"/>
              <a:t>’ and B’’ are modified versions of the original file. </a:t>
            </a:r>
          </a:p>
          <a:p>
            <a:r>
              <a:rPr lang="en-US" dirty="0" smtClean="0"/>
              <a:t>300 </a:t>
            </a:r>
            <a:r>
              <a:rPr lang="en-US" dirty="0" err="1" smtClean="0"/>
              <a:t>vs</a:t>
            </a:r>
            <a:r>
              <a:rPr lang="en-US" dirty="0" smtClean="0"/>
              <a:t> 400 </a:t>
            </a:r>
            <a:r>
              <a:rPr lang="en-US" dirty="0" err="1" smtClean="0"/>
              <a:t>vs</a:t>
            </a:r>
            <a:r>
              <a:rPr lang="en-US" baseline="0" dirty="0" smtClean="0"/>
              <a:t> 350 degrees to heat the oven…</a:t>
            </a:r>
          </a:p>
          <a:p>
            <a:endParaRPr lang="en-US" baseline="0" dirty="0" smtClean="0"/>
          </a:p>
          <a:p>
            <a:r>
              <a:rPr lang="en-US" dirty="0" smtClean="0"/>
              <a:t>Jake and</a:t>
            </a:r>
            <a:r>
              <a:rPr lang="en-US" baseline="0" dirty="0" smtClean="0"/>
              <a:t> Rachel probably need to talk to each other in this case. </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58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a:t>
            </a:r>
            <a:r>
              <a:rPr lang="en-US" dirty="0" smtClean="0"/>
              <a:t>FC output)</a:t>
            </a:r>
          </a:p>
          <a:p>
            <a:r>
              <a:rPr lang="en-US" dirty="0" smtClean="0"/>
              <a:t>Lowercase = old file</a:t>
            </a:r>
          </a:p>
          <a:p>
            <a:r>
              <a:rPr lang="en-US" dirty="0" smtClean="0"/>
              <a:t>Uppercase</a:t>
            </a:r>
            <a:r>
              <a:rPr lang="en-US" baseline="0" dirty="0" smtClean="0"/>
              <a:t> = new file</a:t>
            </a:r>
            <a:endParaRPr lang="en-US" dirty="0" smtClean="0"/>
          </a:p>
          <a:p>
            <a:r>
              <a:rPr lang="en-US" dirty="0" smtClean="0"/>
              <a:t>(diff</a:t>
            </a:r>
            <a:r>
              <a:rPr lang="en-US" baseline="0" dirty="0" smtClean="0"/>
              <a:t> output)</a:t>
            </a:r>
            <a:endParaRPr lang="en-US" dirty="0" smtClean="0"/>
          </a:p>
          <a:p>
            <a:r>
              <a:rPr lang="en-US" dirty="0" smtClean="0"/>
              <a:t>Lines with a +</a:t>
            </a:r>
            <a:r>
              <a:rPr lang="en-US" baseline="0" dirty="0" smtClean="0"/>
              <a:t> sign are added</a:t>
            </a:r>
          </a:p>
          <a:p>
            <a:r>
              <a:rPr lang="en-US" baseline="0" dirty="0" smtClean="0"/>
              <a:t>Lines with a – sign are removed</a:t>
            </a:r>
          </a:p>
          <a:p>
            <a:endParaRPr lang="en-US" baseline="0" dirty="0" smtClean="0"/>
          </a:p>
          <a:p>
            <a:r>
              <a:rPr lang="en-US" baseline="0" dirty="0" smtClean="0"/>
              <a:t>Word with a type is “space”</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We </a:t>
            </a:r>
            <a:r>
              <a:rPr lang="en-US" dirty="0" smtClean="0"/>
              <a:t>just move the label</a:t>
            </a:r>
            <a:r>
              <a:rPr lang="en-US" baseline="0" dirty="0" smtClean="0"/>
              <a:t> to the new commit. </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60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Differences </a:t>
            </a:r>
            <a:r>
              <a:rPr lang="en-US" dirty="0" smtClean="0"/>
              <a:t>between</a:t>
            </a:r>
            <a:r>
              <a:rPr lang="en-US" baseline="0" dirty="0" smtClean="0"/>
              <a:t> m</a:t>
            </a:r>
            <a:r>
              <a:rPr lang="en-US" dirty="0" smtClean="0"/>
              <a:t>iddle section</a:t>
            </a:r>
            <a:r>
              <a:rPr lang="en-US" baseline="0" dirty="0" smtClean="0"/>
              <a:t> and top shows your changes</a:t>
            </a:r>
          </a:p>
          <a:p>
            <a:r>
              <a:rPr lang="en-US" baseline="0" dirty="0" smtClean="0"/>
              <a:t>Differences between bottom and middle shows other persons changes</a:t>
            </a:r>
          </a:p>
          <a:p>
            <a:endParaRPr lang="en-US" baseline="0" dirty="0" smtClean="0"/>
          </a:p>
          <a:p>
            <a:r>
              <a:rPr lang="en-US" baseline="0" dirty="0" smtClean="0"/>
              <a:t>Sarah replaced code with a call to a function </a:t>
            </a:r>
            <a:r>
              <a:rPr lang="en-US" baseline="0" dirty="0" err="1" smtClean="0"/>
              <a:t>breakIntoFragments</a:t>
            </a:r>
            <a:r>
              <a:rPr lang="en-US" baseline="0" dirty="0" smtClean="0"/>
              <a:t>()</a:t>
            </a:r>
          </a:p>
          <a:p>
            <a:pPr>
              <a:buFontTx/>
              <a:buChar char="-"/>
            </a:pPr>
            <a:r>
              <a:rPr lang="en-US" baseline="0" dirty="0" smtClean="0"/>
              <a:t>Find her function (change didn’t create a conflict)</a:t>
            </a:r>
          </a:p>
          <a:p>
            <a:pPr>
              <a:buFontTx/>
              <a:buChar char="-"/>
            </a:pPr>
            <a:endParaRPr lang="en-US" baseline="0" dirty="0" smtClean="0"/>
          </a:p>
          <a:p>
            <a:pPr>
              <a:buFontTx/>
              <a:buNone/>
            </a:pPr>
            <a:r>
              <a:rPr lang="en-US" baseline="0" dirty="0" smtClean="0"/>
              <a:t>Resolve the conflict by rewriting the code:</a:t>
            </a:r>
          </a:p>
          <a:p>
            <a:pPr>
              <a:buFontTx/>
              <a:buNone/>
            </a:pPr>
            <a:r>
              <a:rPr lang="en-US" baseline="0" dirty="0" smtClean="0"/>
              <a:t>	Leave only </a:t>
            </a:r>
            <a:r>
              <a:rPr lang="en-US" baseline="0" dirty="0" err="1" smtClean="0"/>
              <a:t>sarahs</a:t>
            </a:r>
            <a:r>
              <a:rPr lang="en-US" baseline="0" dirty="0" smtClean="0"/>
              <a:t> code, and change the number in the </a:t>
            </a:r>
            <a:r>
              <a:rPr lang="en-US" baseline="0" dirty="0" err="1" smtClean="0"/>
              <a:t>breakIntoFragments</a:t>
            </a:r>
            <a:r>
              <a:rPr lang="en-US" baseline="0" dirty="0" smtClean="0"/>
              <a:t> function to be 2</a:t>
            </a:r>
          </a:p>
          <a:p>
            <a:pPr>
              <a:buFontTx/>
              <a:buNone/>
            </a:pPr>
            <a:r>
              <a:rPr lang="en-US" baseline="0" dirty="0" smtClean="0"/>
              <a:t>	instead of 3.</a:t>
            </a:r>
          </a:p>
          <a:p>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61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Merge </a:t>
            </a:r>
            <a:r>
              <a:rPr lang="en-US" dirty="0" smtClean="0"/>
              <a:t>branch 'master' into easy-mode</a:t>
            </a:r>
          </a:p>
          <a:p>
            <a:endParaRPr lang="en-US" dirty="0" smtClean="0"/>
          </a:p>
          <a:p>
            <a:r>
              <a:rPr lang="en-US" dirty="0" smtClean="0"/>
              <a:t>Conflicts:</a:t>
            </a:r>
          </a:p>
          <a:p>
            <a:r>
              <a:rPr lang="en-US" dirty="0" smtClean="0"/>
              <a:t>  game.js</a:t>
            </a:r>
          </a:p>
          <a:p>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62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*Quiz</a:t>
            </a:r>
          </a:p>
          <a:p>
            <a:endParaRPr lang="en-US" b="1" dirty="0" smtClean="0"/>
          </a:p>
          <a:p>
            <a:r>
              <a:rPr lang="en-US" b="1" dirty="0" smtClean="0"/>
              <a:t>Merge</a:t>
            </a:r>
            <a:r>
              <a:rPr lang="en-US" b="1" baseline="0" dirty="0" smtClean="0"/>
              <a:t> </a:t>
            </a:r>
            <a:r>
              <a:rPr lang="en-US" b="0" baseline="0" dirty="0" smtClean="0"/>
              <a:t>(operates on)</a:t>
            </a:r>
            <a:r>
              <a:rPr lang="en-US" b="1" baseline="0" dirty="0" smtClean="0"/>
              <a:t> </a:t>
            </a:r>
            <a:r>
              <a:rPr lang="en-US" b="0" baseline="0" dirty="0" smtClean="0"/>
              <a:t>Commit</a:t>
            </a:r>
          </a:p>
          <a:p>
            <a:r>
              <a:rPr lang="en-US" b="0" baseline="0" dirty="0" smtClean="0"/>
              <a:t>Log/diff (operates on) </a:t>
            </a:r>
            <a:r>
              <a:rPr lang="en-US" b="1" baseline="0" dirty="0" smtClean="0"/>
              <a:t>Branch </a:t>
            </a:r>
            <a:r>
              <a:rPr lang="en-US" b="0" baseline="0" dirty="0" smtClean="0"/>
              <a:t>(refers-to) Commit</a:t>
            </a:r>
            <a:endParaRPr lang="en-US" b="1"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63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https://github.com/udacity/create-your-own-adventure </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67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69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Sharing changes on </a:t>
            </a:r>
            <a:r>
              <a:rPr lang="en-US" dirty="0" err="1" smtClean="0"/>
              <a:t>GitHub</a:t>
            </a:r>
            <a:endParaRPr lang="en-US" dirty="0" smtClean="0"/>
          </a:p>
          <a:p>
            <a:pPr>
              <a:buFontTx/>
              <a:buChar char="-"/>
            </a:pPr>
            <a:r>
              <a:rPr lang="en-US" dirty="0" smtClean="0"/>
              <a:t>Create</a:t>
            </a:r>
            <a:r>
              <a:rPr lang="en-US" baseline="0" dirty="0" smtClean="0"/>
              <a:t> a reflections repository on </a:t>
            </a:r>
            <a:r>
              <a:rPr lang="en-US" baseline="0" dirty="0" err="1" smtClean="0"/>
              <a:t>GitHub</a:t>
            </a:r>
            <a:endParaRPr lang="en-US" baseline="0" dirty="0" smtClean="0"/>
          </a:p>
          <a:p>
            <a:pPr>
              <a:buFontTx/>
              <a:buChar char="-"/>
            </a:pPr>
            <a:r>
              <a:rPr lang="en-US" baseline="0" dirty="0" smtClean="0"/>
              <a:t>Push your reflections to </a:t>
            </a:r>
            <a:r>
              <a:rPr lang="en-US" baseline="0" dirty="0" err="1" smtClean="0"/>
              <a:t>GitHub</a:t>
            </a:r>
            <a:endParaRPr lang="en-US" baseline="0" dirty="0" smtClean="0"/>
          </a:p>
          <a:p>
            <a:pPr>
              <a:buFontTx/>
              <a:buChar char="-"/>
            </a:pPr>
            <a:r>
              <a:rPr lang="en-US" baseline="0" dirty="0" smtClean="0"/>
              <a:t>Share links to your reflections with each other</a:t>
            </a:r>
            <a:endParaRPr lang="en-US" dirty="0" smtClean="0"/>
          </a:p>
          <a:p>
            <a:endParaRPr lang="en-US" dirty="0" smtClean="0"/>
          </a:p>
          <a:p>
            <a:r>
              <a:rPr lang="en-US" dirty="0" smtClean="0"/>
              <a:t>Only </a:t>
            </a:r>
            <a:r>
              <a:rPr lang="en-US" dirty="0" smtClean="0"/>
              <a:t>initialize the repository</a:t>
            </a:r>
            <a:r>
              <a:rPr lang="en-US" baseline="0" dirty="0" smtClean="0"/>
              <a:t> with a README if you don’t have that repository already created somewhere else. </a:t>
            </a:r>
          </a:p>
          <a:p>
            <a:endParaRPr lang="en-US" baseline="0" dirty="0" smtClean="0"/>
          </a:p>
          <a:p>
            <a:r>
              <a:rPr lang="en-US" baseline="0" dirty="0" smtClean="0"/>
              <a:t>Format of </a:t>
            </a:r>
            <a:r>
              <a:rPr lang="en-US" baseline="0" dirty="0" err="1" smtClean="0"/>
              <a:t>git</a:t>
            </a:r>
            <a:r>
              <a:rPr lang="en-US" baseline="0" dirty="0" smtClean="0"/>
              <a:t> push is </a:t>
            </a:r>
            <a:r>
              <a:rPr lang="en-US" u="sng" baseline="0" dirty="0" err="1" smtClean="0"/>
              <a:t>git</a:t>
            </a:r>
            <a:r>
              <a:rPr lang="en-US" u="sng" baseline="0" dirty="0" smtClean="0"/>
              <a:t> push &lt;</a:t>
            </a:r>
            <a:r>
              <a:rPr lang="en-US" u="sng" baseline="0" dirty="0" err="1" smtClean="0"/>
              <a:t>remoteName</a:t>
            </a:r>
            <a:r>
              <a:rPr lang="en-US" u="sng" baseline="0" dirty="0" smtClean="0"/>
              <a:t>&gt; &lt;</a:t>
            </a:r>
            <a:r>
              <a:rPr lang="en-US" u="sng" baseline="0" dirty="0" err="1" smtClean="0"/>
              <a:t>localBranchName</a:t>
            </a:r>
            <a:r>
              <a:rPr lang="en-US" u="sng" baseline="0" dirty="0" smtClean="0"/>
              <a:t>&gt;</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70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Pulling changes from </a:t>
            </a:r>
            <a:r>
              <a:rPr lang="en-US" dirty="0" err="1" smtClean="0"/>
              <a:t>GitHub</a:t>
            </a:r>
            <a:endParaRPr lang="en-US" dirty="0" smtClean="0"/>
          </a:p>
          <a:p>
            <a:r>
              <a:rPr lang="en-US" dirty="0" smtClean="0"/>
              <a:t>Pull the changes you make on </a:t>
            </a:r>
            <a:r>
              <a:rPr lang="en-US" dirty="0" err="1" smtClean="0"/>
              <a:t>GitHub</a:t>
            </a:r>
            <a:r>
              <a:rPr lang="en-US" dirty="0" smtClean="0"/>
              <a:t> into your local</a:t>
            </a:r>
            <a:r>
              <a:rPr lang="en-US" baseline="0" dirty="0" smtClean="0"/>
              <a:t> repository</a:t>
            </a:r>
          </a:p>
          <a:p>
            <a:endParaRPr lang="en-US" baseline="0" dirty="0" smtClean="0"/>
          </a:p>
          <a:p>
            <a:r>
              <a:rPr lang="en-US" baseline="0" dirty="0" smtClean="0"/>
              <a:t>Which of the following is true?</a:t>
            </a:r>
          </a:p>
          <a:p>
            <a:pPr>
              <a:buFontTx/>
              <a:buChar char="-"/>
            </a:pPr>
            <a:r>
              <a:rPr lang="en-US" baseline="0" dirty="0" smtClean="0"/>
              <a:t>Some changes in your local repository are not on </a:t>
            </a:r>
            <a:r>
              <a:rPr lang="en-US" baseline="0" dirty="0" err="1" smtClean="0"/>
              <a:t>GitHub</a:t>
            </a:r>
            <a:endParaRPr lang="en-US" baseline="0" dirty="0" smtClean="0"/>
          </a:p>
          <a:p>
            <a:pPr>
              <a:buFontTx/>
              <a:buChar char="-"/>
            </a:pPr>
            <a:r>
              <a:rPr lang="en-US" baseline="0" dirty="0" smtClean="0"/>
              <a:t>Some changes on </a:t>
            </a:r>
            <a:r>
              <a:rPr lang="en-US" baseline="0" dirty="0" err="1" smtClean="0"/>
              <a:t>GitHub</a:t>
            </a:r>
            <a:r>
              <a:rPr lang="en-US" baseline="0" dirty="0" smtClean="0"/>
              <a:t> are not in your local repository</a:t>
            </a:r>
          </a:p>
          <a:p>
            <a:pPr>
              <a:buFontTx/>
              <a:buChar char="-"/>
            </a:pPr>
            <a:r>
              <a:rPr lang="en-US" baseline="0" dirty="0" smtClean="0"/>
              <a:t>Neither</a:t>
            </a:r>
            <a:endParaRPr lang="en-US" dirty="0" smtClean="0"/>
          </a:p>
          <a:p>
            <a:endParaRPr lang="en-US" dirty="0" smtClean="0"/>
          </a:p>
          <a:p>
            <a:r>
              <a:rPr lang="en-US" dirty="0" smtClean="0"/>
              <a:t>Format </a:t>
            </a:r>
            <a:r>
              <a:rPr lang="en-US" dirty="0" smtClean="0"/>
              <a:t>for </a:t>
            </a:r>
            <a:r>
              <a:rPr lang="en-US" dirty="0" err="1" smtClean="0"/>
              <a:t>git</a:t>
            </a:r>
            <a:r>
              <a:rPr lang="en-US" dirty="0" smtClean="0"/>
              <a:t> pull is </a:t>
            </a:r>
            <a:r>
              <a:rPr lang="en-US" dirty="0" err="1" smtClean="0"/>
              <a:t>git</a:t>
            </a:r>
            <a:r>
              <a:rPr lang="en-US" dirty="0" smtClean="0"/>
              <a:t> pull &lt;remote&gt; &lt;branch&gt;</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73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err="1" smtClean="0"/>
              <a:t>Git</a:t>
            </a:r>
            <a:r>
              <a:rPr lang="en-US" dirty="0" smtClean="0"/>
              <a:t> </a:t>
            </a:r>
            <a:r>
              <a:rPr lang="en-US" dirty="0" smtClean="0"/>
              <a:t>(part of)</a:t>
            </a:r>
            <a:r>
              <a:rPr lang="en-US" baseline="0" dirty="0" smtClean="0"/>
              <a:t> </a:t>
            </a:r>
            <a:r>
              <a:rPr lang="en-US" b="1" baseline="0" dirty="0" err="1" smtClean="0"/>
              <a:t>GitHub</a:t>
            </a:r>
            <a:r>
              <a:rPr lang="en-US" b="1" baseline="0" dirty="0" smtClean="0"/>
              <a:t>  </a:t>
            </a:r>
            <a:r>
              <a:rPr lang="en-US" b="0" baseline="0" dirty="0" smtClean="0"/>
              <a:t>(</a:t>
            </a:r>
            <a:r>
              <a:rPr lang="en-US" b="0" baseline="0" dirty="0" err="1" smtClean="0"/>
              <a:t>GitHub</a:t>
            </a:r>
            <a:r>
              <a:rPr lang="en-US" b="0" baseline="0" dirty="0" smtClean="0"/>
              <a:t> could operate on </a:t>
            </a:r>
            <a:r>
              <a:rPr lang="en-US" b="0" baseline="0" dirty="0" err="1" smtClean="0"/>
              <a:t>Git</a:t>
            </a:r>
            <a:r>
              <a:rPr lang="en-US" b="0" baseline="0" dirty="0" smtClean="0"/>
              <a:t>, or refer to </a:t>
            </a:r>
            <a:r>
              <a:rPr lang="en-US" b="0" baseline="0" dirty="0" err="1" smtClean="0"/>
              <a:t>Git</a:t>
            </a:r>
            <a:r>
              <a:rPr lang="en-US" b="0" baseline="0" dirty="0" smtClean="0"/>
              <a:t>)</a:t>
            </a:r>
            <a:endParaRPr lang="en-US" b="1" baseline="0" dirty="0" smtClean="0"/>
          </a:p>
          <a:p>
            <a:r>
              <a:rPr lang="en-US" b="1" baseline="0" dirty="0" smtClean="0"/>
              <a:t>Remote </a:t>
            </a:r>
            <a:r>
              <a:rPr lang="en-US" b="0" baseline="0" dirty="0" smtClean="0"/>
              <a:t>(refers to) repository </a:t>
            </a:r>
          </a:p>
          <a:p>
            <a:r>
              <a:rPr lang="en-US" b="1" baseline="0" dirty="0" smtClean="0"/>
              <a:t>Push/Pull </a:t>
            </a:r>
            <a:r>
              <a:rPr lang="en-US" b="0" baseline="0" dirty="0" smtClean="0"/>
              <a:t>(operate on) remote/branch</a:t>
            </a:r>
            <a:endParaRPr lang="en-US" b="1"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74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Top </a:t>
            </a:r>
            <a:r>
              <a:rPr lang="en-US" dirty="0" smtClean="0"/>
              <a:t>left:</a:t>
            </a:r>
            <a:r>
              <a:rPr lang="en-US" baseline="0" dirty="0" smtClean="0"/>
              <a:t> Branch (branches happen on a single repository)</a:t>
            </a:r>
          </a:p>
          <a:p>
            <a:r>
              <a:rPr lang="en-US" baseline="0" dirty="0" smtClean="0"/>
              <a:t>Top right: Clone (original repository could be remote or local)</a:t>
            </a:r>
          </a:p>
          <a:p>
            <a:r>
              <a:rPr lang="en-US" baseline="0" dirty="0" smtClean="0"/>
              <a:t>Bottom left: Fork (forking is only used within the context of </a:t>
            </a:r>
            <a:r>
              <a:rPr lang="en-US" baseline="0" dirty="0" err="1" smtClean="0"/>
              <a:t>GitHub</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Bottom right: Clone (original repository could be remote or local)</a:t>
            </a:r>
          </a:p>
          <a:p>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77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1</a:t>
            </a:r>
            <a:r>
              <a:rPr lang="en-US" dirty="0" smtClean="0"/>
              <a:t>: Saves way more versions than you really need. You’ll also save at points</a:t>
            </a:r>
            <a:r>
              <a:rPr lang="en-US" baseline="0" dirty="0" smtClean="0"/>
              <a:t> that don’t really make sense (in the middle of typing a line). It might only be good if you’re very forgetful about saving. </a:t>
            </a:r>
          </a:p>
          <a:p>
            <a:r>
              <a:rPr lang="en-US" baseline="0" dirty="0" smtClean="0"/>
              <a:t>2: Same problems as number 1, and we might get unusable versions. Also, you might not be able to save small, but important changes easily. </a:t>
            </a:r>
          </a:p>
          <a:p>
            <a:r>
              <a:rPr lang="en-US" baseline="0" dirty="0" smtClean="0"/>
              <a:t>3: A little better, but might not save meaningful changes when you have to take a unplanned break. </a:t>
            </a:r>
          </a:p>
          <a:p>
            <a:r>
              <a:rPr lang="en-US" baseline="0" dirty="0" smtClean="0"/>
              <a:t>4: Only downside is user error. It is the most flexible. </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10</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Fork the recipes repository</a:t>
            </a:r>
          </a:p>
          <a:p>
            <a:pPr>
              <a:buFontTx/>
              <a:buChar char="-"/>
            </a:pPr>
            <a:r>
              <a:rPr lang="en-US" baseline="0" dirty="0" smtClean="0"/>
              <a:t>Fork Larry’s repository</a:t>
            </a:r>
          </a:p>
          <a:p>
            <a:pPr>
              <a:buFontTx/>
              <a:buChar char="-"/>
            </a:pPr>
            <a:r>
              <a:rPr lang="en-US" baseline="0" dirty="0" smtClean="0"/>
              <a:t>Clone your fork</a:t>
            </a:r>
          </a:p>
          <a:p>
            <a:pPr>
              <a:buFontTx/>
              <a:buChar char="-"/>
            </a:pPr>
            <a:r>
              <a:rPr lang="en-US" baseline="0" dirty="0" smtClean="0"/>
              <a:t>Run </a:t>
            </a:r>
            <a:r>
              <a:rPr lang="en-US" baseline="0" dirty="0" err="1" smtClean="0"/>
              <a:t>git</a:t>
            </a:r>
            <a:r>
              <a:rPr lang="en-US" baseline="0" dirty="0" smtClean="0"/>
              <a:t> remote -v</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78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Where</a:t>
            </a:r>
            <a:r>
              <a:rPr lang="en-US" baseline="0" dirty="0" smtClean="0"/>
              <a:t> was your commit present?</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79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82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remove cumin from the ingredients list and from the directions</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83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84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85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86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Merging remote changes</a:t>
            </a:r>
          </a:p>
          <a:p>
            <a:pPr>
              <a:buFontTx/>
              <a:buChar char="-"/>
            </a:pPr>
            <a:r>
              <a:rPr lang="en-US" dirty="0" smtClean="0"/>
              <a:t>Create a merged version of your changes and Sarah’s changes</a:t>
            </a:r>
          </a:p>
          <a:p>
            <a:pPr>
              <a:buFontTx/>
              <a:buChar char="-"/>
            </a:pPr>
            <a:r>
              <a:rPr lang="en-US" dirty="0" smtClean="0"/>
              <a:t>Push the merged</a:t>
            </a:r>
            <a:r>
              <a:rPr lang="en-US" baseline="0" dirty="0" smtClean="0"/>
              <a:t> version to </a:t>
            </a:r>
            <a:r>
              <a:rPr lang="en-US" baseline="0" dirty="0" err="1" smtClean="0"/>
              <a:t>GitHub</a:t>
            </a:r>
            <a:endParaRPr lang="en-US" baseline="0" dirty="0" smtClean="0"/>
          </a:p>
          <a:p>
            <a:pPr>
              <a:buFontTx/>
              <a:buChar char="-"/>
            </a:pPr>
            <a:r>
              <a:rPr lang="en-US" baseline="0" dirty="0" err="1" smtClean="0"/>
              <a:t>Git</a:t>
            </a:r>
            <a:r>
              <a:rPr lang="en-US" baseline="0" dirty="0" smtClean="0"/>
              <a:t> Status should be</a:t>
            </a:r>
          </a:p>
          <a:p>
            <a:pPr>
              <a:buFontTx/>
              <a:buChar char="-"/>
            </a:pPr>
            <a:endParaRPr lang="en-US" baseline="0" dirty="0" smtClean="0"/>
          </a:p>
          <a:p>
            <a:pPr>
              <a:buFontTx/>
              <a:buNone/>
            </a:pPr>
            <a:r>
              <a:rPr lang="en-US" dirty="0" smtClean="0"/>
              <a:t>On branch master</a:t>
            </a:r>
          </a:p>
          <a:p>
            <a:pPr>
              <a:buFontTx/>
              <a:buNone/>
            </a:pPr>
            <a:r>
              <a:rPr lang="en-US" dirty="0" smtClean="0"/>
              <a:t>Your branch is up-to-date with 'origin/master'.</a:t>
            </a:r>
          </a:p>
          <a:p>
            <a:pPr>
              <a:buFontTx/>
              <a:buNone/>
            </a:pPr>
            <a:r>
              <a:rPr lang="en-US" dirty="0" smtClean="0"/>
              <a:t>nothing to commit, working tree clean</a:t>
            </a:r>
          </a:p>
          <a:p>
            <a:pPr>
              <a:buFontTx/>
              <a:buChar char="-"/>
            </a:pP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87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Top left: Yes</a:t>
            </a:r>
          </a:p>
          <a:p>
            <a:r>
              <a:rPr lang="en-US" dirty="0" smtClean="0"/>
              <a:t>Bottom Right: Yes</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88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Could</a:t>
            </a:r>
            <a:r>
              <a:rPr lang="en-US" baseline="0" dirty="0" smtClean="0"/>
              <a:t> also think of this as a merge request “request for someone else to pull your changes into master”</a:t>
            </a:r>
          </a:p>
          <a:p>
            <a:endParaRPr lang="en-US" baseline="0" dirty="0" smtClean="0"/>
          </a:p>
          <a:p>
            <a:r>
              <a:rPr lang="en-US" baseline="0" dirty="0" smtClean="0"/>
              <a:t>Merge pull request only pops up if there’s no conflict.</a:t>
            </a:r>
          </a:p>
          <a:p>
            <a:endParaRPr lang="en-US" baseline="0" dirty="0" smtClean="0"/>
          </a:p>
          <a:p>
            <a:r>
              <a:rPr lang="en-US" baseline="0" dirty="0" smtClean="0"/>
              <a:t>Feel free to make a typo if you want a reason to update your pull request later on.</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90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err="1" smtClean="0"/>
              <a:t>Git</a:t>
            </a:r>
            <a:r>
              <a:rPr lang="en-US" dirty="0" smtClean="0"/>
              <a:t> was created in</a:t>
            </a:r>
            <a:r>
              <a:rPr lang="en-US" baseline="0" dirty="0" smtClean="0"/>
              <a:t> 2009 by </a:t>
            </a:r>
            <a:r>
              <a:rPr lang="en-US" baseline="0" dirty="0" err="1" smtClean="0"/>
              <a:t>Linus</a:t>
            </a:r>
            <a:r>
              <a:rPr lang="en-US" baseline="0" dirty="0" smtClean="0"/>
              <a:t> </a:t>
            </a:r>
            <a:r>
              <a:rPr lang="en-US" baseline="0" dirty="0" err="1" smtClean="0"/>
              <a:t>Torwalts</a:t>
            </a:r>
            <a:endParaRPr lang="en-US" baseline="0" dirty="0" smtClean="0"/>
          </a:p>
          <a:p>
            <a:pPr lvl="1">
              <a:buFontTx/>
              <a:buChar char="-"/>
            </a:pPr>
            <a:r>
              <a:rPr lang="en-US" baseline="0" dirty="0" err="1" smtClean="0"/>
              <a:t>Git</a:t>
            </a:r>
            <a:r>
              <a:rPr lang="en-US" baseline="0" dirty="0" smtClean="0"/>
              <a:t> is British slang for something roughly equivalent to “unpleasant person”</a:t>
            </a:r>
          </a:p>
          <a:p>
            <a:pPr lvl="1">
              <a:buFontTx/>
              <a:buChar char="-"/>
            </a:pPr>
            <a:r>
              <a:rPr lang="en-US" baseline="0" dirty="0" smtClean="0"/>
              <a:t>“I’m an egotistical bastard, and I name all my projects after myself. First Linux, and now </a:t>
            </a:r>
            <a:r>
              <a:rPr lang="en-US" baseline="0" dirty="0" err="1" smtClean="0"/>
              <a:t>Git</a:t>
            </a:r>
            <a:r>
              <a:rPr lang="en-US" baseline="0" dirty="0" smtClean="0"/>
              <a:t>.”</a:t>
            </a:r>
          </a:p>
          <a:p>
            <a:pPr lvl="0">
              <a:buFontTx/>
              <a:buChar char="-"/>
            </a:pPr>
            <a:endParaRPr lang="en-US" baseline="0" dirty="0" smtClean="0"/>
          </a:p>
          <a:p>
            <a:pPr lvl="0">
              <a:buFontTx/>
              <a:buChar char="-"/>
            </a:pPr>
            <a:r>
              <a:rPr lang="en-US" baseline="0" dirty="0" smtClean="0"/>
              <a:t>Other version control systems include CVS, </a:t>
            </a:r>
            <a:r>
              <a:rPr lang="en-US" baseline="0" dirty="0" err="1" smtClean="0"/>
              <a:t>SVN</a:t>
            </a:r>
            <a:r>
              <a:rPr lang="en-US" baseline="0" dirty="0" smtClean="0"/>
              <a:t> (Subversion), Mercurial (HG after the elemental symbol for Mercury) which is similar to </a:t>
            </a:r>
            <a:r>
              <a:rPr lang="en-US" baseline="0" dirty="0" err="1" smtClean="0"/>
              <a:t>Git</a:t>
            </a:r>
            <a:r>
              <a:rPr lang="en-US" baseline="0" dirty="0" smtClean="0"/>
              <a:t>. </a:t>
            </a:r>
          </a:p>
        </p:txBody>
      </p:sp>
      <p:sp>
        <p:nvSpPr>
          <p:cNvPr id="4" name="Slide Number Placeholder 3"/>
          <p:cNvSpPr>
            <a:spLocks noGrp="1"/>
          </p:cNvSpPr>
          <p:nvPr>
            <p:ph type="sldNum" sz="quarter" idx="10"/>
          </p:nvPr>
        </p:nvSpPr>
        <p:spPr/>
        <p:txBody>
          <a:bodyPr/>
          <a:lstStyle/>
          <a:p>
            <a:fld id="{6F8A5DB4-B93D-439B-9C77-DBC41CC7FE53}" type="slidenum">
              <a:rPr lang="en-US" smtClean="0"/>
              <a:pPr/>
              <a:t>11</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91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Link</a:t>
            </a:r>
            <a:r>
              <a:rPr lang="en-US" baseline="0" dirty="0" smtClean="0"/>
              <a:t> should look like https://github.com/woahboy/recipes/pull/1</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92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Updating</a:t>
            </a:r>
            <a:r>
              <a:rPr lang="en-US" baseline="0" dirty="0" smtClean="0"/>
              <a:t> pull request to resolve conflicts</a:t>
            </a:r>
          </a:p>
          <a:p>
            <a:pPr>
              <a:buFontTx/>
              <a:buChar char="-"/>
            </a:pPr>
            <a:r>
              <a:rPr lang="en-US" baseline="0" dirty="0" smtClean="0"/>
              <a:t>Repeat these steps yourself:</a:t>
            </a:r>
          </a:p>
          <a:p>
            <a:pPr lvl="1">
              <a:buFontTx/>
              <a:buChar char="-"/>
            </a:pPr>
            <a:r>
              <a:rPr lang="en-US" baseline="0" dirty="0" smtClean="0"/>
              <a:t>Simulate </a:t>
            </a:r>
            <a:r>
              <a:rPr lang="en-US" baseline="0" dirty="0" err="1" smtClean="0"/>
              <a:t>Sarahs</a:t>
            </a:r>
            <a:r>
              <a:rPr lang="en-US" baseline="0" dirty="0" smtClean="0"/>
              <a:t> changes </a:t>
            </a:r>
          </a:p>
          <a:p>
            <a:pPr lvl="1">
              <a:buFontTx/>
              <a:buChar char="-"/>
            </a:pPr>
            <a:r>
              <a:rPr lang="en-US" baseline="0" dirty="0" smtClean="0"/>
              <a:t>Update your different-oil branch with Sarah’s changes</a:t>
            </a:r>
          </a:p>
          <a:p>
            <a:pPr lvl="1">
              <a:buFontTx/>
              <a:buChar char="-"/>
            </a:pPr>
            <a:r>
              <a:rPr lang="en-US" baseline="0" dirty="0" smtClean="0"/>
              <a:t>Push the different-oil branch</a:t>
            </a:r>
          </a:p>
          <a:p>
            <a:pPr lvl="0">
              <a:buFontTx/>
              <a:buChar char="-"/>
            </a:pPr>
            <a:r>
              <a:rPr lang="en-US" baseline="0" dirty="0" smtClean="0"/>
              <a:t>The following should be true</a:t>
            </a:r>
          </a:p>
          <a:p>
            <a:pPr lvl="1">
              <a:buFontTx/>
              <a:buChar char="-"/>
            </a:pPr>
            <a:r>
              <a:rPr lang="en-US" baseline="0" dirty="0" smtClean="0"/>
              <a:t>Your local master contains Sarah’s changes</a:t>
            </a:r>
          </a:p>
          <a:p>
            <a:pPr lvl="1">
              <a:buFontTx/>
              <a:buChar char="-"/>
            </a:pPr>
            <a:r>
              <a:rPr lang="en-US" baseline="0" dirty="0" smtClean="0"/>
              <a:t>Your local different-oil contains the merge commit</a:t>
            </a:r>
          </a:p>
          <a:p>
            <a:pPr lvl="1">
              <a:buFontTx/>
              <a:buChar char="-"/>
            </a:pPr>
            <a:r>
              <a:rPr lang="en-US" baseline="0" dirty="0" smtClean="0"/>
              <a:t>The pull request contains the merge commit</a:t>
            </a:r>
          </a:p>
          <a:p>
            <a:pPr lvl="1">
              <a:buFontTx/>
              <a:buChar char="-"/>
            </a:pPr>
            <a:r>
              <a:rPr lang="en-US" baseline="0" dirty="0" smtClean="0"/>
              <a:t>The “merge” button is green</a:t>
            </a:r>
          </a:p>
        </p:txBody>
      </p:sp>
      <p:sp>
        <p:nvSpPr>
          <p:cNvPr id="4" name="Slide Number Placeholder 3"/>
          <p:cNvSpPr>
            <a:spLocks noGrp="1"/>
          </p:cNvSpPr>
          <p:nvPr>
            <p:ph type="sldNum" sz="quarter" idx="10"/>
          </p:nvPr>
        </p:nvSpPr>
        <p:spPr/>
        <p:txBody>
          <a:bodyPr/>
          <a:lstStyle/>
          <a:p>
            <a:fld id="{6F8A5DB4-B93D-439B-9C77-DBC41CC7FE53}" type="slidenum">
              <a:rPr lang="en-US" smtClean="0"/>
              <a:pPr/>
              <a:t>95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96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*Quiz</a:t>
            </a:r>
          </a:p>
          <a:p>
            <a:endParaRPr lang="en-US" b="1" dirty="0" smtClean="0"/>
          </a:p>
          <a:p>
            <a:r>
              <a:rPr lang="en-US" b="1" dirty="0" smtClean="0"/>
              <a:t>Fork</a:t>
            </a:r>
            <a:r>
              <a:rPr lang="en-US" b="1" baseline="0" dirty="0" smtClean="0"/>
              <a:t> </a:t>
            </a:r>
            <a:r>
              <a:rPr lang="en-US" b="0" baseline="0" dirty="0" smtClean="0"/>
              <a:t>(type of) clone, (operates on) repository, (part-of) </a:t>
            </a:r>
            <a:r>
              <a:rPr lang="en-US" b="0" baseline="0" dirty="0" err="1" smtClean="0"/>
              <a:t>GitHub</a:t>
            </a:r>
            <a:endParaRPr lang="en-US" b="0" baseline="0" dirty="0" smtClean="0"/>
          </a:p>
          <a:p>
            <a:r>
              <a:rPr lang="en-US" b="1" baseline="0" dirty="0" smtClean="0"/>
              <a:t>Fast-forward </a:t>
            </a:r>
            <a:r>
              <a:rPr lang="en-US" b="1" baseline="0" dirty="0" err="1" smtClean="0"/>
              <a:t>mege</a:t>
            </a:r>
            <a:r>
              <a:rPr lang="en-US" b="1" baseline="0" dirty="0" smtClean="0"/>
              <a:t> </a:t>
            </a:r>
            <a:r>
              <a:rPr lang="en-US" b="0" baseline="0" dirty="0" smtClean="0"/>
              <a:t>(operates on) branch</a:t>
            </a:r>
          </a:p>
          <a:p>
            <a:r>
              <a:rPr lang="en-US" b="0" baseline="0" dirty="0" smtClean="0"/>
              <a:t>Merge (part-of) </a:t>
            </a:r>
            <a:r>
              <a:rPr lang="en-US" b="1" baseline="0" dirty="0" smtClean="0"/>
              <a:t>pull request </a:t>
            </a:r>
            <a:r>
              <a:rPr lang="en-US" b="0" baseline="0" dirty="0" smtClean="0"/>
              <a:t>(part-of) </a:t>
            </a:r>
            <a:r>
              <a:rPr lang="en-US" b="0" baseline="0" dirty="0" err="1" smtClean="0"/>
              <a:t>GitHub</a:t>
            </a:r>
            <a:r>
              <a:rPr lang="en-US" b="0" baseline="0" dirty="0" smtClean="0"/>
              <a:t> (operates on) branch</a:t>
            </a:r>
          </a:p>
          <a:p>
            <a:r>
              <a:rPr lang="en-US" b="1" baseline="0" dirty="0" smtClean="0"/>
              <a:t>Fetch </a:t>
            </a:r>
            <a:r>
              <a:rPr lang="en-US" b="0" baseline="0" dirty="0" smtClean="0"/>
              <a:t>(operates on) branch, remote (part-of) pull</a:t>
            </a:r>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97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*Quiz</a:t>
            </a:r>
          </a:p>
          <a:p>
            <a:endParaRPr lang="en-US" dirty="0" smtClean="0"/>
          </a:p>
          <a:p>
            <a:r>
              <a:rPr lang="en-US" dirty="0" smtClean="0"/>
              <a:t>Updating</a:t>
            </a:r>
            <a:r>
              <a:rPr lang="en-US" baseline="0" dirty="0" smtClean="0"/>
              <a:t> a cross-repository pull request</a:t>
            </a:r>
          </a:p>
          <a:p>
            <a:pPr>
              <a:buFontTx/>
              <a:buChar char="-"/>
            </a:pPr>
            <a:r>
              <a:rPr lang="en-US" baseline="0" dirty="0" smtClean="0"/>
              <a:t>Complete the following steps:</a:t>
            </a:r>
          </a:p>
          <a:p>
            <a:pPr lvl="1">
              <a:buFontTx/>
              <a:buChar char="-"/>
            </a:pPr>
            <a:r>
              <a:rPr lang="en-US" baseline="0" dirty="0" smtClean="0"/>
              <a:t>Add the original repository as a remote in your clone</a:t>
            </a:r>
          </a:p>
          <a:p>
            <a:pPr lvl="1">
              <a:buFontTx/>
              <a:buChar char="-"/>
            </a:pPr>
            <a:r>
              <a:rPr lang="en-US" baseline="0" dirty="0" smtClean="0"/>
              <a:t>Pull the master branch from the original repository</a:t>
            </a:r>
          </a:p>
          <a:p>
            <a:pPr lvl="1">
              <a:buFontTx/>
              <a:buChar char="-"/>
            </a:pPr>
            <a:r>
              <a:rPr lang="en-US" baseline="0" dirty="0" smtClean="0"/>
              <a:t>Merge the master branch into your change branch</a:t>
            </a:r>
          </a:p>
          <a:p>
            <a:pPr lvl="1">
              <a:buFontTx/>
              <a:buChar char="-"/>
            </a:pPr>
            <a:r>
              <a:rPr lang="en-US" baseline="0" dirty="0" smtClean="0"/>
              <a:t>Push your change branch to your fork</a:t>
            </a:r>
          </a:p>
          <a:p>
            <a:pPr lvl="1">
              <a:buFontTx/>
              <a:buChar char="-"/>
            </a:pPr>
            <a:endParaRPr lang="en-US" baseline="0" dirty="0" smtClean="0"/>
          </a:p>
          <a:p>
            <a:pPr lvl="0">
              <a:buFontTx/>
              <a:buNone/>
            </a:pPr>
            <a:r>
              <a:rPr lang="en-US" baseline="0" dirty="0" smtClean="0"/>
              <a:t>Steps: </a:t>
            </a:r>
          </a:p>
          <a:p>
            <a:pPr lvl="0">
              <a:buFontTx/>
              <a:buChar char="-"/>
            </a:pPr>
            <a:r>
              <a:rPr lang="en-US" baseline="0" dirty="0" err="1" smtClean="0"/>
              <a:t>git</a:t>
            </a:r>
            <a:r>
              <a:rPr lang="en-US" baseline="0" dirty="0" smtClean="0"/>
              <a:t> remote add upstream &lt;</a:t>
            </a:r>
            <a:r>
              <a:rPr lang="en-US" baseline="0" dirty="0" err="1" smtClean="0"/>
              <a:t>url</a:t>
            </a:r>
            <a:r>
              <a:rPr lang="en-US" baseline="0" dirty="0" smtClean="0"/>
              <a:t>&gt;</a:t>
            </a:r>
          </a:p>
          <a:p>
            <a:pPr lvl="0">
              <a:buFontTx/>
              <a:buChar char="-"/>
            </a:pPr>
            <a:r>
              <a:rPr lang="en-US" baseline="0" dirty="0" err="1" smtClean="0"/>
              <a:t>git</a:t>
            </a:r>
            <a:r>
              <a:rPr lang="en-US" baseline="0" dirty="0" smtClean="0"/>
              <a:t> checkout master</a:t>
            </a:r>
          </a:p>
          <a:p>
            <a:pPr lvl="0">
              <a:buFontTx/>
              <a:buChar char="-"/>
            </a:pPr>
            <a:r>
              <a:rPr lang="en-US" baseline="0" dirty="0" err="1" smtClean="0"/>
              <a:t>git</a:t>
            </a:r>
            <a:r>
              <a:rPr lang="en-US" baseline="0" dirty="0" smtClean="0"/>
              <a:t> pull </a:t>
            </a:r>
            <a:r>
              <a:rPr lang="en-US" baseline="0" dirty="0" err="1" smtClean="0"/>
              <a:t>upsteam</a:t>
            </a:r>
            <a:r>
              <a:rPr lang="en-US" baseline="0" dirty="0" smtClean="0"/>
              <a:t> master</a:t>
            </a:r>
          </a:p>
          <a:p>
            <a:pPr lvl="0">
              <a:buFontTx/>
              <a:buChar char="-"/>
            </a:pPr>
            <a:r>
              <a:rPr lang="en-US" baseline="0" dirty="0" err="1" smtClean="0"/>
              <a:t>git</a:t>
            </a:r>
            <a:r>
              <a:rPr lang="en-US" baseline="0" dirty="0" smtClean="0"/>
              <a:t> log (chocolate sprinkler should be there)</a:t>
            </a:r>
          </a:p>
          <a:p>
            <a:pPr lvl="0">
              <a:buFontTx/>
              <a:buChar char="-"/>
            </a:pPr>
            <a:r>
              <a:rPr lang="en-US" baseline="0" dirty="0" err="1" smtClean="0"/>
              <a:t>git</a:t>
            </a:r>
            <a:r>
              <a:rPr lang="en-US" baseline="0" dirty="0" smtClean="0"/>
              <a:t> checkout stop-drop-roll</a:t>
            </a:r>
          </a:p>
          <a:p>
            <a:pPr lvl="0">
              <a:buFontTx/>
              <a:buChar char="-"/>
            </a:pPr>
            <a:r>
              <a:rPr lang="en-US" baseline="0" dirty="0" err="1" smtClean="0"/>
              <a:t>git</a:t>
            </a:r>
            <a:r>
              <a:rPr lang="en-US" baseline="0" dirty="0" smtClean="0"/>
              <a:t> merge master stop-drop-roll</a:t>
            </a:r>
          </a:p>
          <a:p>
            <a:pPr lvl="0">
              <a:buFontTx/>
              <a:buChar char="-"/>
            </a:pPr>
            <a:r>
              <a:rPr lang="en-US" baseline="0" dirty="0" smtClean="0"/>
              <a:t>Resolve merge conflict</a:t>
            </a:r>
          </a:p>
          <a:p>
            <a:pPr lvl="0">
              <a:buFontTx/>
              <a:buChar char="-"/>
            </a:pPr>
            <a:r>
              <a:rPr lang="en-US" baseline="0" dirty="0" err="1" smtClean="0"/>
              <a:t>git</a:t>
            </a:r>
            <a:r>
              <a:rPr lang="en-US" baseline="0" dirty="0" smtClean="0"/>
              <a:t> add fire.md</a:t>
            </a:r>
          </a:p>
          <a:p>
            <a:pPr lvl="0">
              <a:buFontTx/>
              <a:buChar char="-"/>
            </a:pPr>
            <a:r>
              <a:rPr lang="en-US" baseline="0" dirty="0" err="1" smtClean="0"/>
              <a:t>git</a:t>
            </a:r>
            <a:r>
              <a:rPr lang="en-US" baseline="0" dirty="0" smtClean="0"/>
              <a:t> commit</a:t>
            </a:r>
          </a:p>
          <a:p>
            <a:pPr lvl="0">
              <a:buFontTx/>
              <a:buChar char="-"/>
            </a:pPr>
            <a:r>
              <a:rPr lang="en-US" baseline="0" dirty="0" err="1" smtClean="0"/>
              <a:t>git</a:t>
            </a:r>
            <a:r>
              <a:rPr lang="en-US" baseline="0" dirty="0" smtClean="0"/>
              <a:t> push origin stop-drop-roll (origin is your fork, not upstream)</a:t>
            </a:r>
          </a:p>
          <a:p>
            <a:pPr lvl="0">
              <a:buFontTx/>
              <a:buChar char="-"/>
            </a:pPr>
            <a:r>
              <a:rPr lang="en-US" baseline="0" dirty="0" err="1" smtClean="0"/>
              <a:t>git</a:t>
            </a:r>
            <a:r>
              <a:rPr lang="en-US" baseline="0" dirty="0" smtClean="0"/>
              <a:t> checkout master (update master branch)</a:t>
            </a:r>
          </a:p>
          <a:p>
            <a:pPr lvl="0">
              <a:buFontTx/>
              <a:buChar char="-"/>
            </a:pPr>
            <a:r>
              <a:rPr lang="en-US" baseline="0" dirty="0" err="1" smtClean="0"/>
              <a:t>git</a:t>
            </a:r>
            <a:r>
              <a:rPr lang="en-US" baseline="0" dirty="0" smtClean="0"/>
              <a:t> push </a:t>
            </a:r>
          </a:p>
          <a:p>
            <a:pPr lvl="0">
              <a:buFontTx/>
              <a:buChar char="-"/>
            </a:pPr>
            <a:endParaRPr lang="en-US" baseline="0" dirty="0" smtClean="0"/>
          </a:p>
          <a:p>
            <a:pPr lvl="0">
              <a:buFontTx/>
              <a:buNone/>
            </a:pPr>
            <a:r>
              <a:rPr lang="en-US" baseline="0" dirty="0" smtClean="0"/>
              <a:t>Now the pull request should be good!</a:t>
            </a:r>
          </a:p>
        </p:txBody>
      </p:sp>
      <p:sp>
        <p:nvSpPr>
          <p:cNvPr id="4" name="Slide Number Placeholder 3"/>
          <p:cNvSpPr>
            <a:spLocks noGrp="1"/>
          </p:cNvSpPr>
          <p:nvPr>
            <p:ph type="sldNum" sz="quarter" idx="10"/>
          </p:nvPr>
        </p:nvSpPr>
        <p:spPr/>
        <p:txBody>
          <a:bodyPr/>
          <a:lstStyle/>
          <a:p>
            <a:fld id="{6F8A5DB4-B93D-439B-9C77-DBC41CC7FE53}" type="slidenum">
              <a:rPr lang="en-US" smtClean="0"/>
              <a:pPr/>
              <a:t>100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*Quiz</a:t>
            </a:r>
          </a:p>
          <a:p>
            <a:endParaRPr lang="en-US" dirty="0" smtClean="0"/>
          </a:p>
          <a:p>
            <a:r>
              <a:rPr lang="en-US" dirty="0" smtClean="0"/>
              <a:t>I </a:t>
            </a:r>
            <a:r>
              <a:rPr lang="en-US" dirty="0" smtClean="0"/>
              <a:t>would</a:t>
            </a:r>
            <a:r>
              <a:rPr lang="en-US" baseline="0" dirty="0" smtClean="0"/>
              <a:t> connect it with commit and </a:t>
            </a:r>
            <a:r>
              <a:rPr lang="en-US" baseline="0" dirty="0" err="1" smtClean="0"/>
              <a:t>git</a:t>
            </a:r>
            <a:r>
              <a:rPr lang="en-US" baseline="0" dirty="0" smtClean="0"/>
              <a:t>.</a:t>
            </a:r>
          </a:p>
          <a:p>
            <a:endParaRPr lang="en-US" baseline="0" dirty="0" smtClean="0"/>
          </a:p>
          <a:p>
            <a:pPr>
              <a:buFontTx/>
              <a:buChar char="-"/>
            </a:pPr>
            <a:r>
              <a:rPr lang="en-US" baseline="0" dirty="0" smtClean="0"/>
              <a:t>Sort of indirectly related to version control</a:t>
            </a:r>
          </a:p>
          <a:p>
            <a:pPr>
              <a:buFontTx/>
              <a:buChar char="-"/>
            </a:pPr>
            <a:r>
              <a:rPr lang="en-US" baseline="0" dirty="0" smtClean="0"/>
              <a:t>We’re creating a new relationship called “operates on”</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*Quiz</a:t>
            </a:r>
          </a:p>
          <a:p>
            <a:pPr marL="228600" indent="-228600">
              <a:buAutoNum type="arabicPeriod"/>
            </a:pPr>
            <a:endParaRPr lang="en-US" dirty="0" smtClean="0"/>
          </a:p>
          <a:p>
            <a:pPr marL="228600" indent="-228600">
              <a:buAutoNum type="arabicPeriod"/>
            </a:pPr>
            <a:r>
              <a:rPr lang="en-US" dirty="0" smtClean="0"/>
              <a:t>Going </a:t>
            </a:r>
            <a:r>
              <a:rPr lang="en-US" dirty="0" smtClean="0"/>
              <a:t>a week</a:t>
            </a:r>
            <a:r>
              <a:rPr lang="en-US" baseline="0" dirty="0" smtClean="0"/>
              <a:t> without committing is going to make it hard to understand your changes</a:t>
            </a:r>
          </a:p>
          <a:p>
            <a:pPr marL="228600" indent="-228600">
              <a:buAutoNum type="arabicPeriod"/>
            </a:pPr>
            <a:r>
              <a:rPr lang="en-US" baseline="0" dirty="0" smtClean="0"/>
              <a:t>Better to fix all three typos, so you don’t just have a bunch of typo fixes in your history.</a:t>
            </a:r>
          </a:p>
          <a:p>
            <a:pPr marL="228600" indent="-228600">
              <a:buAutoNum type="arabicPeriod"/>
            </a:pPr>
            <a:r>
              <a:rPr lang="en-US" baseline="0" dirty="0" smtClean="0"/>
              <a:t>Good size! Single feature, and the diff is probably not too big.</a:t>
            </a:r>
          </a:p>
          <a:p>
            <a:pPr marL="228600" indent="-228600">
              <a:buAutoNum type="arabicPeriod"/>
            </a:pPr>
            <a:r>
              <a:rPr lang="en-US" baseline="0" dirty="0" smtClean="0"/>
              <a:t>Since the two bugs aren’t related, commit the fixes separately. </a:t>
            </a:r>
          </a:p>
          <a:p>
            <a:pPr marL="228600" indent="-228600">
              <a:buAutoNum type="arabicPeriod"/>
            </a:pPr>
            <a:endParaRPr lang="en-US" baseline="0" dirty="0" smtClean="0"/>
          </a:p>
          <a:p>
            <a:pPr marL="228600" indent="-228600">
              <a:buNone/>
            </a:pPr>
            <a:r>
              <a:rPr lang="en-US" baseline="0" dirty="0" smtClean="0"/>
              <a:t>Answer any questions about </a:t>
            </a:r>
            <a:r>
              <a:rPr lang="en-US" baseline="0" dirty="0" err="1" smtClean="0"/>
              <a:t>README’s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F8A5DB4-B93D-439B-9C77-DBC41CC7FE53}"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*Quiz</a:t>
            </a:r>
          </a:p>
          <a:p>
            <a:pPr marL="228600" indent="-228600">
              <a:buAutoNum type="arabicPeriod"/>
            </a:pPr>
            <a:endParaRPr lang="en-US" dirty="0" smtClean="0"/>
          </a:p>
          <a:p>
            <a:pPr marL="228600" indent="-228600">
              <a:buAutoNum type="arabicPeriod"/>
            </a:pPr>
            <a:r>
              <a:rPr lang="en-US" dirty="0" smtClean="0"/>
              <a:t>Files </a:t>
            </a:r>
            <a:r>
              <a:rPr lang="en-US" dirty="0" smtClean="0"/>
              <a:t>aren’t interrelated</a:t>
            </a:r>
          </a:p>
          <a:p>
            <a:pPr marL="228600" indent="-228600">
              <a:buAutoNum type="arabicPeriod"/>
            </a:pPr>
            <a:r>
              <a:rPr lang="en-US" dirty="0" smtClean="0"/>
              <a:t>Files are very interrelated</a:t>
            </a:r>
            <a:r>
              <a:rPr lang="en-US" baseline="0" dirty="0" smtClean="0"/>
              <a:t> (a single change that adds an element to the html, and a style to the </a:t>
            </a:r>
            <a:r>
              <a:rPr lang="en-US" baseline="0" dirty="0" err="1" smtClean="0"/>
              <a:t>css</a:t>
            </a:r>
            <a:r>
              <a:rPr lang="en-US" baseline="0" dirty="0" smtClean="0"/>
              <a:t>)</a:t>
            </a:r>
          </a:p>
          <a:p>
            <a:pPr marL="228600" indent="-228600">
              <a:buAutoNum type="arabicPeriod"/>
            </a:pPr>
            <a:r>
              <a:rPr lang="en-US" baseline="0" dirty="0" smtClean="0"/>
              <a:t>Nope</a:t>
            </a:r>
          </a:p>
          <a:p>
            <a:pPr marL="228600" indent="-228600">
              <a:buAutoNum type="arabicPeriod"/>
            </a:pPr>
            <a:r>
              <a:rPr lang="en-US" baseline="0" dirty="0" smtClean="0"/>
              <a:t>Could go either way. </a:t>
            </a:r>
            <a:endParaRPr lang="en-US" dirty="0" smtClean="0"/>
          </a:p>
        </p:txBody>
      </p:sp>
      <p:sp>
        <p:nvSpPr>
          <p:cNvPr id="4" name="Slide Number Placeholder 3"/>
          <p:cNvSpPr>
            <a:spLocks noGrp="1"/>
          </p:cNvSpPr>
          <p:nvPr>
            <p:ph type="sldNum" sz="quarter" idx="10"/>
          </p:nvPr>
        </p:nvSpPr>
        <p:spPr/>
        <p:txBody>
          <a:bodyPr/>
          <a:lstStyle/>
          <a:p>
            <a:fld id="{6F8A5DB4-B93D-439B-9C77-DBC41CC7FE5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B0D0D-51D4-4D54-94DB-071D66BBFA81}"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B0D0D-51D4-4D54-94DB-071D66BBFA81}"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B0D0D-51D4-4D54-94DB-071D66BBFA81}"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B0D0D-51D4-4D54-94DB-071D66BBFA81}"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B0D0D-51D4-4D54-94DB-071D66BBFA81}" type="datetimeFigureOut">
              <a:rPr lang="en-US" smtClean="0"/>
              <a:pPr/>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B0D0D-51D4-4D54-94DB-071D66BBFA81}"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B0D0D-51D4-4D54-94DB-071D66BBFA81}" type="datetimeFigureOut">
              <a:rPr lang="en-US" smtClean="0"/>
              <a:pPr/>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B0D0D-51D4-4D54-94DB-071D66BBFA81}" type="datetimeFigureOut">
              <a:rPr lang="en-US" smtClean="0"/>
              <a:pPr/>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B0D0D-51D4-4D54-94DB-071D66BBFA81}" type="datetimeFigureOut">
              <a:rPr lang="en-US" smtClean="0"/>
              <a:pPr/>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B0D0D-51D4-4D54-94DB-071D66BBFA81}"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B0D0D-51D4-4D54-94DB-071D66BBFA81}" type="datetimeFigureOut">
              <a:rPr lang="en-US" smtClean="0"/>
              <a:pPr/>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754D1-A170-4E2C-84BE-BEB73D7EA5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B0D0D-51D4-4D54-94DB-071D66BBFA81}" type="datetimeFigureOut">
              <a:rPr lang="en-US" smtClean="0"/>
              <a:pPr/>
              <a:t>5/4/2017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754D1-A170-4E2C-84BE-BEB73D7EA5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udacity/asteroids.g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raw.githubusercontent.com/git/git/master/contrib/completion/git-prompt.sh" TargetMode="External"/><Relationship Id="rId2" Type="http://schemas.openxmlformats.org/officeDocument/2006/relationships/hyperlink" Target="https://raw.githubusercontent.com/git/git/master/contrib/completion/git-completion.bash" TargetMode="External"/><Relationship Id="rId1" Type="http://schemas.openxmlformats.org/officeDocument/2006/relationships/slideLayout" Target="../slideLayouts/slideLayout2.xml"/><Relationship Id="rId4" Type="http://schemas.openxmlformats.org/officeDocument/2006/relationships/hyperlink" Target="https://www.udacity.com/api/nodes/3341718587/supplemental_media/bash-profile-course/download"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raw.githubusercontent.com/git/git/master/contrib/completion/git-completion.bas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udacity.com/api/nodes/3341718587/supplemental_media/bash-profile-course/download" TargetMode="External"/><Relationship Id="rId4" Type="http://schemas.openxmlformats.org/officeDocument/2006/relationships/hyperlink" Target="https://raw.githubusercontent.com/git/git/master/contrib/completion/git-prompt.s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udacity.github.io/git-styleguid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github/training-kit/blob/master/downloads/github-git-cheat-sheet.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git-scm.com/book/en/Git-Internals-Git-Object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ugmcinnes.com/html-5-asteroi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udacity.com/api/nodes/2960778928/supplemental_media/game-newjs/download?_ga=1.34079078.672083044.1467344711" TargetMode="External"/><Relationship Id="rId4" Type="http://schemas.openxmlformats.org/officeDocument/2006/relationships/hyperlink" Target="https://www.udacity.com/api/nodes/2960778928/supplemental_media/game-oldjs/download?_ga=1.32442489.672083044.1467344711"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help.github.com/articles/dealing-with-line-endings/#platform-al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gliffy.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yuml.me/diagram/activity/draw"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github.com/mathquill/mathquill" TargetMode="External"/><Relationship Id="rId7" Type="http://schemas.openxmlformats.org/officeDocument/2006/relationships/hyperlink" Target="https://github.com/atom/at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github.com/jquery/jquery" TargetMode="External"/><Relationship Id="rId5" Type="http://schemas.openxmlformats.org/officeDocument/2006/relationships/hyperlink" Target="https://github.com/twbs/bootstrap" TargetMode="External"/><Relationship Id="rId4" Type="http://schemas.openxmlformats.org/officeDocument/2006/relationships/hyperlink" Target="https://github.com/ipython/ipython"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help.github.com/articles/caching-your-github-password-in-git"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LarryMad/recipe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udacity.com/api/nodes/3108878699/supplemental_media/sarah-changessh/download?_ga=1.34385894.672083044.1467344711"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www.udacity.com/api/nodes/3106648623/supplemental_media/sarah-changes-2sh/download?_ga=1.238512199.672083044.1467344711"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github.com/udacity/create-your-own-adventu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Find Awesome Open Source Projects </a:t>
            </a:r>
            <a:endParaRPr lang="en-US" dirty="0"/>
          </a:p>
        </p:txBody>
      </p:sp>
      <p:sp>
        <p:nvSpPr>
          <p:cNvPr id="3" name="Subtitle 2"/>
          <p:cNvSpPr>
            <a:spLocks noGrp="1"/>
          </p:cNvSpPr>
          <p:nvPr>
            <p:ph type="subTitle" idx="1"/>
          </p:nvPr>
        </p:nvSpPr>
        <p:spPr>
          <a:xfrm>
            <a:off x="1371600" y="3886200"/>
            <a:ext cx="6400800" cy="2438400"/>
          </a:xfrm>
        </p:spPr>
        <p:txBody>
          <a:bodyPr>
            <a:normAutofit fontScale="85000" lnSpcReduction="10000"/>
          </a:bodyPr>
          <a:lstStyle/>
          <a:p>
            <a:r>
              <a:rPr lang="en-US" dirty="0" smtClean="0"/>
              <a:t>Featuring “Version Control --How to Use </a:t>
            </a:r>
            <a:r>
              <a:rPr lang="en-US" dirty="0" err="1" smtClean="0"/>
              <a:t>Git</a:t>
            </a:r>
            <a:r>
              <a:rPr lang="en-US" dirty="0" smtClean="0"/>
              <a:t> and </a:t>
            </a:r>
            <a:r>
              <a:rPr lang="en-US" dirty="0" err="1" smtClean="0"/>
              <a:t>GitHub</a:t>
            </a:r>
            <a:r>
              <a:rPr lang="en-US" dirty="0" smtClean="0"/>
              <a:t>”</a:t>
            </a:r>
          </a:p>
          <a:p>
            <a:endParaRPr lang="en-US" i="1" dirty="0" smtClean="0"/>
          </a:p>
          <a:p>
            <a:r>
              <a:rPr lang="en-US" i="1" dirty="0" smtClean="0"/>
              <a:t>Credits go </a:t>
            </a:r>
            <a:r>
              <a:rPr lang="en-US" i="1" dirty="0" err="1" smtClean="0"/>
              <a:t>Udacity</a:t>
            </a:r>
            <a:r>
              <a:rPr lang="en-US" i="1" dirty="0" smtClean="0"/>
              <a:t>, I have merely repackaged their content for presentation.</a:t>
            </a:r>
            <a:endParaRPr lang="en-US"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 VCS For Code</a:t>
            </a:r>
            <a:endParaRPr lang="en-US" dirty="0"/>
          </a:p>
        </p:txBody>
      </p:sp>
      <p:graphicFrame>
        <p:nvGraphicFramePr>
          <p:cNvPr id="4" name="Content Placeholder 3"/>
          <p:cNvGraphicFramePr>
            <a:graphicFrameLocks noGrp="1"/>
          </p:cNvGraphicFramePr>
          <p:nvPr>
            <p:ph idx="1"/>
          </p:nvPr>
        </p:nvGraphicFramePr>
        <p:xfrm>
          <a:off x="457200" y="1600200"/>
          <a:ext cx="8229599" cy="3406140"/>
        </p:xfrm>
        <a:graphic>
          <a:graphicData uri="http://schemas.openxmlformats.org/drawingml/2006/table">
            <a:tbl>
              <a:tblPr firstRow="1" bandRow="1">
                <a:tableStyleId>{5C22544A-7EE6-4342-B048-85BDC9FD1C3A}</a:tableStyleId>
              </a:tblPr>
              <a:tblGrid>
                <a:gridCol w="1175657"/>
                <a:gridCol w="1034143"/>
                <a:gridCol w="1143000"/>
                <a:gridCol w="1349828"/>
                <a:gridCol w="1175657"/>
                <a:gridCol w="1175657"/>
                <a:gridCol w="1175657"/>
              </a:tblGrid>
              <a:tr h="495300">
                <a:tc gridSpan="7">
                  <a:txBody>
                    <a:bodyPr/>
                    <a:lstStyle/>
                    <a:p>
                      <a:pPr algn="ctr"/>
                      <a:r>
                        <a:rPr lang="en-US" dirty="0" smtClean="0"/>
                        <a:t>Feature Comparison Chart</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95300">
                <a:tc>
                  <a:txBody>
                    <a:bodyPr/>
                    <a:lstStyle/>
                    <a:p>
                      <a:endParaRPr lang="en-US" dirty="0" smtClean="0"/>
                    </a:p>
                  </a:txBody>
                  <a:tcPr/>
                </a:tc>
                <a:tc>
                  <a:txBody>
                    <a:bodyPr/>
                    <a:lstStyle/>
                    <a:p>
                      <a:r>
                        <a:rPr lang="en-US" dirty="0" smtClean="0"/>
                        <a:t>Any Editor</a:t>
                      </a:r>
                      <a:endParaRPr lang="en-US" dirty="0"/>
                    </a:p>
                  </a:txBody>
                  <a:tcPr/>
                </a:tc>
                <a:tc>
                  <a:txBody>
                    <a:bodyPr/>
                    <a:lstStyle/>
                    <a:p>
                      <a:r>
                        <a:rPr lang="en-US" dirty="0" smtClean="0"/>
                        <a:t>Use</a:t>
                      </a:r>
                      <a:r>
                        <a:rPr lang="en-US" baseline="0" dirty="0" smtClean="0"/>
                        <a:t> offline</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495300">
                <a:tc>
                  <a:txBody>
                    <a:bodyPr/>
                    <a:lstStyle/>
                    <a:p>
                      <a:r>
                        <a:rPr lang="en-US" dirty="0" smtClean="0"/>
                        <a:t>Manual Saving</a:t>
                      </a:r>
                    </a:p>
                  </a:txBody>
                  <a:tcPr/>
                </a:tc>
                <a:tc>
                  <a:txBody>
                    <a:bodyPr/>
                    <a:lstStyle/>
                    <a:p>
                      <a:r>
                        <a:rPr lang="en-US" b="1" dirty="0" smtClean="0"/>
                        <a:t>YES</a:t>
                      </a:r>
                      <a:endParaRPr lang="en-US" b="1" dirty="0"/>
                    </a:p>
                  </a:txBody>
                  <a:tcPr/>
                </a:tc>
                <a:tc>
                  <a:txBody>
                    <a:bodyPr/>
                    <a:lstStyle/>
                    <a:p>
                      <a:r>
                        <a:rPr lang="en-US" b="1" dirty="0" smtClean="0"/>
                        <a:t>YES</a:t>
                      </a:r>
                      <a:endParaRPr lang="en-US" b="1"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95300">
                <a:tc>
                  <a:txBody>
                    <a:bodyPr/>
                    <a:lstStyle/>
                    <a:p>
                      <a:r>
                        <a:rPr lang="en-US" dirty="0" err="1" smtClean="0"/>
                        <a:t>Dropbox</a:t>
                      </a:r>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95300">
                <a:tc>
                  <a:txBody>
                    <a:bodyPr/>
                    <a:lstStyle/>
                    <a:p>
                      <a:r>
                        <a:rPr lang="en-US" dirty="0" smtClean="0"/>
                        <a:t>Google Docs</a:t>
                      </a:r>
                      <a:endParaRPr lang="en-US" dirty="0"/>
                    </a:p>
                  </a:txBody>
                  <a:tcPr/>
                </a:tc>
                <a:tc>
                  <a:txBody>
                    <a:bodyPr/>
                    <a:lstStyle/>
                    <a:p>
                      <a:r>
                        <a:rPr lang="en-US" b="1" dirty="0" smtClean="0"/>
                        <a:t>NO</a:t>
                      </a:r>
                      <a:endParaRPr lang="en-US" b="1" dirty="0"/>
                    </a:p>
                  </a:txBody>
                  <a:tcPr/>
                </a:tc>
                <a:tc>
                  <a:txBody>
                    <a:bodyPr/>
                    <a:lstStyle/>
                    <a:p>
                      <a:r>
                        <a:rPr lang="en-US" b="1" dirty="0" smtClean="0"/>
                        <a:t>NO</a:t>
                      </a:r>
                      <a:endParaRPr lang="en-US" b="1"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495300">
                <a:tc>
                  <a:txBody>
                    <a:bodyPr/>
                    <a:lstStyle/>
                    <a:p>
                      <a:r>
                        <a:rPr lang="en-US" dirty="0" smtClean="0"/>
                        <a:t>Wikipedia</a:t>
                      </a:r>
                      <a:endParaRPr lang="en-US" dirty="0"/>
                    </a:p>
                  </a:txBody>
                  <a:tcPr/>
                </a:tc>
                <a:tc>
                  <a:txBody>
                    <a:bodyPr/>
                    <a:lstStyle/>
                    <a:p>
                      <a:r>
                        <a:rPr lang="en-US" b="1" dirty="0" smtClean="0"/>
                        <a:t>NO</a:t>
                      </a:r>
                      <a:endParaRPr lang="en-US" b="1" dirty="0"/>
                    </a:p>
                  </a:txBody>
                  <a:tcPr/>
                </a:tc>
                <a:tc>
                  <a:txBody>
                    <a:bodyPr/>
                    <a:lstStyle/>
                    <a:p>
                      <a:r>
                        <a:rPr lang="en-US" b="1" dirty="0" smtClean="0"/>
                        <a:t>NO</a:t>
                      </a:r>
                      <a:endParaRPr lang="en-US" b="1"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609600" y="5257800"/>
            <a:ext cx="8001000" cy="1569660"/>
          </a:xfrm>
          <a:prstGeom prst="rect">
            <a:avLst/>
          </a:prstGeom>
          <a:noFill/>
        </p:spPr>
        <p:txBody>
          <a:bodyPr wrap="square" rtlCol="0">
            <a:spAutoFit/>
          </a:bodyPr>
          <a:lstStyle/>
          <a:p>
            <a:r>
              <a:rPr lang="en-US" sz="1600" u="sng" dirty="0" smtClean="0"/>
              <a:t>When to Save:</a:t>
            </a:r>
          </a:p>
          <a:p>
            <a:r>
              <a:rPr lang="en-US" sz="1600" dirty="0" smtClean="0"/>
              <a:t>As a programmer, when would you want to have a version of your code saved?</a:t>
            </a:r>
          </a:p>
          <a:p>
            <a:pPr>
              <a:buFont typeface="Arial" pitchFamily="34" charset="0"/>
              <a:buChar char="•"/>
            </a:pPr>
            <a:r>
              <a:rPr lang="en-US" sz="1600" dirty="0" smtClean="0"/>
              <a:t> At regular intervals (e.g. every hour)</a:t>
            </a:r>
          </a:p>
          <a:p>
            <a:pPr>
              <a:buFont typeface="Arial" pitchFamily="34" charset="0"/>
              <a:buChar char="•"/>
            </a:pPr>
            <a:r>
              <a:rPr lang="en-US" sz="1600" dirty="0" smtClean="0"/>
              <a:t> Whenever a large enough change is made (e.g. 50 lines)</a:t>
            </a:r>
          </a:p>
          <a:p>
            <a:pPr>
              <a:buFont typeface="Arial" pitchFamily="34" charset="0"/>
              <a:buChar char="•"/>
            </a:pPr>
            <a:r>
              <a:rPr lang="en-US" sz="1600" dirty="0" smtClean="0"/>
              <a:t> Whenever there is a long pause in editing</a:t>
            </a:r>
          </a:p>
          <a:p>
            <a:pPr>
              <a:buFont typeface="Arial" pitchFamily="34" charset="0"/>
              <a:buChar char="•"/>
            </a:pPr>
            <a:r>
              <a:rPr lang="en-US" sz="1600" dirty="0" smtClean="0"/>
              <a:t>When you choose to save a version</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a Fork Up-To-Date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Merge Conflicts in Pull Request</a:t>
            </a:r>
          </a:p>
          <a:p>
            <a:pPr lvl="1"/>
            <a:r>
              <a:rPr lang="en-US" dirty="0" smtClean="0"/>
              <a:t>After you fork, and then clone your fork, make your change, and push back to your fork, someone else changes the repository on </a:t>
            </a:r>
            <a:r>
              <a:rPr lang="en-US" dirty="0" err="1" smtClean="0"/>
              <a:t>GitHub</a:t>
            </a:r>
            <a:endParaRPr lang="en-US" dirty="0" smtClean="0"/>
          </a:p>
          <a:p>
            <a:pPr lvl="1"/>
            <a:r>
              <a:rPr lang="en-US" dirty="0" smtClean="0"/>
              <a:t>You need to get their conflicting changes by adding a remote. Origin points to your fork, but you need one that points to the original repository. This is usually called upstream. Then upstream/master will be added into your local repository, and you can merge it with your change.</a:t>
            </a:r>
          </a:p>
          <a:p>
            <a:pPr lvl="1"/>
            <a:r>
              <a:rPr lang="en-US" dirty="0" smtClean="0"/>
              <a:t>Run </a:t>
            </a:r>
            <a:r>
              <a:rPr lang="en-US" dirty="0" err="1" smtClean="0"/>
              <a:t>git</a:t>
            </a:r>
            <a:r>
              <a:rPr lang="en-US" dirty="0" smtClean="0"/>
              <a:t> pull upstream master</a:t>
            </a:r>
          </a:p>
          <a:p>
            <a:pPr lvl="1"/>
            <a:r>
              <a:rPr lang="en-US" dirty="0" smtClean="0"/>
              <a:t>Merge the master branch into your change branch</a:t>
            </a:r>
            <a:endParaRPr lang="en-US" dirty="0" smtClean="0"/>
          </a:p>
          <a:p>
            <a:pPr lvl="1"/>
            <a:r>
              <a:rPr lang="en-US" dirty="0" smtClean="0"/>
              <a:t>Push the master and change branch into the fork</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Summary	</a:t>
            </a:r>
            <a:endParaRPr lang="en-US" dirty="0"/>
          </a:p>
        </p:txBody>
      </p:sp>
      <p:sp>
        <p:nvSpPr>
          <p:cNvPr id="3" name="Content Placeholder 2"/>
          <p:cNvSpPr>
            <a:spLocks noGrp="1"/>
          </p:cNvSpPr>
          <p:nvPr>
            <p:ph idx="1"/>
          </p:nvPr>
        </p:nvSpPr>
        <p:spPr/>
        <p:txBody>
          <a:bodyPr/>
          <a:lstStyle/>
          <a:p>
            <a:r>
              <a:rPr lang="en-US" dirty="0" smtClean="0"/>
              <a:t>Use remotes to push changes up to </a:t>
            </a:r>
            <a:r>
              <a:rPr lang="en-US" dirty="0" err="1" smtClean="0"/>
              <a:t>GitHub</a:t>
            </a:r>
            <a:r>
              <a:rPr lang="en-US" dirty="0" smtClean="0"/>
              <a:t> and pull changes down from other people</a:t>
            </a:r>
          </a:p>
          <a:p>
            <a:r>
              <a:rPr lang="en-US" dirty="0" smtClean="0"/>
              <a:t>Use pull request to collaborate with other people</a:t>
            </a:r>
          </a:p>
          <a:p>
            <a:r>
              <a:rPr lang="en-US" dirty="0" smtClean="0"/>
              <a:t>And now you can use </a:t>
            </a:r>
            <a:r>
              <a:rPr lang="en-US" dirty="0" err="1" smtClean="0"/>
              <a:t>Git</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Commits In </a:t>
            </a:r>
            <a:r>
              <a:rPr lang="en-US" dirty="0" err="1" smtClean="0"/>
              <a:t>Git</a:t>
            </a:r>
            <a:endParaRPr lang="en-US" dirty="0"/>
          </a:p>
        </p:txBody>
      </p:sp>
      <p:sp>
        <p:nvSpPr>
          <p:cNvPr id="3" name="Content Placeholder 2"/>
          <p:cNvSpPr>
            <a:spLocks noGrp="1"/>
          </p:cNvSpPr>
          <p:nvPr>
            <p:ph idx="1"/>
          </p:nvPr>
        </p:nvSpPr>
        <p:spPr>
          <a:xfrm>
            <a:off x="457200" y="1600201"/>
            <a:ext cx="8229600" cy="4038600"/>
          </a:xfrm>
        </p:spPr>
        <p:txBody>
          <a:bodyPr/>
          <a:lstStyle/>
          <a:p>
            <a:endParaRPr lang="en-US" dirty="0"/>
          </a:p>
        </p:txBody>
      </p:sp>
      <p:graphicFrame>
        <p:nvGraphicFramePr>
          <p:cNvPr id="7" name="Content Placeholder 3"/>
          <p:cNvGraphicFramePr>
            <a:graphicFrameLocks/>
          </p:cNvGraphicFramePr>
          <p:nvPr/>
        </p:nvGraphicFramePr>
        <p:xfrm>
          <a:off x="457200" y="1219200"/>
          <a:ext cx="8229599" cy="4396740"/>
        </p:xfrm>
        <a:graphic>
          <a:graphicData uri="http://schemas.openxmlformats.org/drawingml/2006/table">
            <a:tbl>
              <a:tblPr firstRow="1" bandRow="1">
                <a:tableStyleId>{5C22544A-7EE6-4342-B048-85BDC9FD1C3A}</a:tableStyleId>
              </a:tblPr>
              <a:tblGrid>
                <a:gridCol w="1175657"/>
                <a:gridCol w="1034143"/>
                <a:gridCol w="1143000"/>
                <a:gridCol w="1349828"/>
                <a:gridCol w="1175657"/>
                <a:gridCol w="1175657"/>
                <a:gridCol w="1175657"/>
              </a:tblGrid>
              <a:tr h="495300">
                <a:tc gridSpan="7">
                  <a:txBody>
                    <a:bodyPr/>
                    <a:lstStyle/>
                    <a:p>
                      <a:pPr algn="ctr"/>
                      <a:r>
                        <a:rPr lang="en-US" dirty="0" smtClean="0"/>
                        <a:t>Feature Comparison Chart</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95300">
                <a:tc>
                  <a:txBody>
                    <a:bodyPr/>
                    <a:lstStyle/>
                    <a:p>
                      <a:endParaRPr lang="en-US" dirty="0" smtClean="0"/>
                    </a:p>
                  </a:txBody>
                  <a:tcPr/>
                </a:tc>
                <a:tc>
                  <a:txBody>
                    <a:bodyPr/>
                    <a:lstStyle/>
                    <a:p>
                      <a:r>
                        <a:rPr lang="en-US" dirty="0" smtClean="0"/>
                        <a:t>Any Editor</a:t>
                      </a:r>
                      <a:endParaRPr lang="en-US" dirty="0"/>
                    </a:p>
                  </a:txBody>
                  <a:tcPr/>
                </a:tc>
                <a:tc>
                  <a:txBody>
                    <a:bodyPr/>
                    <a:lstStyle/>
                    <a:p>
                      <a:r>
                        <a:rPr lang="en-US" dirty="0" smtClean="0"/>
                        <a:t>Use</a:t>
                      </a:r>
                      <a:r>
                        <a:rPr lang="en-US" baseline="0" dirty="0" smtClean="0"/>
                        <a:t> offline</a:t>
                      </a:r>
                      <a:endParaRPr lang="en-US" dirty="0"/>
                    </a:p>
                  </a:txBody>
                  <a:tcPr/>
                </a:tc>
                <a:tc>
                  <a:txBody>
                    <a:bodyPr/>
                    <a:lstStyle/>
                    <a:p>
                      <a:r>
                        <a:rPr lang="en-US" dirty="0" smtClean="0"/>
                        <a:t>Manual Save</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495300">
                <a:tc>
                  <a:txBody>
                    <a:bodyPr/>
                    <a:lstStyle/>
                    <a:p>
                      <a:r>
                        <a:rPr lang="en-US" dirty="0" smtClean="0"/>
                        <a:t>Manual Saving</a:t>
                      </a:r>
                    </a:p>
                  </a:txBody>
                  <a:tcPr/>
                </a:tc>
                <a:tc>
                  <a:txBody>
                    <a:bodyPr/>
                    <a:lstStyle/>
                    <a:p>
                      <a:r>
                        <a:rPr lang="en-US" b="1" dirty="0" smtClean="0"/>
                        <a:t>YES</a:t>
                      </a:r>
                      <a:endParaRPr lang="en-US" b="1" dirty="0"/>
                    </a:p>
                  </a:txBody>
                  <a:tcPr/>
                </a:tc>
                <a:tc>
                  <a:txBody>
                    <a:bodyPr/>
                    <a:lstStyle/>
                    <a:p>
                      <a:r>
                        <a:rPr lang="en-US" b="1" dirty="0" smtClean="0"/>
                        <a:t>YES</a:t>
                      </a:r>
                      <a:endParaRPr lang="en-US" b="1" dirty="0"/>
                    </a:p>
                  </a:txBody>
                  <a:tcPr/>
                </a:tc>
                <a:tc>
                  <a:txBody>
                    <a:bodyPr/>
                    <a:lstStyle/>
                    <a:p>
                      <a:r>
                        <a:rPr lang="en-US" b="1" dirty="0" smtClean="0"/>
                        <a:t>YES</a:t>
                      </a:r>
                      <a:endParaRPr lang="en-US" b="1" dirty="0"/>
                    </a:p>
                  </a:txBody>
                  <a:tcPr/>
                </a:tc>
                <a:tc>
                  <a:txBody>
                    <a:bodyPr/>
                    <a:lstStyle/>
                    <a:p>
                      <a:endParaRPr lang="en-US"/>
                    </a:p>
                  </a:txBody>
                  <a:tcPr/>
                </a:tc>
                <a:tc>
                  <a:txBody>
                    <a:bodyPr/>
                    <a:lstStyle/>
                    <a:p>
                      <a:endParaRPr lang="en-US"/>
                    </a:p>
                  </a:txBody>
                  <a:tcPr/>
                </a:tc>
                <a:tc>
                  <a:txBody>
                    <a:bodyPr/>
                    <a:lstStyle/>
                    <a:p>
                      <a:endParaRPr lang="en-US"/>
                    </a:p>
                  </a:txBody>
                  <a:tcPr/>
                </a:tc>
              </a:tr>
              <a:tr h="495300">
                <a:tc>
                  <a:txBody>
                    <a:bodyPr/>
                    <a:lstStyle/>
                    <a:p>
                      <a:r>
                        <a:rPr lang="en-US" dirty="0" err="1" smtClean="0"/>
                        <a:t>Dropbox</a:t>
                      </a:r>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c>
                  <a:txBody>
                    <a:bodyPr/>
                    <a:lstStyle/>
                    <a:p>
                      <a:r>
                        <a:rPr lang="en-US" b="1" dirty="0" smtClean="0"/>
                        <a:t>NO</a:t>
                      </a:r>
                      <a:endParaRPr lang="en-US" b="1" dirty="0"/>
                    </a:p>
                  </a:txBody>
                  <a:tcPr/>
                </a:tc>
                <a:tc>
                  <a:txBody>
                    <a:bodyPr/>
                    <a:lstStyle/>
                    <a:p>
                      <a:endParaRPr lang="en-US" dirty="0"/>
                    </a:p>
                  </a:txBody>
                  <a:tcPr/>
                </a:tc>
                <a:tc>
                  <a:txBody>
                    <a:bodyPr/>
                    <a:lstStyle/>
                    <a:p>
                      <a:endParaRPr lang="en-US"/>
                    </a:p>
                  </a:txBody>
                  <a:tcPr/>
                </a:tc>
                <a:tc>
                  <a:txBody>
                    <a:bodyPr/>
                    <a:lstStyle/>
                    <a:p>
                      <a:endParaRPr lang="en-US"/>
                    </a:p>
                  </a:txBody>
                  <a:tcPr/>
                </a:tc>
              </a:tr>
              <a:tr h="495300">
                <a:tc>
                  <a:txBody>
                    <a:bodyPr/>
                    <a:lstStyle/>
                    <a:p>
                      <a:r>
                        <a:rPr lang="en-US" dirty="0" smtClean="0"/>
                        <a:t>Google Docs</a:t>
                      </a:r>
                      <a:endParaRPr lang="en-US" dirty="0"/>
                    </a:p>
                  </a:txBody>
                  <a:tcPr/>
                </a:tc>
                <a:tc>
                  <a:txBody>
                    <a:bodyPr/>
                    <a:lstStyle/>
                    <a:p>
                      <a:r>
                        <a:rPr lang="en-US" b="1" dirty="0" smtClean="0"/>
                        <a:t>NO</a:t>
                      </a:r>
                      <a:endParaRPr lang="en-US" b="1" dirty="0"/>
                    </a:p>
                  </a:txBody>
                  <a:tcPr/>
                </a:tc>
                <a:tc>
                  <a:txBody>
                    <a:bodyPr/>
                    <a:lstStyle/>
                    <a:p>
                      <a:r>
                        <a:rPr lang="en-US" b="1" dirty="0" smtClean="0"/>
                        <a:t>NO</a:t>
                      </a:r>
                      <a:endParaRPr lang="en-US" b="1" dirty="0"/>
                    </a:p>
                  </a:txBody>
                  <a:tcPr/>
                </a:tc>
                <a:tc>
                  <a:txBody>
                    <a:bodyPr/>
                    <a:lstStyle/>
                    <a:p>
                      <a:r>
                        <a:rPr lang="en-US" b="1" dirty="0" smtClean="0"/>
                        <a:t>NO</a:t>
                      </a:r>
                      <a:endParaRPr lang="en-US" b="1" dirty="0"/>
                    </a:p>
                  </a:txBody>
                  <a:tcPr/>
                </a:tc>
                <a:tc>
                  <a:txBody>
                    <a:bodyPr/>
                    <a:lstStyle/>
                    <a:p>
                      <a:endParaRPr lang="en-US" dirty="0"/>
                    </a:p>
                  </a:txBody>
                  <a:tcPr/>
                </a:tc>
                <a:tc>
                  <a:txBody>
                    <a:bodyPr/>
                    <a:lstStyle/>
                    <a:p>
                      <a:endParaRPr lang="en-US"/>
                    </a:p>
                  </a:txBody>
                  <a:tcPr/>
                </a:tc>
                <a:tc>
                  <a:txBody>
                    <a:bodyPr/>
                    <a:lstStyle/>
                    <a:p>
                      <a:endParaRPr lang="en-US" dirty="0"/>
                    </a:p>
                  </a:txBody>
                  <a:tcPr/>
                </a:tc>
              </a:tr>
              <a:tr h="495300">
                <a:tc>
                  <a:txBody>
                    <a:bodyPr/>
                    <a:lstStyle/>
                    <a:p>
                      <a:r>
                        <a:rPr lang="en-US" dirty="0" smtClean="0"/>
                        <a:t>Wikipedia</a:t>
                      </a:r>
                      <a:endParaRPr lang="en-US" dirty="0"/>
                    </a:p>
                  </a:txBody>
                  <a:tcPr/>
                </a:tc>
                <a:tc>
                  <a:txBody>
                    <a:bodyPr/>
                    <a:lstStyle/>
                    <a:p>
                      <a:r>
                        <a:rPr lang="en-US" b="1" dirty="0" smtClean="0"/>
                        <a:t>NO</a:t>
                      </a:r>
                      <a:endParaRPr lang="en-US" b="1" dirty="0"/>
                    </a:p>
                  </a:txBody>
                  <a:tcPr/>
                </a:tc>
                <a:tc>
                  <a:txBody>
                    <a:bodyPr/>
                    <a:lstStyle/>
                    <a:p>
                      <a:r>
                        <a:rPr lang="en-US" b="1" dirty="0" smtClean="0"/>
                        <a:t>NO</a:t>
                      </a:r>
                      <a:endParaRPr lang="en-US" b="1" dirty="0"/>
                    </a:p>
                  </a:txBody>
                  <a:tcPr/>
                </a:tc>
                <a:tc>
                  <a:txBody>
                    <a:bodyPr/>
                    <a:lstStyle/>
                    <a:p>
                      <a:r>
                        <a:rPr lang="en-US" b="1" dirty="0" smtClean="0"/>
                        <a:t>YES</a:t>
                      </a:r>
                      <a:endParaRPr lang="en-US" b="1" dirty="0"/>
                    </a:p>
                  </a:txBody>
                  <a:tcPr/>
                </a:tc>
                <a:tc>
                  <a:txBody>
                    <a:bodyPr/>
                    <a:lstStyle/>
                    <a:p>
                      <a:endParaRPr lang="en-US"/>
                    </a:p>
                  </a:txBody>
                  <a:tcPr/>
                </a:tc>
                <a:tc>
                  <a:txBody>
                    <a:bodyPr/>
                    <a:lstStyle/>
                    <a:p>
                      <a:endParaRPr lang="en-US"/>
                    </a:p>
                  </a:txBody>
                  <a:tcPr/>
                </a:tc>
                <a:tc>
                  <a:txBody>
                    <a:bodyPr/>
                    <a:lstStyle/>
                    <a:p>
                      <a:endParaRPr lang="en-US" dirty="0"/>
                    </a:p>
                  </a:txBody>
                  <a:tcPr/>
                </a:tc>
              </a:tr>
              <a:tr h="495300">
                <a:tc>
                  <a:txBody>
                    <a:bodyPr/>
                    <a:lstStyle/>
                    <a:p>
                      <a:r>
                        <a:rPr lang="en-US" dirty="0" err="1" smtClean="0"/>
                        <a:t>Git</a:t>
                      </a:r>
                      <a:endParaRPr lang="en-US" dirty="0"/>
                    </a:p>
                  </a:txBody>
                  <a:tcPr/>
                </a:tc>
                <a:tc>
                  <a:txBody>
                    <a:bodyPr/>
                    <a:lstStyle/>
                    <a:p>
                      <a:r>
                        <a:rPr lang="en-US" b="1" dirty="0" smtClean="0"/>
                        <a:t>YES</a:t>
                      </a:r>
                      <a:endParaRPr lang="en-US" b="1" dirty="0"/>
                    </a:p>
                  </a:txBody>
                  <a:tcPr/>
                </a:tc>
                <a:tc>
                  <a:txBody>
                    <a:bodyPr/>
                    <a:lstStyle/>
                    <a:p>
                      <a:r>
                        <a:rPr lang="en-US" b="1" dirty="0" smtClean="0"/>
                        <a:t>YES</a:t>
                      </a:r>
                      <a:endParaRPr lang="en-US" b="1" dirty="0"/>
                    </a:p>
                  </a:txBody>
                  <a:tcPr/>
                </a:tc>
                <a:tc>
                  <a:txBody>
                    <a:bodyPr/>
                    <a:lstStyle/>
                    <a:p>
                      <a:r>
                        <a:rPr lang="en-US" b="1" dirty="0" smtClean="0"/>
                        <a:t>YES</a:t>
                      </a:r>
                      <a:endParaRPr lang="en-US" b="1" dirty="0"/>
                    </a:p>
                  </a:txBody>
                  <a:tcPr/>
                </a:tc>
                <a:tc>
                  <a:txBody>
                    <a:bodyPr/>
                    <a:lstStyle/>
                    <a:p>
                      <a:endParaRPr lang="en-US"/>
                    </a:p>
                  </a:txBody>
                  <a:tcPr/>
                </a:tc>
                <a:tc>
                  <a:txBody>
                    <a:bodyPr/>
                    <a:lstStyle/>
                    <a:p>
                      <a:endParaRPr lang="en-US"/>
                    </a:p>
                  </a:txBody>
                  <a:tcPr/>
                </a:tc>
                <a:tc>
                  <a:txBody>
                    <a:bodyPr/>
                    <a:lstStyle/>
                    <a:p>
                      <a:endParaRPr lang="en-US" dirty="0"/>
                    </a:p>
                  </a:txBody>
                  <a:tcPr/>
                </a:tc>
              </a:tr>
              <a:tr h="495300">
                <a:tc>
                  <a:txBody>
                    <a:bodyPr/>
                    <a:lstStyle/>
                    <a:p>
                      <a:r>
                        <a:rPr lang="en-US" dirty="0" err="1" smtClean="0"/>
                        <a:t>SVN</a:t>
                      </a:r>
                      <a:endParaRPr lang="en-US" dirty="0"/>
                    </a:p>
                  </a:txBody>
                  <a:tcPr/>
                </a:tc>
                <a:tc>
                  <a:txBody>
                    <a:bodyPr/>
                    <a:lstStyle/>
                    <a:p>
                      <a:r>
                        <a:rPr lang="en-US" b="1" dirty="0" smtClean="0"/>
                        <a:t>YES</a:t>
                      </a:r>
                      <a:endParaRPr lang="en-US" b="1" dirty="0"/>
                    </a:p>
                  </a:txBody>
                  <a:tcPr/>
                </a:tc>
                <a:tc>
                  <a:txBody>
                    <a:bodyPr/>
                    <a:lstStyle/>
                    <a:p>
                      <a:r>
                        <a:rPr lang="en-US" b="1" dirty="0" smtClean="0"/>
                        <a:t>NO</a:t>
                      </a:r>
                      <a:endParaRPr lang="en-US" b="1" dirty="0"/>
                    </a:p>
                  </a:txBody>
                  <a:tcPr/>
                </a:tc>
                <a:tc>
                  <a:txBody>
                    <a:bodyPr/>
                    <a:lstStyle/>
                    <a:p>
                      <a:r>
                        <a:rPr lang="en-US" b="1" dirty="0" smtClean="0"/>
                        <a:t>YES</a:t>
                      </a:r>
                      <a:endParaRPr lang="en-US" b="1"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TextBox 7"/>
          <p:cNvSpPr txBox="1"/>
          <p:nvPr/>
        </p:nvSpPr>
        <p:spPr>
          <a:xfrm>
            <a:off x="533400" y="5715000"/>
            <a:ext cx="8153400" cy="1200329"/>
          </a:xfrm>
          <a:prstGeom prst="rect">
            <a:avLst/>
          </a:prstGeom>
          <a:noFill/>
        </p:spPr>
        <p:txBody>
          <a:bodyPr wrap="square" rtlCol="0">
            <a:spAutoFit/>
          </a:bodyPr>
          <a:lstStyle/>
          <a:p>
            <a:r>
              <a:rPr lang="en-US" dirty="0" smtClean="0"/>
              <a:t>Commits are user created checkpoints. Examples of commit messages are:</a:t>
            </a:r>
          </a:p>
          <a:p>
            <a:pPr>
              <a:buFont typeface="Arial" pitchFamily="34" charset="0"/>
              <a:buChar char="•"/>
            </a:pPr>
            <a:r>
              <a:rPr lang="en-US" dirty="0" smtClean="0"/>
              <a:t> fix off-by-one bug</a:t>
            </a:r>
          </a:p>
          <a:p>
            <a:pPr>
              <a:buFont typeface="Arial" pitchFamily="34" charset="0"/>
              <a:buChar char="•"/>
            </a:pPr>
            <a:r>
              <a:rPr lang="en-US" dirty="0" smtClean="0"/>
              <a:t> add cool new feature</a:t>
            </a:r>
          </a:p>
          <a:p>
            <a:pPr>
              <a:buFont typeface="Arial" pitchFamily="34" charset="0"/>
              <a:buChar char="•"/>
            </a:pPr>
            <a:r>
              <a:rPr lang="en-US" dirty="0" smtClean="0"/>
              <a:t>Improve user docs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Concept Map</a:t>
            </a:r>
            <a:endParaRPr lang="en-US" dirty="0"/>
          </a:p>
        </p:txBody>
      </p:sp>
      <p:sp>
        <p:nvSpPr>
          <p:cNvPr id="3" name="Content Placeholder 2"/>
          <p:cNvSpPr>
            <a:spLocks noGrp="1"/>
          </p:cNvSpPr>
          <p:nvPr>
            <p:ph idx="1"/>
          </p:nvPr>
        </p:nvSpPr>
        <p:spPr/>
        <p:txBody>
          <a:bodyPr/>
          <a:lstStyle/>
          <a:p>
            <a:endParaRPr lang="en-US"/>
          </a:p>
        </p:txBody>
      </p:sp>
      <p:pic>
        <p:nvPicPr>
          <p:cNvPr id="19458" name="Picture 2" descr="https://lh3.googleusercontent.com/lHT_TwV_pCEroQYaRph66nMNMkpMxIqDm5zGDBr3YG9GJhCvIyjtINGDCPNEGRT2eaJhR34Y1Ug1thZGONSv7Amlz4s0xa_abSUI-SmJvhz92IGPMeTd1vejiK29jqMtyNmMai37qZ8"/>
          <p:cNvPicPr>
            <a:picLocks noChangeAspect="1" noChangeArrowheads="1"/>
          </p:cNvPicPr>
          <p:nvPr/>
        </p:nvPicPr>
        <p:blipFill>
          <a:blip r:embed="rId3" cstate="print"/>
          <a:srcRect/>
          <a:stretch>
            <a:fillRect/>
          </a:stretch>
        </p:blipFill>
        <p:spPr bwMode="auto">
          <a:xfrm>
            <a:off x="457200" y="1600200"/>
            <a:ext cx="8072008" cy="4114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a:t>
            </a:r>
            <a:r>
              <a:rPr lang="en-US" dirty="0" smtClean="0"/>
              <a:t> to View History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Viewing the history of a file on </a:t>
            </a:r>
            <a:r>
              <a:rPr lang="en-US" dirty="0" err="1" smtClean="0"/>
              <a:t>Git</a:t>
            </a:r>
            <a:r>
              <a:rPr lang="en-US" dirty="0" smtClean="0"/>
              <a:t> can be done completely offline (ex. game.js)</a:t>
            </a:r>
          </a:p>
          <a:p>
            <a:pPr lvl="1"/>
            <a:r>
              <a:rPr lang="en-US" dirty="0" err="1" smtClean="0"/>
              <a:t>cd</a:t>
            </a:r>
            <a:r>
              <a:rPr lang="en-US" dirty="0" smtClean="0"/>
              <a:t> version-control/asteroids/</a:t>
            </a:r>
          </a:p>
          <a:p>
            <a:pPr lvl="1"/>
            <a:r>
              <a:rPr lang="en-US" dirty="0" err="1" smtClean="0"/>
              <a:t>git</a:t>
            </a:r>
            <a:r>
              <a:rPr lang="en-US" dirty="0" smtClean="0"/>
              <a:t> log</a:t>
            </a:r>
          </a:p>
          <a:p>
            <a:pPr lvl="2"/>
            <a:r>
              <a:rPr lang="en-US" dirty="0" smtClean="0"/>
              <a:t>Every commit that’s every been made, starting with the most recent	</a:t>
            </a:r>
          </a:p>
          <a:p>
            <a:pPr lvl="3"/>
            <a:r>
              <a:rPr lang="en-US" dirty="0" smtClean="0"/>
              <a:t>ID: </a:t>
            </a:r>
            <a:r>
              <a:rPr lang="en-US" dirty="0" err="1" smtClean="0"/>
              <a:t>Sorta</a:t>
            </a:r>
            <a:r>
              <a:rPr lang="en-US" dirty="0" smtClean="0"/>
              <a:t> like a serial number (unique identifier) </a:t>
            </a:r>
          </a:p>
          <a:p>
            <a:pPr lvl="3"/>
            <a:r>
              <a:rPr lang="en-US" dirty="0" smtClean="0"/>
              <a:t>Author</a:t>
            </a:r>
          </a:p>
          <a:p>
            <a:pPr lvl="3"/>
            <a:r>
              <a:rPr lang="en-US" dirty="0" smtClean="0"/>
              <a:t>Date</a:t>
            </a:r>
          </a:p>
          <a:p>
            <a:pPr lvl="3"/>
            <a:r>
              <a:rPr lang="en-US" dirty="0" smtClean="0"/>
              <a:t>Message: Explains what has changed since the last commit</a:t>
            </a:r>
          </a:p>
          <a:p>
            <a:pPr lvl="1"/>
            <a:r>
              <a:rPr lang="en-US" dirty="0" err="1" smtClean="0"/>
              <a:t>git</a:t>
            </a:r>
            <a:r>
              <a:rPr lang="en-US" dirty="0" smtClean="0"/>
              <a:t> diff commitID#1 commitID#2</a:t>
            </a:r>
          </a:p>
          <a:p>
            <a:pPr lvl="2"/>
            <a:r>
              <a:rPr lang="en-US" dirty="0" smtClean="0"/>
              <a:t>Similar to FC or diff program, but compares different versions of a file within </a:t>
            </a:r>
            <a:r>
              <a:rPr lang="en-US" dirty="0" err="1" smtClean="0"/>
              <a:t>git</a:t>
            </a:r>
            <a:endParaRPr lang="en-US" dirty="0" smtClean="0"/>
          </a:p>
          <a:p>
            <a:pPr lvl="2"/>
            <a:r>
              <a:rPr lang="en-US" dirty="0" smtClean="0"/>
              <a:t>Output is similar to the output from diff</a:t>
            </a:r>
          </a:p>
          <a:p>
            <a:pPr lvl="2"/>
            <a:r>
              <a:rPr lang="en-US" dirty="0" smtClean="0"/>
              <a:t>Colorized!!!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Map: diff</a:t>
            </a:r>
            <a:endParaRPr lang="en-US" dirty="0"/>
          </a:p>
        </p:txBody>
      </p:sp>
      <p:sp>
        <p:nvSpPr>
          <p:cNvPr id="3" name="Content Placeholder 2"/>
          <p:cNvSpPr>
            <a:spLocks noGrp="1"/>
          </p:cNvSpPr>
          <p:nvPr>
            <p:ph idx="1"/>
          </p:nvPr>
        </p:nvSpPr>
        <p:spPr/>
        <p:txBody>
          <a:bodyPr/>
          <a:lstStyle/>
          <a:p>
            <a:r>
              <a:rPr lang="en-US" dirty="0" smtClean="0"/>
              <a:t>If we were to put “</a:t>
            </a:r>
            <a:r>
              <a:rPr lang="en-US" dirty="0" err="1" smtClean="0"/>
              <a:t>git</a:t>
            </a:r>
            <a:r>
              <a:rPr lang="en-US" dirty="0" smtClean="0"/>
              <a:t> diff” on the map, which of the following existing concept(s) would we connect with it?</a:t>
            </a:r>
          </a:p>
          <a:p>
            <a:pPr lvl="1"/>
            <a:r>
              <a:rPr lang="en-US" dirty="0" smtClean="0"/>
              <a:t>commit</a:t>
            </a:r>
          </a:p>
          <a:p>
            <a:pPr lvl="1"/>
            <a:r>
              <a:rPr lang="en-US" dirty="0" smtClean="0"/>
              <a:t>Google Docs</a:t>
            </a:r>
          </a:p>
          <a:p>
            <a:pPr lvl="1"/>
            <a:r>
              <a:rPr lang="en-US" dirty="0" err="1" smtClean="0"/>
              <a:t>git</a:t>
            </a:r>
            <a:endParaRPr lang="en-US" dirty="0" smtClean="0"/>
          </a:p>
          <a:p>
            <a:pPr lvl="1"/>
            <a:r>
              <a:rPr lang="en-US" dirty="0" smtClean="0"/>
              <a:t>Version Control</a:t>
            </a:r>
            <a:endParaRPr lang="en-US" dirty="0"/>
          </a:p>
        </p:txBody>
      </p:sp>
      <p:pic>
        <p:nvPicPr>
          <p:cNvPr id="4" name="Picture 2" descr="https://lh3.googleusercontent.com/lHT_TwV_pCEroQYaRph66nMNMkpMxIqDm5zGDBr3YG9GJhCvIyjtINGDCPNEGRT2eaJhR34Y1Ug1thZGONSv7Amlz4s0xa_abSUI-SmJvhz92IGPMeTd1vejiK29jqMtyNmMai37qZ8"/>
          <p:cNvPicPr>
            <a:picLocks noChangeAspect="1" noChangeArrowheads="1"/>
          </p:cNvPicPr>
          <p:nvPr/>
        </p:nvPicPr>
        <p:blipFill>
          <a:blip r:embed="rId3" cstate="print"/>
          <a:srcRect/>
          <a:stretch>
            <a:fillRect/>
          </a:stretch>
        </p:blipFill>
        <p:spPr bwMode="auto">
          <a:xfrm>
            <a:off x="3962400" y="2971800"/>
            <a:ext cx="4643008" cy="236682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Commit Per Logical Change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How Often to Commit</a:t>
            </a:r>
          </a:p>
          <a:p>
            <a:pPr lvl="1"/>
            <a:r>
              <a:rPr lang="en-US" dirty="0" smtClean="0"/>
              <a:t>Since you can choose when to make a commit, you might be wondering how often to commit your changes.</a:t>
            </a:r>
          </a:p>
          <a:p>
            <a:pPr lvl="1"/>
            <a:r>
              <a:rPr lang="en-US" dirty="0" smtClean="0"/>
              <a:t>A good rule of thumb is to make </a:t>
            </a:r>
            <a:r>
              <a:rPr lang="en-US" i="1" dirty="0" smtClean="0"/>
              <a:t>one commit per logical change.</a:t>
            </a:r>
          </a:p>
          <a:p>
            <a:r>
              <a:rPr lang="en-US" dirty="0" smtClean="0"/>
              <a:t>Commit Size</a:t>
            </a:r>
          </a:p>
          <a:p>
            <a:pPr lvl="1"/>
            <a:r>
              <a:rPr lang="en-US" dirty="0" smtClean="0"/>
              <a:t>You commit all the changes required to add a new feature, which you’ve been working on for a week. You haven’t committed since you started working on it. (Too Big)</a:t>
            </a:r>
          </a:p>
          <a:p>
            <a:pPr lvl="1"/>
            <a:r>
              <a:rPr lang="en-US" dirty="0" smtClean="0"/>
              <a:t>You find three typos in your README. You fix and commit the first. (Too Small)</a:t>
            </a:r>
          </a:p>
          <a:p>
            <a:pPr lvl="1"/>
            <a:r>
              <a:rPr lang="en-US" dirty="0" smtClean="0"/>
              <a:t>You commit all the changes required to add a new feature, which you’ve been working on for an hour. (Just Right)</a:t>
            </a:r>
          </a:p>
          <a:p>
            <a:pPr lvl="1"/>
            <a:r>
              <a:rPr lang="en-US" dirty="0" smtClean="0"/>
              <a:t>You fix two small bugs in different functions and commit them both at once. (Too Big)</a:t>
            </a:r>
          </a:p>
          <a:p>
            <a:r>
              <a:rPr lang="en-US" dirty="0" smtClean="0"/>
              <a:t>It’s always a judgment call!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Manual Commits</a:t>
            </a:r>
            <a:endParaRPr lang="en-US" dirty="0"/>
          </a:p>
        </p:txBody>
      </p:sp>
      <p:sp>
        <p:nvSpPr>
          <p:cNvPr id="3" name="Content Placeholder 2"/>
          <p:cNvSpPr>
            <a:spLocks noGrp="1"/>
          </p:cNvSpPr>
          <p:nvPr>
            <p:ph idx="1"/>
          </p:nvPr>
        </p:nvSpPr>
        <p:spPr/>
        <p:txBody>
          <a:bodyPr/>
          <a:lstStyle/>
          <a:p>
            <a:r>
              <a:rPr lang="en-US" b="1" dirty="0" smtClean="0"/>
              <a:t>What do you think are the pros and cons of manually choosing when to create a commit, like you do in </a:t>
            </a:r>
            <a:r>
              <a:rPr lang="en-US" b="1" dirty="0" err="1" smtClean="0"/>
              <a:t>Git</a:t>
            </a:r>
            <a:r>
              <a:rPr lang="en-US" b="1" dirty="0" smtClean="0"/>
              <a:t>, </a:t>
            </a:r>
            <a:r>
              <a:rPr lang="en-US" b="1" dirty="0" err="1" smtClean="0"/>
              <a:t>vs</a:t>
            </a:r>
            <a:r>
              <a:rPr lang="en-US" b="1" dirty="0" smtClean="0"/>
              <a:t> having versions automatically saved, like Google Docs does?</a:t>
            </a:r>
          </a:p>
          <a:p>
            <a:r>
              <a:rPr lang="en-US" dirty="0" smtClean="0"/>
              <a:t>Update your document.</a:t>
            </a:r>
          </a:p>
          <a:p>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Across Multiple Files</a:t>
            </a:r>
            <a:endParaRPr lang="en-US" dirty="0"/>
          </a:p>
        </p:txBody>
      </p:sp>
      <p:sp>
        <p:nvSpPr>
          <p:cNvPr id="3" name="Content Placeholder 2"/>
          <p:cNvSpPr>
            <a:spLocks noGrp="1"/>
          </p:cNvSpPr>
          <p:nvPr>
            <p:ph idx="1"/>
          </p:nvPr>
        </p:nvSpPr>
        <p:spPr/>
        <p:txBody>
          <a:bodyPr/>
          <a:lstStyle/>
          <a:p>
            <a:r>
              <a:rPr lang="en-US" dirty="0" smtClean="0"/>
              <a:t>Tracking across files</a:t>
            </a:r>
          </a:p>
          <a:p>
            <a:pPr lvl="2"/>
            <a:r>
              <a:rPr lang="en-US" dirty="0" smtClean="0"/>
              <a:t>E.g., Function in one file, call to that function in another file. If you add an argument to the function, you’ll need to change code in both files</a:t>
            </a:r>
          </a:p>
          <a:p>
            <a:pPr lvl="1"/>
            <a:r>
              <a:rPr lang="en-US" dirty="0" smtClean="0"/>
              <a:t>Where does it make sense to track multiple files together rather than separately?</a:t>
            </a:r>
          </a:p>
          <a:p>
            <a:pPr lvl="2"/>
            <a:r>
              <a:rPr lang="en-US" dirty="0" smtClean="0"/>
              <a:t>Competition-style coding	</a:t>
            </a:r>
          </a:p>
          <a:p>
            <a:pPr lvl="2"/>
            <a:r>
              <a:rPr lang="en-US" dirty="0" smtClean="0"/>
              <a:t>html and </a:t>
            </a:r>
            <a:r>
              <a:rPr lang="en-US" dirty="0" err="1" smtClean="0"/>
              <a:t>css</a:t>
            </a:r>
            <a:r>
              <a:rPr lang="en-US" dirty="0" smtClean="0"/>
              <a:t> files that make up a webpage (yes)</a:t>
            </a:r>
          </a:p>
          <a:p>
            <a:pPr lvl="2"/>
            <a:r>
              <a:rPr lang="en-US" dirty="0" smtClean="0"/>
              <a:t>Photos you have </a:t>
            </a:r>
            <a:r>
              <a:rPr lang="en-US" dirty="0" err="1" smtClean="0"/>
              <a:t>photoshopped</a:t>
            </a:r>
            <a:endParaRPr lang="en-US" dirty="0" smtClean="0"/>
          </a:p>
          <a:p>
            <a:pPr lvl="2"/>
            <a:r>
              <a:rPr lang="en-US" dirty="0" smtClean="0"/>
              <a:t>A novel, split up by chapter (could go either way)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Commits Across Multiple Files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Commits with Multiples Files</a:t>
            </a:r>
          </a:p>
          <a:p>
            <a:pPr lvl="1"/>
            <a:r>
              <a:rPr lang="en-US" dirty="0" err="1" smtClean="0"/>
              <a:t>Git</a:t>
            </a:r>
            <a:r>
              <a:rPr lang="en-US" dirty="0" smtClean="0"/>
              <a:t> calls this collection of files is called a repository</a:t>
            </a:r>
          </a:p>
          <a:p>
            <a:pPr lvl="1"/>
            <a:r>
              <a:rPr lang="en-US" dirty="0" smtClean="0"/>
              <a:t>When you make a commit, you save a version of every file in your repository</a:t>
            </a:r>
          </a:p>
          <a:p>
            <a:pPr lvl="2"/>
            <a:r>
              <a:rPr lang="en-US" dirty="0" smtClean="0"/>
              <a:t>Tracks the state of game.js, index.html, index.css; even if you don’t change all of them.</a:t>
            </a:r>
          </a:p>
          <a:p>
            <a:r>
              <a:rPr lang="en-US" dirty="0" err="1" smtClean="0"/>
              <a:t>git</a:t>
            </a:r>
            <a:r>
              <a:rPr lang="en-US" dirty="0" smtClean="0"/>
              <a:t> log --stat </a:t>
            </a:r>
          </a:p>
          <a:p>
            <a:pPr lvl="1"/>
            <a:r>
              <a:rPr lang="en-US" dirty="0" smtClean="0"/>
              <a:t>Gives some statistics about which files changed.</a:t>
            </a:r>
          </a:p>
          <a:p>
            <a:pPr lvl="1"/>
            <a:r>
              <a:rPr lang="en-US" dirty="0" smtClean="0"/>
              <a:t>Green plus signs  = additions</a:t>
            </a:r>
          </a:p>
          <a:p>
            <a:pPr lvl="1"/>
            <a:r>
              <a:rPr lang="en-US" dirty="0" smtClean="0"/>
              <a:t>Red minus signs = deletions</a:t>
            </a:r>
          </a:p>
          <a:p>
            <a:pPr lvl="1"/>
            <a:r>
              <a:rPr lang="en-US" dirty="0" smtClean="0"/>
              <a:t>Some commits affect more than one file</a:t>
            </a:r>
          </a:p>
          <a:p>
            <a:r>
              <a:rPr lang="en-US" dirty="0" err="1" smtClean="0"/>
              <a:t>git</a:t>
            </a:r>
            <a:r>
              <a:rPr lang="en-US" dirty="0" smtClean="0"/>
              <a:t> diff commitID#1 commitID#2	</a:t>
            </a:r>
          </a:p>
          <a:p>
            <a:pPr lvl="1"/>
            <a:r>
              <a:rPr lang="en-US" dirty="0" smtClean="0"/>
              <a:t>File changed followed by a summary of the changes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Multi-File Commits</a:t>
            </a:r>
            <a:endParaRPr lang="en-US" dirty="0"/>
          </a:p>
        </p:txBody>
      </p:sp>
      <p:sp>
        <p:nvSpPr>
          <p:cNvPr id="3" name="Content Placeholder 2"/>
          <p:cNvSpPr>
            <a:spLocks noGrp="1"/>
          </p:cNvSpPr>
          <p:nvPr>
            <p:ph idx="1"/>
          </p:nvPr>
        </p:nvSpPr>
        <p:spPr/>
        <p:txBody>
          <a:bodyPr/>
          <a:lstStyle/>
          <a:p>
            <a:r>
              <a:rPr lang="en-US" b="1" dirty="0" smtClean="0"/>
              <a:t>Why do you think some version control systems, like </a:t>
            </a:r>
            <a:r>
              <a:rPr lang="en-US" b="1" dirty="0" err="1" smtClean="0"/>
              <a:t>Git</a:t>
            </a:r>
            <a:r>
              <a:rPr lang="en-US" b="1" dirty="0" smtClean="0"/>
              <a:t>, allow saving multiple files in one commit, while others, like Google Docs, treat each file separately?</a:t>
            </a:r>
          </a:p>
          <a:p>
            <a:r>
              <a:rPr lang="en-US" dirty="0" smtClean="0"/>
              <a:t>Update your document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Part 1 </a:t>
            </a:r>
            <a:endParaRPr lang="en-US" dirty="0"/>
          </a:p>
        </p:txBody>
      </p:sp>
      <p:sp>
        <p:nvSpPr>
          <p:cNvPr id="3" name="Content Placeholder 2"/>
          <p:cNvSpPr>
            <a:spLocks noGrp="1"/>
          </p:cNvSpPr>
          <p:nvPr>
            <p:ph idx="1"/>
          </p:nvPr>
        </p:nvSpPr>
        <p:spPr/>
        <p:txBody>
          <a:bodyPr>
            <a:normAutofit/>
          </a:bodyPr>
          <a:lstStyle/>
          <a:p>
            <a:r>
              <a:rPr lang="en-US" dirty="0" smtClean="0"/>
              <a:t>We’ll cover the concept of version control</a:t>
            </a:r>
          </a:p>
          <a:p>
            <a:pPr lvl="1"/>
            <a:r>
              <a:rPr lang="en-US" dirty="0" err="1" smtClean="0"/>
              <a:t>Sorta</a:t>
            </a:r>
            <a:r>
              <a:rPr lang="en-US" dirty="0" smtClean="0"/>
              <a:t> like having a giant undo button for your projects</a:t>
            </a:r>
          </a:p>
          <a:p>
            <a:pPr lvl="1"/>
            <a:r>
              <a:rPr lang="en-US" dirty="0" smtClean="0"/>
              <a:t>Save different versions of your files at different points in time</a:t>
            </a:r>
          </a:p>
          <a:p>
            <a:pPr lvl="2"/>
            <a:r>
              <a:rPr lang="en-US" dirty="0" smtClean="0"/>
              <a:t>Restore previous versions</a:t>
            </a:r>
          </a:p>
          <a:p>
            <a:pPr lvl="2"/>
            <a:r>
              <a:rPr lang="en-US" dirty="0" smtClean="0"/>
              <a:t>Compare to previous versions</a:t>
            </a:r>
          </a:p>
          <a:p>
            <a:pPr lvl="1"/>
            <a:r>
              <a:rPr lang="en-US" dirty="0" smtClean="0"/>
              <a:t>Makes it easier to collaborate</a:t>
            </a:r>
          </a:p>
          <a:p>
            <a:pPr lvl="2"/>
            <a:r>
              <a:rPr lang="en-US" dirty="0" smtClean="0"/>
              <a:t>Better than sending big zip files back and forth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If you already have </a:t>
            </a:r>
            <a:r>
              <a:rPr lang="en-US" dirty="0" err="1" smtClean="0"/>
              <a:t>Git</a:t>
            </a:r>
            <a:r>
              <a:rPr lang="en-US" dirty="0" smtClean="0"/>
              <a:t> installed, check it’s version using the command </a:t>
            </a:r>
            <a:r>
              <a:rPr lang="en-US" u="sng" dirty="0" err="1" smtClean="0"/>
              <a:t>git</a:t>
            </a:r>
            <a:r>
              <a:rPr lang="en-US" u="sng" dirty="0" smtClean="0"/>
              <a:t> --version</a:t>
            </a:r>
            <a:r>
              <a:rPr lang="en-US" dirty="0" smtClean="0"/>
              <a:t> (1.8)</a:t>
            </a:r>
          </a:p>
          <a:p>
            <a:r>
              <a:rPr lang="en-US" dirty="0" smtClean="0"/>
              <a:t>Otherwise install/upgrade </a:t>
            </a:r>
            <a:r>
              <a:rPr lang="en-US" dirty="0" err="1" smtClean="0"/>
              <a:t>Git</a:t>
            </a:r>
            <a:r>
              <a:rPr lang="en-US" dirty="0" smtClean="0"/>
              <a:t> here </a:t>
            </a:r>
            <a:r>
              <a:rPr lang="en-US" dirty="0" smtClean="0">
                <a:hlinkClick r:id="rId2"/>
              </a:rPr>
              <a:t>https://git-scm.com/downloads</a:t>
            </a:r>
            <a:endParaRPr lang="en-US" dirty="0" smtClean="0"/>
          </a:p>
          <a:p>
            <a:r>
              <a:rPr lang="en-US" dirty="0" smtClean="0"/>
              <a:t>Let me know if you have any problems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and Exploring the Repo</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Cloning a Repository</a:t>
            </a:r>
          </a:p>
          <a:p>
            <a:pPr lvl="1"/>
            <a:r>
              <a:rPr lang="en-US" dirty="0" err="1" smtClean="0"/>
              <a:t>git</a:t>
            </a:r>
            <a:r>
              <a:rPr lang="en-US" dirty="0" smtClean="0"/>
              <a:t> clone </a:t>
            </a:r>
            <a:r>
              <a:rPr lang="en-US" dirty="0" err="1" smtClean="0"/>
              <a:t>RepositoryURL</a:t>
            </a:r>
            <a:endParaRPr lang="en-US" dirty="0" smtClean="0"/>
          </a:p>
          <a:p>
            <a:r>
              <a:rPr lang="en-US" dirty="0" smtClean="0"/>
              <a:t>Asteroids URL</a:t>
            </a:r>
          </a:p>
          <a:p>
            <a:pPr lvl="1"/>
            <a:r>
              <a:rPr lang="en-US" dirty="0" smtClean="0">
                <a:hlinkClick r:id="rId3"/>
              </a:rPr>
              <a:t>https://github.com/udacity/asteroids.git</a:t>
            </a:r>
            <a:endParaRPr lang="en-US" dirty="0" smtClean="0"/>
          </a:p>
          <a:p>
            <a:r>
              <a:rPr lang="en-US" dirty="0" smtClean="0"/>
              <a:t>Exiting </a:t>
            </a:r>
            <a:r>
              <a:rPr lang="en-US" dirty="0" err="1" smtClean="0"/>
              <a:t>git</a:t>
            </a:r>
            <a:r>
              <a:rPr lang="en-US" dirty="0" smtClean="0"/>
              <a:t> log</a:t>
            </a:r>
          </a:p>
          <a:p>
            <a:pPr lvl="1"/>
            <a:r>
              <a:rPr lang="en-US" dirty="0" smtClean="0"/>
              <a:t>To stop viewing </a:t>
            </a:r>
            <a:r>
              <a:rPr lang="en-US" dirty="0" err="1" smtClean="0"/>
              <a:t>git</a:t>
            </a:r>
            <a:r>
              <a:rPr lang="en-US" dirty="0" smtClean="0"/>
              <a:t> log, press q (stands for quit)</a:t>
            </a:r>
          </a:p>
          <a:p>
            <a:r>
              <a:rPr lang="en-US" dirty="0" smtClean="0"/>
              <a:t>Getting colored Output	</a:t>
            </a:r>
          </a:p>
          <a:p>
            <a:pPr lvl="1"/>
            <a:r>
              <a:rPr lang="en-US" dirty="0" smtClean="0"/>
              <a:t>Run </a:t>
            </a:r>
            <a:r>
              <a:rPr lang="en-US" dirty="0" err="1" smtClean="0"/>
              <a:t>git</a:t>
            </a:r>
            <a:r>
              <a:rPr lang="en-US" dirty="0" smtClean="0"/>
              <a:t> </a:t>
            </a:r>
            <a:r>
              <a:rPr lang="en-US" dirty="0" err="1" smtClean="0"/>
              <a:t>config</a:t>
            </a:r>
            <a:r>
              <a:rPr lang="en-US" dirty="0" smtClean="0"/>
              <a:t> --global </a:t>
            </a:r>
            <a:r>
              <a:rPr lang="en-US" dirty="0" err="1" smtClean="0"/>
              <a:t>color.ui</a:t>
            </a:r>
            <a:r>
              <a:rPr lang="en-US" dirty="0" smtClean="0"/>
              <a:t> auto</a:t>
            </a:r>
          </a:p>
          <a:p>
            <a:r>
              <a:rPr lang="en-US" dirty="0" smtClean="0"/>
              <a:t>Copying and Pasting from the Command Line</a:t>
            </a:r>
          </a:p>
          <a:p>
            <a:pPr lvl="1"/>
            <a:r>
              <a:rPr lang="en-US" dirty="0" smtClean="0"/>
              <a:t>Windows: 	</a:t>
            </a:r>
            <a:r>
              <a:rPr lang="en-US" dirty="0" err="1" smtClean="0"/>
              <a:t>Cntl</a:t>
            </a:r>
            <a:r>
              <a:rPr lang="en-US" dirty="0" smtClean="0"/>
              <a:t> + Shift + Insert (enable </a:t>
            </a:r>
            <a:r>
              <a:rPr lang="en-US" dirty="0" err="1" smtClean="0"/>
              <a:t>QuickEdit</a:t>
            </a:r>
            <a:r>
              <a:rPr lang="en-US" dirty="0" smtClean="0"/>
              <a:t>)</a:t>
            </a:r>
          </a:p>
          <a:p>
            <a:pPr lvl="1"/>
            <a:r>
              <a:rPr lang="en-US" dirty="0" smtClean="0"/>
              <a:t>Mac:		</a:t>
            </a:r>
            <a:r>
              <a:rPr lang="en-US" dirty="0" err="1" smtClean="0"/>
              <a:t>Cmd</a:t>
            </a:r>
            <a:r>
              <a:rPr lang="en-US" dirty="0" smtClean="0"/>
              <a:t> + C, </a:t>
            </a:r>
            <a:r>
              <a:rPr lang="en-US" dirty="0" err="1" smtClean="0"/>
              <a:t>Cmd</a:t>
            </a:r>
            <a:r>
              <a:rPr lang="en-US" dirty="0" smtClean="0"/>
              <a:t> + V</a:t>
            </a:r>
          </a:p>
          <a:p>
            <a:pPr lvl="1"/>
            <a:r>
              <a:rPr lang="en-US" dirty="0" err="1" smtClean="0"/>
              <a:t>Ubuntu</a:t>
            </a:r>
            <a:r>
              <a:rPr lang="en-US" dirty="0" smtClean="0"/>
              <a:t>:		</a:t>
            </a:r>
            <a:r>
              <a:rPr lang="en-US" dirty="0" err="1" smtClean="0"/>
              <a:t>Cntl</a:t>
            </a:r>
            <a:r>
              <a:rPr lang="en-US" dirty="0" smtClean="0"/>
              <a:t> + Shift + C, </a:t>
            </a:r>
            <a:r>
              <a:rPr lang="en-US" dirty="0" err="1" smtClean="0"/>
              <a:t>Cntl</a:t>
            </a:r>
            <a:r>
              <a:rPr lang="en-US" dirty="0" smtClean="0"/>
              <a:t> + Shift + V</a:t>
            </a:r>
          </a:p>
          <a:p>
            <a:r>
              <a:rPr lang="en-US" dirty="0" smtClean="0"/>
              <a:t>Using </a:t>
            </a:r>
            <a:r>
              <a:rPr lang="en-US" dirty="0" err="1" smtClean="0"/>
              <a:t>git</a:t>
            </a:r>
            <a:r>
              <a:rPr lang="en-US" dirty="0" smtClean="0"/>
              <a:t> log and </a:t>
            </a:r>
            <a:r>
              <a:rPr lang="en-US" dirty="0" err="1" smtClean="0"/>
              <a:t>git</a:t>
            </a:r>
            <a:r>
              <a:rPr lang="en-US" dirty="0" smtClean="0"/>
              <a:t> diff</a:t>
            </a:r>
          </a:p>
          <a:p>
            <a:pPr lvl="1"/>
            <a:r>
              <a:rPr lang="en-US" dirty="0" smtClean="0"/>
              <a:t>Running </a:t>
            </a:r>
            <a:r>
              <a:rPr lang="en-US" dirty="0" err="1" smtClean="0"/>
              <a:t>git</a:t>
            </a:r>
            <a:r>
              <a:rPr lang="en-US" dirty="0" smtClean="0"/>
              <a:t> log shows a list of the recent commits with info about them</a:t>
            </a:r>
          </a:p>
          <a:p>
            <a:pPr lvl="1"/>
            <a:r>
              <a:rPr lang="en-US" dirty="0" smtClean="0"/>
              <a:t>Running </a:t>
            </a:r>
            <a:r>
              <a:rPr lang="en-US" dirty="0" err="1" smtClean="0"/>
              <a:t>git</a:t>
            </a:r>
            <a:r>
              <a:rPr lang="en-US" dirty="0" smtClean="0"/>
              <a:t> diff followed by the two commit </a:t>
            </a:r>
            <a:r>
              <a:rPr lang="en-US" dirty="0" err="1" smtClean="0"/>
              <a:t>ID’s</a:t>
            </a:r>
            <a:r>
              <a:rPr lang="en-US" dirty="0" smtClean="0"/>
              <a:t> compares the two versions</a:t>
            </a:r>
          </a:p>
          <a:p>
            <a:r>
              <a:rPr lang="en-US" dirty="0" smtClean="0"/>
              <a:t>Entering commit IDs</a:t>
            </a:r>
          </a:p>
          <a:p>
            <a:pPr lvl="1"/>
            <a:r>
              <a:rPr lang="en-US" dirty="0" smtClean="0"/>
              <a:t>It’s easier to enter just the first four or more characters of the </a:t>
            </a:r>
            <a:r>
              <a:rPr lang="en-US" dirty="0" err="1" smtClean="0"/>
              <a:t>commitID</a:t>
            </a:r>
            <a:r>
              <a:rPr lang="en-US" dirty="0" smtClean="0"/>
              <a:t> rather than the entire commit ID.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Using </a:t>
            </a:r>
            <a:r>
              <a:rPr lang="en-US" dirty="0" err="1" smtClean="0"/>
              <a:t>Git</a:t>
            </a:r>
            <a:r>
              <a:rPr lang="en-US" dirty="0" smtClean="0"/>
              <a:t> to View History</a:t>
            </a:r>
            <a:endParaRPr lang="en-US" dirty="0"/>
          </a:p>
        </p:txBody>
      </p:sp>
      <p:sp>
        <p:nvSpPr>
          <p:cNvPr id="3" name="Content Placeholder 2"/>
          <p:cNvSpPr>
            <a:spLocks noGrp="1"/>
          </p:cNvSpPr>
          <p:nvPr>
            <p:ph idx="1"/>
          </p:nvPr>
        </p:nvSpPr>
        <p:spPr/>
        <p:txBody>
          <a:bodyPr/>
          <a:lstStyle/>
          <a:p>
            <a:r>
              <a:rPr lang="en-US" b="1" dirty="0" smtClean="0"/>
              <a:t>How can you use the commands </a:t>
            </a:r>
            <a:r>
              <a:rPr lang="en-US" b="1" dirty="0" err="1" smtClean="0"/>
              <a:t>git</a:t>
            </a:r>
            <a:r>
              <a:rPr lang="en-US" b="1" dirty="0" smtClean="0"/>
              <a:t> log and </a:t>
            </a:r>
            <a:r>
              <a:rPr lang="en-US" b="1" dirty="0" err="1" smtClean="0"/>
              <a:t>git</a:t>
            </a:r>
            <a:r>
              <a:rPr lang="en-US" b="1" dirty="0" smtClean="0"/>
              <a:t> diff to view the history of files?</a:t>
            </a:r>
          </a:p>
          <a:p>
            <a:r>
              <a:rPr lang="en-US" dirty="0" smtClean="0"/>
              <a:t>Update your document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 Map: Repository, Clone, Log</a:t>
            </a:r>
            <a:endParaRPr lang="en-US" dirty="0"/>
          </a:p>
        </p:txBody>
      </p:sp>
      <p:pic>
        <p:nvPicPr>
          <p:cNvPr id="32770" name="Picture 2"/>
          <p:cNvPicPr>
            <a:picLocks noGrp="1" noChangeAspect="1" noChangeArrowheads="1"/>
          </p:cNvPicPr>
          <p:nvPr>
            <p:ph idx="1"/>
          </p:nvPr>
        </p:nvPicPr>
        <p:blipFill>
          <a:blip r:embed="rId3" cstate="print"/>
          <a:srcRect/>
          <a:stretch>
            <a:fillRect/>
          </a:stretch>
        </p:blipFill>
        <p:spPr bwMode="auto">
          <a:xfrm>
            <a:off x="1900237" y="2558256"/>
            <a:ext cx="5343525" cy="2609850"/>
          </a:xfrm>
          <a:prstGeom prst="rect">
            <a:avLst/>
          </a:prstGeom>
          <a:noFill/>
          <a:ln w="9525">
            <a:noFill/>
            <a:miter lim="800000"/>
            <a:headEnd/>
            <a:tailEnd/>
          </a:ln>
          <a:effectLst/>
        </p:spPr>
      </p:pic>
      <p:sp>
        <p:nvSpPr>
          <p:cNvPr id="5" name="TextBox 4"/>
          <p:cNvSpPr txBox="1"/>
          <p:nvPr/>
        </p:nvSpPr>
        <p:spPr>
          <a:xfrm>
            <a:off x="685800" y="5257800"/>
            <a:ext cx="7924800" cy="369332"/>
          </a:xfrm>
          <a:prstGeom prst="rect">
            <a:avLst/>
          </a:prstGeom>
          <a:noFill/>
        </p:spPr>
        <p:txBody>
          <a:bodyPr wrap="square" rtlCol="0">
            <a:spAutoFit/>
          </a:bodyPr>
          <a:lstStyle/>
          <a:p>
            <a:r>
              <a:rPr lang="en-US" dirty="0" smtClean="0"/>
              <a:t>Which concepts should log be connected to?</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Errors And Warnings</a:t>
            </a:r>
            <a:endParaRPr lang="en-US" dirty="0"/>
          </a:p>
        </p:txBody>
      </p:sp>
      <p:sp>
        <p:nvSpPr>
          <p:cNvPr id="3" name="Content Placeholder 2"/>
          <p:cNvSpPr>
            <a:spLocks noGrp="1"/>
          </p:cNvSpPr>
          <p:nvPr>
            <p:ph idx="1"/>
          </p:nvPr>
        </p:nvSpPr>
        <p:spPr/>
        <p:txBody>
          <a:bodyPr/>
          <a:lstStyle/>
          <a:p>
            <a:r>
              <a:rPr lang="en-US" dirty="0" smtClean="0"/>
              <a:t>Strange Warnings and Error Messages</a:t>
            </a:r>
          </a:p>
          <a:p>
            <a:pPr lvl="1"/>
            <a:r>
              <a:rPr lang="en-US" dirty="0" smtClean="0"/>
              <a:t>Sometimes </a:t>
            </a:r>
            <a:r>
              <a:rPr lang="en-US" dirty="0" err="1" smtClean="0"/>
              <a:t>Git</a:t>
            </a:r>
            <a:r>
              <a:rPr lang="en-US" dirty="0" smtClean="0"/>
              <a:t> gives cryptic, confusing, or downright bizarre errors and warnings.</a:t>
            </a:r>
          </a:p>
          <a:p>
            <a:r>
              <a:rPr lang="en-US" dirty="0" smtClean="0"/>
              <a:t>Which of the following is NOT a </a:t>
            </a:r>
            <a:r>
              <a:rPr lang="en-US" dirty="0" err="1" smtClean="0"/>
              <a:t>Git</a:t>
            </a:r>
            <a:r>
              <a:rPr lang="en-US" dirty="0" smtClean="0"/>
              <a:t> error or warning?</a:t>
            </a:r>
          </a:p>
          <a:p>
            <a:pPr lvl="1"/>
            <a:r>
              <a:rPr lang="en-US" dirty="0" smtClean="0"/>
              <a:t>Should not be doing octopus</a:t>
            </a:r>
          </a:p>
          <a:p>
            <a:pPr lvl="1"/>
            <a:r>
              <a:rPr lang="en-US" dirty="0" smtClean="0"/>
              <a:t>You are in ‘detached HEAD’ state</a:t>
            </a:r>
          </a:p>
          <a:p>
            <a:pPr lvl="1"/>
            <a:r>
              <a:rPr lang="en-US" dirty="0" smtClean="0"/>
              <a:t>Panic! (the ‘impossible’ happened)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Out Old Versions of Code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Checking Out Prior Commits</a:t>
            </a:r>
          </a:p>
          <a:p>
            <a:pPr lvl="1"/>
            <a:r>
              <a:rPr lang="en-US" dirty="0" smtClean="0"/>
              <a:t>Temporarily changing our files back to the way they were at the time of that prior commit. This is called </a:t>
            </a:r>
            <a:r>
              <a:rPr lang="en-US" dirty="0" err="1" smtClean="0"/>
              <a:t>git</a:t>
            </a:r>
            <a:r>
              <a:rPr lang="en-US" dirty="0" smtClean="0"/>
              <a:t> checkout</a:t>
            </a:r>
          </a:p>
          <a:p>
            <a:pPr lvl="2"/>
            <a:r>
              <a:rPr lang="en-US" dirty="0" smtClean="0"/>
              <a:t>Not the same as an </a:t>
            </a:r>
            <a:r>
              <a:rPr lang="en-US" dirty="0" err="1" smtClean="0"/>
              <a:t>svn</a:t>
            </a:r>
            <a:r>
              <a:rPr lang="en-US" dirty="0" smtClean="0"/>
              <a:t> checkout</a:t>
            </a:r>
          </a:p>
          <a:p>
            <a:pPr lvl="1"/>
            <a:r>
              <a:rPr lang="en-US" dirty="0" smtClean="0"/>
              <a:t>Good for finding out which commit introduced a bug</a:t>
            </a:r>
          </a:p>
          <a:p>
            <a:pPr lvl="2"/>
            <a:r>
              <a:rPr lang="en-US" dirty="0" smtClean="0"/>
              <a:t>Checkout the commit and run the code. </a:t>
            </a:r>
          </a:p>
          <a:p>
            <a:r>
              <a:rPr lang="en-US" dirty="0" smtClean="0"/>
              <a:t>Running the Asteroids Code</a:t>
            </a:r>
          </a:p>
          <a:p>
            <a:pPr lvl="1"/>
            <a:r>
              <a:rPr lang="en-US" dirty="0" smtClean="0"/>
              <a:t>Open the index.html file in a web browser</a:t>
            </a:r>
          </a:p>
          <a:p>
            <a:pPr lvl="2"/>
            <a:r>
              <a:rPr lang="en-US" dirty="0" smtClean="0"/>
              <a:t>Find the file in Windows Explorer, Finder, etc</a:t>
            </a:r>
          </a:p>
          <a:p>
            <a:pPr lvl="2"/>
            <a:r>
              <a:rPr lang="en-US" dirty="0" smtClean="0"/>
              <a:t>Open with Google Chrome or Firefox (not IE)</a:t>
            </a:r>
          </a:p>
          <a:p>
            <a:pPr lvl="2"/>
            <a:r>
              <a:rPr lang="en-US" dirty="0" smtClean="0"/>
              <a:t>Endless stream of bullets is a bug!!!</a:t>
            </a:r>
          </a:p>
          <a:p>
            <a:pPr lvl="1"/>
            <a:r>
              <a:rPr lang="en-US" dirty="0" smtClean="0"/>
              <a:t>Checkout the ‘revert controls’ commit, to see if it has the bug</a:t>
            </a:r>
          </a:p>
          <a:p>
            <a:pPr lvl="2"/>
            <a:r>
              <a:rPr lang="en-US" dirty="0" err="1" smtClean="0"/>
              <a:t>git</a:t>
            </a:r>
            <a:r>
              <a:rPr lang="en-US" dirty="0" smtClean="0"/>
              <a:t> checkout </a:t>
            </a:r>
            <a:r>
              <a:rPr lang="en-US" dirty="0" err="1" smtClean="0"/>
              <a:t>commitID</a:t>
            </a:r>
            <a:endParaRPr lang="en-US" dirty="0" smtClean="0"/>
          </a:p>
          <a:p>
            <a:pPr lvl="2"/>
            <a:r>
              <a:rPr lang="en-US" dirty="0" smtClean="0"/>
              <a:t>Will get warning ‘You are in ‘detached HEAD’ state.’</a:t>
            </a:r>
          </a:p>
          <a:p>
            <a:pPr lvl="2"/>
            <a:r>
              <a:rPr lang="en-US" dirty="0" err="1" smtClean="0"/>
              <a:t>git</a:t>
            </a:r>
            <a:r>
              <a:rPr lang="en-US" dirty="0" smtClean="0"/>
              <a:t> log, when run from an earlier commit will not show future commits. </a:t>
            </a:r>
          </a:p>
          <a:p>
            <a:pPr lvl="2"/>
            <a:r>
              <a:rPr lang="en-US" dirty="0" smtClean="0"/>
              <a:t>Most recent commit ID is 3884eab839af1e82c44267484cf2945a766081f3</a:t>
            </a:r>
          </a:p>
          <a:p>
            <a:r>
              <a:rPr lang="en-US" dirty="0" smtClean="0"/>
              <a:t>What is the ID of the first commit with the bug?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Reflect: Confidence from Version Control</a:t>
            </a:r>
            <a:endParaRPr lang="en-US" dirty="0"/>
          </a:p>
        </p:txBody>
      </p:sp>
      <p:sp>
        <p:nvSpPr>
          <p:cNvPr id="3" name="Content Placeholder 2"/>
          <p:cNvSpPr>
            <a:spLocks noGrp="1"/>
          </p:cNvSpPr>
          <p:nvPr>
            <p:ph idx="1"/>
          </p:nvPr>
        </p:nvSpPr>
        <p:spPr/>
        <p:txBody>
          <a:bodyPr/>
          <a:lstStyle/>
          <a:p>
            <a:r>
              <a:rPr lang="en-US" b="1" dirty="0" smtClean="0"/>
              <a:t>How might using version control make you more confident to make changes that could break something?</a:t>
            </a:r>
          </a:p>
          <a:p>
            <a:r>
              <a:rPr lang="en-US" dirty="0" smtClean="0"/>
              <a:t>Update your document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Workspace</a:t>
            </a:r>
            <a:endParaRPr lang="en-US" dirty="0"/>
          </a:p>
        </p:txBody>
      </p:sp>
      <p:sp>
        <p:nvSpPr>
          <p:cNvPr id="3" name="Content Placeholder 2"/>
          <p:cNvSpPr>
            <a:spLocks noGrp="1"/>
          </p:cNvSpPr>
          <p:nvPr>
            <p:ph idx="1"/>
          </p:nvPr>
        </p:nvSpPr>
        <p:spPr/>
        <p:txBody>
          <a:bodyPr/>
          <a:lstStyle/>
          <a:p>
            <a:r>
              <a:rPr lang="en-US" dirty="0" smtClean="0"/>
              <a:t>Purple user name</a:t>
            </a:r>
          </a:p>
          <a:p>
            <a:r>
              <a:rPr lang="en-US" dirty="0" smtClean="0"/>
              <a:t>Blue directory</a:t>
            </a:r>
          </a:p>
          <a:p>
            <a:r>
              <a:rPr lang="en-US" dirty="0" smtClean="0"/>
              <a:t>Green commit ID</a:t>
            </a:r>
          </a:p>
          <a:p>
            <a:r>
              <a:rPr lang="en-US" dirty="0" smtClean="0"/>
              <a:t>Star when changes have been made</a:t>
            </a:r>
          </a:p>
          <a:p>
            <a:r>
              <a:rPr lang="en-US" dirty="0" smtClean="0"/>
              <a:t>Tab completion </a:t>
            </a:r>
          </a:p>
          <a:p>
            <a:r>
              <a:rPr lang="en-US" dirty="0" smtClean="0"/>
              <a:t>Open a text editor when you want to write a commit message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Your Workspace on Windows</a:t>
            </a:r>
            <a:endParaRPr lang="en-US" dirty="0"/>
          </a:p>
        </p:txBody>
      </p:sp>
      <p:sp>
        <p:nvSpPr>
          <p:cNvPr id="3" name="Content Placeholder 2"/>
          <p:cNvSpPr>
            <a:spLocks noGrp="1"/>
          </p:cNvSpPr>
          <p:nvPr>
            <p:ph idx="1"/>
          </p:nvPr>
        </p:nvSpPr>
        <p:spPr>
          <a:xfrm>
            <a:off x="457200" y="1524000"/>
            <a:ext cx="8229600" cy="5486400"/>
          </a:xfrm>
        </p:spPr>
        <p:txBody>
          <a:bodyPr>
            <a:normAutofit fontScale="47500" lnSpcReduction="20000"/>
          </a:bodyPr>
          <a:lstStyle/>
          <a:p>
            <a:r>
              <a:rPr lang="en-US" dirty="0" smtClean="0"/>
              <a:t>Use a white background (you can skip this step)</a:t>
            </a:r>
          </a:p>
          <a:p>
            <a:pPr lvl="1"/>
            <a:r>
              <a:rPr lang="en-US" dirty="0" smtClean="0"/>
              <a:t>Icon in upper left -&gt; Defaults -&gt; Colors</a:t>
            </a:r>
          </a:p>
          <a:p>
            <a:pPr lvl="1"/>
            <a:r>
              <a:rPr lang="en-US" dirty="0" smtClean="0"/>
              <a:t>Set screen color to white, screen text to black</a:t>
            </a:r>
          </a:p>
          <a:p>
            <a:pPr lvl="1"/>
            <a:r>
              <a:rPr lang="en-US" dirty="0" smtClean="0"/>
              <a:t>Close and reopen </a:t>
            </a:r>
            <a:r>
              <a:rPr lang="en-US" dirty="0" err="1" smtClean="0"/>
              <a:t>GitBash</a:t>
            </a:r>
            <a:endParaRPr lang="en-US" dirty="0" smtClean="0"/>
          </a:p>
          <a:p>
            <a:r>
              <a:rPr lang="en-US" dirty="0" smtClean="0"/>
              <a:t>Download this file for text completion</a:t>
            </a:r>
          </a:p>
          <a:p>
            <a:pPr lvl="1"/>
            <a:r>
              <a:rPr lang="en-US" dirty="0" smtClean="0">
                <a:hlinkClick r:id="rId2"/>
              </a:rPr>
              <a:t>https://raw.githubusercontent.com/git/git/master/contrib/completion/git-completion.bash</a:t>
            </a:r>
            <a:endParaRPr lang="en-US" dirty="0" smtClean="0"/>
          </a:p>
          <a:p>
            <a:r>
              <a:rPr lang="en-US" dirty="0" smtClean="0"/>
              <a:t>Download this file for </a:t>
            </a:r>
            <a:r>
              <a:rPr lang="en-US" dirty="0" err="1" smtClean="0"/>
              <a:t>git</a:t>
            </a:r>
            <a:r>
              <a:rPr lang="en-US" dirty="0" smtClean="0"/>
              <a:t> features in the prompt</a:t>
            </a:r>
          </a:p>
          <a:p>
            <a:pPr lvl="1"/>
            <a:r>
              <a:rPr lang="en-US" dirty="0" smtClean="0">
                <a:hlinkClick r:id="rId3"/>
              </a:rPr>
              <a:t>https://raw.githubusercontent.com/git/git/master/contrib/completion/git-prompt.sh</a:t>
            </a:r>
            <a:endParaRPr lang="en-US" dirty="0" smtClean="0"/>
          </a:p>
          <a:p>
            <a:r>
              <a:rPr lang="en-US" dirty="0" smtClean="0"/>
              <a:t>Download this file for configuring </a:t>
            </a:r>
            <a:r>
              <a:rPr lang="en-US" dirty="0" err="1" smtClean="0"/>
              <a:t>git</a:t>
            </a:r>
            <a:r>
              <a:rPr lang="en-US" dirty="0" smtClean="0"/>
              <a:t> bash</a:t>
            </a:r>
          </a:p>
          <a:p>
            <a:pPr lvl="1"/>
            <a:r>
              <a:rPr lang="en-US" dirty="0" smtClean="0">
                <a:hlinkClick r:id="rId4"/>
              </a:rPr>
              <a:t>https://www.udacity.com/api/nodes/3341718587/supplemental_media/bash-profile-course/download</a:t>
            </a:r>
            <a:r>
              <a:rPr lang="en-US" dirty="0" smtClean="0"/>
              <a:t> </a:t>
            </a:r>
          </a:p>
          <a:p>
            <a:r>
              <a:rPr lang="en-US" dirty="0" smtClean="0"/>
              <a:t>After downloading move the files</a:t>
            </a:r>
          </a:p>
          <a:p>
            <a:pPr lvl="1"/>
            <a:r>
              <a:rPr lang="en-US" dirty="0" err="1" smtClean="0"/>
              <a:t>cd</a:t>
            </a:r>
            <a:r>
              <a:rPr lang="en-US" dirty="0" smtClean="0"/>
              <a:t> ~ (go to home directory)</a:t>
            </a:r>
          </a:p>
          <a:p>
            <a:pPr lvl="1"/>
            <a:r>
              <a:rPr lang="en-US" dirty="0" err="1" smtClean="0"/>
              <a:t>mv</a:t>
            </a:r>
            <a:r>
              <a:rPr lang="en-US" dirty="0" smtClean="0"/>
              <a:t> Downloads/</a:t>
            </a:r>
            <a:r>
              <a:rPr lang="en-US" dirty="0" err="1" smtClean="0"/>
              <a:t>git-completion.bash.txt</a:t>
            </a:r>
            <a:r>
              <a:rPr lang="en-US" dirty="0" smtClean="0"/>
              <a:t>   </a:t>
            </a:r>
            <a:r>
              <a:rPr lang="en-US" dirty="0" err="1" smtClean="0"/>
              <a:t>git-completion.bash</a:t>
            </a:r>
            <a:endParaRPr lang="en-US" dirty="0" smtClean="0"/>
          </a:p>
          <a:p>
            <a:pPr lvl="1"/>
            <a:r>
              <a:rPr lang="en-US" dirty="0" err="1" smtClean="0"/>
              <a:t>mv</a:t>
            </a:r>
            <a:r>
              <a:rPr lang="en-US" dirty="0" smtClean="0"/>
              <a:t> Downloads/</a:t>
            </a:r>
            <a:r>
              <a:rPr lang="en-US" dirty="0" err="1" smtClean="0"/>
              <a:t>git-prompt.sh.txt</a:t>
            </a:r>
            <a:r>
              <a:rPr lang="en-US" dirty="0" smtClean="0"/>
              <a:t>   git-prompt.sh</a:t>
            </a:r>
          </a:p>
          <a:p>
            <a:pPr lvl="1"/>
            <a:r>
              <a:rPr lang="en-US" dirty="0" err="1" smtClean="0"/>
              <a:t>mv</a:t>
            </a:r>
            <a:r>
              <a:rPr lang="en-US" dirty="0" smtClean="0"/>
              <a:t> Downloads/</a:t>
            </a:r>
            <a:r>
              <a:rPr lang="en-US" dirty="0" err="1" smtClean="0"/>
              <a:t>bash_profile_course</a:t>
            </a:r>
            <a:r>
              <a:rPr lang="en-US" dirty="0" smtClean="0"/>
              <a:t>   .</a:t>
            </a:r>
            <a:r>
              <a:rPr lang="en-US" dirty="0" err="1" smtClean="0"/>
              <a:t>bash_profile</a:t>
            </a:r>
            <a:endParaRPr lang="en-US" dirty="0" smtClean="0"/>
          </a:p>
          <a:p>
            <a:pPr lvl="2"/>
            <a:r>
              <a:rPr lang="en-US" dirty="0" smtClean="0"/>
              <a:t>If you already have a bash profile, just copy and paste the content from this file into that file. </a:t>
            </a:r>
          </a:p>
          <a:p>
            <a:pPr lvl="2"/>
            <a:r>
              <a:rPr lang="en-US" dirty="0" smtClean="0"/>
              <a:t>Feel free to modify the file if you don’t want to keep all of the things in it. </a:t>
            </a:r>
          </a:p>
          <a:p>
            <a:r>
              <a:rPr lang="en-US" dirty="0" smtClean="0"/>
              <a:t>Configure Sublime (or any other text editor) (C:\ProgramFiles\Sublime Text 2)</a:t>
            </a:r>
          </a:p>
          <a:p>
            <a:pPr lvl="1"/>
            <a:r>
              <a:rPr lang="en-US" dirty="0" err="1" smtClean="0"/>
              <a:t>git</a:t>
            </a:r>
            <a:r>
              <a:rPr lang="en-US" dirty="0" smtClean="0"/>
              <a:t> </a:t>
            </a:r>
            <a:r>
              <a:rPr lang="en-US" dirty="0" err="1" smtClean="0"/>
              <a:t>config</a:t>
            </a:r>
            <a:r>
              <a:rPr lang="en-US" dirty="0" smtClean="0"/>
              <a:t> --global </a:t>
            </a:r>
            <a:r>
              <a:rPr lang="en-US" dirty="0" err="1" smtClean="0"/>
              <a:t>core.editor</a:t>
            </a:r>
            <a:r>
              <a:rPr lang="en-US" dirty="0" smtClean="0"/>
              <a:t> “’path\to\sublime\sublime_text.exe’ –n –w”</a:t>
            </a:r>
          </a:p>
          <a:p>
            <a:pPr lvl="2"/>
            <a:r>
              <a:rPr lang="en-US" dirty="0" smtClean="0"/>
              <a:t>N = new window</a:t>
            </a:r>
          </a:p>
          <a:p>
            <a:pPr lvl="2"/>
            <a:r>
              <a:rPr lang="en-US" dirty="0" smtClean="0"/>
              <a:t>W = wait for you to close before trying to continue</a:t>
            </a:r>
          </a:p>
          <a:p>
            <a:pPr lvl="1"/>
            <a:r>
              <a:rPr lang="en-US" dirty="0" smtClean="0"/>
              <a:t>Add this to your </a:t>
            </a:r>
            <a:r>
              <a:rPr lang="en-US" dirty="0" err="1" smtClean="0"/>
              <a:t>bash_profile</a:t>
            </a:r>
            <a:r>
              <a:rPr lang="en-US" dirty="0" smtClean="0"/>
              <a:t> (it could be a hidden file) – alias </a:t>
            </a:r>
            <a:r>
              <a:rPr lang="en-US" dirty="0" err="1" smtClean="0"/>
              <a:t>subl</a:t>
            </a:r>
            <a:r>
              <a:rPr lang="en-US" dirty="0" smtClean="0"/>
              <a:t>=“path\to\sublime\sublime_text.exe”</a:t>
            </a:r>
          </a:p>
          <a:p>
            <a:r>
              <a:rPr lang="en-US" dirty="0" smtClean="0"/>
              <a:t>Run these </a:t>
            </a:r>
            <a:r>
              <a:rPr lang="en-US" dirty="0" err="1" smtClean="0"/>
              <a:t>config</a:t>
            </a:r>
            <a:r>
              <a:rPr lang="en-US" dirty="0" smtClean="0"/>
              <a:t> commands</a:t>
            </a:r>
          </a:p>
          <a:p>
            <a:pPr lvl="1"/>
            <a:r>
              <a:rPr lang="en-US" dirty="0" err="1" smtClean="0"/>
              <a:t>Git</a:t>
            </a:r>
            <a:r>
              <a:rPr lang="en-US" dirty="0" smtClean="0"/>
              <a:t> </a:t>
            </a:r>
            <a:r>
              <a:rPr lang="en-US" dirty="0" err="1" smtClean="0"/>
              <a:t>config</a:t>
            </a:r>
            <a:r>
              <a:rPr lang="en-US" dirty="0" smtClean="0"/>
              <a:t> --global </a:t>
            </a:r>
            <a:r>
              <a:rPr lang="en-US" dirty="0" err="1" smtClean="0"/>
              <a:t>push.default</a:t>
            </a:r>
            <a:r>
              <a:rPr lang="en-US" dirty="0" smtClean="0"/>
              <a:t> upstream</a:t>
            </a:r>
          </a:p>
          <a:p>
            <a:pPr lvl="1"/>
            <a:r>
              <a:rPr lang="en-US" dirty="0" err="1" smtClean="0"/>
              <a:t>Git</a:t>
            </a:r>
            <a:r>
              <a:rPr lang="en-US" dirty="0" smtClean="0"/>
              <a:t> </a:t>
            </a:r>
            <a:r>
              <a:rPr lang="en-US" dirty="0" err="1" smtClean="0"/>
              <a:t>config</a:t>
            </a:r>
            <a:r>
              <a:rPr lang="en-US" dirty="0" smtClean="0"/>
              <a:t> --global </a:t>
            </a:r>
            <a:r>
              <a:rPr lang="en-US" dirty="0" err="1" smtClean="0"/>
              <a:t>merge.conflictstyle</a:t>
            </a:r>
            <a:r>
              <a:rPr lang="en-US" dirty="0" smtClean="0"/>
              <a:t> diff3</a:t>
            </a:r>
          </a:p>
          <a:p>
            <a:r>
              <a:rPr lang="en-US" dirty="0" smtClean="0"/>
              <a:t>Close and reopen for your changes to take effect. </a:t>
            </a:r>
          </a:p>
          <a:p>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Workspace On Mac</a:t>
            </a:r>
            <a:endParaRPr lang="en-US" dirty="0"/>
          </a:p>
        </p:txBody>
      </p:sp>
      <p:sp>
        <p:nvSpPr>
          <p:cNvPr id="3" name="Content Placeholder 2"/>
          <p:cNvSpPr>
            <a:spLocks noGrp="1"/>
          </p:cNvSpPr>
          <p:nvPr>
            <p:ph idx="1"/>
          </p:nvPr>
        </p:nvSpPr>
        <p:spPr>
          <a:xfrm>
            <a:off x="457200" y="1295400"/>
            <a:ext cx="8229600" cy="5562600"/>
          </a:xfrm>
        </p:spPr>
        <p:txBody>
          <a:bodyPr>
            <a:normAutofit fontScale="47500" lnSpcReduction="20000"/>
          </a:bodyPr>
          <a:lstStyle/>
          <a:p>
            <a:r>
              <a:rPr lang="en-US" dirty="0" smtClean="0"/>
              <a:t>Download this file for text completion</a:t>
            </a:r>
          </a:p>
          <a:p>
            <a:pPr lvl="1"/>
            <a:r>
              <a:rPr lang="en-US" dirty="0" smtClean="0">
                <a:hlinkClick r:id="rId3"/>
              </a:rPr>
              <a:t>https://raw.githubusercontent.com/git/git/master/contrib/completion/git-completion.bash</a:t>
            </a:r>
            <a:endParaRPr lang="en-US" dirty="0" smtClean="0"/>
          </a:p>
          <a:p>
            <a:r>
              <a:rPr lang="en-US" dirty="0" smtClean="0"/>
              <a:t>Download this file for </a:t>
            </a:r>
            <a:r>
              <a:rPr lang="en-US" dirty="0" err="1" smtClean="0"/>
              <a:t>git</a:t>
            </a:r>
            <a:r>
              <a:rPr lang="en-US" dirty="0" smtClean="0"/>
              <a:t> features in the prompt</a:t>
            </a:r>
          </a:p>
          <a:p>
            <a:pPr lvl="1"/>
            <a:r>
              <a:rPr lang="en-US" dirty="0" smtClean="0">
                <a:hlinkClick r:id="rId4"/>
              </a:rPr>
              <a:t>https://raw.githubusercontent.com/git/git/master/contrib/completion/git-prompt.sh</a:t>
            </a:r>
            <a:endParaRPr lang="en-US" dirty="0" smtClean="0"/>
          </a:p>
          <a:p>
            <a:r>
              <a:rPr lang="en-US" dirty="0" smtClean="0"/>
              <a:t>Download this file for configuring </a:t>
            </a:r>
            <a:r>
              <a:rPr lang="en-US" dirty="0" err="1" smtClean="0"/>
              <a:t>git</a:t>
            </a:r>
            <a:r>
              <a:rPr lang="en-US" dirty="0" smtClean="0"/>
              <a:t> bash</a:t>
            </a:r>
          </a:p>
          <a:p>
            <a:pPr lvl="1"/>
            <a:r>
              <a:rPr lang="en-US" dirty="0" smtClean="0">
                <a:hlinkClick r:id="rId5"/>
              </a:rPr>
              <a:t>https://www.udacity.com/api/nodes/3341718587/supplemental_media/bash-profile-course/download</a:t>
            </a:r>
            <a:r>
              <a:rPr lang="en-US" dirty="0" smtClean="0"/>
              <a:t> </a:t>
            </a:r>
          </a:p>
          <a:p>
            <a:r>
              <a:rPr lang="en-US" dirty="0" smtClean="0"/>
              <a:t>Right click &gt; save as. 	</a:t>
            </a:r>
          </a:p>
          <a:p>
            <a:pPr lvl="1"/>
            <a:r>
              <a:rPr lang="en-US" dirty="0" smtClean="0"/>
              <a:t>Save to Downloads directory</a:t>
            </a:r>
          </a:p>
          <a:p>
            <a:pPr lvl="1"/>
            <a:r>
              <a:rPr lang="en-US" dirty="0" smtClean="0"/>
              <a:t>Uncheck “hide extension”</a:t>
            </a:r>
          </a:p>
          <a:p>
            <a:pPr lvl="1"/>
            <a:r>
              <a:rPr lang="en-US" dirty="0" smtClean="0"/>
              <a:t>Rename to extension to be .bash or .</a:t>
            </a:r>
            <a:r>
              <a:rPr lang="en-US" dirty="0" err="1" smtClean="0"/>
              <a:t>sh</a:t>
            </a:r>
            <a:endParaRPr lang="en-US" dirty="0" smtClean="0"/>
          </a:p>
          <a:p>
            <a:r>
              <a:rPr lang="en-US" dirty="0" smtClean="0"/>
              <a:t>After downloading move the files</a:t>
            </a:r>
          </a:p>
          <a:p>
            <a:pPr lvl="1"/>
            <a:r>
              <a:rPr lang="en-US" dirty="0" err="1" smtClean="0"/>
              <a:t>cd</a:t>
            </a:r>
            <a:r>
              <a:rPr lang="en-US" dirty="0" smtClean="0"/>
              <a:t> ~ (go to home directory)</a:t>
            </a:r>
          </a:p>
          <a:p>
            <a:pPr lvl="1"/>
            <a:r>
              <a:rPr lang="en-US" dirty="0" err="1" smtClean="0"/>
              <a:t>mv</a:t>
            </a:r>
            <a:r>
              <a:rPr lang="en-US" dirty="0" smtClean="0"/>
              <a:t> Downloads/</a:t>
            </a:r>
            <a:r>
              <a:rPr lang="en-US" dirty="0" err="1" smtClean="0"/>
              <a:t>git-completion.bash</a:t>
            </a:r>
            <a:r>
              <a:rPr lang="en-US" dirty="0" smtClean="0"/>
              <a:t>   </a:t>
            </a:r>
            <a:r>
              <a:rPr lang="en-US" dirty="0" err="1" smtClean="0"/>
              <a:t>git-completion.bash</a:t>
            </a:r>
            <a:endParaRPr lang="en-US" dirty="0" smtClean="0"/>
          </a:p>
          <a:p>
            <a:pPr lvl="1"/>
            <a:r>
              <a:rPr lang="en-US" dirty="0" err="1" smtClean="0"/>
              <a:t>mv</a:t>
            </a:r>
            <a:r>
              <a:rPr lang="en-US" dirty="0" smtClean="0"/>
              <a:t> Downloads/git-prompt.sh  git-prompt.sh</a:t>
            </a:r>
          </a:p>
          <a:p>
            <a:pPr lvl="1"/>
            <a:r>
              <a:rPr lang="en-US" dirty="0" err="1" smtClean="0"/>
              <a:t>mv</a:t>
            </a:r>
            <a:r>
              <a:rPr lang="en-US" dirty="0" smtClean="0"/>
              <a:t> Downloads/</a:t>
            </a:r>
            <a:r>
              <a:rPr lang="en-US" dirty="0" err="1" smtClean="0"/>
              <a:t>bash_profile_course</a:t>
            </a:r>
            <a:r>
              <a:rPr lang="en-US" dirty="0" smtClean="0"/>
              <a:t>   .</a:t>
            </a:r>
            <a:r>
              <a:rPr lang="en-US" dirty="0" err="1" smtClean="0"/>
              <a:t>bash_profile</a:t>
            </a:r>
            <a:endParaRPr lang="en-US" dirty="0" smtClean="0"/>
          </a:p>
          <a:p>
            <a:pPr lvl="2"/>
            <a:r>
              <a:rPr lang="en-US" dirty="0" smtClean="0"/>
              <a:t>If you already have a bash profile, just copy and paste the content from this file into that file. </a:t>
            </a:r>
          </a:p>
          <a:p>
            <a:pPr lvl="2"/>
            <a:r>
              <a:rPr lang="en-US" dirty="0" smtClean="0"/>
              <a:t>Feel free to modify the file if you don’t want to keep all of the things in it. </a:t>
            </a:r>
          </a:p>
          <a:p>
            <a:pPr lvl="2"/>
            <a:r>
              <a:rPr lang="en-US" dirty="0" smtClean="0"/>
              <a:t>Linux users might need to rename this file .</a:t>
            </a:r>
            <a:r>
              <a:rPr lang="en-US" dirty="0" err="1" smtClean="0"/>
              <a:t>bashrc</a:t>
            </a:r>
            <a:r>
              <a:rPr lang="en-US" dirty="0" smtClean="0"/>
              <a:t> instead of .</a:t>
            </a:r>
            <a:r>
              <a:rPr lang="en-US" dirty="0" err="1" smtClean="0"/>
              <a:t>bash_profile</a:t>
            </a:r>
            <a:endParaRPr lang="en-US" dirty="0" smtClean="0"/>
          </a:p>
          <a:p>
            <a:r>
              <a:rPr lang="en-US" dirty="0" smtClean="0"/>
              <a:t>Configure Sublime (or any other text editor) (/Applications/Sublime \Text \2)</a:t>
            </a:r>
          </a:p>
          <a:p>
            <a:pPr lvl="1"/>
            <a:r>
              <a:rPr lang="en-US" dirty="0" smtClean="0"/>
              <a:t>Add this to your </a:t>
            </a:r>
            <a:r>
              <a:rPr lang="en-US" dirty="0" err="1" smtClean="0"/>
              <a:t>bash_profile</a:t>
            </a:r>
            <a:r>
              <a:rPr lang="en-US" dirty="0" smtClean="0"/>
              <a:t> (it could be a hidden file) – alias </a:t>
            </a:r>
            <a:r>
              <a:rPr lang="en-US" dirty="0" err="1" smtClean="0"/>
              <a:t>subl</a:t>
            </a:r>
            <a:r>
              <a:rPr lang="en-US" dirty="0" smtClean="0"/>
              <a:t>=“/Applications/Sublime\ Text\ 2. app/Contents/</a:t>
            </a:r>
            <a:r>
              <a:rPr lang="en-US" dirty="0" err="1" smtClean="0"/>
              <a:t>SharedSupport</a:t>
            </a:r>
            <a:r>
              <a:rPr lang="en-US" dirty="0" smtClean="0"/>
              <a:t>/bin/</a:t>
            </a:r>
            <a:r>
              <a:rPr lang="en-US" dirty="0" err="1" smtClean="0"/>
              <a:t>subl</a:t>
            </a:r>
            <a:r>
              <a:rPr lang="en-US" dirty="0" smtClean="0"/>
              <a:t>”</a:t>
            </a:r>
          </a:p>
          <a:p>
            <a:pPr lvl="1"/>
            <a:r>
              <a:rPr lang="en-US" dirty="0" err="1" smtClean="0"/>
              <a:t>git</a:t>
            </a:r>
            <a:r>
              <a:rPr lang="en-US" dirty="0" smtClean="0"/>
              <a:t> </a:t>
            </a:r>
            <a:r>
              <a:rPr lang="en-US" dirty="0" err="1" smtClean="0"/>
              <a:t>config</a:t>
            </a:r>
            <a:r>
              <a:rPr lang="en-US" dirty="0" smtClean="0"/>
              <a:t> --global </a:t>
            </a:r>
            <a:r>
              <a:rPr lang="en-US" dirty="0" err="1" smtClean="0"/>
              <a:t>core.editor</a:t>
            </a:r>
            <a:r>
              <a:rPr lang="en-US" dirty="0" smtClean="0"/>
              <a:t> “</a:t>
            </a:r>
            <a:r>
              <a:rPr lang="en-US" dirty="0" err="1" smtClean="0"/>
              <a:t>subl</a:t>
            </a:r>
            <a:r>
              <a:rPr lang="en-US" dirty="0" smtClean="0"/>
              <a:t> –n –w”</a:t>
            </a:r>
          </a:p>
          <a:p>
            <a:pPr lvl="2"/>
            <a:r>
              <a:rPr lang="en-US" dirty="0" smtClean="0"/>
              <a:t>N = new window</a:t>
            </a:r>
          </a:p>
          <a:p>
            <a:pPr lvl="2"/>
            <a:r>
              <a:rPr lang="en-US" dirty="0" smtClean="0"/>
              <a:t>W = wait for you to close before trying to continue</a:t>
            </a:r>
          </a:p>
          <a:p>
            <a:pPr lvl="1"/>
            <a:r>
              <a:rPr lang="en-US" dirty="0" err="1" smtClean="0"/>
              <a:t>Git</a:t>
            </a:r>
            <a:r>
              <a:rPr lang="en-US" dirty="0" smtClean="0"/>
              <a:t> </a:t>
            </a:r>
            <a:r>
              <a:rPr lang="en-US" dirty="0" err="1" smtClean="0"/>
              <a:t>config</a:t>
            </a:r>
            <a:r>
              <a:rPr lang="en-US" dirty="0" smtClean="0"/>
              <a:t> --global </a:t>
            </a:r>
            <a:r>
              <a:rPr lang="en-US" dirty="0" err="1" smtClean="0"/>
              <a:t>push.default</a:t>
            </a:r>
            <a:r>
              <a:rPr lang="en-US" dirty="0" smtClean="0"/>
              <a:t> upstream</a:t>
            </a:r>
          </a:p>
          <a:p>
            <a:pPr lvl="1"/>
            <a:r>
              <a:rPr lang="en-US" dirty="0" err="1" smtClean="0"/>
              <a:t>Git</a:t>
            </a:r>
            <a:r>
              <a:rPr lang="en-US" dirty="0" smtClean="0"/>
              <a:t> </a:t>
            </a:r>
            <a:r>
              <a:rPr lang="en-US" dirty="0" err="1" smtClean="0"/>
              <a:t>config</a:t>
            </a:r>
            <a:r>
              <a:rPr lang="en-US" dirty="0" smtClean="0"/>
              <a:t> --global </a:t>
            </a:r>
            <a:r>
              <a:rPr lang="en-US" dirty="0" err="1" smtClean="0"/>
              <a:t>merge.conflictstyle</a:t>
            </a:r>
            <a:r>
              <a:rPr lang="en-US" dirty="0" smtClean="0"/>
              <a:t> diff3</a:t>
            </a:r>
          </a:p>
          <a:p>
            <a:r>
              <a:rPr lang="en-US" dirty="0" smtClean="0"/>
              <a:t>Close and reopen for your changes to take effect.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Learn to use </a:t>
            </a:r>
            <a:r>
              <a:rPr lang="en-US" dirty="0" err="1" smtClean="0"/>
              <a:t>Git</a:t>
            </a:r>
            <a:endParaRPr lang="en-US" dirty="0" smtClean="0"/>
          </a:p>
          <a:p>
            <a:pPr lvl="1"/>
            <a:r>
              <a:rPr lang="en-US" dirty="0" smtClean="0"/>
              <a:t>A version control system</a:t>
            </a:r>
          </a:p>
          <a:p>
            <a:r>
              <a:rPr lang="en-US" dirty="0" smtClean="0"/>
              <a:t>Learn to use </a:t>
            </a:r>
            <a:r>
              <a:rPr lang="en-US" dirty="0" err="1" smtClean="0"/>
              <a:t>GitHub</a:t>
            </a:r>
            <a:endParaRPr lang="en-US" dirty="0" smtClean="0"/>
          </a:p>
          <a:p>
            <a:pPr lvl="1"/>
            <a:r>
              <a:rPr lang="en-US" dirty="0" smtClean="0"/>
              <a:t>A code sharing and collaborating platform</a:t>
            </a:r>
          </a:p>
          <a:p>
            <a:endParaRPr lang="en-US" dirty="0" smtClean="0"/>
          </a:p>
          <a:p>
            <a:r>
              <a:rPr lang="en-US" dirty="0" smtClean="0"/>
              <a:t>Need to use a </a:t>
            </a:r>
            <a:r>
              <a:rPr lang="en-US" dirty="0" err="1" smtClean="0"/>
              <a:t>unix</a:t>
            </a:r>
            <a:r>
              <a:rPr lang="en-US" dirty="0" smtClean="0"/>
              <a:t> style command line</a:t>
            </a:r>
          </a:p>
          <a:p>
            <a:r>
              <a:rPr lang="en-US" dirty="0" smtClean="0"/>
              <a:t>This will also make a little more sense to those with previous coding experience</a:t>
            </a:r>
          </a:p>
          <a:p>
            <a:endParaRPr lang="en-US" dirty="0" smtClean="0"/>
          </a:p>
          <a:p>
            <a:r>
              <a:rPr lang="en-US" dirty="0" smtClean="0"/>
              <a:t>Three Parts:</a:t>
            </a:r>
          </a:p>
          <a:p>
            <a:pPr lvl="1"/>
            <a:r>
              <a:rPr lang="en-US" dirty="0" smtClean="0"/>
              <a:t>1: How version control is useful, and what different forms it can take on. </a:t>
            </a:r>
          </a:p>
          <a:p>
            <a:pPr lvl="1"/>
            <a:r>
              <a:rPr lang="en-US" dirty="0" smtClean="0"/>
              <a:t>2: Learn more about </a:t>
            </a:r>
            <a:r>
              <a:rPr lang="en-US" dirty="0" err="1" smtClean="0"/>
              <a:t>Git</a:t>
            </a:r>
            <a:r>
              <a:rPr lang="en-US" dirty="0" smtClean="0"/>
              <a:t> and start using it</a:t>
            </a:r>
          </a:p>
          <a:p>
            <a:pPr lvl="1"/>
            <a:r>
              <a:rPr lang="en-US" dirty="0" smtClean="0"/>
              <a:t>3: Practice sharing code and collaborating on </a:t>
            </a:r>
            <a:r>
              <a:rPr lang="en-US" dirty="0" err="1" smtClean="0"/>
              <a:t>GitHub</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Reflect: How Do You Want to Use </a:t>
            </a:r>
            <a:r>
              <a:rPr lang="en-US" dirty="0" err="1" smtClean="0"/>
              <a:t>Git</a:t>
            </a:r>
            <a:r>
              <a:rPr lang="en-US" dirty="0" smtClean="0"/>
              <a:t>?</a:t>
            </a:r>
            <a:endParaRPr lang="en-US" dirty="0"/>
          </a:p>
        </p:txBody>
      </p:sp>
      <p:sp>
        <p:nvSpPr>
          <p:cNvPr id="3" name="Content Placeholder 2"/>
          <p:cNvSpPr>
            <a:spLocks noGrp="1"/>
          </p:cNvSpPr>
          <p:nvPr>
            <p:ph idx="1"/>
          </p:nvPr>
        </p:nvSpPr>
        <p:spPr/>
        <p:txBody>
          <a:bodyPr/>
          <a:lstStyle/>
          <a:p>
            <a:r>
              <a:rPr lang="en-US" b="1" dirty="0" smtClean="0"/>
              <a:t>Now that you have your workspace set up, what do you want to try using </a:t>
            </a:r>
            <a:r>
              <a:rPr lang="en-US" b="1" dirty="0" err="1" smtClean="0"/>
              <a:t>Git</a:t>
            </a:r>
            <a:r>
              <a:rPr lang="en-US" b="1" dirty="0" smtClean="0"/>
              <a:t> for?</a:t>
            </a:r>
          </a:p>
          <a:p>
            <a:r>
              <a:rPr lang="en-US" dirty="0" smtClean="0"/>
              <a:t>Update your Document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Summary</a:t>
            </a:r>
            <a:endParaRPr lang="en-US" dirty="0"/>
          </a:p>
        </p:txBody>
      </p:sp>
      <p:sp>
        <p:nvSpPr>
          <p:cNvPr id="3" name="Content Placeholder 2"/>
          <p:cNvSpPr>
            <a:spLocks noGrp="1"/>
          </p:cNvSpPr>
          <p:nvPr>
            <p:ph idx="1"/>
          </p:nvPr>
        </p:nvSpPr>
        <p:spPr/>
        <p:txBody>
          <a:bodyPr/>
          <a:lstStyle/>
          <a:p>
            <a:r>
              <a:rPr lang="en-US" dirty="0" smtClean="0"/>
              <a:t>Saving different versions of your files can be useful</a:t>
            </a:r>
          </a:p>
          <a:p>
            <a:r>
              <a:rPr lang="en-US" dirty="0" smtClean="0"/>
              <a:t>Practice using </a:t>
            </a:r>
            <a:r>
              <a:rPr lang="en-US" dirty="0" err="1" smtClean="0"/>
              <a:t>Git</a:t>
            </a:r>
            <a:r>
              <a:rPr lang="en-US" dirty="0" smtClean="0"/>
              <a:t> to review the history of existing projects</a:t>
            </a:r>
          </a:p>
          <a:p>
            <a:r>
              <a:rPr lang="en-US" dirty="0" smtClean="0"/>
              <a:t>Now lets create a </a:t>
            </a:r>
            <a:r>
              <a:rPr lang="en-US" dirty="0" err="1" smtClean="0"/>
              <a:t>Git</a:t>
            </a:r>
            <a:r>
              <a:rPr lang="en-US" dirty="0" smtClean="0"/>
              <a:t> repository!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Part 2</a:t>
            </a:r>
            <a:endParaRPr lang="en-US" dirty="0"/>
          </a:p>
        </p:txBody>
      </p:sp>
      <p:sp>
        <p:nvSpPr>
          <p:cNvPr id="3" name="Content Placeholder 2"/>
          <p:cNvSpPr>
            <a:spLocks noGrp="1"/>
          </p:cNvSpPr>
          <p:nvPr>
            <p:ph idx="1"/>
          </p:nvPr>
        </p:nvSpPr>
        <p:spPr/>
        <p:txBody>
          <a:bodyPr/>
          <a:lstStyle/>
          <a:p>
            <a:r>
              <a:rPr lang="en-US" dirty="0" smtClean="0"/>
              <a:t>Learn how to use </a:t>
            </a:r>
            <a:r>
              <a:rPr lang="en-US" dirty="0" err="1" smtClean="0"/>
              <a:t>Git</a:t>
            </a:r>
            <a:r>
              <a:rPr lang="en-US" dirty="0" smtClean="0"/>
              <a:t> on your own machine, for solo projects</a:t>
            </a:r>
          </a:p>
          <a:p>
            <a:r>
              <a:rPr lang="en-US" dirty="0" smtClean="0"/>
              <a:t>Create a new repository and make commits</a:t>
            </a:r>
          </a:p>
          <a:p>
            <a:r>
              <a:rPr lang="en-US" dirty="0" smtClean="0"/>
              <a:t>Merging and Branching </a:t>
            </a:r>
          </a:p>
          <a:p>
            <a:r>
              <a:rPr lang="en-US" dirty="0" smtClean="0"/>
              <a:t>Part 3: Using </a:t>
            </a:r>
            <a:r>
              <a:rPr lang="en-US" dirty="0" err="1" smtClean="0"/>
              <a:t>Git</a:t>
            </a:r>
            <a:r>
              <a:rPr lang="en-US" dirty="0" smtClean="0"/>
              <a:t> collaboratively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A Repository A Repository?</a:t>
            </a:r>
            <a:endParaRPr lang="en-US" dirty="0"/>
          </a:p>
        </p:txBody>
      </p:sp>
      <p:sp>
        <p:nvSpPr>
          <p:cNvPr id="3" name="Content Placeholder 2"/>
          <p:cNvSpPr>
            <a:spLocks noGrp="1"/>
          </p:cNvSpPr>
          <p:nvPr>
            <p:ph idx="1"/>
          </p:nvPr>
        </p:nvSpPr>
        <p:spPr/>
        <p:txBody>
          <a:bodyPr/>
          <a:lstStyle/>
          <a:p>
            <a:r>
              <a:rPr lang="en-US" dirty="0" smtClean="0"/>
              <a:t>Looks like just another normal directory</a:t>
            </a:r>
          </a:p>
          <a:p>
            <a:r>
              <a:rPr lang="en-US" dirty="0" smtClean="0"/>
              <a:t>The difference is that </a:t>
            </a:r>
            <a:r>
              <a:rPr lang="en-US" dirty="0" err="1" smtClean="0"/>
              <a:t>Git</a:t>
            </a:r>
            <a:r>
              <a:rPr lang="en-US" dirty="0" smtClean="0"/>
              <a:t> stores a bunch of metadata about the history of the repository</a:t>
            </a:r>
          </a:p>
          <a:p>
            <a:r>
              <a:rPr lang="en-US" dirty="0" smtClean="0"/>
              <a:t>Tucked away in a hidden .</a:t>
            </a:r>
            <a:r>
              <a:rPr lang="en-US" dirty="0" err="1" smtClean="0"/>
              <a:t>git</a:t>
            </a:r>
            <a:r>
              <a:rPr lang="en-US" dirty="0" smtClean="0"/>
              <a:t> directory</a:t>
            </a:r>
          </a:p>
          <a:p>
            <a:r>
              <a:rPr lang="en-US" dirty="0" smtClean="0"/>
              <a:t>Command </a:t>
            </a:r>
            <a:r>
              <a:rPr lang="en-US" dirty="0" err="1" smtClean="0"/>
              <a:t>ls</a:t>
            </a:r>
            <a:r>
              <a:rPr lang="en-US" dirty="0" smtClean="0"/>
              <a:t> –a can help you see these hidden files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 Repository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this can be done offline</a:t>
            </a:r>
          </a:p>
          <a:p>
            <a:r>
              <a:rPr lang="en-US" dirty="0" smtClean="0"/>
              <a:t>Creating a </a:t>
            </a:r>
            <a:r>
              <a:rPr lang="en-US" dirty="0" err="1" smtClean="0"/>
              <a:t>Git</a:t>
            </a:r>
            <a:r>
              <a:rPr lang="en-US" dirty="0" smtClean="0"/>
              <a:t> repository</a:t>
            </a:r>
          </a:p>
          <a:p>
            <a:pPr lvl="1"/>
            <a:r>
              <a:rPr lang="en-US" dirty="0" err="1" smtClean="0"/>
              <a:t>ls</a:t>
            </a:r>
            <a:r>
              <a:rPr lang="en-US" dirty="0" smtClean="0"/>
              <a:t> –a (you won’t see a .</a:t>
            </a:r>
            <a:r>
              <a:rPr lang="en-US" dirty="0" err="1" smtClean="0"/>
              <a:t>git</a:t>
            </a:r>
            <a:r>
              <a:rPr lang="en-US" dirty="0" smtClean="0"/>
              <a:t> directory)</a:t>
            </a:r>
          </a:p>
          <a:p>
            <a:pPr lvl="1"/>
            <a:r>
              <a:rPr lang="en-US" dirty="0" smtClean="0"/>
              <a:t>Run </a:t>
            </a:r>
            <a:r>
              <a:rPr lang="en-US" dirty="0" err="1" smtClean="0"/>
              <a:t>git</a:t>
            </a:r>
            <a:r>
              <a:rPr lang="en-US" dirty="0" smtClean="0"/>
              <a:t> init in either an existing directory</a:t>
            </a:r>
          </a:p>
          <a:p>
            <a:pPr lvl="1"/>
            <a:r>
              <a:rPr lang="en-US" dirty="0" err="1" smtClean="0"/>
              <a:t>ls</a:t>
            </a:r>
            <a:r>
              <a:rPr lang="en-US" dirty="0" smtClean="0"/>
              <a:t> –a (now you will!)</a:t>
            </a:r>
          </a:p>
          <a:p>
            <a:r>
              <a:rPr lang="en-US" dirty="0" smtClean="0"/>
              <a:t>How many commits do you think the new repository contains?</a:t>
            </a:r>
          </a:p>
          <a:p>
            <a:pPr lvl="1"/>
            <a:r>
              <a:rPr lang="en-US" dirty="0" smtClean="0"/>
              <a:t>0! (</a:t>
            </a:r>
            <a:r>
              <a:rPr lang="en-US" dirty="0" err="1" smtClean="0"/>
              <a:t>Git</a:t>
            </a:r>
            <a:r>
              <a:rPr lang="en-US" dirty="0" smtClean="0"/>
              <a:t> could create an initial commit, but what if you don’t want to commit everything in the directory?)</a:t>
            </a:r>
          </a:p>
          <a:p>
            <a:pPr lvl="1"/>
            <a:r>
              <a:rPr lang="en-US" dirty="0" smtClean="0"/>
              <a:t>Running </a:t>
            </a:r>
            <a:r>
              <a:rPr lang="en-US" dirty="0" err="1" smtClean="0"/>
              <a:t>git</a:t>
            </a:r>
            <a:r>
              <a:rPr lang="en-US" dirty="0" smtClean="0"/>
              <a:t> log can prove this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the New Repository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Running </a:t>
            </a:r>
            <a:r>
              <a:rPr lang="en-US" dirty="0" err="1" smtClean="0"/>
              <a:t>git</a:t>
            </a:r>
            <a:r>
              <a:rPr lang="en-US" dirty="0" smtClean="0"/>
              <a:t> log produces:</a:t>
            </a:r>
          </a:p>
          <a:p>
            <a:pPr lvl="1"/>
            <a:r>
              <a:rPr lang="en-US" dirty="0" smtClean="0"/>
              <a:t>fatal: bad default revision ‘HEAD’	</a:t>
            </a:r>
          </a:p>
          <a:p>
            <a:r>
              <a:rPr lang="en-US" dirty="0" smtClean="0"/>
              <a:t>Running </a:t>
            </a:r>
            <a:r>
              <a:rPr lang="en-US" dirty="0" err="1" smtClean="0"/>
              <a:t>git</a:t>
            </a:r>
            <a:r>
              <a:rPr lang="en-US" dirty="0" smtClean="0"/>
              <a:t> status will prove that this is still a </a:t>
            </a:r>
            <a:r>
              <a:rPr lang="en-US" dirty="0" err="1" smtClean="0"/>
              <a:t>Git</a:t>
            </a:r>
            <a:r>
              <a:rPr lang="en-US" dirty="0" smtClean="0"/>
              <a:t> repository</a:t>
            </a:r>
          </a:p>
          <a:p>
            <a:pPr lvl="1"/>
            <a:r>
              <a:rPr lang="en-US" dirty="0" smtClean="0"/>
              <a:t>You will be on the master branch</a:t>
            </a:r>
          </a:p>
          <a:p>
            <a:pPr lvl="1"/>
            <a:r>
              <a:rPr lang="en-US" dirty="0" smtClean="0"/>
              <a:t>The commit will be ‘initial commit’</a:t>
            </a:r>
          </a:p>
          <a:p>
            <a:pPr lvl="1"/>
            <a:r>
              <a:rPr lang="en-US" dirty="0" smtClean="0"/>
              <a:t>All of your files should be untracked</a:t>
            </a:r>
          </a:p>
          <a:p>
            <a:r>
              <a:rPr lang="en-US" dirty="0" smtClean="0"/>
              <a:t>Creating your reflections repository</a:t>
            </a:r>
          </a:p>
          <a:p>
            <a:pPr lvl="1"/>
            <a:r>
              <a:rPr lang="en-US" dirty="0" smtClean="0"/>
              <a:t>Run the commands </a:t>
            </a:r>
            <a:r>
              <a:rPr lang="en-US" dirty="0" err="1" smtClean="0"/>
              <a:t>git</a:t>
            </a:r>
            <a:r>
              <a:rPr lang="en-US" dirty="0" smtClean="0"/>
              <a:t> init and </a:t>
            </a:r>
            <a:r>
              <a:rPr lang="en-US" dirty="0" err="1" smtClean="0"/>
              <a:t>git</a:t>
            </a:r>
            <a:r>
              <a:rPr lang="en-US" dirty="0" smtClean="0"/>
              <a:t> status in the directory with your reflections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Initializing a Repository</a:t>
            </a:r>
            <a:endParaRPr lang="en-US" dirty="0"/>
          </a:p>
        </p:txBody>
      </p:sp>
      <p:sp>
        <p:nvSpPr>
          <p:cNvPr id="3" name="Content Placeholder 2"/>
          <p:cNvSpPr>
            <a:spLocks noGrp="1"/>
          </p:cNvSpPr>
          <p:nvPr>
            <p:ph idx="1"/>
          </p:nvPr>
        </p:nvSpPr>
        <p:spPr/>
        <p:txBody>
          <a:bodyPr/>
          <a:lstStyle/>
          <a:p>
            <a:r>
              <a:rPr lang="en-US" dirty="0" smtClean="0"/>
              <a:t>Create a new file called lesson_2_reflections.txt</a:t>
            </a:r>
          </a:p>
          <a:p>
            <a:r>
              <a:rPr lang="en-US" b="1" dirty="0" smtClean="0"/>
              <a:t>What happens when you initialize a repository? Why do you need to do it?</a:t>
            </a:r>
          </a:p>
          <a:p>
            <a:r>
              <a:rPr lang="en-US" dirty="0" smtClean="0"/>
              <a:t>You might want to run </a:t>
            </a:r>
            <a:r>
              <a:rPr lang="en-US" dirty="0" err="1" smtClean="0"/>
              <a:t>git</a:t>
            </a:r>
            <a:r>
              <a:rPr lang="en-US" dirty="0" smtClean="0"/>
              <a:t> status after you create the file. You should see that now both files are listed as untracked files.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Area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Choosing what changes to commit</a:t>
            </a:r>
          </a:p>
          <a:p>
            <a:pPr lvl="1"/>
            <a:r>
              <a:rPr lang="en-US" dirty="0" smtClean="0"/>
              <a:t>Working directory (your hard drive)</a:t>
            </a:r>
          </a:p>
          <a:p>
            <a:pPr lvl="1"/>
            <a:r>
              <a:rPr lang="en-US" dirty="0" err="1" smtClean="0"/>
              <a:t>git</a:t>
            </a:r>
            <a:r>
              <a:rPr lang="en-US" dirty="0" smtClean="0"/>
              <a:t> commit doesn’t just send stuff from your working directory to the repository</a:t>
            </a:r>
          </a:p>
          <a:p>
            <a:pPr lvl="1"/>
            <a:r>
              <a:rPr lang="en-US" dirty="0" smtClean="0"/>
              <a:t>The staging area makes it easier to choose what changes you want to commit</a:t>
            </a:r>
          </a:p>
          <a:p>
            <a:pPr lvl="1"/>
            <a:r>
              <a:rPr lang="en-US" dirty="0" err="1" smtClean="0"/>
              <a:t>Git</a:t>
            </a:r>
            <a:r>
              <a:rPr lang="en-US" dirty="0" smtClean="0"/>
              <a:t> bundles the entire contents of the staging area into a single commit and adds that to the repository</a:t>
            </a:r>
          </a:p>
          <a:p>
            <a:r>
              <a:rPr lang="en-US" dirty="0" err="1" smtClean="0"/>
              <a:t>git</a:t>
            </a:r>
            <a:r>
              <a:rPr lang="en-US" dirty="0" smtClean="0"/>
              <a:t> add </a:t>
            </a:r>
            <a:r>
              <a:rPr lang="en-US" dirty="0" err="1" smtClean="0"/>
              <a:t>fileToAdd</a:t>
            </a:r>
            <a:endParaRPr lang="en-US" dirty="0" smtClean="0"/>
          </a:p>
          <a:p>
            <a:pPr lvl="1"/>
            <a:r>
              <a:rPr lang="en-US" dirty="0" smtClean="0"/>
              <a:t>For example:</a:t>
            </a:r>
          </a:p>
          <a:p>
            <a:pPr lvl="2"/>
            <a:r>
              <a:rPr lang="en-US" dirty="0" err="1" smtClean="0"/>
              <a:t>git</a:t>
            </a:r>
            <a:r>
              <a:rPr lang="en-US" dirty="0" smtClean="0"/>
              <a:t> add cake-recipe.txt</a:t>
            </a:r>
          </a:p>
          <a:p>
            <a:pPr lvl="2"/>
            <a:r>
              <a:rPr lang="en-US" dirty="0" err="1" smtClean="0"/>
              <a:t>git</a:t>
            </a:r>
            <a:r>
              <a:rPr lang="en-US" dirty="0" smtClean="0"/>
              <a:t> add frosting-recipe.txt</a:t>
            </a:r>
          </a:p>
          <a:p>
            <a:pPr lvl="1"/>
            <a:r>
              <a:rPr lang="en-US" dirty="0" err="1" smtClean="0"/>
              <a:t>git</a:t>
            </a:r>
            <a:r>
              <a:rPr lang="en-US" dirty="0" smtClean="0"/>
              <a:t> status shows that these files are now changes to be committed</a:t>
            </a:r>
          </a:p>
          <a:p>
            <a:r>
              <a:rPr lang="en-US" dirty="0" smtClean="0"/>
              <a:t>Adding reflections to the staging area</a:t>
            </a:r>
          </a:p>
          <a:p>
            <a:pPr lvl="1"/>
            <a:r>
              <a:rPr lang="en-US" dirty="0" smtClean="0"/>
              <a:t>Use </a:t>
            </a:r>
            <a:r>
              <a:rPr lang="en-US" dirty="0" err="1" smtClean="0"/>
              <a:t>git</a:t>
            </a:r>
            <a:r>
              <a:rPr lang="en-US" dirty="0" smtClean="0"/>
              <a:t> add to add whatever reflections files you would like to the staging area</a:t>
            </a:r>
          </a:p>
          <a:p>
            <a:pPr lvl="1"/>
            <a:r>
              <a:rPr lang="en-US" dirty="0" smtClean="0"/>
              <a:t>Could be separate because they are for different lessons</a:t>
            </a:r>
          </a:p>
          <a:p>
            <a:pPr lvl="1"/>
            <a:r>
              <a:rPr lang="en-US" dirty="0" smtClean="0"/>
              <a:t>Could be together, whatever you want to do.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 Map: init, add, staging area</a:t>
            </a:r>
            <a:endParaRPr lang="en-US" dirty="0"/>
          </a:p>
        </p:txBody>
      </p:sp>
      <p:sp>
        <p:nvSpPr>
          <p:cNvPr id="3" name="Content Placeholder 2"/>
          <p:cNvSpPr>
            <a:spLocks noGrp="1"/>
          </p:cNvSpPr>
          <p:nvPr>
            <p:ph idx="1"/>
          </p:nvPr>
        </p:nvSpPr>
        <p:spPr/>
        <p:txBody>
          <a:bodyPr/>
          <a:lstStyle/>
          <a:p>
            <a:r>
              <a:rPr lang="en-US" dirty="0" smtClean="0"/>
              <a:t>Previous Version </a:t>
            </a:r>
          </a:p>
          <a:p>
            <a:endParaRPr lang="en-US" dirty="0" smtClean="0"/>
          </a:p>
          <a:p>
            <a:endParaRPr lang="en-US" dirty="0" smtClean="0"/>
          </a:p>
          <a:p>
            <a:endParaRPr lang="en-US" dirty="0" smtClean="0"/>
          </a:p>
          <a:p>
            <a:r>
              <a:rPr lang="en-US" dirty="0" smtClean="0"/>
              <a:t>Where should the new concepts go?</a:t>
            </a:r>
            <a:endParaRPr lang="en-US" dirty="0"/>
          </a:p>
        </p:txBody>
      </p:sp>
      <p:pic>
        <p:nvPicPr>
          <p:cNvPr id="1026" name="Picture 2" descr="https://lh4.googleusercontent.com/EieB7gPcAXcT_-Uzw8qTGua7-kthgBPHPKzlH4hfghjH49GP-fMLL3vC_T9_gmw3_ClzZRGWBeVV067LsCG8EgZpRm0dXMBLR1y09dE6777DoOFi3jWg256cg_jpnZSnZHXvlCgN78E"/>
          <p:cNvPicPr>
            <a:picLocks noChangeAspect="1" noChangeArrowheads="1"/>
          </p:cNvPicPr>
          <p:nvPr/>
        </p:nvPicPr>
        <p:blipFill>
          <a:blip r:embed="rId3" cstate="print"/>
          <a:srcRect/>
          <a:stretch>
            <a:fillRect/>
          </a:stretch>
        </p:blipFill>
        <p:spPr bwMode="auto">
          <a:xfrm>
            <a:off x="4800600" y="1676400"/>
            <a:ext cx="2952750" cy="1552576"/>
          </a:xfrm>
          <a:prstGeom prst="rect">
            <a:avLst/>
          </a:prstGeom>
          <a:noFill/>
        </p:spPr>
      </p:pic>
      <p:pic>
        <p:nvPicPr>
          <p:cNvPr id="1028" name="Picture 4" descr="https://lh3.googleusercontent.com/Tb6dWEX8-y2_HGKU_nNtvDW9NSZUa76Zf6uFrQ3HNIw4c_edEoaABVHAqMg90J5yeppYNzvJkwKUeoOZs3O7smwbrp2jlJvdgeEzRFTeKJzxpWdA8tmjbrJ4mc72lLtB8tq1Nuea1kY"/>
          <p:cNvPicPr>
            <a:picLocks noChangeAspect="1" noChangeArrowheads="1"/>
          </p:cNvPicPr>
          <p:nvPr/>
        </p:nvPicPr>
        <p:blipFill>
          <a:blip r:embed="rId4" cstate="print"/>
          <a:srcRect/>
          <a:stretch>
            <a:fillRect/>
          </a:stretch>
        </p:blipFill>
        <p:spPr bwMode="auto">
          <a:xfrm>
            <a:off x="5181600" y="4648200"/>
            <a:ext cx="2933700" cy="164782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Staging Area</a:t>
            </a:r>
            <a:endParaRPr lang="en-US" dirty="0"/>
          </a:p>
        </p:txBody>
      </p:sp>
      <p:sp>
        <p:nvSpPr>
          <p:cNvPr id="3" name="Content Placeholder 2"/>
          <p:cNvSpPr>
            <a:spLocks noGrp="1"/>
          </p:cNvSpPr>
          <p:nvPr>
            <p:ph idx="1"/>
          </p:nvPr>
        </p:nvSpPr>
        <p:spPr/>
        <p:txBody>
          <a:bodyPr/>
          <a:lstStyle/>
          <a:p>
            <a:r>
              <a:rPr lang="en-US" b="1" dirty="0" smtClean="0"/>
              <a:t>How is the staging area different from the working directory and the repository? What value do you think it offers?</a:t>
            </a:r>
          </a:p>
          <a:p>
            <a:r>
              <a:rPr lang="en-US" dirty="0" smtClean="0"/>
              <a:t>Update your document. We’ll learn how to commit it next.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Two Files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Lines 6, 16, 17 and 18 have changed</a:t>
            </a:r>
            <a:endParaRPr lang="en-US" dirty="0"/>
          </a:p>
        </p:txBody>
      </p:sp>
      <p:pic>
        <p:nvPicPr>
          <p:cNvPr id="1026" name="Picture 2" descr="https://lh6.googleusercontent.com/4UwQ9eozTh1I0Yas-emOQoV95yHUtn9dxihUZ3iCiOp5IxS0rZuu9xybT19D-NGcL-LdETwShNqi2_ghzFG4irn67Go9eWZYRFT9v6UFMa5YOOPqRlN2s4a6lfz1WagtuaX3Mkba5yQ"/>
          <p:cNvPicPr>
            <a:picLocks noChangeAspect="1" noChangeArrowheads="1"/>
          </p:cNvPicPr>
          <p:nvPr/>
        </p:nvPicPr>
        <p:blipFill>
          <a:blip r:embed="rId3" cstate="print"/>
          <a:srcRect/>
          <a:stretch>
            <a:fillRect/>
          </a:stretch>
        </p:blipFill>
        <p:spPr bwMode="auto">
          <a:xfrm>
            <a:off x="762000" y="1524000"/>
            <a:ext cx="7800975" cy="3914776"/>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Commit Messages</a:t>
            </a:r>
            <a:endParaRPr lang="en-US" dirty="0"/>
          </a:p>
        </p:txBody>
      </p:sp>
      <p:sp>
        <p:nvSpPr>
          <p:cNvPr id="3" name="Content Placeholder 2"/>
          <p:cNvSpPr>
            <a:spLocks noGrp="1"/>
          </p:cNvSpPr>
          <p:nvPr>
            <p:ph idx="1"/>
          </p:nvPr>
        </p:nvSpPr>
        <p:spPr/>
        <p:txBody>
          <a:bodyPr/>
          <a:lstStyle/>
          <a:p>
            <a:r>
              <a:rPr lang="en-US" dirty="0" smtClean="0"/>
              <a:t>How to write a commit message</a:t>
            </a:r>
          </a:p>
          <a:p>
            <a:pPr lvl="1"/>
            <a:r>
              <a:rPr lang="en-US" dirty="0" smtClean="0"/>
              <a:t>You’re about to make your first commit to your reflections repository.</a:t>
            </a:r>
          </a:p>
          <a:p>
            <a:pPr lvl="1"/>
            <a:r>
              <a:rPr lang="en-US" dirty="0" smtClean="0"/>
              <a:t>You can also specify a commit message via the command line by running </a:t>
            </a:r>
            <a:r>
              <a:rPr lang="en-US" dirty="0" err="1" smtClean="0"/>
              <a:t>git</a:t>
            </a:r>
            <a:r>
              <a:rPr lang="en-US" dirty="0" smtClean="0"/>
              <a:t> commit –m “Commit message” instead of just </a:t>
            </a:r>
            <a:r>
              <a:rPr lang="en-US" dirty="0" err="1" smtClean="0"/>
              <a:t>git</a:t>
            </a:r>
            <a:r>
              <a:rPr lang="en-US" dirty="0" smtClean="0"/>
              <a:t> commit. </a:t>
            </a:r>
          </a:p>
          <a:p>
            <a:r>
              <a:rPr lang="en-US" dirty="0" smtClean="0"/>
              <a:t>Commit message style</a:t>
            </a:r>
          </a:p>
          <a:p>
            <a:pPr lvl="1"/>
            <a:r>
              <a:rPr lang="en-US" dirty="0" smtClean="0"/>
              <a:t>Here is a link to some best practices.</a:t>
            </a:r>
          </a:p>
          <a:p>
            <a:pPr lvl="1"/>
            <a:r>
              <a:rPr lang="en-US" dirty="0" smtClean="0">
                <a:hlinkClick r:id="rId2"/>
              </a:rPr>
              <a:t>http://udacity.github.io/git-styleguide/</a:t>
            </a:r>
            <a:endParaRPr lang="en-US" dirty="0" smtClean="0"/>
          </a:p>
          <a:p>
            <a:pPr lvl="1">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Committing Changes</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smtClean="0"/>
              <a:t>To commit the changes you added, run the command </a:t>
            </a:r>
            <a:r>
              <a:rPr lang="en-US" dirty="0" err="1" smtClean="0"/>
              <a:t>git</a:t>
            </a:r>
            <a:r>
              <a:rPr lang="en-US" dirty="0" smtClean="0"/>
              <a:t> commit.</a:t>
            </a:r>
          </a:p>
          <a:p>
            <a:pPr lvl="1"/>
            <a:r>
              <a:rPr lang="en-US" dirty="0" err="1" smtClean="0"/>
              <a:t>Git</a:t>
            </a:r>
            <a:r>
              <a:rPr lang="en-US" dirty="0" smtClean="0"/>
              <a:t> should open the editor you configured so that you can write a commit message.</a:t>
            </a:r>
          </a:p>
          <a:p>
            <a:pPr lvl="2"/>
            <a:r>
              <a:rPr lang="en-US" dirty="0" smtClean="0"/>
              <a:t>Standard practice to write your commit message as a command. E.g. “Add a recipe” rather than “Added a recipe”</a:t>
            </a:r>
          </a:p>
          <a:p>
            <a:pPr lvl="1"/>
            <a:r>
              <a:rPr lang="en-US" dirty="0" smtClean="0"/>
              <a:t>Save the file and quit the editor. Use </a:t>
            </a:r>
            <a:r>
              <a:rPr lang="en-US" dirty="0" err="1" smtClean="0"/>
              <a:t>git</a:t>
            </a:r>
            <a:r>
              <a:rPr lang="en-US" dirty="0" smtClean="0"/>
              <a:t> log to ensure that the change has been committed. </a:t>
            </a:r>
          </a:p>
          <a:p>
            <a:pPr lvl="1"/>
            <a:r>
              <a:rPr lang="en-US" dirty="0" smtClean="0"/>
              <a:t>Running </a:t>
            </a:r>
            <a:r>
              <a:rPr lang="en-US" dirty="0" err="1" smtClean="0"/>
              <a:t>git</a:t>
            </a:r>
            <a:r>
              <a:rPr lang="en-US" dirty="0" smtClean="0"/>
              <a:t> status should no longer show the files you committed as untracked. </a:t>
            </a:r>
          </a:p>
          <a:p>
            <a:r>
              <a:rPr lang="en-US" dirty="0" smtClean="0"/>
              <a:t>Commit your changes in the staging area</a:t>
            </a:r>
          </a:p>
          <a:p>
            <a:pPr lvl="1"/>
            <a:r>
              <a:rPr lang="en-US" dirty="0" err="1" smtClean="0"/>
              <a:t>git</a:t>
            </a:r>
            <a:r>
              <a:rPr lang="en-US" dirty="0" smtClean="0"/>
              <a:t> commit</a:t>
            </a:r>
          </a:p>
          <a:p>
            <a:r>
              <a:rPr lang="en-US" dirty="0" smtClean="0"/>
              <a:t>Commit all changes</a:t>
            </a:r>
          </a:p>
          <a:p>
            <a:pPr lvl="1"/>
            <a:r>
              <a:rPr lang="en-US" dirty="0" err="1" smtClean="0"/>
              <a:t>git</a:t>
            </a:r>
            <a:r>
              <a:rPr lang="en-US" dirty="0" smtClean="0"/>
              <a:t> add</a:t>
            </a:r>
          </a:p>
          <a:p>
            <a:pPr lvl="1"/>
            <a:r>
              <a:rPr lang="en-US" dirty="0" err="1" smtClean="0"/>
              <a:t>git</a:t>
            </a:r>
            <a:r>
              <a:rPr lang="en-US" dirty="0" smtClean="0"/>
              <a:t> status</a:t>
            </a:r>
          </a:p>
          <a:p>
            <a:pPr lvl="1"/>
            <a:r>
              <a:rPr lang="en-US" dirty="0" err="1" smtClean="0"/>
              <a:t>git</a:t>
            </a:r>
            <a:r>
              <a:rPr lang="en-US" dirty="0" smtClean="0"/>
              <a:t> commit</a:t>
            </a:r>
          </a:p>
          <a:p>
            <a:r>
              <a:rPr lang="en-US" dirty="0" smtClean="0"/>
              <a:t>What is the output of </a:t>
            </a:r>
            <a:r>
              <a:rPr lang="en-US" dirty="0" err="1" smtClean="0"/>
              <a:t>git</a:t>
            </a:r>
            <a:r>
              <a:rPr lang="en-US" dirty="0" smtClean="0"/>
              <a:t> status after all your changes are committed?</a:t>
            </a:r>
          </a:p>
          <a:p>
            <a:r>
              <a:rPr lang="en-US" dirty="0" err="1" smtClean="0"/>
              <a:t>Git</a:t>
            </a:r>
            <a:r>
              <a:rPr lang="en-US" dirty="0" smtClean="0"/>
              <a:t> cheat sheet</a:t>
            </a:r>
          </a:p>
          <a:p>
            <a:pPr lvl="1"/>
            <a:r>
              <a:rPr lang="en-US" dirty="0" smtClean="0">
                <a:hlinkClick r:id="rId3"/>
              </a:rPr>
              <a:t>https://github.com/github/training-kit/blob/master/downloads/github-git-cheat-sheet.pdf</a:t>
            </a:r>
            <a:r>
              <a:rPr lang="en-US" dirty="0" smtClean="0"/>
              <a:t> </a:t>
            </a:r>
          </a:p>
          <a:p>
            <a:pPr lvl="1"/>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Diff Revisited</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smtClean="0"/>
              <a:t>Fixing the bug from the asteroids repository</a:t>
            </a:r>
          </a:p>
          <a:p>
            <a:pPr lvl="1"/>
            <a:r>
              <a:rPr lang="en-US" dirty="0" smtClean="0"/>
              <a:t>Use </a:t>
            </a:r>
            <a:r>
              <a:rPr lang="en-US" dirty="0" err="1" smtClean="0"/>
              <a:t>git</a:t>
            </a:r>
            <a:r>
              <a:rPr lang="en-US" dirty="0" smtClean="0"/>
              <a:t> diff to compare the commit with the bug to the previous one</a:t>
            </a:r>
          </a:p>
          <a:p>
            <a:pPr lvl="1"/>
            <a:r>
              <a:rPr lang="en-US" dirty="0" smtClean="0"/>
              <a:t>We need to re-add the line </a:t>
            </a:r>
            <a:r>
              <a:rPr lang="en-US" dirty="0" err="1" smtClean="0"/>
              <a:t>this.delayBeforeBullet</a:t>
            </a:r>
            <a:r>
              <a:rPr lang="en-US" dirty="0" smtClean="0"/>
              <a:t> = 10;</a:t>
            </a:r>
          </a:p>
          <a:p>
            <a:pPr lvl="1"/>
            <a:r>
              <a:rPr lang="en-US" dirty="0" smtClean="0"/>
              <a:t>Use </a:t>
            </a:r>
            <a:r>
              <a:rPr lang="en-US" dirty="0" err="1" smtClean="0"/>
              <a:t>git</a:t>
            </a:r>
            <a:r>
              <a:rPr lang="en-US" dirty="0" smtClean="0"/>
              <a:t> diff (without any arguments) to compare the working directory to the staging area.</a:t>
            </a:r>
          </a:p>
          <a:p>
            <a:pPr lvl="2"/>
            <a:r>
              <a:rPr lang="en-US" dirty="0" smtClean="0"/>
              <a:t>This probably won’t be something you need to do now, but with huge changes it can be a helpful way to remember what changes you made. </a:t>
            </a:r>
          </a:p>
          <a:p>
            <a:pPr lvl="1"/>
            <a:r>
              <a:rPr lang="en-US" dirty="0" smtClean="0"/>
              <a:t>Use </a:t>
            </a:r>
            <a:r>
              <a:rPr lang="en-US" dirty="0" err="1" smtClean="0"/>
              <a:t>git</a:t>
            </a:r>
            <a:r>
              <a:rPr lang="en-US" dirty="0" smtClean="0"/>
              <a:t> diff --staged to compare the staging area to the most recent commit</a:t>
            </a:r>
          </a:p>
          <a:p>
            <a:pPr lvl="2"/>
            <a:r>
              <a:rPr lang="en-US" dirty="0" smtClean="0"/>
              <a:t>This is a helpful way to make sure the files you’ve added are really what you want to commit. </a:t>
            </a:r>
          </a:p>
          <a:p>
            <a:r>
              <a:rPr lang="en-US" dirty="0" smtClean="0"/>
              <a:t>Add game.js to the staging area and commit. Also try out </a:t>
            </a:r>
            <a:r>
              <a:rPr lang="en-US" dirty="0" err="1" smtClean="0"/>
              <a:t>git</a:t>
            </a:r>
            <a:r>
              <a:rPr lang="en-US" dirty="0" smtClean="0"/>
              <a:t> diff and </a:t>
            </a:r>
            <a:r>
              <a:rPr lang="en-US" dirty="0" err="1" smtClean="0"/>
              <a:t>git</a:t>
            </a:r>
            <a:r>
              <a:rPr lang="en-US" dirty="0" smtClean="0"/>
              <a:t> diff --staged</a:t>
            </a:r>
          </a:p>
          <a:p>
            <a:pPr lvl="1"/>
            <a:r>
              <a:rPr lang="en-US" dirty="0" smtClean="0"/>
              <a:t>If you want to discard changes to the working directory or staging area, run </a:t>
            </a:r>
            <a:r>
              <a:rPr lang="en-US" dirty="0" err="1" smtClean="0"/>
              <a:t>git</a:t>
            </a:r>
            <a:r>
              <a:rPr lang="en-US" dirty="0" smtClean="0"/>
              <a:t> reset --hard (but be careful, this action is </a:t>
            </a:r>
            <a:r>
              <a:rPr lang="en-US" dirty="0" err="1" smtClean="0"/>
              <a:t>unreversible</a:t>
            </a:r>
            <a:r>
              <a:rPr lang="en-US" dirty="0" smtClean="0"/>
              <a:t>)</a:t>
            </a:r>
          </a:p>
          <a:p>
            <a:pPr lvl="2"/>
            <a:r>
              <a:rPr lang="en-US" dirty="0" smtClean="0"/>
              <a:t>Basically only run it after running </a:t>
            </a:r>
            <a:r>
              <a:rPr lang="en-US" dirty="0" err="1" smtClean="0"/>
              <a:t>git</a:t>
            </a:r>
            <a:r>
              <a:rPr lang="en-US" dirty="0" smtClean="0"/>
              <a:t> diff and </a:t>
            </a:r>
            <a:r>
              <a:rPr lang="en-US" dirty="0" err="1" smtClean="0"/>
              <a:t>git</a:t>
            </a:r>
            <a:r>
              <a:rPr lang="en-US" dirty="0" smtClean="0"/>
              <a:t> diff –staged to make sure there are no changes in the working directory or staging area that you want to keep. </a:t>
            </a:r>
          </a:p>
          <a:p>
            <a:pPr lvl="1"/>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two versions does each form of </a:t>
            </a:r>
            <a:r>
              <a:rPr lang="en-US" dirty="0" err="1" smtClean="0"/>
              <a:t>git</a:t>
            </a:r>
            <a:r>
              <a:rPr lang="en-US" dirty="0" smtClean="0"/>
              <a:t> diff compare?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Choices:</a:t>
            </a:r>
          </a:p>
          <a:p>
            <a:pPr lvl="1"/>
            <a:r>
              <a:rPr lang="en-US" dirty="0" smtClean="0"/>
              <a:t>Working directory</a:t>
            </a:r>
          </a:p>
          <a:p>
            <a:pPr lvl="1"/>
            <a:r>
              <a:rPr lang="en-US" dirty="0" smtClean="0"/>
              <a:t>Staging area</a:t>
            </a:r>
          </a:p>
          <a:p>
            <a:pPr lvl="1"/>
            <a:r>
              <a:rPr lang="en-US" dirty="0" smtClean="0"/>
              <a:t>Commit1</a:t>
            </a:r>
          </a:p>
          <a:p>
            <a:pPr lvl="1"/>
            <a:r>
              <a:rPr lang="en-US" dirty="0" smtClean="0"/>
              <a:t>Commit2</a:t>
            </a:r>
          </a:p>
          <a:p>
            <a:r>
              <a:rPr lang="en-US" dirty="0" err="1" smtClean="0"/>
              <a:t>g</a:t>
            </a:r>
            <a:r>
              <a:rPr lang="en-US" dirty="0" err="1" smtClean="0"/>
              <a:t>it</a:t>
            </a:r>
            <a:r>
              <a:rPr lang="en-US" dirty="0" smtClean="0"/>
              <a:t> diff</a:t>
            </a:r>
          </a:p>
          <a:p>
            <a:pPr lvl="1"/>
            <a:r>
              <a:rPr lang="en-US" dirty="0" smtClean="0"/>
              <a:t>Working directory, staging area</a:t>
            </a:r>
          </a:p>
          <a:p>
            <a:r>
              <a:rPr lang="en-US" dirty="0" err="1" smtClean="0"/>
              <a:t>g</a:t>
            </a:r>
            <a:r>
              <a:rPr lang="en-US" dirty="0" err="1" smtClean="0"/>
              <a:t>it</a:t>
            </a:r>
            <a:r>
              <a:rPr lang="en-US" dirty="0" smtClean="0"/>
              <a:t> diff --staged</a:t>
            </a:r>
          </a:p>
          <a:p>
            <a:pPr lvl="1"/>
            <a:r>
              <a:rPr lang="en-US" dirty="0" smtClean="0"/>
              <a:t>Staging area, Commit1</a:t>
            </a:r>
          </a:p>
          <a:p>
            <a:r>
              <a:rPr lang="en-US" dirty="0" err="1" smtClean="0"/>
              <a:t>git</a:t>
            </a:r>
            <a:r>
              <a:rPr lang="en-US" dirty="0" smtClean="0"/>
              <a:t> diff commit1 commit2</a:t>
            </a:r>
          </a:p>
          <a:p>
            <a:pPr lvl="1"/>
            <a:r>
              <a:rPr lang="en-US" dirty="0" smtClean="0"/>
              <a:t>Commit1, Commit2</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the Bug Fix</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Leave ‘detached HEAD’ state</a:t>
            </a:r>
          </a:p>
          <a:p>
            <a:pPr lvl="1"/>
            <a:r>
              <a:rPr lang="en-US" dirty="0" smtClean="0"/>
              <a:t>Run </a:t>
            </a:r>
            <a:r>
              <a:rPr lang="en-US" dirty="0" err="1" smtClean="0"/>
              <a:t>git</a:t>
            </a:r>
            <a:r>
              <a:rPr lang="en-US" dirty="0" smtClean="0"/>
              <a:t> checkout master</a:t>
            </a:r>
          </a:p>
          <a:p>
            <a:r>
              <a:rPr lang="en-US" dirty="0" smtClean="0"/>
              <a:t>Fix the delay bug	</a:t>
            </a:r>
          </a:p>
          <a:p>
            <a:pPr lvl="1"/>
            <a:r>
              <a:rPr lang="en-US" dirty="0" smtClean="0"/>
              <a:t>In game.js find the statement if (</a:t>
            </a:r>
            <a:r>
              <a:rPr lang="en-US" dirty="0" err="1" smtClean="0"/>
              <a:t>this.delayBeforeBullet</a:t>
            </a:r>
            <a:r>
              <a:rPr lang="en-US" dirty="0" smtClean="0"/>
              <a:t> &lt;= 0) { (should be on line 423). On the next line, insert </a:t>
            </a:r>
            <a:r>
              <a:rPr lang="en-US" dirty="0" err="1" smtClean="0"/>
              <a:t>this.delayBeforeBullet</a:t>
            </a:r>
            <a:r>
              <a:rPr lang="en-US" dirty="0" smtClean="0"/>
              <a:t> = 10;</a:t>
            </a:r>
          </a:p>
          <a:p>
            <a:r>
              <a:rPr lang="en-US" dirty="0" smtClean="0"/>
              <a:t>Stage your change</a:t>
            </a:r>
          </a:p>
          <a:p>
            <a:pPr lvl="1"/>
            <a:r>
              <a:rPr lang="en-US" dirty="0" smtClean="0"/>
              <a:t>Add game.js to the staging area</a:t>
            </a:r>
          </a:p>
          <a:p>
            <a:r>
              <a:rPr lang="en-US" dirty="0" smtClean="0"/>
              <a:t>Commit your change</a:t>
            </a:r>
          </a:p>
          <a:p>
            <a:pPr lvl="1"/>
            <a:r>
              <a:rPr lang="en-US" dirty="0" smtClean="0"/>
              <a:t>Make sure to use a meaningful commit message!</a:t>
            </a:r>
          </a:p>
          <a:p>
            <a:r>
              <a:rPr lang="en-US" dirty="0" smtClean="0"/>
              <a:t>Check out this link if you’re interested in learning more about </a:t>
            </a:r>
            <a:r>
              <a:rPr lang="en-US" dirty="0" err="1" smtClean="0"/>
              <a:t>Git</a:t>
            </a:r>
            <a:r>
              <a:rPr lang="en-US" dirty="0" smtClean="0"/>
              <a:t> internals and how commit ids are generated</a:t>
            </a:r>
          </a:p>
          <a:p>
            <a:pPr lvl="1"/>
            <a:r>
              <a:rPr lang="en-US" dirty="0" smtClean="0">
                <a:hlinkClick r:id="rId2"/>
              </a:rPr>
              <a:t>http://git-scm.com/book/en/Git-Internals-Git-Objects</a:t>
            </a:r>
            <a:r>
              <a:rPr lang="en-US" dirty="0" smtClean="0"/>
              <a:t>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Commit Size</a:t>
            </a:r>
            <a:endParaRPr lang="en-US" dirty="0"/>
          </a:p>
        </p:txBody>
      </p:sp>
      <p:sp>
        <p:nvSpPr>
          <p:cNvPr id="3" name="Content Placeholder 2"/>
          <p:cNvSpPr>
            <a:spLocks noGrp="1"/>
          </p:cNvSpPr>
          <p:nvPr>
            <p:ph idx="1"/>
          </p:nvPr>
        </p:nvSpPr>
        <p:spPr/>
        <p:txBody>
          <a:bodyPr/>
          <a:lstStyle/>
          <a:p>
            <a:r>
              <a:rPr lang="en-US" b="1" dirty="0" smtClean="0"/>
              <a:t>How can you use the staging area to make sure you have one commit per logical change?</a:t>
            </a:r>
          </a:p>
          <a:p>
            <a:r>
              <a:rPr lang="en-US" dirty="0" smtClean="0"/>
              <a:t>You may want to commit your changes to the file.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Sometimes you might want to make a commit history that branches out into multiple versions.</a:t>
            </a:r>
          </a:p>
          <a:p>
            <a:pPr lvl="1"/>
            <a:r>
              <a:rPr lang="en-US" dirty="0" smtClean="0"/>
              <a:t>Linear makes sense for </a:t>
            </a:r>
          </a:p>
          <a:p>
            <a:pPr lvl="2"/>
            <a:r>
              <a:rPr lang="en-US" dirty="0" smtClean="0"/>
              <a:t>Fixing bugs</a:t>
            </a:r>
          </a:p>
          <a:p>
            <a:pPr lvl="2"/>
            <a:r>
              <a:rPr lang="en-US" dirty="0" smtClean="0"/>
              <a:t>Adding new features</a:t>
            </a:r>
          </a:p>
          <a:p>
            <a:pPr lvl="2"/>
            <a:r>
              <a:rPr lang="en-US" dirty="0" smtClean="0"/>
              <a:t>Updating documentation</a:t>
            </a:r>
          </a:p>
          <a:p>
            <a:pPr lvl="1"/>
            <a:r>
              <a:rPr lang="en-US" dirty="0" smtClean="0"/>
              <a:t>Branching makes sense for </a:t>
            </a:r>
          </a:p>
          <a:p>
            <a:pPr lvl="2"/>
            <a:r>
              <a:rPr lang="en-US" dirty="0" smtClean="0"/>
              <a:t>Experimental features</a:t>
            </a:r>
          </a:p>
          <a:p>
            <a:pPr lvl="2"/>
            <a:r>
              <a:rPr lang="en-US" dirty="0" smtClean="0"/>
              <a:t>Different versions of the same program (Spanish version)</a:t>
            </a:r>
          </a:p>
          <a:p>
            <a:r>
              <a:rPr lang="en-US" dirty="0" smtClean="0"/>
              <a:t>Master is the name given to the main branch in most repositories </a:t>
            </a:r>
          </a:p>
          <a:p>
            <a:pPr lvl="1"/>
            <a:r>
              <a:rPr lang="en-US" dirty="0" smtClean="0"/>
              <a:t>Other branches could be called</a:t>
            </a:r>
          </a:p>
          <a:p>
            <a:pPr lvl="2"/>
            <a:r>
              <a:rPr lang="en-US" dirty="0" smtClean="0"/>
              <a:t>Spanish</a:t>
            </a:r>
          </a:p>
          <a:p>
            <a:pPr lvl="2"/>
            <a:r>
              <a:rPr lang="en-US" dirty="0" smtClean="0"/>
              <a:t>Exp</a:t>
            </a:r>
          </a:p>
          <a:p>
            <a:pPr lvl="2"/>
            <a:r>
              <a:rPr lang="en-US" dirty="0" smtClean="0"/>
              <a:t>Etc…</a:t>
            </a:r>
          </a:p>
          <a:p>
            <a:r>
              <a:rPr lang="en-US" dirty="0" smtClean="0"/>
              <a:t>If you check out a branch and then make a commit, the branch label automatically updates to the new commit. It also stays checked out. </a:t>
            </a:r>
          </a:p>
          <a:p>
            <a:r>
              <a:rPr lang="en-US" dirty="0" smtClean="0"/>
              <a:t>Current last commit on a branch is known as the tip of that branch.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Branch</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Make an experimental change in the asteroids repository (easy version)</a:t>
            </a:r>
          </a:p>
          <a:p>
            <a:pPr lvl="1"/>
            <a:r>
              <a:rPr lang="en-US" dirty="0" smtClean="0"/>
              <a:t>We’ll make the asteroid break into only two smaller fragments instead of three. </a:t>
            </a:r>
          </a:p>
          <a:p>
            <a:r>
              <a:rPr lang="en-US" dirty="0" smtClean="0"/>
              <a:t>Running </a:t>
            </a:r>
            <a:r>
              <a:rPr lang="en-US" dirty="0" err="1" smtClean="0"/>
              <a:t>git</a:t>
            </a:r>
            <a:r>
              <a:rPr lang="en-US" dirty="0" smtClean="0"/>
              <a:t> branch (with no arguments) shows you your current branches </a:t>
            </a:r>
          </a:p>
          <a:p>
            <a:r>
              <a:rPr lang="en-US" dirty="0" smtClean="0"/>
              <a:t>Running </a:t>
            </a:r>
            <a:r>
              <a:rPr lang="en-US" dirty="0" err="1" smtClean="0"/>
              <a:t>git</a:t>
            </a:r>
            <a:r>
              <a:rPr lang="en-US" dirty="0" smtClean="0"/>
              <a:t> branch easy-mode will create a new branch with the name easy-mode</a:t>
            </a:r>
          </a:p>
          <a:p>
            <a:r>
              <a:rPr lang="en-US" dirty="0" smtClean="0"/>
              <a:t>Running </a:t>
            </a:r>
            <a:r>
              <a:rPr lang="en-US" dirty="0" err="1" smtClean="0"/>
              <a:t>git</a:t>
            </a:r>
            <a:r>
              <a:rPr lang="en-US" dirty="0" smtClean="0"/>
              <a:t> branch again will show you that easy-mode has been created</a:t>
            </a:r>
          </a:p>
          <a:p>
            <a:r>
              <a:rPr lang="en-US" dirty="0" smtClean="0"/>
              <a:t>Running </a:t>
            </a:r>
            <a:r>
              <a:rPr lang="en-US" dirty="0" err="1" smtClean="0"/>
              <a:t>git</a:t>
            </a:r>
            <a:r>
              <a:rPr lang="en-US" dirty="0" smtClean="0"/>
              <a:t> checkout easy-mode followed by </a:t>
            </a:r>
            <a:r>
              <a:rPr lang="en-US" dirty="0" err="1" smtClean="0"/>
              <a:t>git</a:t>
            </a:r>
            <a:r>
              <a:rPr lang="en-US" dirty="0" smtClean="0"/>
              <a:t> branch should change the star, which indicates the active branch. </a:t>
            </a:r>
          </a:p>
          <a:p>
            <a:r>
              <a:rPr lang="en-US" dirty="0" smtClean="0"/>
              <a:t>Change 3 to 2 in the beneath the //break into fragments comment in game.js (line 678)</a:t>
            </a:r>
          </a:p>
          <a:p>
            <a:r>
              <a:rPr lang="en-US" dirty="0" smtClean="0"/>
              <a:t>Add and commit changes making the game easier</a:t>
            </a:r>
          </a:p>
          <a:p>
            <a:r>
              <a:rPr lang="en-US" dirty="0" smtClean="0"/>
              <a:t>The output of </a:t>
            </a:r>
            <a:r>
              <a:rPr lang="en-US" dirty="0" err="1" smtClean="0"/>
              <a:t>git</a:t>
            </a:r>
            <a:r>
              <a:rPr lang="en-US" dirty="0" smtClean="0"/>
              <a:t> status, once we’re done should be</a:t>
            </a:r>
          </a:p>
          <a:p>
            <a:pPr lvl="1"/>
            <a:r>
              <a:rPr lang="en-US" dirty="0" smtClean="0"/>
              <a:t>On branch easy-mode</a:t>
            </a:r>
          </a:p>
          <a:p>
            <a:pPr lvl="1"/>
            <a:r>
              <a:rPr lang="en-US" dirty="0" smtClean="0"/>
              <a:t>nothing to commit, working tree clean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When to Use Branches </a:t>
            </a:r>
            <a:endParaRPr lang="en-US" dirty="0"/>
          </a:p>
        </p:txBody>
      </p:sp>
      <p:sp>
        <p:nvSpPr>
          <p:cNvPr id="3" name="Content Placeholder 2"/>
          <p:cNvSpPr>
            <a:spLocks noGrp="1"/>
          </p:cNvSpPr>
          <p:nvPr>
            <p:ph idx="1"/>
          </p:nvPr>
        </p:nvSpPr>
        <p:spPr/>
        <p:txBody>
          <a:bodyPr/>
          <a:lstStyle/>
          <a:p>
            <a:r>
              <a:rPr lang="en-US" b="1" dirty="0" smtClean="0"/>
              <a:t>What are some situations when branches would be helpful in keeping your history organized? How would branches help?</a:t>
            </a:r>
          </a:p>
          <a:p>
            <a:r>
              <a:rPr lang="en-US" dirty="0" smtClean="0"/>
              <a:t>You may want to commit your changes.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 for Collaboration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you and your collaborators all make changes on the same branch, you can’t work on separate changes simultaneously.</a:t>
            </a:r>
          </a:p>
          <a:p>
            <a:r>
              <a:rPr lang="en-US" dirty="0" smtClean="0"/>
              <a:t>Commonly we will make a separate branch for every feature or bug-fix</a:t>
            </a:r>
          </a:p>
          <a:p>
            <a:pPr lvl="1"/>
            <a:r>
              <a:rPr lang="en-US" dirty="0" smtClean="0"/>
              <a:t>Then once the changes are complete, you can either update master to point to the tip of the new branch, or merge it with the current master.</a:t>
            </a:r>
          </a:p>
          <a:p>
            <a:r>
              <a:rPr lang="en-US" dirty="0" smtClean="0"/>
              <a:t>For example, adding a coins feature to the asteroids game. </a:t>
            </a:r>
          </a:p>
          <a:p>
            <a:pPr lvl="1"/>
            <a:r>
              <a:rPr lang="en-US" dirty="0" err="1" smtClean="0"/>
              <a:t>git</a:t>
            </a:r>
            <a:r>
              <a:rPr lang="en-US" dirty="0" smtClean="0"/>
              <a:t> checkout coins</a:t>
            </a:r>
          </a:p>
          <a:p>
            <a:pPr lvl="2"/>
            <a:r>
              <a:rPr lang="en-US" dirty="0" smtClean="0"/>
              <a:t>Remote branch means that you didn’t create the branch</a:t>
            </a:r>
          </a:p>
          <a:p>
            <a:pPr lvl="1"/>
            <a:r>
              <a:rPr lang="en-US" dirty="0" err="1" smtClean="0"/>
              <a:t>git</a:t>
            </a:r>
            <a:r>
              <a:rPr lang="en-US" dirty="0" smtClean="0"/>
              <a:t> log, for the reason why there is not color in this version</a:t>
            </a:r>
          </a:p>
          <a:p>
            <a:pPr lvl="1"/>
            <a:r>
              <a:rPr lang="en-US" dirty="0" err="1" smtClean="0"/>
              <a:t>git</a:t>
            </a:r>
            <a:r>
              <a:rPr lang="en-US" dirty="0" smtClean="0"/>
              <a:t> log on master will show many newer commits</a:t>
            </a:r>
          </a:p>
          <a:p>
            <a:r>
              <a:rPr lang="en-US" dirty="0" smtClean="0"/>
              <a:t>Viewing the commit history</a:t>
            </a:r>
          </a:p>
          <a:p>
            <a:pPr lvl="1"/>
            <a:r>
              <a:rPr lang="en-US" dirty="0" smtClean="0"/>
              <a:t>Run </a:t>
            </a:r>
            <a:r>
              <a:rPr lang="en-US" dirty="0" err="1" smtClean="0"/>
              <a:t>git</a:t>
            </a:r>
            <a:r>
              <a:rPr lang="en-US" dirty="0" smtClean="0"/>
              <a:t> log --graph --online master coins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486400" y="5105400"/>
            <a:ext cx="3464734" cy="15335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t>
            </a:r>
            <a:r>
              <a:rPr lang="en-US" dirty="0" err="1" smtClean="0"/>
              <a:t>Diffs</a:t>
            </a:r>
            <a:r>
              <a:rPr lang="en-US" dirty="0" smtClean="0"/>
              <a:t> Between Larger Files</a:t>
            </a:r>
            <a:endParaRPr lang="en-US" dirty="0"/>
          </a:p>
        </p:txBody>
      </p:sp>
      <p:sp>
        <p:nvSpPr>
          <p:cNvPr id="3" name="Content Placeholder 2"/>
          <p:cNvSpPr>
            <a:spLocks noGrp="1"/>
          </p:cNvSpPr>
          <p:nvPr>
            <p:ph idx="1"/>
          </p:nvPr>
        </p:nvSpPr>
        <p:spPr>
          <a:xfrm>
            <a:off x="457200" y="1600200"/>
            <a:ext cx="8229600" cy="4800600"/>
          </a:xfrm>
        </p:spPr>
        <p:txBody>
          <a:bodyPr>
            <a:normAutofit fontScale="55000" lnSpcReduction="20000"/>
          </a:bodyPr>
          <a:lstStyle/>
          <a:p>
            <a:r>
              <a:rPr lang="en-US" dirty="0" smtClean="0"/>
              <a:t>What if there are 100’s or 1000’s of lines?</a:t>
            </a:r>
          </a:p>
          <a:p>
            <a:pPr lvl="1"/>
            <a:r>
              <a:rPr lang="en-US" dirty="0" err="1" smtClean="0"/>
              <a:t>E.g</a:t>
            </a:r>
            <a:r>
              <a:rPr lang="en-US" dirty="0" smtClean="0"/>
              <a:t>, Asteroids Game</a:t>
            </a:r>
          </a:p>
          <a:p>
            <a:pPr lvl="2"/>
            <a:r>
              <a:rPr lang="en-US" dirty="0" smtClean="0"/>
              <a:t>Try it here: </a:t>
            </a:r>
            <a:r>
              <a:rPr lang="en-US" dirty="0" smtClean="0">
                <a:hlinkClick r:id="rId3"/>
              </a:rPr>
              <a:t>http://dougmcinnes.com/html-5-asteroids/</a:t>
            </a:r>
            <a:endParaRPr lang="en-US" dirty="0" smtClean="0"/>
          </a:p>
          <a:p>
            <a:pPr lvl="1"/>
            <a:r>
              <a:rPr lang="en-US" dirty="0" smtClean="0"/>
              <a:t>There is a bug in this game!</a:t>
            </a:r>
          </a:p>
          <a:p>
            <a:pPr lvl="2"/>
            <a:r>
              <a:rPr lang="en-US" dirty="0" smtClean="0"/>
              <a:t>Someone changed the key mappings</a:t>
            </a:r>
          </a:p>
          <a:p>
            <a:pPr lvl="3"/>
            <a:r>
              <a:rPr lang="en-US" dirty="0" smtClean="0"/>
              <a:t>Up arrow -&gt; Space</a:t>
            </a:r>
          </a:p>
          <a:p>
            <a:pPr lvl="3"/>
            <a:r>
              <a:rPr lang="en-US" dirty="0" smtClean="0"/>
              <a:t>Space -&gt; Enter</a:t>
            </a:r>
          </a:p>
          <a:p>
            <a:pPr lvl="2"/>
            <a:r>
              <a:rPr lang="en-US" dirty="0" smtClean="0"/>
              <a:t>And now the engines don’t work! Typo? Where is it?</a:t>
            </a:r>
          </a:p>
          <a:p>
            <a:r>
              <a:rPr lang="en-US" dirty="0" smtClean="0"/>
              <a:t>Download the two versions of the file</a:t>
            </a:r>
          </a:p>
          <a:p>
            <a:pPr lvl="1"/>
            <a:r>
              <a:rPr lang="en-US" dirty="0" smtClean="0">
                <a:hlinkClick r:id="rId4"/>
              </a:rPr>
              <a:t>https://www.udacity.com/api/nodes/2960778928/supplemental_media/game-oldjs/download?_ga=1.32442489.672083044.1467344711</a:t>
            </a:r>
            <a:endParaRPr lang="en-US" dirty="0" smtClean="0"/>
          </a:p>
          <a:p>
            <a:pPr lvl="1"/>
            <a:r>
              <a:rPr lang="en-US" dirty="0" smtClean="0">
                <a:hlinkClick r:id="rId5"/>
              </a:rPr>
              <a:t>https://www.udacity.com/api/nodes/2960778928/supplemental_media/game-newjs/download?_ga=1.34079078.672083044.1467344711</a:t>
            </a:r>
            <a:endParaRPr lang="en-US" dirty="0" smtClean="0"/>
          </a:p>
          <a:p>
            <a:r>
              <a:rPr lang="en-US" dirty="0" smtClean="0"/>
              <a:t>Too long to compare the old version to the new version by hand. They are over 1000 lines!</a:t>
            </a:r>
          </a:p>
          <a:p>
            <a:pPr lvl="1"/>
            <a:r>
              <a:rPr lang="en-US" dirty="0" smtClean="0"/>
              <a:t>Automatically compare files</a:t>
            </a:r>
          </a:p>
          <a:p>
            <a:pPr lvl="2"/>
            <a:r>
              <a:rPr lang="en-US" dirty="0" smtClean="0"/>
              <a:t>Windows – FC (file compare)</a:t>
            </a:r>
          </a:p>
          <a:p>
            <a:pPr lvl="3"/>
            <a:r>
              <a:rPr lang="en-US" dirty="0" err="1" smtClean="0"/>
              <a:t>cd</a:t>
            </a:r>
            <a:r>
              <a:rPr lang="en-US" dirty="0" smtClean="0"/>
              <a:t> directory/with/files</a:t>
            </a:r>
          </a:p>
          <a:p>
            <a:pPr lvl="3"/>
            <a:r>
              <a:rPr lang="en-US" dirty="0" smtClean="0"/>
              <a:t>FC file1 file2</a:t>
            </a:r>
          </a:p>
          <a:p>
            <a:pPr lvl="2"/>
            <a:r>
              <a:rPr lang="en-US" dirty="0" smtClean="0"/>
              <a:t>Mac or Linux – Diff </a:t>
            </a:r>
          </a:p>
          <a:p>
            <a:pPr lvl="3"/>
            <a:r>
              <a:rPr lang="en-US" dirty="0" err="1" smtClean="0"/>
              <a:t>cd</a:t>
            </a:r>
            <a:r>
              <a:rPr lang="en-US" dirty="0" smtClean="0"/>
              <a:t> directory/with/files</a:t>
            </a:r>
          </a:p>
          <a:p>
            <a:pPr lvl="3"/>
            <a:r>
              <a:rPr lang="en-US" dirty="0" smtClean="0"/>
              <a:t>diff  -u file1 file2 </a:t>
            </a:r>
          </a:p>
          <a:p>
            <a:pPr lvl="4"/>
            <a:r>
              <a:rPr lang="en-US" dirty="0" smtClean="0"/>
              <a:t>-u stands for unified diff format (makes output easier to read)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Reachability</a:t>
            </a:r>
            <a:r>
              <a:rPr lang="en-US" dirty="0" smtClean="0"/>
              <a:t> </a:t>
            </a:r>
            <a:endParaRPr lang="en-US" dirty="0"/>
          </a:p>
        </p:txBody>
      </p:sp>
      <p:sp>
        <p:nvSpPr>
          <p:cNvPr id="3" name="Content Placeholder 2"/>
          <p:cNvSpPr>
            <a:spLocks noGrp="1"/>
          </p:cNvSpPr>
          <p:nvPr>
            <p:ph idx="1"/>
          </p:nvPr>
        </p:nvSpPr>
        <p:spPr>
          <a:xfrm>
            <a:off x="457200" y="1600200"/>
            <a:ext cx="8229600" cy="3352800"/>
          </a:xfrm>
        </p:spPr>
        <p:txBody>
          <a:bodyPr>
            <a:normAutofit fontScale="62500" lnSpcReduction="20000"/>
          </a:bodyPr>
          <a:lstStyle/>
          <a:p>
            <a:r>
              <a:rPr lang="en-US" dirty="0" err="1" smtClean="0"/>
              <a:t>git</a:t>
            </a:r>
            <a:r>
              <a:rPr lang="en-US" dirty="0" smtClean="0"/>
              <a:t> log doesn’t always show you every commit</a:t>
            </a:r>
          </a:p>
          <a:p>
            <a:pPr lvl="1"/>
            <a:r>
              <a:rPr lang="en-US" dirty="0" smtClean="0"/>
              <a:t>Each commit knows about its parent</a:t>
            </a:r>
          </a:p>
          <a:p>
            <a:pPr lvl="1"/>
            <a:r>
              <a:rPr lang="en-US" dirty="0" smtClean="0"/>
              <a:t>If you were on a branch when you made a commit, </a:t>
            </a:r>
            <a:r>
              <a:rPr lang="en-US" dirty="0" err="1" smtClean="0"/>
              <a:t>git</a:t>
            </a:r>
            <a:r>
              <a:rPr lang="en-US" dirty="0" smtClean="0"/>
              <a:t> only stores the commit ID of what was then the tip of the branch</a:t>
            </a:r>
          </a:p>
          <a:p>
            <a:pPr lvl="1"/>
            <a:r>
              <a:rPr lang="en-US" dirty="0" smtClean="0"/>
              <a:t>Commit doesn’t care about branch names </a:t>
            </a:r>
          </a:p>
          <a:p>
            <a:pPr lvl="1"/>
            <a:r>
              <a:rPr lang="en-US" dirty="0" err="1" smtClean="0"/>
              <a:t>git</a:t>
            </a:r>
            <a:r>
              <a:rPr lang="en-US" dirty="0" smtClean="0"/>
              <a:t> log will trace through the commit history until it finds a commit without a parent (initial commit)</a:t>
            </a:r>
          </a:p>
          <a:p>
            <a:r>
              <a:rPr lang="en-US" dirty="0" smtClean="0"/>
              <a:t>Sometimes there are commits that aren’t reachable from certain branches</a:t>
            </a:r>
          </a:p>
          <a:p>
            <a:pPr lvl="1"/>
            <a:r>
              <a:rPr lang="en-US" dirty="0" smtClean="0"/>
              <a:t>So if you check out a commit, and make a new commit from there, that would move HEAD to that commit. If you then checkout an existing branch, the commit you just made would be lost unless you remember the commit ID, because it’s not reachable by any of the other branches. </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876800" y="4724400"/>
            <a:ext cx="3133061" cy="18764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Detached HEAD Revisited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Get this message when checkout out a commit, rather than a branch.</a:t>
            </a:r>
          </a:p>
          <a:p>
            <a:r>
              <a:rPr lang="en-US" dirty="0" smtClean="0"/>
              <a:t>HEAD just means current commit</a:t>
            </a:r>
          </a:p>
          <a:p>
            <a:pPr>
              <a:buNone/>
            </a:pPr>
            <a:r>
              <a:rPr lang="en-US" dirty="0" smtClean="0"/>
              <a:t>You are in 'detached HEAD' state. You can look around, make experimental changes and commit them, and </a:t>
            </a:r>
            <a:r>
              <a:rPr lang="en-US" u="sng" dirty="0" smtClean="0"/>
              <a:t>you can discard any commits you make in this state without impacting any branches </a:t>
            </a:r>
            <a:r>
              <a:rPr lang="en-US" dirty="0" smtClean="0"/>
              <a:t>by performing another checkout.</a:t>
            </a:r>
          </a:p>
          <a:p>
            <a:pPr>
              <a:buNone/>
            </a:pPr>
            <a:r>
              <a:rPr lang="en-US" dirty="0" smtClean="0"/>
              <a:t>If you want to create a new branch to retain commits you create, you may do so (now or later) by using -b with the checkout command again. Example:</a:t>
            </a:r>
          </a:p>
          <a:p>
            <a:pPr>
              <a:buNone/>
            </a:pPr>
            <a:r>
              <a:rPr lang="en-US" dirty="0" smtClean="0"/>
              <a:t>		</a:t>
            </a:r>
          </a:p>
          <a:p>
            <a:pPr>
              <a:buNone/>
            </a:pPr>
            <a:r>
              <a:rPr lang="en-US" dirty="0" smtClean="0"/>
              <a:t>		</a:t>
            </a:r>
            <a:r>
              <a:rPr lang="en-US" dirty="0" err="1" smtClean="0"/>
              <a:t>git</a:t>
            </a:r>
            <a:r>
              <a:rPr lang="en-US" dirty="0" smtClean="0"/>
              <a:t> checkout –b </a:t>
            </a:r>
            <a:r>
              <a:rPr lang="en-US" dirty="0" err="1" smtClean="0"/>
              <a:t>new_branch_name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Visualizing with Diagrams</a:t>
            </a:r>
            <a:endParaRPr lang="en-US" dirty="0"/>
          </a:p>
        </p:txBody>
      </p:sp>
      <p:sp>
        <p:nvSpPr>
          <p:cNvPr id="3" name="Content Placeholder 2"/>
          <p:cNvSpPr>
            <a:spLocks noGrp="1"/>
          </p:cNvSpPr>
          <p:nvPr>
            <p:ph idx="1"/>
          </p:nvPr>
        </p:nvSpPr>
        <p:spPr/>
        <p:txBody>
          <a:bodyPr/>
          <a:lstStyle/>
          <a:p>
            <a:r>
              <a:rPr lang="en-US" b="1" dirty="0" smtClean="0"/>
              <a:t>How to the diagrams help you visualize the branch structure?</a:t>
            </a:r>
          </a:p>
          <a:p>
            <a:r>
              <a:rPr lang="en-US" dirty="0" smtClean="0"/>
              <a:t>You may want to commit your changes.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Simple Files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do we combine changes from multiple branches into a single version?</a:t>
            </a:r>
          </a:p>
          <a:p>
            <a:pPr lvl="1"/>
            <a:r>
              <a:rPr lang="en-US" dirty="0" smtClean="0"/>
              <a:t>Could just update the label of master if no changes have been made</a:t>
            </a:r>
          </a:p>
          <a:p>
            <a:pPr lvl="1"/>
            <a:r>
              <a:rPr lang="en-US" dirty="0" smtClean="0"/>
              <a:t>But if changes have been made to master we will have to combine both branches into one version</a:t>
            </a:r>
          </a:p>
          <a:p>
            <a:r>
              <a:rPr lang="en-US" dirty="0" smtClean="0"/>
              <a:t>Merging Files </a:t>
            </a:r>
          </a:p>
          <a:p>
            <a:pPr lvl="1"/>
            <a:r>
              <a:rPr lang="en-US" dirty="0" smtClean="0"/>
              <a:t>Jake </a:t>
            </a:r>
          </a:p>
          <a:p>
            <a:pPr lvl="2"/>
            <a:r>
              <a:rPr lang="en-US" dirty="0" smtClean="0"/>
              <a:t>B, D, E</a:t>
            </a:r>
          </a:p>
          <a:p>
            <a:pPr lvl="1"/>
            <a:r>
              <a:rPr lang="en-US" dirty="0" smtClean="0"/>
              <a:t>Rachel</a:t>
            </a:r>
          </a:p>
          <a:p>
            <a:pPr lvl="2"/>
            <a:r>
              <a:rPr lang="en-US" dirty="0" smtClean="0"/>
              <a:t>A, B, C, D</a:t>
            </a:r>
          </a:p>
          <a:p>
            <a:pPr lvl="1"/>
            <a:r>
              <a:rPr lang="en-US" dirty="0" smtClean="0"/>
              <a:t>What should be in the final file?</a:t>
            </a:r>
          </a:p>
          <a:p>
            <a:pPr lvl="2"/>
            <a:r>
              <a:rPr lang="en-US" dirty="0" smtClean="0"/>
              <a:t>A?, B, C?, D, 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Simple Files Using Original</a:t>
            </a:r>
            <a:endParaRPr lang="en-US" dirty="0"/>
          </a:p>
        </p:txBody>
      </p:sp>
      <p:sp>
        <p:nvSpPr>
          <p:cNvPr id="3" name="Content Placeholder 2"/>
          <p:cNvSpPr>
            <a:spLocks noGrp="1"/>
          </p:cNvSpPr>
          <p:nvPr>
            <p:ph idx="1"/>
          </p:nvPr>
        </p:nvSpPr>
        <p:spPr/>
        <p:txBody>
          <a:bodyPr>
            <a:normAutofit lnSpcReduction="10000"/>
          </a:bodyPr>
          <a:lstStyle/>
          <a:p>
            <a:r>
              <a:rPr lang="en-US" dirty="0" smtClean="0"/>
              <a:t>How do we solve the problem of knowing which lines to include?</a:t>
            </a:r>
          </a:p>
          <a:p>
            <a:pPr lvl="1"/>
            <a:r>
              <a:rPr lang="en-US" dirty="0" smtClean="0"/>
              <a:t>It would help to know what the original looked like?</a:t>
            </a:r>
          </a:p>
          <a:p>
            <a:r>
              <a:rPr lang="en-US" dirty="0" smtClean="0"/>
              <a:t>Merging files</a:t>
            </a:r>
          </a:p>
          <a:p>
            <a:pPr lvl="1"/>
            <a:r>
              <a:rPr lang="en-US" dirty="0" smtClean="0"/>
              <a:t>Original: A, B, D</a:t>
            </a:r>
          </a:p>
          <a:p>
            <a:pPr lvl="1"/>
            <a:r>
              <a:rPr lang="en-US" dirty="0" smtClean="0"/>
              <a:t>Jake: B, D, E</a:t>
            </a:r>
          </a:p>
          <a:p>
            <a:pPr lvl="1"/>
            <a:r>
              <a:rPr lang="en-US" dirty="0" smtClean="0"/>
              <a:t>Rachel: A, B, C, D</a:t>
            </a:r>
          </a:p>
          <a:p>
            <a:pPr lvl="1"/>
            <a:r>
              <a:rPr lang="en-US" dirty="0" smtClean="0"/>
              <a:t>Final: B, C, D, 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Coins Into Master</a:t>
            </a:r>
            <a:endParaRPr lang="en-US" dirty="0"/>
          </a:p>
        </p:txBody>
      </p:sp>
      <p:sp>
        <p:nvSpPr>
          <p:cNvPr id="3" name="Content Placeholder 2"/>
          <p:cNvSpPr>
            <a:spLocks noGrp="1"/>
          </p:cNvSpPr>
          <p:nvPr>
            <p:ph idx="1"/>
          </p:nvPr>
        </p:nvSpPr>
        <p:spPr>
          <a:xfrm>
            <a:off x="533400" y="1219200"/>
            <a:ext cx="8229600" cy="4525963"/>
          </a:xfrm>
        </p:spPr>
        <p:txBody>
          <a:bodyPr>
            <a:normAutofit fontScale="70000" lnSpcReduction="20000"/>
          </a:bodyPr>
          <a:lstStyle/>
          <a:p>
            <a:r>
              <a:rPr lang="en-US" dirty="0" err="1" smtClean="0"/>
              <a:t>Git</a:t>
            </a:r>
            <a:r>
              <a:rPr lang="en-US" dirty="0" smtClean="0"/>
              <a:t> can create a new commit that will merge two different branches together. </a:t>
            </a:r>
          </a:p>
          <a:p>
            <a:pPr lvl="1"/>
            <a:r>
              <a:rPr lang="en-US" dirty="0" smtClean="0"/>
              <a:t>Both former branches become the parent of this commit. </a:t>
            </a:r>
          </a:p>
          <a:p>
            <a:pPr lvl="1"/>
            <a:r>
              <a:rPr lang="en-US" dirty="0" smtClean="0"/>
              <a:t>The new commit should become the tip of the master branch “merge coins into master”</a:t>
            </a:r>
          </a:p>
          <a:p>
            <a:pPr lvl="1"/>
            <a:r>
              <a:rPr lang="en-US" dirty="0" smtClean="0"/>
              <a:t>All of the commits from both branches get merges into the master branch as well.</a:t>
            </a:r>
          </a:p>
          <a:p>
            <a:r>
              <a:rPr lang="en-US" dirty="0" smtClean="0"/>
              <a:t>You can delete old branches after they have been merged into another branch, since all of their commits are also accessible from the branch they were merged into. (this just deletes the label)</a:t>
            </a:r>
          </a:p>
          <a:p>
            <a:pPr lvl="1"/>
            <a:r>
              <a:rPr lang="en-US" dirty="0" smtClean="0"/>
              <a:t>But if you deleted the coins branch before merging it into master, all of those commits would become unreachable.</a:t>
            </a:r>
          </a:p>
          <a:p>
            <a:pPr lvl="2"/>
            <a:r>
              <a:rPr lang="en-US" dirty="0" smtClean="0"/>
              <a:t>Still accessible by commit ID until </a:t>
            </a:r>
            <a:r>
              <a:rPr lang="en-US" dirty="0" err="1" smtClean="0"/>
              <a:t>Git’s</a:t>
            </a:r>
            <a:r>
              <a:rPr lang="en-US" dirty="0" smtClean="0"/>
              <a:t> garbage collection runs. It happens automatically but you can also run it manually with the command </a:t>
            </a:r>
            <a:r>
              <a:rPr lang="en-US" dirty="0" err="1" smtClean="0"/>
              <a:t>git</a:t>
            </a:r>
            <a:r>
              <a:rPr lang="en-US" dirty="0" smtClean="0"/>
              <a:t> </a:t>
            </a:r>
            <a:r>
              <a:rPr lang="en-US" dirty="0" err="1" smtClean="0"/>
              <a:t>gc</a:t>
            </a:r>
            <a:r>
              <a:rPr lang="en-US" dirty="0" smtClean="0"/>
              <a: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362200" y="5105400"/>
            <a:ext cx="4013402" cy="155257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on the Command Line</a:t>
            </a:r>
            <a:endParaRPr lang="en-US"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r>
              <a:rPr lang="en-US" dirty="0" smtClean="0"/>
              <a:t>Verify you are on the master branch</a:t>
            </a:r>
          </a:p>
          <a:p>
            <a:pPr lvl="1"/>
            <a:r>
              <a:rPr lang="en-US" dirty="0" smtClean="0"/>
              <a:t>Run </a:t>
            </a:r>
            <a:r>
              <a:rPr lang="en-US" dirty="0" err="1" smtClean="0"/>
              <a:t>git</a:t>
            </a:r>
            <a:r>
              <a:rPr lang="en-US" dirty="0" smtClean="0"/>
              <a:t> branch</a:t>
            </a:r>
          </a:p>
          <a:p>
            <a:r>
              <a:rPr lang="en-US" dirty="0" smtClean="0"/>
              <a:t>Create a merged version of the two branches</a:t>
            </a:r>
          </a:p>
          <a:p>
            <a:pPr lvl="1"/>
            <a:r>
              <a:rPr lang="en-US" dirty="0" smtClean="0"/>
              <a:t>Run </a:t>
            </a:r>
            <a:r>
              <a:rPr lang="en-US" dirty="0" err="1" smtClean="0"/>
              <a:t>git</a:t>
            </a:r>
            <a:r>
              <a:rPr lang="en-US" dirty="0" smtClean="0"/>
              <a:t> merge master coins</a:t>
            </a:r>
          </a:p>
          <a:p>
            <a:pPr lvl="1"/>
            <a:r>
              <a:rPr lang="en-US" dirty="0" smtClean="0"/>
              <a:t>Commit comes with a default commit message</a:t>
            </a:r>
          </a:p>
          <a:p>
            <a:r>
              <a:rPr lang="en-US" dirty="0" smtClean="0"/>
              <a:t>View the merge commit</a:t>
            </a:r>
          </a:p>
          <a:p>
            <a:pPr lvl="1"/>
            <a:r>
              <a:rPr lang="en-US" dirty="0" smtClean="0"/>
              <a:t>Run </a:t>
            </a:r>
            <a:r>
              <a:rPr lang="en-US" dirty="0" err="1" smtClean="0"/>
              <a:t>git</a:t>
            </a:r>
            <a:r>
              <a:rPr lang="en-US" dirty="0" smtClean="0"/>
              <a:t> log</a:t>
            </a:r>
          </a:p>
          <a:p>
            <a:r>
              <a:rPr lang="en-US" dirty="0" smtClean="0"/>
              <a:t>Verify the merge worked</a:t>
            </a:r>
          </a:p>
          <a:p>
            <a:pPr lvl="1"/>
            <a:r>
              <a:rPr lang="en-US" dirty="0" smtClean="0"/>
              <a:t>Run index.html in chrome</a:t>
            </a:r>
          </a:p>
          <a:p>
            <a:r>
              <a:rPr lang="en-US" dirty="0" smtClean="0"/>
              <a:t>Viewing the diff between a commit that is not the parent of another commit can be misleading</a:t>
            </a:r>
          </a:p>
          <a:p>
            <a:pPr lvl="1"/>
            <a:r>
              <a:rPr lang="en-US" dirty="0" smtClean="0"/>
              <a:t>Makes it look like there were many more changes than normal</a:t>
            </a:r>
          </a:p>
          <a:p>
            <a:r>
              <a:rPr lang="en-US" dirty="0" smtClean="0"/>
              <a:t>View the diff between a commit and its parent</a:t>
            </a:r>
          </a:p>
          <a:p>
            <a:pPr lvl="1"/>
            <a:r>
              <a:rPr lang="en-US" dirty="0" smtClean="0"/>
              <a:t>Run </a:t>
            </a:r>
            <a:r>
              <a:rPr lang="en-US" dirty="0" err="1" smtClean="0"/>
              <a:t>git</a:t>
            </a:r>
            <a:r>
              <a:rPr lang="en-US" dirty="0" smtClean="0"/>
              <a:t> show </a:t>
            </a:r>
            <a:r>
              <a:rPr lang="en-US" dirty="0" err="1" smtClean="0"/>
              <a:t>commitID</a:t>
            </a:r>
            <a:endParaRPr lang="en-US" dirty="0" smtClean="0"/>
          </a:p>
          <a:p>
            <a:pPr lvl="1"/>
            <a:r>
              <a:rPr lang="en-US" dirty="0" smtClean="0"/>
              <a:t>Will probably show a much smaller diff</a:t>
            </a:r>
          </a:p>
          <a:p>
            <a:r>
              <a:rPr lang="en-US" dirty="0" smtClean="0"/>
              <a:t>Delete the old coins branch</a:t>
            </a:r>
          </a:p>
          <a:p>
            <a:pPr lvl="1"/>
            <a:r>
              <a:rPr lang="en-US" dirty="0" smtClean="0"/>
              <a:t>Run </a:t>
            </a:r>
            <a:r>
              <a:rPr lang="en-US" dirty="0" err="1" smtClean="0"/>
              <a:t>git</a:t>
            </a:r>
            <a:r>
              <a:rPr lang="en-US" dirty="0" smtClean="0"/>
              <a:t> branch –d coins (d stands for delete)</a:t>
            </a:r>
          </a:p>
          <a:p>
            <a:pPr lvl="1"/>
            <a:r>
              <a:rPr lang="en-US" dirty="0" smtClean="0"/>
              <a:t>Won’t commit the commits, just the label</a:t>
            </a:r>
          </a:p>
          <a:p>
            <a:r>
              <a:rPr lang="en-US" dirty="0" smtClean="0"/>
              <a:t>Windows users might experience a merge conflict from Newline characters)</a:t>
            </a:r>
          </a:p>
          <a:p>
            <a:pPr lvl="1"/>
            <a:r>
              <a:rPr lang="en-US" dirty="0" smtClean="0"/>
              <a:t>To resolve this run </a:t>
            </a:r>
            <a:r>
              <a:rPr lang="en-US" dirty="0" err="1" smtClean="0"/>
              <a:t>git</a:t>
            </a:r>
            <a:r>
              <a:rPr lang="en-US" dirty="0" smtClean="0"/>
              <a:t> </a:t>
            </a:r>
            <a:r>
              <a:rPr lang="en-US" dirty="0" err="1" smtClean="0"/>
              <a:t>config</a:t>
            </a:r>
            <a:r>
              <a:rPr lang="en-US" dirty="0" smtClean="0"/>
              <a:t> --global </a:t>
            </a:r>
            <a:r>
              <a:rPr lang="en-US" dirty="0" err="1" smtClean="0"/>
              <a:t>core.autocrlf</a:t>
            </a:r>
            <a:r>
              <a:rPr lang="en-US" dirty="0" smtClean="0"/>
              <a:t> True</a:t>
            </a:r>
          </a:p>
          <a:p>
            <a:pPr lvl="1"/>
            <a:r>
              <a:rPr lang="en-US" dirty="0" smtClean="0"/>
              <a:t>More info here </a:t>
            </a:r>
            <a:r>
              <a:rPr lang="en-US" dirty="0" smtClean="0">
                <a:hlinkClick r:id="rId3"/>
              </a:rPr>
              <a:t>https://help.github.com/articles/dealing-with-line-endings/#platform-all</a:t>
            </a:r>
            <a:r>
              <a:rPr lang="en-US" dirty="0" smtClean="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Reflect: Merging Two Branches</a:t>
            </a:r>
            <a:endParaRPr lang="en-US" dirty="0"/>
          </a:p>
        </p:txBody>
      </p:sp>
      <p:sp>
        <p:nvSpPr>
          <p:cNvPr id="3" name="Content Placeholder 2"/>
          <p:cNvSpPr>
            <a:spLocks noGrp="1"/>
          </p:cNvSpPr>
          <p:nvPr>
            <p:ph idx="1"/>
          </p:nvPr>
        </p:nvSpPr>
        <p:spPr/>
        <p:txBody>
          <a:bodyPr/>
          <a:lstStyle/>
          <a:p>
            <a:r>
              <a:rPr lang="en-US" b="1" dirty="0" smtClean="0"/>
              <a:t>What is the result of merging two branches together? Why do we represent it in the diagram the way we do?</a:t>
            </a:r>
          </a:p>
          <a:p>
            <a:r>
              <a:rPr lang="en-US" dirty="0" smtClean="0"/>
              <a:t>You may also want to commit your changes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Conflicts</a:t>
            </a:r>
            <a:endParaRPr lang="en-US" dirty="0"/>
          </a:p>
        </p:txBody>
      </p:sp>
      <p:sp>
        <p:nvSpPr>
          <p:cNvPr id="3" name="Content Placeholder 2"/>
          <p:cNvSpPr>
            <a:spLocks noGrp="1"/>
          </p:cNvSpPr>
          <p:nvPr>
            <p:ph idx="1"/>
          </p:nvPr>
        </p:nvSpPr>
        <p:spPr/>
        <p:txBody>
          <a:bodyPr/>
          <a:lstStyle/>
          <a:p>
            <a:r>
              <a:rPr lang="en-US" dirty="0" smtClean="0"/>
              <a:t>Merging files</a:t>
            </a:r>
          </a:p>
          <a:p>
            <a:pPr lvl="1"/>
            <a:r>
              <a:rPr lang="en-US" dirty="0" smtClean="0"/>
              <a:t>Can we always merge automatically?</a:t>
            </a:r>
          </a:p>
          <a:p>
            <a:pPr lvl="2"/>
            <a:r>
              <a:rPr lang="en-US" dirty="0" smtClean="0"/>
              <a:t>Example:</a:t>
            </a:r>
          </a:p>
          <a:p>
            <a:pPr lvl="3"/>
            <a:r>
              <a:rPr lang="en-US" dirty="0" smtClean="0"/>
              <a:t>Original: A, B, D</a:t>
            </a:r>
          </a:p>
          <a:p>
            <a:pPr lvl="3"/>
            <a:r>
              <a:rPr lang="en-US" dirty="0" smtClean="0"/>
              <a:t>Jake: A, B’, D</a:t>
            </a:r>
          </a:p>
          <a:p>
            <a:pPr lvl="3"/>
            <a:r>
              <a:rPr lang="en-US" dirty="0" smtClean="0"/>
              <a:t>Rachel: A, B’’, D</a:t>
            </a:r>
          </a:p>
          <a:p>
            <a:pPr lvl="3"/>
            <a:r>
              <a:rPr lang="en-US" dirty="0" smtClean="0"/>
              <a:t>Final: A, B?, B’?, B’’?, D</a:t>
            </a:r>
          </a:p>
          <a:p>
            <a:pPr lvl="1"/>
            <a:r>
              <a:rPr lang="en-US" dirty="0" smtClean="0"/>
              <a:t>We’re not sure which version should be included in the final file.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Detection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Git</a:t>
            </a:r>
            <a:r>
              <a:rPr lang="en-US" dirty="0" smtClean="0"/>
              <a:t> just notes that these lines are different. </a:t>
            </a:r>
          </a:p>
          <a:p>
            <a:r>
              <a:rPr lang="en-US" dirty="0" err="1" smtClean="0"/>
              <a:t>Git</a:t>
            </a:r>
            <a:r>
              <a:rPr lang="en-US" dirty="0" smtClean="0"/>
              <a:t> will note a merge conflict when we start with two identical files, and there are different changes made to both of those files in the same general area. </a:t>
            </a:r>
          </a:p>
          <a:p>
            <a:r>
              <a:rPr lang="en-US" dirty="0" smtClean="0"/>
              <a:t>It would be near impossible to make </a:t>
            </a:r>
            <a:r>
              <a:rPr lang="en-US" dirty="0" err="1" smtClean="0"/>
              <a:t>Git</a:t>
            </a:r>
            <a:r>
              <a:rPr lang="en-US" dirty="0" smtClean="0"/>
              <a:t> know about all of the cases in which you might want to </a:t>
            </a:r>
            <a:r>
              <a:rPr lang="en-US" dirty="0" err="1" smtClean="0"/>
              <a:t>automerge</a:t>
            </a:r>
            <a:r>
              <a:rPr lang="en-US" dirty="0" smtClean="0"/>
              <a:t>. </a:t>
            </a:r>
          </a:p>
          <a:p>
            <a:r>
              <a:rPr lang="en-US" dirty="0" err="1" smtClean="0"/>
              <a:t>Git</a:t>
            </a:r>
            <a:r>
              <a:rPr lang="en-US" dirty="0" smtClean="0"/>
              <a:t> chooses to leave the conflicts to be resolved by the users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a:t>
            </a:r>
            <a:endParaRPr lang="en-US" dirty="0"/>
          </a:p>
        </p:txBody>
      </p:sp>
      <p:sp>
        <p:nvSpPr>
          <p:cNvPr id="3" name="Content Placeholder 2"/>
          <p:cNvSpPr>
            <a:spLocks noGrp="1"/>
          </p:cNvSpPr>
          <p:nvPr>
            <p:ph idx="1"/>
          </p:nvPr>
        </p:nvSpPr>
        <p:spPr/>
        <p:txBody>
          <a:bodyPr/>
          <a:lstStyle/>
          <a:p>
            <a:r>
              <a:rPr lang="en-US" dirty="0" smtClean="0"/>
              <a:t>How did viewing a diff between two versions help you spot the bug?</a:t>
            </a:r>
          </a:p>
          <a:p>
            <a:pPr lvl="1"/>
            <a:r>
              <a:rPr lang="en-US" dirty="0" smtClean="0"/>
              <a:t>Why should I?</a:t>
            </a:r>
          </a:p>
          <a:p>
            <a:pPr lvl="2"/>
            <a:r>
              <a:rPr lang="en-US" dirty="0" smtClean="0"/>
              <a:t>It </a:t>
            </a:r>
            <a:r>
              <a:rPr lang="en-US" dirty="0" err="1" smtClean="0"/>
              <a:t>kinda</a:t>
            </a:r>
            <a:r>
              <a:rPr lang="en-US" dirty="0" smtClean="0"/>
              <a:t> helps cement the material</a:t>
            </a:r>
          </a:p>
          <a:p>
            <a:pPr lvl="2"/>
            <a:r>
              <a:rPr lang="en-US" dirty="0" smtClean="0"/>
              <a:t>We’ll use this content for VC Practice</a:t>
            </a:r>
          </a:p>
          <a:p>
            <a:pPr lvl="1"/>
            <a:r>
              <a:rPr lang="en-US" dirty="0" smtClean="0"/>
              <a:t>How?</a:t>
            </a:r>
          </a:p>
          <a:p>
            <a:pPr lvl="2"/>
            <a:r>
              <a:rPr lang="en-US" dirty="0" smtClean="0"/>
              <a:t>One file per part</a:t>
            </a:r>
          </a:p>
          <a:p>
            <a:pPr lvl="2"/>
            <a:r>
              <a:rPr lang="en-US" dirty="0" smtClean="0"/>
              <a:t>Plain-text, NOT rich-text</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Easy Mode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Motivation </a:t>
            </a:r>
          </a:p>
          <a:p>
            <a:pPr lvl="1"/>
            <a:r>
              <a:rPr lang="en-US" dirty="0" smtClean="0"/>
              <a:t>Master has updated since the easy-mode branch was created.</a:t>
            </a:r>
          </a:p>
          <a:p>
            <a:pPr lvl="1"/>
            <a:r>
              <a:rPr lang="en-US" dirty="0" smtClean="0"/>
              <a:t>If you merge master into the easy-mode branch, what will the history look like afterward?</a:t>
            </a:r>
          </a:p>
          <a:p>
            <a:r>
              <a:rPr lang="en-US" dirty="0" smtClean="0"/>
              <a:t>Previous version of the diagram</a:t>
            </a:r>
          </a:p>
          <a:p>
            <a:endParaRPr lang="en-US" dirty="0" smtClean="0"/>
          </a:p>
          <a:p>
            <a:endParaRPr lang="en-US" dirty="0" smtClean="0"/>
          </a:p>
          <a:p>
            <a:endParaRPr lang="en-US" dirty="0" smtClean="0"/>
          </a:p>
          <a:p>
            <a:endParaRPr lang="en-US" dirty="0" smtClean="0"/>
          </a:p>
          <a:p>
            <a:r>
              <a:rPr lang="en-US" dirty="0" smtClean="0"/>
              <a:t>How could we update the diagram?</a:t>
            </a:r>
          </a:p>
          <a:p>
            <a:endParaRPr lang="en-US" dirty="0" smtClean="0"/>
          </a:p>
          <a:p>
            <a:endParaRPr lang="en-US" dirty="0" smtClean="0"/>
          </a:p>
          <a:p>
            <a:endParaRPr lang="en-US" dirty="0" smtClean="0"/>
          </a:p>
          <a:p>
            <a:endParaRPr lang="en-US" dirty="0" smtClean="0"/>
          </a:p>
          <a:p>
            <a:r>
              <a:rPr lang="en-US" dirty="0" smtClean="0"/>
              <a:t> Diagramming tools</a:t>
            </a:r>
          </a:p>
          <a:p>
            <a:pPr lvl="1"/>
            <a:r>
              <a:rPr lang="en-US" dirty="0" err="1" smtClean="0"/>
              <a:t>git</a:t>
            </a:r>
            <a:r>
              <a:rPr lang="en-US" dirty="0" smtClean="0"/>
              <a:t> log --graph</a:t>
            </a:r>
          </a:p>
          <a:p>
            <a:pPr lvl="1"/>
            <a:r>
              <a:rPr lang="en-US" dirty="0" err="1" smtClean="0"/>
              <a:t>Gliffy</a:t>
            </a:r>
            <a:r>
              <a:rPr lang="en-US" dirty="0" smtClean="0"/>
              <a:t> </a:t>
            </a:r>
            <a:r>
              <a:rPr lang="en-US" dirty="0" smtClean="0">
                <a:hlinkClick r:id="rId3"/>
              </a:rPr>
              <a:t>https://www.gliffy.com/</a:t>
            </a:r>
            <a:r>
              <a:rPr lang="en-US" dirty="0" smtClean="0"/>
              <a:t> </a:t>
            </a:r>
          </a:p>
          <a:p>
            <a:pPr lvl="1"/>
            <a:r>
              <a:rPr lang="en-US" dirty="0" err="1" smtClean="0"/>
              <a:t>yUML</a:t>
            </a:r>
            <a:r>
              <a:rPr lang="en-US" dirty="0" smtClean="0"/>
              <a:t> </a:t>
            </a:r>
            <a:r>
              <a:rPr lang="en-US" dirty="0" smtClean="0">
                <a:hlinkClick r:id="rId4"/>
              </a:rPr>
              <a:t>http://yuml.me/diagram/activity/draw</a:t>
            </a:r>
            <a:r>
              <a:rPr lang="en-US" dirty="0" smtClean="0"/>
              <a:t> </a:t>
            </a:r>
          </a:p>
        </p:txBody>
      </p:sp>
      <p:pic>
        <p:nvPicPr>
          <p:cNvPr id="4098" name="Picture 2"/>
          <p:cNvPicPr>
            <a:picLocks noChangeAspect="1" noChangeArrowheads="1"/>
          </p:cNvPicPr>
          <p:nvPr/>
        </p:nvPicPr>
        <p:blipFill>
          <a:blip r:embed="rId5" cstate="print"/>
          <a:srcRect/>
          <a:stretch>
            <a:fillRect/>
          </a:stretch>
        </p:blipFill>
        <p:spPr bwMode="auto">
          <a:xfrm>
            <a:off x="5410200" y="2362200"/>
            <a:ext cx="3124200" cy="1801502"/>
          </a:xfrm>
          <a:prstGeom prst="rect">
            <a:avLst/>
          </a:prstGeom>
          <a:noFill/>
          <a:ln w="9525">
            <a:noFill/>
            <a:miter lim="800000"/>
            <a:headEnd/>
            <a:tailEnd/>
          </a:ln>
          <a:effectLst/>
        </p:spPr>
      </p:pic>
      <p:pic>
        <p:nvPicPr>
          <p:cNvPr id="4099" name="Picture 3"/>
          <p:cNvPicPr>
            <a:picLocks noChangeAspect="1" noChangeArrowheads="1"/>
          </p:cNvPicPr>
          <p:nvPr/>
        </p:nvPicPr>
        <p:blipFill>
          <a:blip r:embed="rId6" cstate="print"/>
          <a:srcRect/>
          <a:stretch>
            <a:fillRect/>
          </a:stretch>
        </p:blipFill>
        <p:spPr bwMode="auto">
          <a:xfrm>
            <a:off x="5562600" y="4267200"/>
            <a:ext cx="2966728" cy="177165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Merge Conflicts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Don’t want to include easy-mode in master, since we want to maintain two separate difficulty’s. Here’s how to do this.</a:t>
            </a:r>
          </a:p>
          <a:p>
            <a:pPr lvl="1"/>
            <a:r>
              <a:rPr lang="en-US" dirty="0" smtClean="0"/>
              <a:t>Run </a:t>
            </a:r>
            <a:r>
              <a:rPr lang="en-US" dirty="0" err="1" smtClean="0"/>
              <a:t>git</a:t>
            </a:r>
            <a:r>
              <a:rPr lang="en-US" dirty="0" smtClean="0"/>
              <a:t> checkout easy-mode (this updates easy-mode, rather than master)</a:t>
            </a:r>
          </a:p>
          <a:p>
            <a:pPr lvl="1"/>
            <a:r>
              <a:rPr lang="en-US" dirty="0" smtClean="0"/>
              <a:t>Run </a:t>
            </a:r>
            <a:r>
              <a:rPr lang="en-US" dirty="0" err="1" smtClean="0"/>
              <a:t>git</a:t>
            </a:r>
            <a:r>
              <a:rPr lang="en-US" dirty="0" smtClean="0"/>
              <a:t> merge master easy-mode (merge conflict)</a:t>
            </a:r>
          </a:p>
          <a:p>
            <a:pPr lvl="1"/>
            <a:r>
              <a:rPr lang="en-US" dirty="0" smtClean="0"/>
              <a:t>Open file where the conflict is and look for:</a:t>
            </a:r>
          </a:p>
          <a:p>
            <a:pPr lvl="2"/>
            <a:r>
              <a:rPr lang="en-US" dirty="0" smtClean="0"/>
              <a:t>&lt;&lt;&lt;&lt;&lt;&lt;&lt;&lt; HEAD</a:t>
            </a:r>
          </a:p>
          <a:p>
            <a:pPr lvl="3"/>
            <a:r>
              <a:rPr lang="en-US" dirty="0" smtClean="0"/>
              <a:t>Your code</a:t>
            </a:r>
          </a:p>
          <a:p>
            <a:pPr lvl="2"/>
            <a:r>
              <a:rPr lang="en-US" dirty="0" smtClean="0"/>
              <a:t>||||||||| merged common ancestors</a:t>
            </a:r>
          </a:p>
          <a:p>
            <a:pPr lvl="3"/>
            <a:r>
              <a:rPr lang="en-US" dirty="0" smtClean="0"/>
              <a:t>Original version that both branches modified</a:t>
            </a:r>
          </a:p>
          <a:p>
            <a:pPr lvl="2"/>
            <a:r>
              <a:rPr lang="en-US" dirty="0" smtClean="0"/>
              <a:t>=========</a:t>
            </a:r>
          </a:p>
          <a:p>
            <a:pPr lvl="3"/>
            <a:r>
              <a:rPr lang="en-US" dirty="0" smtClean="0"/>
              <a:t>Code in master</a:t>
            </a:r>
          </a:p>
          <a:p>
            <a:pPr lvl="2"/>
            <a:r>
              <a:rPr lang="en-US" dirty="0" smtClean="0"/>
              <a:t>&gt;&gt;&gt;&gt;&gt;&gt;&gt;&gt; master</a:t>
            </a:r>
          </a:p>
          <a:p>
            <a:r>
              <a:rPr lang="en-US" dirty="0" smtClean="0"/>
              <a:t>How should we resolve this conflict and still keep both changes</a:t>
            </a:r>
          </a:p>
          <a:p>
            <a:pPr lvl="1"/>
            <a:r>
              <a:rPr lang="en-US" dirty="0" smtClean="0"/>
              <a:t>Function call plus number of asteroid fragments.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Committing the Conflict Resolution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let </a:t>
            </a:r>
            <a:r>
              <a:rPr lang="en-US" dirty="0" err="1" smtClean="0"/>
              <a:t>Git</a:t>
            </a:r>
            <a:r>
              <a:rPr lang="en-US" dirty="0" smtClean="0"/>
              <a:t> know the conflict is resolved, you should commit the resolution</a:t>
            </a:r>
          </a:p>
          <a:p>
            <a:pPr lvl="1"/>
            <a:r>
              <a:rPr lang="en-US" dirty="0" smtClean="0"/>
              <a:t>Save the file</a:t>
            </a:r>
          </a:p>
          <a:p>
            <a:pPr lvl="1"/>
            <a:r>
              <a:rPr lang="en-US" dirty="0" smtClean="0"/>
              <a:t>Run </a:t>
            </a:r>
            <a:r>
              <a:rPr lang="en-US" dirty="0" err="1" smtClean="0"/>
              <a:t>git</a:t>
            </a:r>
            <a:r>
              <a:rPr lang="en-US" dirty="0" smtClean="0"/>
              <a:t> status (to ensure the file is both modified)</a:t>
            </a:r>
          </a:p>
          <a:p>
            <a:pPr lvl="1"/>
            <a:r>
              <a:rPr lang="en-US" dirty="0" smtClean="0"/>
              <a:t>Run </a:t>
            </a:r>
            <a:r>
              <a:rPr lang="en-US" dirty="0" err="1" smtClean="0"/>
              <a:t>git</a:t>
            </a:r>
            <a:r>
              <a:rPr lang="en-US" dirty="0" smtClean="0"/>
              <a:t> add game.js</a:t>
            </a:r>
          </a:p>
          <a:p>
            <a:pPr lvl="1"/>
            <a:r>
              <a:rPr lang="en-US" dirty="0" smtClean="0"/>
              <a:t>Run </a:t>
            </a:r>
            <a:r>
              <a:rPr lang="en-US" dirty="0" err="1" smtClean="0"/>
              <a:t>git</a:t>
            </a:r>
            <a:r>
              <a:rPr lang="en-US" dirty="0" smtClean="0"/>
              <a:t> status (conflicts are fixed, still merging)</a:t>
            </a:r>
          </a:p>
          <a:p>
            <a:pPr lvl="1"/>
            <a:r>
              <a:rPr lang="en-US" dirty="0" smtClean="0"/>
              <a:t>Run </a:t>
            </a:r>
            <a:r>
              <a:rPr lang="en-US" dirty="0" err="1" smtClean="0"/>
              <a:t>git</a:t>
            </a:r>
            <a:r>
              <a:rPr lang="en-US" dirty="0" smtClean="0"/>
              <a:t> commit (</a:t>
            </a:r>
            <a:r>
              <a:rPr lang="en-US" dirty="0" err="1" smtClean="0"/>
              <a:t>autofilled</a:t>
            </a:r>
            <a:r>
              <a:rPr lang="en-US" dirty="0" smtClean="0"/>
              <a:t> commit message)</a:t>
            </a:r>
          </a:p>
          <a:p>
            <a:pPr lvl="1"/>
            <a:r>
              <a:rPr lang="en-US" dirty="0" smtClean="0"/>
              <a:t>Run </a:t>
            </a:r>
            <a:r>
              <a:rPr lang="en-US" dirty="0" err="1" smtClean="0"/>
              <a:t>git</a:t>
            </a:r>
            <a:r>
              <a:rPr lang="en-US" dirty="0" smtClean="0"/>
              <a:t> log (only one new commit created)</a:t>
            </a:r>
          </a:p>
          <a:p>
            <a:r>
              <a:rPr lang="en-US" dirty="0" smtClean="0"/>
              <a:t>Resolving a merge conflict</a:t>
            </a:r>
          </a:p>
          <a:p>
            <a:pPr lvl="1"/>
            <a:r>
              <a:rPr lang="en-US" dirty="0" smtClean="0"/>
              <a:t>Merge master into easy-mode on your computer</a:t>
            </a:r>
          </a:p>
          <a:p>
            <a:pPr lvl="1"/>
            <a:r>
              <a:rPr lang="en-US" dirty="0" smtClean="0"/>
              <a:t>What is the output of </a:t>
            </a:r>
            <a:r>
              <a:rPr lang="en-US" dirty="0" err="1" smtClean="0"/>
              <a:t>git</a:t>
            </a:r>
            <a:r>
              <a:rPr lang="en-US" dirty="0" smtClean="0"/>
              <a:t> log –n 1?</a:t>
            </a:r>
          </a:p>
          <a:p>
            <a:pPr lvl="2"/>
            <a:r>
              <a:rPr lang="en-US" dirty="0" smtClean="0"/>
              <a:t>(n mean that </a:t>
            </a:r>
            <a:r>
              <a:rPr lang="en-US" dirty="0" err="1" smtClean="0"/>
              <a:t>git</a:t>
            </a:r>
            <a:r>
              <a:rPr lang="en-US" dirty="0" smtClean="0"/>
              <a:t> only shows that number (1) of commits)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Map: Branch, Merge</a:t>
            </a:r>
            <a:endParaRPr lang="en-US" dirty="0"/>
          </a:p>
        </p:txBody>
      </p:sp>
      <p:sp>
        <p:nvSpPr>
          <p:cNvPr id="3" name="Content Placeholder 2"/>
          <p:cNvSpPr>
            <a:spLocks noGrp="1"/>
          </p:cNvSpPr>
          <p:nvPr>
            <p:ph idx="1"/>
          </p:nvPr>
        </p:nvSpPr>
        <p:spPr/>
        <p:txBody>
          <a:bodyPr/>
          <a:lstStyle/>
          <a:p>
            <a:r>
              <a:rPr lang="en-US" dirty="0" smtClean="0"/>
              <a:t>Old Version</a:t>
            </a:r>
          </a:p>
          <a:p>
            <a:endParaRPr lang="en-US" dirty="0" smtClean="0"/>
          </a:p>
          <a:p>
            <a:endParaRPr lang="en-US" dirty="0" smtClean="0"/>
          </a:p>
          <a:p>
            <a:endParaRPr lang="en-US" dirty="0" smtClean="0"/>
          </a:p>
          <a:p>
            <a:r>
              <a:rPr lang="en-US" dirty="0" smtClean="0"/>
              <a:t>New Version </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276599" y="1295400"/>
            <a:ext cx="4786157" cy="2362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3200400" y="3581400"/>
            <a:ext cx="4800600" cy="271272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Reflect: Automatic vs. Manual Merging</a:t>
            </a:r>
            <a:endParaRPr lang="en-US" dirty="0"/>
          </a:p>
        </p:txBody>
      </p:sp>
      <p:sp>
        <p:nvSpPr>
          <p:cNvPr id="3" name="Content Placeholder 2"/>
          <p:cNvSpPr>
            <a:spLocks noGrp="1"/>
          </p:cNvSpPr>
          <p:nvPr>
            <p:ph idx="1"/>
          </p:nvPr>
        </p:nvSpPr>
        <p:spPr/>
        <p:txBody>
          <a:bodyPr/>
          <a:lstStyle/>
          <a:p>
            <a:r>
              <a:rPr lang="en-US" b="1" dirty="0" smtClean="0"/>
              <a:t>What are the pros and cons of </a:t>
            </a:r>
            <a:r>
              <a:rPr lang="en-US" b="1" dirty="0" err="1" smtClean="0"/>
              <a:t>Git’s</a:t>
            </a:r>
            <a:r>
              <a:rPr lang="en-US" b="1" dirty="0" smtClean="0"/>
              <a:t> automatic merging vs. always doing merges manually?</a:t>
            </a:r>
          </a:p>
          <a:p>
            <a:r>
              <a:rPr lang="en-US" dirty="0" smtClean="0"/>
              <a:t>You may also want to commit your changes.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Summary</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Git</a:t>
            </a:r>
            <a:r>
              <a:rPr lang="en-US" dirty="0" smtClean="0"/>
              <a:t> repository and added commits to it</a:t>
            </a:r>
          </a:p>
          <a:p>
            <a:r>
              <a:rPr lang="en-US" dirty="0" smtClean="0"/>
              <a:t>Use the staging area to control exactly which version make it into your commit</a:t>
            </a:r>
          </a:p>
          <a:p>
            <a:r>
              <a:rPr lang="en-US" dirty="0" smtClean="0"/>
              <a:t>Maintain parallel versions of your code using </a:t>
            </a:r>
            <a:r>
              <a:rPr lang="en-US" dirty="0" err="1" smtClean="0"/>
              <a:t>Git</a:t>
            </a:r>
            <a:r>
              <a:rPr lang="en-US" dirty="0" smtClean="0"/>
              <a:t> branches and merge branches together into one combined version</a:t>
            </a:r>
          </a:p>
          <a:p>
            <a:r>
              <a:rPr lang="en-US" dirty="0" smtClean="0"/>
              <a:t>Next Up </a:t>
            </a:r>
            <a:r>
              <a:rPr lang="en-US" dirty="0" err="1" smtClean="0"/>
              <a:t>GitHub</a:t>
            </a:r>
            <a:r>
              <a:rPr lang="en-US" dirty="0" smtClean="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a:t>
            </a:r>
            <a:r>
              <a:rPr lang="en-US" smtClean="0"/>
              <a:t>: Intro</a:t>
            </a:r>
            <a:endParaRPr lang="en-US" dirty="0"/>
          </a:p>
        </p:txBody>
      </p:sp>
      <p:sp>
        <p:nvSpPr>
          <p:cNvPr id="3" name="Content Placeholder 2"/>
          <p:cNvSpPr>
            <a:spLocks noGrp="1"/>
          </p:cNvSpPr>
          <p:nvPr>
            <p:ph idx="1"/>
          </p:nvPr>
        </p:nvSpPr>
        <p:spPr/>
        <p:txBody>
          <a:bodyPr/>
          <a:lstStyle/>
          <a:p>
            <a:r>
              <a:rPr lang="en-US" dirty="0" smtClean="0"/>
              <a:t>Share your changes with other people</a:t>
            </a:r>
          </a:p>
          <a:p>
            <a:r>
              <a:rPr lang="en-US" dirty="0" smtClean="0"/>
              <a:t>Bring other peoples changes into your own projects</a:t>
            </a:r>
          </a:p>
          <a:p>
            <a:r>
              <a:rPr lang="en-US" dirty="0" err="1" smtClean="0"/>
              <a:t>GitHub</a:t>
            </a:r>
            <a:r>
              <a:rPr lang="en-US" dirty="0" smtClean="0"/>
              <a:t> is one of many projects designed for this</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a:t>
            </a:r>
            <a:r>
              <a:rPr lang="en-US" dirty="0" err="1" smtClean="0"/>
              <a:t>GitHub</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 website that makes it easy to share an entire </a:t>
            </a:r>
            <a:r>
              <a:rPr lang="en-US" dirty="0" err="1" smtClean="0"/>
              <a:t>Git</a:t>
            </a:r>
            <a:r>
              <a:rPr lang="en-US" dirty="0" smtClean="0"/>
              <a:t> repository with other people</a:t>
            </a:r>
          </a:p>
          <a:p>
            <a:pPr lvl="1"/>
            <a:r>
              <a:rPr lang="en-US" dirty="0" smtClean="0"/>
              <a:t>Ex: </a:t>
            </a:r>
            <a:r>
              <a:rPr lang="en-US" dirty="0" err="1" smtClean="0"/>
              <a:t>udacity</a:t>
            </a:r>
            <a:r>
              <a:rPr lang="en-US" dirty="0" smtClean="0"/>
              <a:t>/create-your-own-adventure</a:t>
            </a:r>
          </a:p>
          <a:p>
            <a:pPr lvl="1"/>
            <a:r>
              <a:rPr lang="en-US" dirty="0" smtClean="0"/>
              <a:t>Can click around in the file structure</a:t>
            </a:r>
          </a:p>
          <a:p>
            <a:pPr lvl="1"/>
            <a:r>
              <a:rPr lang="en-US" dirty="0" smtClean="0"/>
              <a:t>Can view the commit history</a:t>
            </a:r>
          </a:p>
          <a:p>
            <a:pPr lvl="1"/>
            <a:r>
              <a:rPr lang="en-US" dirty="0" smtClean="0"/>
              <a:t>README displays on the main screen </a:t>
            </a:r>
          </a:p>
          <a:p>
            <a:pPr lvl="1"/>
            <a:r>
              <a:rPr lang="en-US" dirty="0" smtClean="0"/>
              <a:t>We’ll practice contributing to this project</a:t>
            </a:r>
          </a:p>
          <a:p>
            <a:r>
              <a:rPr lang="en-US" dirty="0" err="1" smtClean="0"/>
              <a:t>GitHub</a:t>
            </a:r>
            <a:r>
              <a:rPr lang="en-US" dirty="0" smtClean="0"/>
              <a:t> is home to many public projects</a:t>
            </a:r>
          </a:p>
          <a:p>
            <a:pPr lvl="1"/>
            <a:r>
              <a:rPr lang="en-US" dirty="0" smtClean="0"/>
              <a:t>Most of which are open source </a:t>
            </a:r>
          </a:p>
          <a:p>
            <a:pPr lvl="1"/>
            <a:r>
              <a:rPr lang="en-US" dirty="0" err="1" smtClean="0"/>
              <a:t>GitHub</a:t>
            </a:r>
            <a:r>
              <a:rPr lang="en-US" dirty="0" smtClean="0"/>
              <a:t> allows you to suggest changes that can be accepted by the owner of the project </a:t>
            </a:r>
          </a:p>
          <a:p>
            <a:pPr lvl="1"/>
            <a:r>
              <a:rPr lang="en-US" dirty="0" smtClean="0"/>
              <a:t>Some are very small </a:t>
            </a:r>
            <a:r>
              <a:rPr lang="en-US" dirty="0" smtClean="0">
                <a:hlinkClick r:id="rId3"/>
              </a:rPr>
              <a:t>https://github.com/mathquill/mathquill</a:t>
            </a:r>
            <a:r>
              <a:rPr lang="en-US" dirty="0" smtClean="0"/>
              <a:t> (36 contributors)</a:t>
            </a:r>
          </a:p>
          <a:p>
            <a:pPr lvl="1"/>
            <a:r>
              <a:rPr lang="en-US" dirty="0" smtClean="0"/>
              <a:t>Some are really big </a:t>
            </a:r>
            <a:r>
              <a:rPr lang="en-US" dirty="0" smtClean="0">
                <a:hlinkClick r:id="rId4"/>
              </a:rPr>
              <a:t>https://github.com/ipython/ipython</a:t>
            </a:r>
            <a:r>
              <a:rPr lang="en-US" dirty="0" smtClean="0"/>
              <a:t> (485 contributors) or </a:t>
            </a:r>
            <a:r>
              <a:rPr lang="en-US" dirty="0" smtClean="0">
                <a:hlinkClick r:id="rId5"/>
              </a:rPr>
              <a:t>https://github.com/twbs/bootstrap</a:t>
            </a:r>
            <a:r>
              <a:rPr lang="en-US" dirty="0" smtClean="0"/>
              <a:t> (853 contributors) or </a:t>
            </a:r>
            <a:r>
              <a:rPr lang="en-US" dirty="0" smtClean="0">
                <a:hlinkClick r:id="rId6"/>
              </a:rPr>
              <a:t>https://github.com/jquery/jquery</a:t>
            </a:r>
            <a:r>
              <a:rPr lang="en-US" dirty="0" smtClean="0"/>
              <a:t> (261 contributors) or </a:t>
            </a:r>
            <a:r>
              <a:rPr lang="en-US" dirty="0" smtClean="0">
                <a:hlinkClick r:id="rId7"/>
              </a:rPr>
              <a:t>https://github.com/atom/atom</a:t>
            </a:r>
            <a:r>
              <a:rPr lang="en-US" dirty="0" smtClean="0"/>
              <a:t> (357 contributors)</a:t>
            </a:r>
          </a:p>
          <a:p>
            <a:pPr lvl="1"/>
            <a:r>
              <a:rPr lang="en-US" dirty="0" smtClean="0"/>
              <a:t>Anyone could theoretically contribute to these, but sometimes it can be hard to get your changes accepted by the person maintaining the project. </a:t>
            </a:r>
          </a:p>
          <a:p>
            <a:pPr lvl="1"/>
            <a:r>
              <a:rPr lang="en-US" dirty="0" smtClean="0"/>
              <a:t>You can still keep your own version, even if they aren’t accepted into the project. </a:t>
            </a:r>
          </a:p>
          <a:p>
            <a:r>
              <a:rPr lang="en-US" dirty="0" smtClean="0"/>
              <a:t>Private repositories cost money, but public repositories are free. This is part of </a:t>
            </a:r>
            <a:r>
              <a:rPr lang="en-US" dirty="0" err="1" smtClean="0"/>
              <a:t>GitHubs</a:t>
            </a:r>
            <a:r>
              <a:rPr lang="en-US" dirty="0" smtClean="0"/>
              <a:t> effort to promote open source.</a:t>
            </a:r>
          </a:p>
          <a:p>
            <a:pPr lvl="1"/>
            <a:endParaRPr lang="en-US"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GitHub</a:t>
            </a:r>
            <a:r>
              <a:rPr lang="en-US" dirty="0" smtClean="0"/>
              <a:t> Account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Create a </a:t>
            </a:r>
            <a:r>
              <a:rPr lang="en-US" dirty="0" err="1" smtClean="0"/>
              <a:t>GitHub</a:t>
            </a:r>
            <a:r>
              <a:rPr lang="en-US" dirty="0" smtClean="0"/>
              <a:t> account</a:t>
            </a:r>
          </a:p>
          <a:p>
            <a:pPr lvl="1"/>
            <a:r>
              <a:rPr lang="en-US" dirty="0" smtClean="0"/>
              <a:t>You’ll be sharing changes on </a:t>
            </a:r>
            <a:r>
              <a:rPr lang="en-US" dirty="0" err="1" smtClean="0"/>
              <a:t>GitHub</a:t>
            </a:r>
            <a:r>
              <a:rPr lang="en-US" dirty="0" smtClean="0"/>
              <a:t>, so you’ll need a </a:t>
            </a:r>
            <a:r>
              <a:rPr lang="en-US" dirty="0" err="1" smtClean="0"/>
              <a:t>GitHub</a:t>
            </a:r>
            <a:r>
              <a:rPr lang="en-US" dirty="0" smtClean="0"/>
              <a:t> account. Sign up by visiting </a:t>
            </a:r>
            <a:r>
              <a:rPr lang="en-US" dirty="0" smtClean="0">
                <a:hlinkClick r:id="rId2"/>
              </a:rPr>
              <a:t>https://github.com/</a:t>
            </a:r>
            <a:r>
              <a:rPr lang="en-US" dirty="0" smtClean="0"/>
              <a:t> (choose the free plan)</a:t>
            </a:r>
          </a:p>
          <a:p>
            <a:r>
              <a:rPr lang="en-US" dirty="0" smtClean="0"/>
              <a:t>Set up password caching</a:t>
            </a:r>
          </a:p>
          <a:p>
            <a:pPr lvl="1"/>
            <a:r>
              <a:rPr lang="en-US" dirty="0" smtClean="0"/>
              <a:t>Every time you send changes to </a:t>
            </a:r>
            <a:r>
              <a:rPr lang="en-US" dirty="0" err="1" smtClean="0"/>
              <a:t>GitHub</a:t>
            </a:r>
            <a:r>
              <a:rPr lang="en-US" dirty="0" smtClean="0"/>
              <a:t> via the command line, you’ll need to type your password to prove that you have permission to modify the repository .</a:t>
            </a:r>
          </a:p>
          <a:p>
            <a:pPr lvl="1"/>
            <a:r>
              <a:rPr lang="en-US" dirty="0" smtClean="0"/>
              <a:t>If you find this annoying follow the directions here </a:t>
            </a:r>
            <a:r>
              <a:rPr lang="en-US" dirty="0" smtClean="0">
                <a:hlinkClick r:id="rId3"/>
              </a:rPr>
              <a:t>https://help.github.com/articles/caching-your-github-password-in-git</a:t>
            </a:r>
            <a:r>
              <a:rPr lang="en-US" dirty="0" smtClean="0"/>
              <a:t> to have your password </a:t>
            </a:r>
            <a:r>
              <a:rPr lang="en-US" dirty="0" err="1" smtClean="0"/>
              <a:t>autofilled</a:t>
            </a:r>
            <a:r>
              <a:rPr lang="en-US" dirty="0" smtClean="0"/>
              <a:t>.</a:t>
            </a:r>
          </a:p>
          <a:p>
            <a:pPr lvl="1"/>
            <a:r>
              <a:rPr lang="en-US" dirty="0" smtClean="0"/>
              <a:t>Windows users should follow instructions for </a:t>
            </a:r>
            <a:r>
              <a:rPr lang="en-US" dirty="0" err="1" smtClean="0"/>
              <a:t>mysysgit</a:t>
            </a:r>
            <a:r>
              <a:rPr lang="en-US" dirty="0" smtClean="0"/>
              <a: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Repositories In Sync</a:t>
            </a:r>
            <a:endParaRPr lang="en-US" dirty="0"/>
          </a:p>
        </p:txBody>
      </p:sp>
      <p:sp>
        <p:nvSpPr>
          <p:cNvPr id="3" name="Content Placeholder 2"/>
          <p:cNvSpPr>
            <a:spLocks noGrp="1"/>
          </p:cNvSpPr>
          <p:nvPr>
            <p:ph idx="1"/>
          </p:nvPr>
        </p:nvSpPr>
        <p:spPr>
          <a:xfrm>
            <a:off x="457200" y="1600200"/>
            <a:ext cx="8229600" cy="2819399"/>
          </a:xfrm>
        </p:spPr>
        <p:txBody>
          <a:bodyPr>
            <a:normAutofit fontScale="55000" lnSpcReduction="20000"/>
          </a:bodyPr>
          <a:lstStyle/>
          <a:p>
            <a:r>
              <a:rPr lang="en-US" dirty="0" smtClean="0"/>
              <a:t>Syncing Repositories </a:t>
            </a:r>
          </a:p>
          <a:p>
            <a:pPr lvl="1"/>
            <a:r>
              <a:rPr lang="en-US" dirty="0" err="1" smtClean="0"/>
              <a:t>GitHub</a:t>
            </a:r>
            <a:r>
              <a:rPr lang="en-US" dirty="0" smtClean="0"/>
              <a:t> only hosts commits, so you have to stage and commit your changes before they can live on </a:t>
            </a:r>
            <a:r>
              <a:rPr lang="en-US" dirty="0" err="1" smtClean="0"/>
              <a:t>GitHub</a:t>
            </a:r>
            <a:r>
              <a:rPr lang="en-US" dirty="0" smtClean="0"/>
              <a:t> </a:t>
            </a:r>
          </a:p>
          <a:p>
            <a:pPr lvl="1"/>
            <a:r>
              <a:rPr lang="en-US" dirty="0" err="1" smtClean="0"/>
              <a:t>GitHub</a:t>
            </a:r>
            <a:r>
              <a:rPr lang="en-US" dirty="0" smtClean="0"/>
              <a:t> lets you choose when to sync, so that your changes don’t go public before they’re ready</a:t>
            </a:r>
          </a:p>
          <a:p>
            <a:r>
              <a:rPr lang="en-US" dirty="0" smtClean="0"/>
              <a:t>An empty repository on </a:t>
            </a:r>
            <a:r>
              <a:rPr lang="en-US" dirty="0" err="1" smtClean="0"/>
              <a:t>GitHub</a:t>
            </a:r>
            <a:r>
              <a:rPr lang="en-US" dirty="0" smtClean="0"/>
              <a:t> is a prerequisite to moving your local repository to </a:t>
            </a:r>
            <a:r>
              <a:rPr lang="en-US" dirty="0" err="1" smtClean="0"/>
              <a:t>GitHub</a:t>
            </a:r>
            <a:endParaRPr lang="en-US" dirty="0" smtClean="0"/>
          </a:p>
          <a:p>
            <a:pPr lvl="1"/>
            <a:r>
              <a:rPr lang="en-US" dirty="0" err="1" smtClean="0"/>
              <a:t>Git</a:t>
            </a:r>
            <a:r>
              <a:rPr lang="en-US" dirty="0" smtClean="0"/>
              <a:t> has a concept of a remote repository </a:t>
            </a:r>
          </a:p>
          <a:p>
            <a:pPr lvl="1"/>
            <a:r>
              <a:rPr lang="en-US" dirty="0" smtClean="0"/>
              <a:t>This remote is used for pushing and pulling data to and from </a:t>
            </a:r>
            <a:r>
              <a:rPr lang="en-US" dirty="0" err="1" smtClean="0"/>
              <a:t>GitHub</a:t>
            </a:r>
            <a:endParaRPr lang="en-US" dirty="0" smtClean="0"/>
          </a:p>
          <a:p>
            <a:pPr lvl="1"/>
            <a:r>
              <a:rPr lang="en-US" dirty="0" smtClean="0"/>
              <a:t>You could push/pull a commit, but mostly you’ll want to push/pull branches</a:t>
            </a:r>
          </a:p>
          <a:p>
            <a:pPr lvl="1"/>
            <a:r>
              <a:rPr lang="en-US" dirty="0" smtClean="0"/>
              <a:t>E.g., push master pushes all the commits in master to </a:t>
            </a:r>
            <a:r>
              <a:rPr lang="en-US" dirty="0" err="1" smtClean="0"/>
              <a:t>GitHub</a:t>
            </a:r>
            <a:endParaRPr lang="en-US" dirty="0" smtClean="0"/>
          </a:p>
          <a:p>
            <a:pPr lvl="1"/>
            <a:r>
              <a:rPr lang="en-US" dirty="0" err="1" smtClean="0"/>
              <a:t>Git</a:t>
            </a:r>
            <a:r>
              <a:rPr lang="en-US" dirty="0" smtClean="0"/>
              <a:t> doesn’t send commits that are already on </a:t>
            </a:r>
            <a:r>
              <a:rPr lang="en-US" dirty="0" err="1" smtClean="0"/>
              <a:t>GitHub</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343400" y="4343400"/>
            <a:ext cx="3845607" cy="21431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Using diff to Find Bugs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Make sure you can access the command line</a:t>
            </a:r>
          </a:p>
          <a:p>
            <a:r>
              <a:rPr lang="en-US" dirty="0" smtClean="0"/>
              <a:t>Choose a text editor</a:t>
            </a:r>
          </a:p>
          <a:p>
            <a:pPr lvl="1"/>
            <a:r>
              <a:rPr lang="en-US" dirty="0" smtClean="0"/>
              <a:t>Notepad++, Sublime, Atom, </a:t>
            </a:r>
            <a:r>
              <a:rPr lang="en-US" dirty="0" err="1" smtClean="0"/>
              <a:t>Emacs</a:t>
            </a:r>
            <a:r>
              <a:rPr lang="en-US" dirty="0" smtClean="0"/>
              <a:t>, Vim, etc…</a:t>
            </a:r>
          </a:p>
          <a:p>
            <a:r>
              <a:rPr lang="en-US" dirty="0" smtClean="0"/>
              <a:t>Make sure you can launch your editor from the command line (not required)</a:t>
            </a:r>
          </a:p>
          <a:p>
            <a:r>
              <a:rPr lang="en-US" dirty="0" smtClean="0"/>
              <a:t>Set up your workspace</a:t>
            </a:r>
          </a:p>
          <a:p>
            <a:pPr lvl="1"/>
            <a:r>
              <a:rPr lang="en-US" dirty="0" err="1" smtClean="0"/>
              <a:t>cd</a:t>
            </a:r>
            <a:r>
              <a:rPr lang="en-US" dirty="0" smtClean="0"/>
              <a:t> ~		# change directories to your home directory</a:t>
            </a:r>
          </a:p>
          <a:p>
            <a:pPr lvl="1"/>
            <a:r>
              <a:rPr lang="en-US" dirty="0" err="1" smtClean="0"/>
              <a:t>mkdir</a:t>
            </a:r>
            <a:r>
              <a:rPr lang="en-US" dirty="0" smtClean="0"/>
              <a:t> version-control	# make version-control directory</a:t>
            </a:r>
          </a:p>
          <a:p>
            <a:pPr lvl="1"/>
            <a:r>
              <a:rPr lang="en-US" dirty="0" err="1" smtClean="0"/>
              <a:t>cd</a:t>
            </a:r>
            <a:r>
              <a:rPr lang="en-US" dirty="0" smtClean="0"/>
              <a:t> version-control	# go to version-control directory</a:t>
            </a:r>
          </a:p>
          <a:p>
            <a:pPr lvl="1"/>
            <a:r>
              <a:rPr lang="en-US" dirty="0" err="1" smtClean="0"/>
              <a:t>mkdir</a:t>
            </a:r>
            <a:r>
              <a:rPr lang="en-US" dirty="0" smtClean="0"/>
              <a:t> reflections	# create reflections directory</a:t>
            </a:r>
          </a:p>
          <a:p>
            <a:pPr lvl="1"/>
            <a:r>
              <a:rPr lang="en-US" dirty="0" err="1" smtClean="0"/>
              <a:t>cd</a:t>
            </a:r>
            <a:r>
              <a:rPr lang="en-US" dirty="0" smtClean="0"/>
              <a:t> reflections		# go to reflections directory</a:t>
            </a:r>
          </a:p>
          <a:p>
            <a:pPr lvl="1"/>
            <a:r>
              <a:rPr lang="en-US" dirty="0" err="1" smtClean="0"/>
              <a:t>subl</a:t>
            </a:r>
            <a:r>
              <a:rPr lang="en-US" dirty="0" smtClean="0"/>
              <a:t> lesson_1_reflections.txt  # launch sublime (or any other editor) with a file called lesson_1_relfections.txt</a:t>
            </a:r>
          </a:p>
          <a:p>
            <a:pPr lvl="1"/>
            <a:r>
              <a:rPr lang="en-US" dirty="0" err="1" smtClean="0"/>
              <a:t>pwd</a:t>
            </a:r>
            <a:r>
              <a:rPr lang="en-US" dirty="0" smtClean="0"/>
              <a:t> 		# print working directory – shows what directory your are in</a:t>
            </a:r>
          </a:p>
          <a:p>
            <a:pPr lvl="1"/>
            <a:r>
              <a:rPr lang="en-US" dirty="0" err="1" smtClean="0"/>
              <a:t>ls</a:t>
            </a:r>
            <a:r>
              <a:rPr lang="en-US" dirty="0" smtClean="0"/>
              <a:t>			# list the files in this directory</a:t>
            </a:r>
          </a:p>
          <a:p>
            <a:r>
              <a:rPr lang="en-US" dirty="0" smtClean="0"/>
              <a:t>Use short lines</a:t>
            </a:r>
          </a:p>
          <a:p>
            <a:pPr lvl="1"/>
            <a:r>
              <a:rPr lang="en-US" dirty="0" err="1" smtClean="0"/>
              <a:t>Git</a:t>
            </a:r>
            <a:r>
              <a:rPr lang="en-US" dirty="0" smtClean="0"/>
              <a:t> is less useful if your files contain very long lines. Remember to press enter to make a newline.</a:t>
            </a:r>
          </a:p>
          <a:p>
            <a:r>
              <a:rPr lang="en-US" dirty="0" smtClean="0"/>
              <a:t>Do the first reflection exercise</a:t>
            </a:r>
          </a:p>
          <a:p>
            <a:pPr lvl="1"/>
            <a:r>
              <a:rPr lang="en-US" dirty="0" smtClean="0"/>
              <a:t>lesson_1_reflections.txt</a:t>
            </a:r>
          </a:p>
          <a:p>
            <a:pPr lvl="1"/>
            <a:r>
              <a:rPr lang="en-US" b="1" dirty="0" smtClean="0"/>
              <a:t>How did viewing a diff between two versions of a file help you see the bug that was introduced?</a:t>
            </a:r>
          </a:p>
          <a:p>
            <a:pPr lvl="1"/>
            <a:r>
              <a:rPr lang="en-US" dirty="0" smtClean="0"/>
              <a:t>Create your document, write down your thoughts, and save the file.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Remote</a:t>
            </a:r>
            <a:endParaRPr lang="en-US" dirty="0"/>
          </a:p>
        </p:txBody>
      </p:sp>
      <p:sp>
        <p:nvSpPr>
          <p:cNvPr id="3" name="Content Placeholder 2"/>
          <p:cNvSpPr>
            <a:spLocks noGrp="1"/>
          </p:cNvSpPr>
          <p:nvPr>
            <p:ph idx="1"/>
          </p:nvPr>
        </p:nvSpPr>
        <p:spPr>
          <a:xfrm>
            <a:off x="457200" y="1600200"/>
            <a:ext cx="8229600" cy="4724400"/>
          </a:xfrm>
        </p:spPr>
        <p:txBody>
          <a:bodyPr>
            <a:normAutofit fontScale="62500" lnSpcReduction="20000"/>
          </a:bodyPr>
          <a:lstStyle/>
          <a:p>
            <a:r>
              <a:rPr lang="en-US" dirty="0" smtClean="0"/>
              <a:t>Log into </a:t>
            </a:r>
            <a:r>
              <a:rPr lang="en-US" dirty="0" err="1" smtClean="0"/>
              <a:t>GitHub</a:t>
            </a:r>
            <a:endParaRPr lang="en-US" dirty="0" smtClean="0"/>
          </a:p>
          <a:p>
            <a:pPr lvl="1"/>
            <a:r>
              <a:rPr lang="en-US" dirty="0" smtClean="0"/>
              <a:t>Select + &gt; New Repository </a:t>
            </a:r>
          </a:p>
          <a:p>
            <a:pPr lvl="1"/>
            <a:r>
              <a:rPr lang="en-US" dirty="0" smtClean="0"/>
              <a:t>Name the repository “reflections”</a:t>
            </a:r>
          </a:p>
          <a:p>
            <a:pPr lvl="1"/>
            <a:r>
              <a:rPr lang="en-US" dirty="0" smtClean="0"/>
              <a:t>Leave it as public</a:t>
            </a:r>
          </a:p>
          <a:p>
            <a:pPr lvl="1"/>
            <a:r>
              <a:rPr lang="en-US" dirty="0" smtClean="0"/>
              <a:t>Don’t initialize the repository with a README</a:t>
            </a:r>
          </a:p>
          <a:p>
            <a:r>
              <a:rPr lang="en-US" dirty="0" smtClean="0"/>
              <a:t>Add as a remote</a:t>
            </a:r>
          </a:p>
          <a:p>
            <a:pPr lvl="1"/>
            <a:r>
              <a:rPr lang="en-US" dirty="0" smtClean="0"/>
              <a:t>Use </a:t>
            </a:r>
            <a:r>
              <a:rPr lang="en-US" dirty="0" err="1" smtClean="0"/>
              <a:t>git</a:t>
            </a:r>
            <a:r>
              <a:rPr lang="en-US" dirty="0" smtClean="0"/>
              <a:t> remote to see current remotes (empty)</a:t>
            </a:r>
          </a:p>
          <a:p>
            <a:pPr lvl="1"/>
            <a:r>
              <a:rPr lang="en-US" dirty="0" smtClean="0"/>
              <a:t>Run </a:t>
            </a:r>
            <a:r>
              <a:rPr lang="en-US" dirty="0" err="1" smtClean="0"/>
              <a:t>git</a:t>
            </a:r>
            <a:r>
              <a:rPr lang="en-US" dirty="0" smtClean="0"/>
              <a:t> remote add origin &lt;</a:t>
            </a:r>
            <a:r>
              <a:rPr lang="en-US" dirty="0" err="1" smtClean="0"/>
              <a:t>url</a:t>
            </a:r>
            <a:r>
              <a:rPr lang="en-US" dirty="0" smtClean="0"/>
              <a:t>&gt; (origin is the standard name)</a:t>
            </a:r>
          </a:p>
          <a:p>
            <a:pPr lvl="1"/>
            <a:r>
              <a:rPr lang="en-US" dirty="0" smtClean="0"/>
              <a:t>Running </a:t>
            </a:r>
            <a:r>
              <a:rPr lang="en-US" dirty="0" err="1" smtClean="0"/>
              <a:t>git</a:t>
            </a:r>
            <a:r>
              <a:rPr lang="en-US" dirty="0" smtClean="0"/>
              <a:t> remote should show that origin was created</a:t>
            </a:r>
          </a:p>
          <a:p>
            <a:pPr lvl="1"/>
            <a:r>
              <a:rPr lang="en-US" dirty="0" smtClean="0"/>
              <a:t>Run </a:t>
            </a:r>
            <a:r>
              <a:rPr lang="en-US" dirty="0" err="1" smtClean="0"/>
              <a:t>git</a:t>
            </a:r>
            <a:r>
              <a:rPr lang="en-US" dirty="0" smtClean="0"/>
              <a:t> remote –v (v is for verbose) to see the </a:t>
            </a:r>
            <a:r>
              <a:rPr lang="en-US" dirty="0" err="1" smtClean="0"/>
              <a:t>url</a:t>
            </a:r>
            <a:endParaRPr lang="en-US" dirty="0" smtClean="0"/>
          </a:p>
          <a:p>
            <a:pPr lvl="1"/>
            <a:r>
              <a:rPr lang="en-US" dirty="0" smtClean="0"/>
              <a:t>Use </a:t>
            </a:r>
            <a:r>
              <a:rPr lang="en-US" dirty="0" err="1" smtClean="0"/>
              <a:t>git</a:t>
            </a:r>
            <a:r>
              <a:rPr lang="en-US" dirty="0" smtClean="0"/>
              <a:t> push origin master to send your changes to the remote</a:t>
            </a:r>
          </a:p>
          <a:p>
            <a:pPr lvl="1"/>
            <a:r>
              <a:rPr lang="en-US" dirty="0" smtClean="0"/>
              <a:t>This copies all of the commits from master to origin (</a:t>
            </a:r>
            <a:r>
              <a:rPr lang="en-US" dirty="0" err="1" smtClean="0"/>
              <a:t>GitHub</a:t>
            </a:r>
            <a:r>
              <a:rPr lang="en-US" dirty="0" smtClean="0"/>
              <a:t>)</a:t>
            </a:r>
          </a:p>
          <a:p>
            <a:r>
              <a:rPr lang="en-US" dirty="0" smtClean="0"/>
              <a:t>Refresh </a:t>
            </a:r>
            <a:r>
              <a:rPr lang="en-US" dirty="0" err="1" smtClean="0"/>
              <a:t>GitHub</a:t>
            </a:r>
            <a:r>
              <a:rPr lang="en-US" dirty="0" smtClean="0"/>
              <a:t> and you should see all of your files there.</a:t>
            </a:r>
          </a:p>
          <a:p>
            <a:r>
              <a:rPr lang="en-US" dirty="0" smtClean="0"/>
              <a:t>Note:</a:t>
            </a:r>
          </a:p>
          <a:p>
            <a:pPr lvl="1"/>
            <a:r>
              <a:rPr lang="en-US" dirty="0" smtClean="0"/>
              <a:t>Copy the HTTPS URL, not the </a:t>
            </a:r>
            <a:r>
              <a:rPr lang="en-US" dirty="0" err="1" smtClean="0"/>
              <a:t>SSH</a:t>
            </a:r>
            <a:r>
              <a:rPr lang="en-US" dirty="0" smtClean="0"/>
              <a:t> URL!</a:t>
            </a:r>
          </a:p>
          <a:p>
            <a:pPr lvl="1"/>
            <a:r>
              <a:rPr lang="en-US" dirty="0" smtClean="0"/>
              <a:t>Go ahead and share your reflections, if you want to!</a:t>
            </a:r>
          </a:p>
          <a:p>
            <a:pPr lvl="1"/>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Files On </a:t>
            </a:r>
            <a:r>
              <a:rPr lang="en-US" dirty="0" err="1" smtClean="0"/>
              <a:t>GitHub</a:t>
            </a:r>
            <a:endParaRPr lang="en-US" dirty="0"/>
          </a:p>
        </p:txBody>
      </p:sp>
      <p:sp>
        <p:nvSpPr>
          <p:cNvPr id="3" name="Content Placeholder 2"/>
          <p:cNvSpPr>
            <a:spLocks noGrp="1"/>
          </p:cNvSpPr>
          <p:nvPr>
            <p:ph idx="1"/>
          </p:nvPr>
        </p:nvSpPr>
        <p:spPr/>
        <p:txBody>
          <a:bodyPr>
            <a:normAutofit fontScale="92500"/>
          </a:bodyPr>
          <a:lstStyle/>
          <a:p>
            <a:r>
              <a:rPr lang="en-US" dirty="0" smtClean="0"/>
              <a:t>View files in the repository</a:t>
            </a:r>
          </a:p>
          <a:p>
            <a:r>
              <a:rPr lang="en-US" dirty="0" smtClean="0"/>
              <a:t>View the commit history by clicking on commits. </a:t>
            </a:r>
          </a:p>
          <a:p>
            <a:pPr lvl="1"/>
            <a:r>
              <a:rPr lang="en-US" dirty="0" smtClean="0"/>
              <a:t>You’ll only see changes that have been pushed to </a:t>
            </a:r>
            <a:r>
              <a:rPr lang="en-US" dirty="0" err="1" smtClean="0"/>
              <a:t>GitHub</a:t>
            </a:r>
            <a:endParaRPr lang="en-US" dirty="0" smtClean="0"/>
          </a:p>
          <a:p>
            <a:r>
              <a:rPr lang="en-US" dirty="0" smtClean="0"/>
              <a:t>Adding content to </a:t>
            </a:r>
            <a:r>
              <a:rPr lang="en-US" dirty="0" err="1" smtClean="0"/>
              <a:t>GitHub</a:t>
            </a:r>
            <a:endParaRPr lang="en-US" dirty="0" smtClean="0"/>
          </a:p>
          <a:p>
            <a:pPr lvl="1"/>
            <a:r>
              <a:rPr lang="en-US" dirty="0" smtClean="0"/>
              <a:t>Click + to create a new file (lesson_3_reflections.txt)</a:t>
            </a:r>
          </a:p>
          <a:p>
            <a:pPr lvl="1"/>
            <a:r>
              <a:rPr lang="en-US" dirty="0" smtClean="0"/>
              <a:t>Enter a commit message </a:t>
            </a:r>
          </a:p>
          <a:p>
            <a:pPr lvl="2"/>
            <a:r>
              <a:rPr lang="en-US" dirty="0" smtClean="0"/>
              <a:t>Create file for lesson 3</a:t>
            </a:r>
          </a:p>
          <a:p>
            <a:pPr lvl="1"/>
            <a:r>
              <a:rPr lang="en-US" dirty="0" smtClean="0"/>
              <a:t>Click “Commit new file”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Reflect: When to Use a Remote Repository</a:t>
            </a:r>
            <a:endParaRPr lang="en-US" dirty="0"/>
          </a:p>
        </p:txBody>
      </p:sp>
      <p:sp>
        <p:nvSpPr>
          <p:cNvPr id="3" name="Content Placeholder 2"/>
          <p:cNvSpPr>
            <a:spLocks noGrp="1"/>
          </p:cNvSpPr>
          <p:nvPr>
            <p:ph idx="1"/>
          </p:nvPr>
        </p:nvSpPr>
        <p:spPr/>
        <p:txBody>
          <a:bodyPr/>
          <a:lstStyle/>
          <a:p>
            <a:r>
              <a:rPr lang="en-US" dirty="0" smtClean="0"/>
              <a:t>Make changes on </a:t>
            </a:r>
            <a:r>
              <a:rPr lang="en-US" dirty="0" err="1" smtClean="0"/>
              <a:t>GitHub</a:t>
            </a:r>
            <a:endParaRPr lang="en-US" dirty="0" smtClean="0"/>
          </a:p>
          <a:p>
            <a:pPr lvl="1"/>
            <a:r>
              <a:rPr lang="en-US" dirty="0" smtClean="0"/>
              <a:t>Use the </a:t>
            </a:r>
            <a:r>
              <a:rPr lang="en-US" dirty="0" err="1" smtClean="0"/>
              <a:t>GitHub</a:t>
            </a:r>
            <a:r>
              <a:rPr lang="en-US" dirty="0" smtClean="0"/>
              <a:t> website to create a new file for your lesson 3 reflections</a:t>
            </a:r>
          </a:p>
          <a:p>
            <a:r>
              <a:rPr lang="en-US" b="1" dirty="0" smtClean="0"/>
              <a:t>When would you want to use a remote repository rather than keeping all your work local?</a:t>
            </a:r>
          </a:p>
          <a:p>
            <a:r>
              <a:rPr lang="en-US" dirty="0" smtClean="0"/>
              <a:t>Commit your changes.</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Changes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your local version is out of date with the remote (</a:t>
            </a:r>
            <a:r>
              <a:rPr lang="en-US" dirty="0" err="1" smtClean="0"/>
              <a:t>GitHub</a:t>
            </a:r>
            <a:r>
              <a:rPr lang="en-US" dirty="0" smtClean="0"/>
              <a:t>) version</a:t>
            </a:r>
          </a:p>
          <a:p>
            <a:pPr lvl="1"/>
            <a:r>
              <a:rPr lang="en-US" dirty="0" smtClean="0"/>
              <a:t>Pull master back into the local version</a:t>
            </a:r>
          </a:p>
          <a:p>
            <a:r>
              <a:rPr lang="en-US" dirty="0" smtClean="0"/>
              <a:t>Pull changes</a:t>
            </a:r>
          </a:p>
          <a:p>
            <a:pPr lvl="1"/>
            <a:r>
              <a:rPr lang="en-US" dirty="0" smtClean="0"/>
              <a:t>Running </a:t>
            </a:r>
            <a:r>
              <a:rPr lang="en-US" dirty="0" err="1" smtClean="0"/>
              <a:t>git</a:t>
            </a:r>
            <a:r>
              <a:rPr lang="en-US" dirty="0" smtClean="0"/>
              <a:t> log shows that the most recent commit isn’t available in the local repository</a:t>
            </a:r>
          </a:p>
          <a:p>
            <a:pPr lvl="1"/>
            <a:r>
              <a:rPr lang="en-US" dirty="0" smtClean="0"/>
              <a:t>Run </a:t>
            </a:r>
            <a:r>
              <a:rPr lang="en-US" dirty="0" err="1" smtClean="0"/>
              <a:t>git</a:t>
            </a:r>
            <a:r>
              <a:rPr lang="en-US" dirty="0" smtClean="0"/>
              <a:t> pull origin master. This will pull all commits reachable from the master branch into your local repository</a:t>
            </a:r>
          </a:p>
          <a:p>
            <a:pPr lvl="1"/>
            <a:r>
              <a:rPr lang="en-US" dirty="0" smtClean="0"/>
              <a:t>Running </a:t>
            </a:r>
            <a:r>
              <a:rPr lang="en-US" dirty="0" err="1" smtClean="0"/>
              <a:t>git</a:t>
            </a:r>
            <a:r>
              <a:rPr lang="en-US" dirty="0" smtClean="0"/>
              <a:t> log shows that the new commit is present in your local repository</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 Map: </a:t>
            </a:r>
            <a:r>
              <a:rPr lang="en-US" dirty="0" err="1" smtClean="0"/>
              <a:t>GitHub</a:t>
            </a:r>
            <a:r>
              <a:rPr lang="en-US" dirty="0" smtClean="0"/>
              <a:t>, Push, Pull, Remote</a:t>
            </a:r>
            <a:endParaRPr lang="en-US" dirty="0"/>
          </a:p>
        </p:txBody>
      </p:sp>
      <p:sp>
        <p:nvSpPr>
          <p:cNvPr id="3" name="Content Placeholder 2"/>
          <p:cNvSpPr>
            <a:spLocks noGrp="1"/>
          </p:cNvSpPr>
          <p:nvPr>
            <p:ph idx="1"/>
          </p:nvPr>
        </p:nvSpPr>
        <p:spPr/>
        <p:txBody>
          <a:bodyPr/>
          <a:lstStyle/>
          <a:p>
            <a:r>
              <a:rPr lang="en-US" dirty="0" smtClean="0"/>
              <a:t>Previous Version</a:t>
            </a:r>
          </a:p>
          <a:p>
            <a:endParaRPr lang="en-US" dirty="0" smtClean="0"/>
          </a:p>
          <a:p>
            <a:endParaRPr lang="en-US" dirty="0" smtClean="0"/>
          </a:p>
          <a:p>
            <a:r>
              <a:rPr lang="en-US" dirty="0" smtClean="0"/>
              <a:t>New Version </a:t>
            </a:r>
          </a:p>
        </p:txBody>
      </p:sp>
      <p:pic>
        <p:nvPicPr>
          <p:cNvPr id="2050" name="Picture 2"/>
          <p:cNvPicPr>
            <a:picLocks noChangeAspect="1" noChangeArrowheads="1"/>
          </p:cNvPicPr>
          <p:nvPr/>
        </p:nvPicPr>
        <p:blipFill>
          <a:blip r:embed="rId3" cstate="print"/>
          <a:srcRect/>
          <a:stretch>
            <a:fillRect/>
          </a:stretch>
        </p:blipFill>
        <p:spPr bwMode="auto">
          <a:xfrm>
            <a:off x="3810000" y="1676400"/>
            <a:ext cx="4257675" cy="2299966"/>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3733800" y="4100945"/>
            <a:ext cx="4533900" cy="2414155"/>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Manual vs. Automatic Pull</a:t>
            </a:r>
            <a:endParaRPr lang="en-US" dirty="0"/>
          </a:p>
        </p:txBody>
      </p:sp>
      <p:sp>
        <p:nvSpPr>
          <p:cNvPr id="3" name="Content Placeholder 2"/>
          <p:cNvSpPr>
            <a:spLocks noGrp="1"/>
          </p:cNvSpPr>
          <p:nvPr>
            <p:ph idx="1"/>
          </p:nvPr>
        </p:nvSpPr>
        <p:spPr/>
        <p:txBody>
          <a:bodyPr/>
          <a:lstStyle/>
          <a:p>
            <a:r>
              <a:rPr lang="en-US" b="1" dirty="0" smtClean="0"/>
              <a:t>Why might you want to always pull changes manually rather than having </a:t>
            </a:r>
            <a:r>
              <a:rPr lang="en-US" b="1" dirty="0" err="1" smtClean="0"/>
              <a:t>Git</a:t>
            </a:r>
            <a:r>
              <a:rPr lang="en-US" b="1" dirty="0" smtClean="0"/>
              <a:t> automatically stay up-to-date with your remote repository?</a:t>
            </a:r>
          </a:p>
          <a:p>
            <a:r>
              <a:rPr lang="en-US" dirty="0" smtClean="0"/>
              <a:t>You may want to commit and push changes.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Forking a Repository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Recipes repository</a:t>
            </a:r>
          </a:p>
          <a:p>
            <a:pPr lvl="1"/>
            <a:r>
              <a:rPr lang="en-US" dirty="0" smtClean="0"/>
              <a:t>We should make these better</a:t>
            </a:r>
          </a:p>
          <a:p>
            <a:pPr lvl="1"/>
            <a:r>
              <a:rPr lang="en-US" dirty="0" smtClean="0"/>
              <a:t>We could clone this repository and set it up as a remote, then create a new repository on </a:t>
            </a:r>
            <a:r>
              <a:rPr lang="en-US" dirty="0" err="1" smtClean="0"/>
              <a:t>GitHub</a:t>
            </a:r>
            <a:r>
              <a:rPr lang="en-US" dirty="0" smtClean="0"/>
              <a:t> and set up that repository as a remote and then push changes to the new remote </a:t>
            </a:r>
          </a:p>
          <a:p>
            <a:pPr lvl="1"/>
            <a:r>
              <a:rPr lang="en-US" dirty="0" smtClean="0"/>
              <a:t>Anyone else who wants to could do this, but this is too involved and doesn’t give credit to the original author of the repository, since no one who clones a modified version would know about the original owner</a:t>
            </a:r>
          </a:p>
          <a:p>
            <a:r>
              <a:rPr lang="en-US" dirty="0" smtClean="0"/>
              <a:t>Forking a Repository</a:t>
            </a:r>
          </a:p>
          <a:p>
            <a:pPr lvl="1"/>
            <a:r>
              <a:rPr lang="en-US" dirty="0" smtClean="0"/>
              <a:t>Copy someone else’s repository on </a:t>
            </a:r>
            <a:r>
              <a:rPr lang="en-US" dirty="0" err="1" smtClean="0"/>
              <a:t>GitHub</a:t>
            </a:r>
            <a:r>
              <a:rPr lang="en-US" dirty="0" smtClean="0"/>
              <a:t> without having to pull it down to your local machine first. </a:t>
            </a:r>
          </a:p>
          <a:p>
            <a:pPr lvl="1"/>
            <a:r>
              <a:rPr lang="en-US" dirty="0" smtClean="0"/>
              <a:t>A fork is just a clone that </a:t>
            </a:r>
            <a:r>
              <a:rPr lang="en-US" dirty="0" err="1" smtClean="0"/>
              <a:t>GitHub</a:t>
            </a:r>
            <a:r>
              <a:rPr lang="en-US" dirty="0" smtClean="0"/>
              <a:t> makes for you, but:</a:t>
            </a:r>
          </a:p>
          <a:p>
            <a:pPr lvl="2"/>
            <a:r>
              <a:rPr lang="en-US" dirty="0" err="1" smtClean="0"/>
              <a:t>GitHub</a:t>
            </a:r>
            <a:r>
              <a:rPr lang="en-US" dirty="0" smtClean="0"/>
              <a:t> keeps track of the number of forks</a:t>
            </a:r>
          </a:p>
          <a:p>
            <a:pPr lvl="2"/>
            <a:r>
              <a:rPr lang="en-US" dirty="0" err="1" smtClean="0"/>
              <a:t>GitHub</a:t>
            </a:r>
            <a:r>
              <a:rPr lang="en-US" dirty="0" smtClean="0"/>
              <a:t> makes it easier to push changes back to the original repository</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28600" y="990600"/>
            <a:ext cx="8426410" cy="4699632"/>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 the Recipes Repository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Here is a link!</a:t>
            </a:r>
          </a:p>
          <a:p>
            <a:pPr lvl="1"/>
            <a:r>
              <a:rPr lang="en-US" dirty="0" smtClean="0">
                <a:hlinkClick r:id="rId3"/>
              </a:rPr>
              <a:t>https://github.com/LarryMad/recipes</a:t>
            </a:r>
            <a:endParaRPr lang="en-US" dirty="0" smtClean="0"/>
          </a:p>
          <a:p>
            <a:r>
              <a:rPr lang="en-US" dirty="0" smtClean="0"/>
              <a:t>Click the Fork Button</a:t>
            </a:r>
          </a:p>
          <a:p>
            <a:pPr lvl="1"/>
            <a:r>
              <a:rPr lang="en-US" dirty="0" smtClean="0"/>
              <a:t>Now there should be a copy of the repository on your </a:t>
            </a:r>
            <a:r>
              <a:rPr lang="en-US" dirty="0" err="1" smtClean="0"/>
              <a:t>GitHub</a:t>
            </a:r>
            <a:r>
              <a:rPr lang="en-US" dirty="0" smtClean="0"/>
              <a:t> profile</a:t>
            </a:r>
          </a:p>
          <a:p>
            <a:r>
              <a:rPr lang="en-US" dirty="0" smtClean="0"/>
              <a:t>Clone the Fork to your local machine</a:t>
            </a:r>
          </a:p>
          <a:p>
            <a:pPr lvl="1"/>
            <a:r>
              <a:rPr lang="en-US" dirty="0" smtClean="0"/>
              <a:t>Run </a:t>
            </a:r>
            <a:r>
              <a:rPr lang="en-US" dirty="0" err="1" smtClean="0"/>
              <a:t>git</a:t>
            </a:r>
            <a:r>
              <a:rPr lang="en-US" dirty="0" smtClean="0"/>
              <a:t> clone &lt;</a:t>
            </a:r>
            <a:r>
              <a:rPr lang="en-US" dirty="0" err="1" smtClean="0"/>
              <a:t>url</a:t>
            </a:r>
            <a:r>
              <a:rPr lang="en-US" dirty="0" smtClean="0"/>
              <a:t>&gt;</a:t>
            </a:r>
          </a:p>
          <a:p>
            <a:pPr lvl="1"/>
            <a:r>
              <a:rPr lang="en-US" dirty="0" err="1" smtClean="0"/>
              <a:t>cd</a:t>
            </a:r>
            <a:r>
              <a:rPr lang="en-US" dirty="0" smtClean="0"/>
              <a:t> recipes</a:t>
            </a:r>
          </a:p>
          <a:p>
            <a:pPr lvl="1"/>
            <a:r>
              <a:rPr lang="en-US" dirty="0" err="1" smtClean="0"/>
              <a:t>Git</a:t>
            </a:r>
            <a:r>
              <a:rPr lang="en-US" dirty="0" smtClean="0"/>
              <a:t> automatically sets up a remote when you clone a repository (verify with </a:t>
            </a:r>
            <a:r>
              <a:rPr lang="en-US" dirty="0" err="1" smtClean="0"/>
              <a:t>git</a:t>
            </a:r>
            <a:r>
              <a:rPr lang="en-US" dirty="0" smtClean="0"/>
              <a:t> remote –v)</a:t>
            </a:r>
          </a:p>
          <a:p>
            <a:r>
              <a:rPr lang="en-US" dirty="0" smtClean="0"/>
              <a:t>Add others as collaborators on </a:t>
            </a:r>
            <a:r>
              <a:rPr lang="en-US" dirty="0" err="1" smtClean="0"/>
              <a:t>GitHub</a:t>
            </a:r>
            <a:endParaRPr lang="en-US" dirty="0" smtClean="0"/>
          </a:p>
          <a:p>
            <a:pPr lvl="1"/>
            <a:r>
              <a:rPr lang="en-US" dirty="0" smtClean="0"/>
              <a:t>Feel free to add each other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Push Changes to the Recipes Repository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a new recipe to the repository</a:t>
            </a:r>
          </a:p>
          <a:p>
            <a:pPr lvl="1"/>
            <a:r>
              <a:rPr lang="en-US" dirty="0" smtClean="0"/>
              <a:t>On your own computer, add a new recipe for a food you like and commit it on the master branch.</a:t>
            </a:r>
          </a:p>
          <a:p>
            <a:r>
              <a:rPr lang="en-US" dirty="0" smtClean="0"/>
              <a:t>Push your changes</a:t>
            </a:r>
          </a:p>
          <a:p>
            <a:pPr lvl="1"/>
            <a:r>
              <a:rPr lang="en-US" dirty="0" smtClean="0"/>
              <a:t>Push the master branch to your </a:t>
            </a:r>
            <a:r>
              <a:rPr lang="en-US" dirty="0" smtClean="0"/>
              <a:t>fork</a:t>
            </a:r>
          </a:p>
          <a:p>
            <a:r>
              <a:rPr lang="en-US" dirty="0" smtClean="0"/>
              <a:t>Where was your commit present?</a:t>
            </a:r>
            <a:endParaRPr lang="en-US" dirty="0" smtClean="0"/>
          </a:p>
          <a:p>
            <a:r>
              <a:rPr lang="en-US" dirty="0" smtClean="0"/>
              <a:t>Right before running </a:t>
            </a:r>
            <a:r>
              <a:rPr lang="en-US" dirty="0" err="1" smtClean="0"/>
              <a:t>git</a:t>
            </a:r>
            <a:r>
              <a:rPr lang="en-US" dirty="0" smtClean="0"/>
              <a:t> push</a:t>
            </a:r>
          </a:p>
          <a:p>
            <a:pPr lvl="1"/>
            <a:r>
              <a:rPr lang="en-US" dirty="0" smtClean="0"/>
              <a:t>Commit was present in your local repository</a:t>
            </a:r>
          </a:p>
          <a:p>
            <a:r>
              <a:rPr lang="en-US" dirty="0" smtClean="0"/>
              <a:t>Right after running </a:t>
            </a:r>
            <a:r>
              <a:rPr lang="en-US" dirty="0" err="1" smtClean="0"/>
              <a:t>git</a:t>
            </a:r>
            <a:r>
              <a:rPr lang="en-US" dirty="0" smtClean="0"/>
              <a:t> push</a:t>
            </a:r>
          </a:p>
          <a:p>
            <a:pPr lvl="1"/>
            <a:r>
              <a:rPr lang="en-US" dirty="0" smtClean="0"/>
              <a:t>Commit was present in your local repository and on your fork (on </a:t>
            </a:r>
            <a:r>
              <a:rPr lang="en-US" dirty="0" err="1" smtClean="0"/>
              <a:t>GitHub</a:t>
            </a:r>
            <a:r>
              <a:rPr lang="en-US" dirty="0" smtClean="0"/>
              <a:t>)</a:t>
            </a:r>
          </a:p>
          <a:p>
            <a:endParaRPr lang="en-US"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Versions Come From?</a:t>
            </a:r>
            <a:endParaRPr lang="en-US" dirty="0"/>
          </a:p>
        </p:txBody>
      </p:sp>
      <p:sp>
        <p:nvSpPr>
          <p:cNvPr id="3" name="Content Placeholder 2"/>
          <p:cNvSpPr>
            <a:spLocks noGrp="1"/>
          </p:cNvSpPr>
          <p:nvPr>
            <p:ph idx="1"/>
          </p:nvPr>
        </p:nvSpPr>
        <p:spPr/>
        <p:txBody>
          <a:bodyPr/>
          <a:lstStyle/>
          <a:p>
            <a:r>
              <a:rPr lang="en-US" dirty="0" smtClean="0"/>
              <a:t>Versions</a:t>
            </a:r>
          </a:p>
          <a:p>
            <a:pPr lvl="1"/>
            <a:r>
              <a:rPr lang="en-US" dirty="0" smtClean="0"/>
              <a:t>Saving manual copies</a:t>
            </a:r>
          </a:p>
          <a:p>
            <a:pPr lvl="1"/>
            <a:r>
              <a:rPr lang="en-US" dirty="0" err="1" smtClean="0"/>
              <a:t>Dropbox</a:t>
            </a:r>
            <a:endParaRPr lang="en-US" dirty="0" smtClean="0"/>
          </a:p>
          <a:p>
            <a:pPr lvl="1"/>
            <a:r>
              <a:rPr lang="en-US" dirty="0" smtClean="0"/>
              <a:t>Google Docs</a:t>
            </a:r>
          </a:p>
          <a:p>
            <a:pPr lvl="1"/>
            <a:r>
              <a:rPr lang="en-US" dirty="0" smtClean="0"/>
              <a:t>Wikipedia</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Forks, Clones and Branches</a:t>
            </a:r>
            <a:endParaRPr lang="en-US" dirty="0"/>
          </a:p>
        </p:txBody>
      </p:sp>
      <p:sp>
        <p:nvSpPr>
          <p:cNvPr id="3" name="Content Placeholder 2"/>
          <p:cNvSpPr>
            <a:spLocks noGrp="1"/>
          </p:cNvSpPr>
          <p:nvPr>
            <p:ph idx="1"/>
          </p:nvPr>
        </p:nvSpPr>
        <p:spPr/>
        <p:txBody>
          <a:bodyPr/>
          <a:lstStyle/>
          <a:p>
            <a:r>
              <a:rPr lang="en-US" b="1" dirty="0" smtClean="0"/>
              <a:t>Describe the differences between forks, clones, and branches. When would you use one instead of another?</a:t>
            </a:r>
          </a:p>
          <a:p>
            <a:r>
              <a:rPr lang="en-US" dirty="0" smtClean="0"/>
              <a:t>You may also want to commit and push your changes.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Collaborations Cause Conflict </a:t>
            </a:r>
            <a:endParaRPr lang="en-US" dirty="0"/>
          </a:p>
        </p:txBody>
      </p:sp>
      <p:sp>
        <p:nvSpPr>
          <p:cNvPr id="3" name="Content Placeholder 2"/>
          <p:cNvSpPr>
            <a:spLocks noGrp="1"/>
          </p:cNvSpPr>
          <p:nvPr>
            <p:ph idx="1"/>
          </p:nvPr>
        </p:nvSpPr>
        <p:spPr/>
        <p:txBody>
          <a:bodyPr/>
          <a:lstStyle/>
          <a:p>
            <a:r>
              <a:rPr lang="en-US" dirty="0" smtClean="0"/>
              <a:t>What if both repositories have commits reachable from the same branch?</a:t>
            </a:r>
          </a:p>
          <a:p>
            <a:pPr lvl="1"/>
            <a:r>
              <a:rPr lang="en-US" dirty="0" smtClean="0"/>
              <a:t>When you pull, you want a combination of both commits from both versions</a:t>
            </a:r>
          </a:p>
          <a:p>
            <a:pPr lvl="1"/>
            <a:r>
              <a:rPr lang="en-US" dirty="0" smtClean="0"/>
              <a:t>Just like merging, but you are merging the local and remote versions</a:t>
            </a:r>
          </a:p>
          <a:p>
            <a:pPr lvl="1"/>
            <a:r>
              <a:rPr lang="en-US" dirty="0" smtClean="0"/>
              <a:t>This comes up when collaborating with others</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the </a:t>
            </a:r>
            <a:r>
              <a:rPr lang="en-US" smtClean="0"/>
              <a:t>chili recipe</a:t>
            </a:r>
            <a:endParaRPr lang="en-US"/>
          </a:p>
        </p:txBody>
      </p:sp>
      <p:sp>
        <p:nvSpPr>
          <p:cNvPr id="3" name="Content Placeholder 2"/>
          <p:cNvSpPr>
            <a:spLocks noGrp="1"/>
          </p:cNvSpPr>
          <p:nvPr>
            <p:ph idx="1"/>
          </p:nvPr>
        </p:nvSpPr>
        <p:spPr/>
        <p:txBody>
          <a:bodyPr>
            <a:normAutofit fontScale="92500" lnSpcReduction="10000"/>
          </a:bodyPr>
          <a:lstStyle/>
          <a:p>
            <a:r>
              <a:rPr lang="en-US" dirty="0" smtClean="0"/>
              <a:t>To get conflicting changes, you’ll want changes to be made by two people – you and someone named Sarah. First, you should make your change locally. Modify the chili recipe by adding a new spice that you like to the ingredients list, and modify step 2 of the directions to mention that spice. Commit your change, but </a:t>
            </a:r>
            <a:r>
              <a:rPr lang="en-US" b="1" dirty="0" smtClean="0"/>
              <a:t>don’t push the change to your fork yet. </a:t>
            </a:r>
            <a:endParaRPr lang="en-US" dirty="0" smtClean="0"/>
          </a:p>
          <a:p>
            <a:r>
              <a:rPr lang="en-US" dirty="0" smtClean="0"/>
              <a:t>Your branch should be ahead by one commit of origin.</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Sarah changes the chili recipe</a:t>
            </a:r>
            <a:endParaRPr lang="en-US" dirty="0"/>
          </a:p>
        </p:txBody>
      </p:sp>
      <p:sp>
        <p:nvSpPr>
          <p:cNvPr id="3" name="Content Placeholder 2"/>
          <p:cNvSpPr>
            <a:spLocks noGrp="1"/>
          </p:cNvSpPr>
          <p:nvPr>
            <p:ph idx="1"/>
          </p:nvPr>
        </p:nvSpPr>
        <p:spPr/>
        <p:txBody>
          <a:bodyPr/>
          <a:lstStyle/>
          <a:p>
            <a:r>
              <a:rPr lang="en-US" dirty="0" smtClean="0"/>
              <a:t>Sarah doesn’t like cumin, so She’s going to push a change to the master branch that removes cumin from the chili recipe.</a:t>
            </a:r>
          </a:p>
          <a:p>
            <a:r>
              <a:rPr lang="en-US" dirty="0" smtClean="0"/>
              <a:t>You will see Sarah’s change in your commit history.</a:t>
            </a:r>
          </a:p>
          <a:p>
            <a:r>
              <a:rPr lang="en-US" dirty="0" err="1" smtClean="0"/>
              <a:t>GitHub</a:t>
            </a:r>
            <a:r>
              <a:rPr lang="en-US" dirty="0" smtClean="0"/>
              <a:t> is going to see this as a conflict, however, since you both changed the same line.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Simulate Sarah’s Changes</a:t>
            </a:r>
            <a:endParaRPr lang="en-US" dirty="0"/>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smtClean="0"/>
              <a:t>Download sarah_changes.sh here</a:t>
            </a:r>
          </a:p>
          <a:p>
            <a:pPr lvl="1"/>
            <a:r>
              <a:rPr lang="en-US" dirty="0" smtClean="0">
                <a:hlinkClick r:id="rId3"/>
              </a:rPr>
              <a:t>https://www.udacity.com/api/nodes/3108878699/supplemental_media/sarah-changessh/download?_</a:t>
            </a:r>
            <a:r>
              <a:rPr lang="en-US" dirty="0" smtClean="0">
                <a:hlinkClick r:id="rId3"/>
              </a:rPr>
              <a:t>ga=1.34385894.672083044.1467344711</a:t>
            </a:r>
            <a:r>
              <a:rPr lang="en-US" dirty="0" smtClean="0"/>
              <a:t> </a:t>
            </a:r>
          </a:p>
          <a:p>
            <a:r>
              <a:rPr lang="en-US" dirty="0" smtClean="0"/>
              <a:t>To run it</a:t>
            </a:r>
          </a:p>
          <a:p>
            <a:pPr lvl="1"/>
            <a:r>
              <a:rPr lang="en-US" dirty="0" err="1" smtClean="0"/>
              <a:t>c</a:t>
            </a:r>
            <a:r>
              <a:rPr lang="en-US" dirty="0" err="1" smtClean="0"/>
              <a:t>d</a:t>
            </a:r>
            <a:r>
              <a:rPr lang="en-US" dirty="0" smtClean="0"/>
              <a:t> to the directory where you saved it</a:t>
            </a:r>
          </a:p>
          <a:p>
            <a:pPr lvl="1"/>
            <a:r>
              <a:rPr lang="en-US" dirty="0" smtClean="0"/>
              <a:t>Type bash sarah_changes.sh &lt;</a:t>
            </a:r>
            <a:r>
              <a:rPr lang="en-US" dirty="0" err="1" smtClean="0"/>
              <a:t>url</a:t>
            </a:r>
            <a:r>
              <a:rPr lang="en-US" dirty="0" smtClean="0"/>
              <a:t> to your fork&gt;</a:t>
            </a:r>
          </a:p>
          <a:p>
            <a:r>
              <a:rPr lang="en-US" dirty="0" smtClean="0"/>
              <a:t>Where to these commits exist</a:t>
            </a:r>
          </a:p>
          <a:p>
            <a:pPr lvl="1"/>
            <a:r>
              <a:rPr lang="en-US" dirty="0" smtClean="0"/>
              <a:t>Commit by Larry with the message “Add a chili recipe”</a:t>
            </a:r>
          </a:p>
          <a:p>
            <a:pPr lvl="2"/>
            <a:r>
              <a:rPr lang="en-US" dirty="0" smtClean="0"/>
              <a:t>Exists locally, Exists on your fork</a:t>
            </a:r>
          </a:p>
          <a:p>
            <a:pPr lvl="1"/>
            <a:r>
              <a:rPr lang="en-US" dirty="0" smtClean="0"/>
              <a:t>Commit by you adding a new spice to the chili recipe</a:t>
            </a:r>
          </a:p>
          <a:p>
            <a:pPr lvl="2"/>
            <a:r>
              <a:rPr lang="en-US" dirty="0" smtClean="0"/>
              <a:t>Exists locally</a:t>
            </a:r>
          </a:p>
          <a:p>
            <a:pPr lvl="1"/>
            <a:r>
              <a:rPr lang="en-US" dirty="0" smtClean="0"/>
              <a:t>Commit by Sarah with the message “Remove cumin from chili”</a:t>
            </a:r>
          </a:p>
          <a:p>
            <a:pPr lvl="2"/>
            <a:r>
              <a:rPr lang="en-US" dirty="0" smtClean="0"/>
              <a:t>Exists on your fork</a:t>
            </a:r>
          </a:p>
          <a:p>
            <a:pPr lvl="2"/>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Local Copies Of Remote Branches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smtClean="0"/>
              <a:t>Merging Remote Changes</a:t>
            </a:r>
          </a:p>
          <a:p>
            <a:pPr lvl="1"/>
            <a:r>
              <a:rPr lang="en-US" dirty="0" err="1" smtClean="0"/>
              <a:t>Git</a:t>
            </a:r>
            <a:r>
              <a:rPr lang="en-US" dirty="0" smtClean="0"/>
              <a:t> stores local copies of remote branches</a:t>
            </a:r>
          </a:p>
          <a:p>
            <a:pPr lvl="1"/>
            <a:r>
              <a:rPr lang="en-US" dirty="0" smtClean="0"/>
              <a:t>For example this could be called origin/master</a:t>
            </a:r>
          </a:p>
          <a:p>
            <a:pPr lvl="1"/>
            <a:r>
              <a:rPr lang="en-US" dirty="0" smtClean="0"/>
              <a:t>If you commit locally, the remote branch and the local copy of your remote branch don’t get updated until you push</a:t>
            </a:r>
          </a:p>
          <a:p>
            <a:r>
              <a:rPr lang="en-US" dirty="0" smtClean="0"/>
              <a:t>You can update just your local copy of the remote, without updating your local branch, by running </a:t>
            </a:r>
            <a:r>
              <a:rPr lang="en-US" dirty="0" err="1" smtClean="0"/>
              <a:t>git</a:t>
            </a:r>
            <a:r>
              <a:rPr lang="en-US" dirty="0" smtClean="0"/>
              <a:t> fetch</a:t>
            </a:r>
          </a:p>
          <a:p>
            <a:pPr lvl="1"/>
            <a:r>
              <a:rPr lang="en-US" dirty="0" smtClean="0"/>
              <a:t>This is nice when there are potential conflicting changes, so you can use </a:t>
            </a:r>
            <a:r>
              <a:rPr lang="en-US" dirty="0" err="1" smtClean="0"/>
              <a:t>git</a:t>
            </a:r>
            <a:r>
              <a:rPr lang="en-US" dirty="0" smtClean="0"/>
              <a:t> log and </a:t>
            </a:r>
            <a:r>
              <a:rPr lang="en-US" dirty="0" err="1" smtClean="0"/>
              <a:t>git</a:t>
            </a:r>
            <a:r>
              <a:rPr lang="en-US" dirty="0" smtClean="0"/>
              <a:t> diff to see what changes were introduced on the remote</a:t>
            </a:r>
          </a:p>
          <a:p>
            <a:pPr lvl="1"/>
            <a:r>
              <a:rPr lang="en-US" dirty="0" smtClean="0"/>
              <a:t>You can also merge these two </a:t>
            </a:r>
          </a:p>
          <a:p>
            <a:pPr lvl="1"/>
            <a:r>
              <a:rPr lang="en-US" dirty="0" smtClean="0"/>
              <a:t>Wow! So </a:t>
            </a:r>
            <a:r>
              <a:rPr lang="en-US" dirty="0" err="1" smtClean="0"/>
              <a:t>git</a:t>
            </a:r>
            <a:r>
              <a:rPr lang="en-US" dirty="0" smtClean="0"/>
              <a:t> pull is basically a combination of </a:t>
            </a:r>
            <a:r>
              <a:rPr lang="en-US" dirty="0" err="1" smtClean="0"/>
              <a:t>git</a:t>
            </a:r>
            <a:r>
              <a:rPr lang="en-US" dirty="0" smtClean="0"/>
              <a:t> fetch and </a:t>
            </a:r>
            <a:r>
              <a:rPr lang="en-US" dirty="0" err="1" smtClean="0"/>
              <a:t>git</a:t>
            </a:r>
            <a:r>
              <a:rPr lang="en-US" dirty="0" smtClean="0"/>
              <a:t> merge</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 the command line with the recipes repo</a:t>
            </a:r>
          </a:p>
          <a:p>
            <a:pPr lvl="1"/>
            <a:r>
              <a:rPr lang="en-US" dirty="0" smtClean="0"/>
              <a:t>Update local copies with </a:t>
            </a:r>
            <a:r>
              <a:rPr lang="en-US" dirty="0" err="1" smtClean="0"/>
              <a:t>git</a:t>
            </a:r>
            <a:r>
              <a:rPr lang="en-US" dirty="0" smtClean="0"/>
              <a:t> fetch origin</a:t>
            </a:r>
          </a:p>
          <a:p>
            <a:pPr lvl="1"/>
            <a:r>
              <a:rPr lang="en-US" dirty="0" smtClean="0"/>
              <a:t>Inspect local copies with </a:t>
            </a:r>
            <a:r>
              <a:rPr lang="en-US" dirty="0" err="1" smtClean="0"/>
              <a:t>git</a:t>
            </a:r>
            <a:r>
              <a:rPr lang="en-US" dirty="0" smtClean="0"/>
              <a:t> log origin/master</a:t>
            </a:r>
          </a:p>
          <a:p>
            <a:pPr lvl="1"/>
            <a:r>
              <a:rPr lang="en-US" dirty="0" smtClean="0"/>
              <a:t>Also </a:t>
            </a:r>
            <a:r>
              <a:rPr lang="en-US" dirty="0" err="1" smtClean="0"/>
              <a:t>git</a:t>
            </a:r>
            <a:r>
              <a:rPr lang="en-US" dirty="0" smtClean="0"/>
              <a:t> diff origin/master </a:t>
            </a:r>
            <a:r>
              <a:rPr lang="en-US" dirty="0" err="1" smtClean="0"/>
              <a:t>master</a:t>
            </a:r>
            <a:r>
              <a:rPr lang="en-US" dirty="0" smtClean="0"/>
              <a:t> works</a:t>
            </a:r>
          </a:p>
          <a:p>
            <a:r>
              <a:rPr lang="en-US" dirty="0" smtClean="0"/>
              <a:t>Output before and after </a:t>
            </a:r>
            <a:r>
              <a:rPr lang="en-US" dirty="0" err="1" smtClean="0"/>
              <a:t>git</a:t>
            </a:r>
            <a:r>
              <a:rPr lang="en-US" dirty="0" smtClean="0"/>
              <a:t> fetch</a:t>
            </a:r>
          </a:p>
          <a:p>
            <a:pPr lvl="1"/>
            <a:r>
              <a:rPr lang="en-US" dirty="0" smtClean="0"/>
              <a:t>Before: </a:t>
            </a:r>
          </a:p>
          <a:p>
            <a:pPr lvl="2"/>
            <a:r>
              <a:rPr lang="en-US" dirty="0" err="1" smtClean="0"/>
              <a:t>g</a:t>
            </a:r>
            <a:r>
              <a:rPr lang="en-US" dirty="0" err="1" smtClean="0"/>
              <a:t>it</a:t>
            </a:r>
            <a:r>
              <a:rPr lang="en-US" dirty="0" smtClean="0"/>
              <a:t> log origin/master: Add chili recipe</a:t>
            </a:r>
          </a:p>
          <a:p>
            <a:pPr lvl="2"/>
            <a:r>
              <a:rPr lang="en-US" dirty="0" err="1" smtClean="0"/>
              <a:t>g</a:t>
            </a:r>
            <a:r>
              <a:rPr lang="en-US" dirty="0" err="1" smtClean="0"/>
              <a:t>it</a:t>
            </a:r>
            <a:r>
              <a:rPr lang="en-US" dirty="0" smtClean="0"/>
              <a:t> status: Ahead</a:t>
            </a:r>
          </a:p>
          <a:p>
            <a:pPr lvl="1"/>
            <a:r>
              <a:rPr lang="en-US" dirty="0" smtClean="0"/>
              <a:t>After:</a:t>
            </a:r>
          </a:p>
          <a:p>
            <a:pPr lvl="2"/>
            <a:r>
              <a:rPr lang="en-US" dirty="0" err="1" smtClean="0"/>
              <a:t>g</a:t>
            </a:r>
            <a:r>
              <a:rPr lang="en-US" dirty="0" err="1" smtClean="0"/>
              <a:t>it</a:t>
            </a:r>
            <a:r>
              <a:rPr lang="en-US" dirty="0" smtClean="0"/>
              <a:t> log origin/master: Add chili recipe, Remove cumin</a:t>
            </a:r>
          </a:p>
          <a:p>
            <a:pPr lvl="2"/>
            <a:r>
              <a:rPr lang="en-US" dirty="0" err="1" smtClean="0"/>
              <a:t>g</a:t>
            </a:r>
            <a:r>
              <a:rPr lang="en-US" dirty="0" err="1" smtClean="0"/>
              <a:t>it</a:t>
            </a:r>
            <a:r>
              <a:rPr lang="en-US" dirty="0" smtClean="0"/>
              <a:t> status: Out-of-sync</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the Changes Together</a:t>
            </a:r>
            <a:endParaRPr lang="en-US" dirty="0"/>
          </a:p>
        </p:txBody>
      </p:sp>
      <p:sp>
        <p:nvSpPr>
          <p:cNvPr id="3" name="Content Placeholder 2"/>
          <p:cNvSpPr>
            <a:spLocks noGrp="1"/>
          </p:cNvSpPr>
          <p:nvPr>
            <p:ph idx="1"/>
          </p:nvPr>
        </p:nvSpPr>
        <p:spPr/>
        <p:txBody>
          <a:bodyPr>
            <a:normAutofit fontScale="92500"/>
          </a:bodyPr>
          <a:lstStyle/>
          <a:p>
            <a:r>
              <a:rPr lang="en-US" dirty="0" smtClean="0"/>
              <a:t>Verify origin/master contains Sarah’s changes with </a:t>
            </a:r>
            <a:r>
              <a:rPr lang="en-US" dirty="0" err="1" smtClean="0"/>
              <a:t>git</a:t>
            </a:r>
            <a:r>
              <a:rPr lang="en-US" dirty="0" smtClean="0"/>
              <a:t> status (branches have diverged)</a:t>
            </a:r>
          </a:p>
          <a:p>
            <a:r>
              <a:rPr lang="en-US" dirty="0" smtClean="0"/>
              <a:t>Ensure you have the master branch checked out and then run </a:t>
            </a:r>
            <a:r>
              <a:rPr lang="en-US" dirty="0" err="1" smtClean="0"/>
              <a:t>git</a:t>
            </a:r>
            <a:r>
              <a:rPr lang="en-US" dirty="0" smtClean="0"/>
              <a:t> merge master origin/master</a:t>
            </a:r>
          </a:p>
          <a:p>
            <a:pPr lvl="1"/>
            <a:r>
              <a:rPr lang="en-US" dirty="0" smtClean="0"/>
              <a:t>Resolve the merge conflict </a:t>
            </a:r>
          </a:p>
          <a:p>
            <a:r>
              <a:rPr lang="en-US" dirty="0" smtClean="0"/>
              <a:t>Now add and commit the resolved chili recipe</a:t>
            </a:r>
          </a:p>
          <a:p>
            <a:pPr lvl="1"/>
            <a:r>
              <a:rPr lang="en-US" dirty="0" smtClean="0"/>
              <a:t>Could have run </a:t>
            </a:r>
            <a:r>
              <a:rPr lang="en-US" dirty="0" err="1" smtClean="0"/>
              <a:t>git</a:t>
            </a:r>
            <a:r>
              <a:rPr lang="en-US" dirty="0" smtClean="0"/>
              <a:t> pull origin/master</a:t>
            </a:r>
          </a:p>
          <a:p>
            <a:r>
              <a:rPr lang="en-US" dirty="0" smtClean="0"/>
              <a:t>Now </a:t>
            </a:r>
            <a:r>
              <a:rPr lang="en-US" dirty="0" err="1" smtClean="0"/>
              <a:t>git</a:t>
            </a:r>
            <a:r>
              <a:rPr lang="en-US" dirty="0" smtClean="0"/>
              <a:t> status should indicate you are up to date</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Fast-Forward Merges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Question: If </a:t>
            </a:r>
            <a:r>
              <a:rPr lang="en-US" dirty="0" err="1" smtClean="0"/>
              <a:t>git</a:t>
            </a:r>
            <a:r>
              <a:rPr lang="en-US" dirty="0" smtClean="0"/>
              <a:t> pull is the same as </a:t>
            </a:r>
            <a:r>
              <a:rPr lang="en-US" dirty="0" err="1" smtClean="0"/>
              <a:t>git</a:t>
            </a:r>
            <a:r>
              <a:rPr lang="en-US" dirty="0" smtClean="0"/>
              <a:t> fetch and then merging, why haven’t previous pull generated a merge commit?</a:t>
            </a:r>
          </a:p>
          <a:p>
            <a:r>
              <a:rPr lang="en-US" dirty="0" smtClean="0"/>
              <a:t>Answer: Fast-Forward Merges!</a:t>
            </a:r>
          </a:p>
          <a:p>
            <a:pPr lvl="1"/>
            <a:r>
              <a:rPr lang="en-US" dirty="0" smtClean="0"/>
              <a:t>This happens when you merge two commits and one is an ancestor of the other.</a:t>
            </a:r>
          </a:p>
          <a:p>
            <a:pPr lvl="1"/>
            <a:r>
              <a:rPr lang="en-US" dirty="0" smtClean="0"/>
              <a:t>So instead of creating a new commit (since commit b would already know everything about commit a), we just update the label so that they now point to the same place. </a:t>
            </a:r>
          </a:p>
          <a:p>
            <a:r>
              <a:rPr lang="en-US" dirty="0" smtClean="0"/>
              <a:t>Examples:</a:t>
            </a:r>
          </a:p>
          <a:p>
            <a:endParaRPr lang="en-US" dirty="0" smtClean="0"/>
          </a:p>
          <a:p>
            <a:endParaRPr lang="en-US" dirty="0" smtClean="0"/>
          </a:p>
          <a:p>
            <a:r>
              <a:rPr lang="en-US" dirty="0" smtClean="0"/>
              <a:t> </a:t>
            </a:r>
          </a:p>
          <a:p>
            <a:pPr lvl="1"/>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3048000" y="4512636"/>
            <a:ext cx="4229100" cy="2345364"/>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Reflect: Local Copies of Remote Branches</a:t>
            </a:r>
            <a:endParaRPr lang="en-US" dirty="0"/>
          </a:p>
        </p:txBody>
      </p:sp>
      <p:sp>
        <p:nvSpPr>
          <p:cNvPr id="3" name="Content Placeholder 2"/>
          <p:cNvSpPr>
            <a:spLocks noGrp="1"/>
          </p:cNvSpPr>
          <p:nvPr>
            <p:ph idx="1"/>
          </p:nvPr>
        </p:nvSpPr>
        <p:spPr/>
        <p:txBody>
          <a:bodyPr/>
          <a:lstStyle/>
          <a:p>
            <a:r>
              <a:rPr lang="en-US" b="1" dirty="0" smtClean="0"/>
              <a:t>What is the benefit of having a copy of the last known state of the remote stored locally?</a:t>
            </a:r>
          </a:p>
          <a:p>
            <a:r>
              <a:rPr lang="en-US" dirty="0" smtClean="0"/>
              <a:t>You may also want to commit and push your changes.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Using History for Efficiency</a:t>
            </a:r>
            <a:endParaRPr lang="en-US" dirty="0"/>
          </a:p>
        </p:txBody>
      </p:sp>
      <p:sp>
        <p:nvSpPr>
          <p:cNvPr id="3" name="Content Placeholder 2"/>
          <p:cNvSpPr>
            <a:spLocks noGrp="1"/>
          </p:cNvSpPr>
          <p:nvPr>
            <p:ph idx="1"/>
          </p:nvPr>
        </p:nvSpPr>
        <p:spPr/>
        <p:txBody>
          <a:bodyPr/>
          <a:lstStyle/>
          <a:p>
            <a:r>
              <a:rPr lang="en-US" b="1" dirty="0" smtClean="0"/>
              <a:t>How could having easy access to the entire history of a file make you a more efficient programmer in the long term?</a:t>
            </a:r>
          </a:p>
          <a:p>
            <a:r>
              <a:rPr lang="en-US" dirty="0" smtClean="0"/>
              <a:t>Update your document.</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Pull Request</a:t>
            </a:r>
            <a:endParaRPr lang="en-US" dirty="0"/>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r>
              <a:rPr lang="en-US" dirty="0" smtClean="0"/>
              <a:t>How to get feedback on your changes before you update the master branch</a:t>
            </a:r>
          </a:p>
          <a:p>
            <a:pPr lvl="1"/>
            <a:r>
              <a:rPr lang="en-US" dirty="0" smtClean="0"/>
              <a:t>First make your change locally in a separate branch</a:t>
            </a:r>
          </a:p>
          <a:p>
            <a:pPr lvl="2"/>
            <a:r>
              <a:rPr lang="en-US" dirty="0" smtClean="0"/>
              <a:t>E.g., </a:t>
            </a:r>
            <a:r>
              <a:rPr lang="en-US" dirty="0" err="1" smtClean="0"/>
              <a:t>git</a:t>
            </a:r>
            <a:r>
              <a:rPr lang="en-US" dirty="0" smtClean="0"/>
              <a:t> branch different-oil</a:t>
            </a:r>
          </a:p>
          <a:p>
            <a:pPr lvl="2"/>
            <a:r>
              <a:rPr lang="en-US" dirty="0" smtClean="0"/>
              <a:t>Checkout the branch and make the change </a:t>
            </a:r>
          </a:p>
          <a:p>
            <a:pPr lvl="1"/>
            <a:r>
              <a:rPr lang="en-US" dirty="0" smtClean="0"/>
              <a:t>Push the change to your fork (still not in the master branch)</a:t>
            </a:r>
          </a:p>
          <a:p>
            <a:pPr lvl="2"/>
            <a:r>
              <a:rPr lang="en-US" dirty="0" smtClean="0"/>
              <a:t>E.g., add, commit and push the changes (with </a:t>
            </a:r>
            <a:r>
              <a:rPr lang="en-US" dirty="0" err="1" smtClean="0"/>
              <a:t>git</a:t>
            </a:r>
            <a:r>
              <a:rPr lang="en-US" dirty="0" smtClean="0"/>
              <a:t> push origin different-oil)</a:t>
            </a:r>
          </a:p>
          <a:p>
            <a:pPr lvl="2"/>
            <a:r>
              <a:rPr lang="en-US" dirty="0" smtClean="0"/>
              <a:t>You can view the branch on </a:t>
            </a:r>
            <a:r>
              <a:rPr lang="en-US" dirty="0" err="1" smtClean="0"/>
              <a:t>GitHub</a:t>
            </a:r>
            <a:r>
              <a:rPr lang="en-US" dirty="0" smtClean="0"/>
              <a:t> (same list as </a:t>
            </a:r>
            <a:r>
              <a:rPr lang="en-US" dirty="0" err="1" smtClean="0"/>
              <a:t>git</a:t>
            </a:r>
            <a:r>
              <a:rPr lang="en-US" dirty="0" smtClean="0"/>
              <a:t> branch)</a:t>
            </a:r>
          </a:p>
          <a:p>
            <a:pPr lvl="1"/>
            <a:r>
              <a:rPr lang="en-US" dirty="0" smtClean="0"/>
              <a:t>Click pull request on </a:t>
            </a:r>
            <a:r>
              <a:rPr lang="en-US" dirty="0" err="1" smtClean="0"/>
              <a:t>GitHub</a:t>
            </a:r>
            <a:endParaRPr lang="en-US" dirty="0" smtClean="0"/>
          </a:p>
          <a:p>
            <a:pPr lvl="2"/>
            <a:r>
              <a:rPr lang="en-US" dirty="0" smtClean="0"/>
              <a:t>You might need to change the base fork from the original repository to your own fork</a:t>
            </a:r>
          </a:p>
          <a:p>
            <a:pPr lvl="2"/>
            <a:r>
              <a:rPr lang="en-US" dirty="0" smtClean="0"/>
              <a:t>Hit create pull request</a:t>
            </a:r>
          </a:p>
          <a:p>
            <a:pPr lvl="2"/>
            <a:r>
              <a:rPr lang="en-US" dirty="0" smtClean="0"/>
              <a:t>Someone else can review your changes and merge your pull request, they can otherwise leave comments if they notice a mistake. </a:t>
            </a:r>
          </a:p>
          <a:p>
            <a:pPr lvl="1"/>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gets Changed?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a:t>
            </a:r>
            <a:r>
              <a:rPr lang="en-US" dirty="0" smtClean="0"/>
              <a:t>dit and save README.md</a:t>
            </a:r>
          </a:p>
          <a:p>
            <a:pPr lvl="1"/>
            <a:r>
              <a:rPr lang="en-US" dirty="0" smtClean="0"/>
              <a:t>Local working directory</a:t>
            </a:r>
          </a:p>
          <a:p>
            <a:r>
              <a:rPr lang="en-US" dirty="0" err="1" smtClean="0"/>
              <a:t>g</a:t>
            </a:r>
            <a:r>
              <a:rPr lang="en-US" dirty="0" err="1" smtClean="0"/>
              <a:t>it</a:t>
            </a:r>
            <a:r>
              <a:rPr lang="en-US" dirty="0" smtClean="0"/>
              <a:t> add README.md</a:t>
            </a:r>
          </a:p>
          <a:p>
            <a:pPr lvl="1"/>
            <a:r>
              <a:rPr lang="en-US" dirty="0" smtClean="0"/>
              <a:t>Local staging area</a:t>
            </a:r>
          </a:p>
          <a:p>
            <a:r>
              <a:rPr lang="en-US" dirty="0" err="1" smtClean="0"/>
              <a:t>g</a:t>
            </a:r>
            <a:r>
              <a:rPr lang="en-US" dirty="0" err="1" smtClean="0"/>
              <a:t>it</a:t>
            </a:r>
            <a:r>
              <a:rPr lang="en-US" dirty="0" smtClean="0"/>
              <a:t> commit</a:t>
            </a:r>
          </a:p>
          <a:p>
            <a:pPr lvl="1"/>
            <a:r>
              <a:rPr lang="en-US" dirty="0" smtClean="0"/>
              <a:t>Local master branch</a:t>
            </a:r>
          </a:p>
          <a:p>
            <a:r>
              <a:rPr lang="en-US" dirty="0" err="1" smtClean="0"/>
              <a:t>g</a:t>
            </a:r>
            <a:r>
              <a:rPr lang="en-US" dirty="0" err="1" smtClean="0"/>
              <a:t>it</a:t>
            </a:r>
            <a:r>
              <a:rPr lang="en-US" dirty="0" smtClean="0"/>
              <a:t> pull origin master</a:t>
            </a:r>
          </a:p>
          <a:p>
            <a:pPr lvl="1"/>
            <a:r>
              <a:rPr lang="en-US" dirty="0" smtClean="0"/>
              <a:t>Local master branch</a:t>
            </a:r>
          </a:p>
          <a:p>
            <a:r>
              <a:rPr lang="en-US" dirty="0" err="1" smtClean="0"/>
              <a:t>git</a:t>
            </a:r>
            <a:r>
              <a:rPr lang="en-US" dirty="0" smtClean="0"/>
              <a:t> push origin master</a:t>
            </a:r>
          </a:p>
          <a:p>
            <a:pPr lvl="1"/>
            <a:r>
              <a:rPr lang="en-US" dirty="0" err="1" smtClean="0"/>
              <a:t>GitHub</a:t>
            </a:r>
            <a:r>
              <a:rPr lang="en-US" dirty="0" smtClean="0"/>
              <a:t> master branch</a:t>
            </a:r>
          </a:p>
          <a:p>
            <a:r>
              <a:rPr lang="en-US" dirty="0" smtClean="0"/>
              <a:t>m</a:t>
            </a:r>
            <a:r>
              <a:rPr lang="en-US" dirty="0" smtClean="0"/>
              <a:t>erge alt pull request</a:t>
            </a:r>
          </a:p>
          <a:p>
            <a:pPr lvl="1"/>
            <a:r>
              <a:rPr lang="en-US" dirty="0" err="1" smtClean="0"/>
              <a:t>GitHub</a:t>
            </a:r>
            <a:r>
              <a:rPr lang="en-US" dirty="0" smtClean="0"/>
              <a:t> master branch</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Pull Request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You’ll get an email if someone comments on your pull request</a:t>
            </a:r>
          </a:p>
          <a:p>
            <a:pPr lvl="1"/>
            <a:r>
              <a:rPr lang="en-US" dirty="0" smtClean="0"/>
              <a:t>You can fix the issue and re commit it</a:t>
            </a:r>
          </a:p>
          <a:p>
            <a:pPr lvl="1"/>
            <a:r>
              <a:rPr lang="en-US" dirty="0" err="1" smtClean="0"/>
              <a:t>g</a:t>
            </a:r>
            <a:r>
              <a:rPr lang="en-US" dirty="0" err="1" smtClean="0"/>
              <a:t>it</a:t>
            </a:r>
            <a:r>
              <a:rPr lang="en-US" dirty="0" smtClean="0"/>
              <a:t> push origin different-oil</a:t>
            </a:r>
          </a:p>
          <a:p>
            <a:pPr lvl="1"/>
            <a:r>
              <a:rPr lang="en-US" dirty="0" smtClean="0"/>
              <a:t>The commit message will show up under the comment</a:t>
            </a:r>
          </a:p>
          <a:p>
            <a:r>
              <a:rPr lang="en-US" dirty="0" smtClean="0"/>
              <a:t>Make a pull request</a:t>
            </a:r>
          </a:p>
          <a:p>
            <a:pPr lvl="1"/>
            <a:r>
              <a:rPr lang="en-US" dirty="0" smtClean="0"/>
              <a:t>Create a different-oil branch</a:t>
            </a:r>
          </a:p>
          <a:p>
            <a:pPr lvl="1"/>
            <a:r>
              <a:rPr lang="en-US" dirty="0" smtClean="0"/>
              <a:t>Make a commit different-oil changing the oil</a:t>
            </a:r>
          </a:p>
          <a:p>
            <a:pPr lvl="1"/>
            <a:r>
              <a:rPr lang="en-US" dirty="0" smtClean="0"/>
              <a:t>Push different-oil to your fork</a:t>
            </a:r>
          </a:p>
          <a:p>
            <a:pPr lvl="1"/>
            <a:r>
              <a:rPr lang="en-US" dirty="0" smtClean="0"/>
              <a:t>Create a pull request from different-oil into master</a:t>
            </a:r>
          </a:p>
          <a:p>
            <a:pPr lvl="2"/>
            <a:r>
              <a:rPr lang="en-US" dirty="0" smtClean="0"/>
              <a:t>Optional: Make another commit and update the pull request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Reflect: Collaboration using </a:t>
            </a:r>
            <a:r>
              <a:rPr lang="en-US" dirty="0" err="1" smtClean="0"/>
              <a:t>Git</a:t>
            </a:r>
            <a:r>
              <a:rPr lang="en-US" dirty="0" smtClean="0"/>
              <a:t> and </a:t>
            </a:r>
            <a:r>
              <a:rPr lang="en-US" dirty="0" err="1" smtClean="0"/>
              <a:t>GitHub</a:t>
            </a:r>
            <a:endParaRPr lang="en-US" dirty="0"/>
          </a:p>
        </p:txBody>
      </p:sp>
      <p:sp>
        <p:nvSpPr>
          <p:cNvPr id="3" name="Content Placeholder 2"/>
          <p:cNvSpPr>
            <a:spLocks noGrp="1"/>
          </p:cNvSpPr>
          <p:nvPr>
            <p:ph idx="1"/>
          </p:nvPr>
        </p:nvSpPr>
        <p:spPr/>
        <p:txBody>
          <a:bodyPr/>
          <a:lstStyle/>
          <a:p>
            <a:r>
              <a:rPr lang="en-US" b="1" dirty="0" smtClean="0"/>
              <a:t>How would you collaborate without using </a:t>
            </a:r>
            <a:r>
              <a:rPr lang="en-US" b="1" dirty="0" err="1" smtClean="0"/>
              <a:t>Git</a:t>
            </a:r>
            <a:r>
              <a:rPr lang="en-US" b="1" dirty="0" smtClean="0"/>
              <a:t> or </a:t>
            </a:r>
            <a:r>
              <a:rPr lang="en-US" b="1" dirty="0" err="1" smtClean="0"/>
              <a:t>GitHub</a:t>
            </a:r>
            <a:r>
              <a:rPr lang="en-US" b="1" dirty="0" smtClean="0"/>
              <a:t>? What would be easier, and what would be harder?</a:t>
            </a:r>
          </a:p>
          <a:p>
            <a:r>
              <a:rPr lang="en-US" dirty="0" smtClean="0"/>
              <a:t>You may also want to commit and push your changes.</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Changes</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dirty="0" smtClean="0"/>
              <a:t>If someone else makes changes that conflict with your pull request </a:t>
            </a:r>
          </a:p>
          <a:p>
            <a:pPr lvl="1"/>
            <a:r>
              <a:rPr lang="en-US" dirty="0" smtClean="0"/>
              <a:t>E.g., Sarah makes a pull request that increases the amount of oil (they are on the same line, so this is a merge conflict)</a:t>
            </a:r>
          </a:p>
          <a:p>
            <a:pPr lvl="1"/>
            <a:r>
              <a:rPr lang="en-US" dirty="0" err="1" smtClean="0"/>
              <a:t>GitHub</a:t>
            </a:r>
            <a:r>
              <a:rPr lang="en-US" dirty="0" smtClean="0"/>
              <a:t> requires you to resolve merge conflicts on your own computer and then update the pull request with the merged version</a:t>
            </a:r>
          </a:p>
          <a:p>
            <a:pPr lvl="1"/>
            <a:r>
              <a:rPr lang="en-US" dirty="0" smtClean="0"/>
              <a:t>Sometimes it’s only acceptable to make changes with pull requests, since if you just merged into master no one else would know that master changed. </a:t>
            </a:r>
          </a:p>
          <a:p>
            <a:pPr lvl="1"/>
            <a:r>
              <a:rPr lang="en-US" dirty="0" smtClean="0"/>
              <a:t>Update the branch, and then merge master into your branch, and push the branch to </a:t>
            </a:r>
            <a:r>
              <a:rPr lang="en-US" dirty="0" err="1" smtClean="0"/>
              <a:t>GitHub</a:t>
            </a:r>
            <a:r>
              <a:rPr lang="en-US" dirty="0" smtClean="0"/>
              <a:t> (which updates the pull request).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Your Local Repository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Run </a:t>
            </a:r>
            <a:r>
              <a:rPr lang="en-US" dirty="0" err="1" smtClean="0"/>
              <a:t>git</a:t>
            </a:r>
            <a:r>
              <a:rPr lang="en-US" dirty="0" smtClean="0"/>
              <a:t> pull origin master</a:t>
            </a:r>
          </a:p>
          <a:p>
            <a:r>
              <a:rPr lang="en-US" dirty="0" smtClean="0"/>
              <a:t>Also could do</a:t>
            </a:r>
          </a:p>
          <a:p>
            <a:pPr lvl="1"/>
            <a:r>
              <a:rPr lang="en-US" dirty="0" err="1" smtClean="0"/>
              <a:t>g</a:t>
            </a:r>
            <a:r>
              <a:rPr lang="en-US" dirty="0" err="1" smtClean="0"/>
              <a:t>it</a:t>
            </a:r>
            <a:r>
              <a:rPr lang="en-US" dirty="0" smtClean="0"/>
              <a:t> fetch</a:t>
            </a:r>
          </a:p>
          <a:p>
            <a:pPr lvl="1"/>
            <a:r>
              <a:rPr lang="en-US" dirty="0" err="1" smtClean="0"/>
              <a:t>g</a:t>
            </a:r>
            <a:r>
              <a:rPr lang="en-US" dirty="0" err="1" smtClean="0"/>
              <a:t>it</a:t>
            </a:r>
            <a:r>
              <a:rPr lang="en-US" dirty="0" smtClean="0"/>
              <a:t> merge origin/master </a:t>
            </a:r>
            <a:r>
              <a:rPr lang="en-US" dirty="0" err="1" smtClean="0"/>
              <a:t>master</a:t>
            </a:r>
            <a:endParaRPr lang="en-US" dirty="0" smtClean="0"/>
          </a:p>
          <a:p>
            <a:pPr lvl="2"/>
            <a:r>
              <a:rPr lang="en-US" dirty="0" smtClean="0"/>
              <a:t>This is if you want to look at the changes before you merge them</a:t>
            </a:r>
          </a:p>
          <a:p>
            <a:r>
              <a:rPr lang="en-US" dirty="0" smtClean="0"/>
              <a:t>Incorporate the changes into the different-oil branch</a:t>
            </a:r>
          </a:p>
          <a:p>
            <a:pPr lvl="1"/>
            <a:r>
              <a:rPr lang="en-US" dirty="0" err="1" smtClean="0"/>
              <a:t>g</a:t>
            </a:r>
            <a:r>
              <a:rPr lang="en-US" dirty="0" err="1" smtClean="0"/>
              <a:t>it</a:t>
            </a:r>
            <a:r>
              <a:rPr lang="en-US" dirty="0" smtClean="0"/>
              <a:t> checkout different-oil</a:t>
            </a:r>
          </a:p>
          <a:p>
            <a:pPr lvl="1"/>
            <a:r>
              <a:rPr lang="en-US" dirty="0" err="1" smtClean="0"/>
              <a:t>git</a:t>
            </a:r>
            <a:r>
              <a:rPr lang="en-US" dirty="0" smtClean="0"/>
              <a:t> merge master different-oil</a:t>
            </a:r>
          </a:p>
          <a:p>
            <a:pPr lvl="1"/>
            <a:r>
              <a:rPr lang="en-US" dirty="0" smtClean="0"/>
              <a:t>Resolve merge conflict</a:t>
            </a:r>
          </a:p>
          <a:p>
            <a:pPr lvl="1"/>
            <a:r>
              <a:rPr lang="en-US" dirty="0" smtClean="0"/>
              <a:t>Now </a:t>
            </a:r>
            <a:r>
              <a:rPr lang="en-US" dirty="0" err="1" smtClean="0"/>
              <a:t>git</a:t>
            </a:r>
            <a:r>
              <a:rPr lang="en-US" dirty="0" smtClean="0"/>
              <a:t> commit the merge</a:t>
            </a:r>
          </a:p>
          <a:p>
            <a:pPr lvl="1"/>
            <a:r>
              <a:rPr lang="en-US" dirty="0" err="1" smtClean="0"/>
              <a:t>g</a:t>
            </a:r>
            <a:r>
              <a:rPr lang="en-US" dirty="0" err="1" smtClean="0"/>
              <a:t>it</a:t>
            </a:r>
            <a:r>
              <a:rPr lang="en-US" dirty="0" smtClean="0"/>
              <a:t> log should show both changes</a:t>
            </a:r>
          </a:p>
          <a:p>
            <a:r>
              <a:rPr lang="en-US" dirty="0" smtClean="0">
                <a:hlinkClick r:id="rId3"/>
              </a:rPr>
              <a:t>https://www.udacity.com/api/nodes/3106648623/supplemental_media/sarah-changes-2sh/download?_</a:t>
            </a:r>
            <a:r>
              <a:rPr lang="en-US" dirty="0" smtClean="0">
                <a:hlinkClick r:id="rId3"/>
              </a:rPr>
              <a:t>ga=1.238512199.672083044.1467344711</a:t>
            </a:r>
            <a:endParaRPr lang="en-US"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a pull request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you finished everything from the last slide, then then “Merge” button on your pull request should be green. Now merge your pull request by pressing the button, then bring your local master up-to-date with the remote master using </a:t>
            </a:r>
            <a:r>
              <a:rPr lang="en-US" dirty="0" err="1" smtClean="0"/>
              <a:t>git</a:t>
            </a:r>
            <a:r>
              <a:rPr lang="en-US" dirty="0" smtClean="0"/>
              <a:t> pull</a:t>
            </a:r>
          </a:p>
          <a:p>
            <a:r>
              <a:rPr lang="en-US" dirty="0" smtClean="0"/>
              <a:t>One you’re done, run </a:t>
            </a:r>
            <a:r>
              <a:rPr lang="en-US" dirty="0" err="1" smtClean="0"/>
              <a:t>git</a:t>
            </a:r>
            <a:r>
              <a:rPr lang="en-US" dirty="0" smtClean="0"/>
              <a:t> log –n 1 on the master branch and check the output. Should be similar to</a:t>
            </a:r>
          </a:p>
          <a:p>
            <a:pPr lvl="1"/>
            <a:r>
              <a:rPr lang="en-US" dirty="0" smtClean="0"/>
              <a:t>Merge: ab4b834 610bbc6</a:t>
            </a:r>
          </a:p>
          <a:p>
            <a:pPr lvl="1"/>
            <a:r>
              <a:rPr lang="en-US" dirty="0" smtClean="0"/>
              <a:t>Author: </a:t>
            </a:r>
            <a:r>
              <a:rPr lang="en-US" dirty="0" err="1" smtClean="0"/>
              <a:t>woahboy</a:t>
            </a:r>
            <a:r>
              <a:rPr lang="en-US" dirty="0" smtClean="0"/>
              <a:t> &lt;justintime94@gmail.com&gt;</a:t>
            </a:r>
          </a:p>
          <a:p>
            <a:pPr lvl="1"/>
            <a:r>
              <a:rPr lang="en-US" dirty="0" smtClean="0"/>
              <a:t>Date:   Thu Apr 27 15:49:10 2017 -0500</a:t>
            </a:r>
          </a:p>
          <a:p>
            <a:pPr lvl="1"/>
            <a:endParaRPr lang="en-US" dirty="0" smtClean="0"/>
          </a:p>
          <a:p>
            <a:pPr lvl="1"/>
            <a:r>
              <a:rPr lang="en-US" dirty="0" smtClean="0"/>
              <a:t>    Merge pull request #1 from </a:t>
            </a:r>
            <a:r>
              <a:rPr lang="en-US" dirty="0" err="1" smtClean="0"/>
              <a:t>woahboy</a:t>
            </a:r>
            <a:r>
              <a:rPr lang="en-US" dirty="0" smtClean="0"/>
              <a:t>/different-oil</a:t>
            </a:r>
          </a:p>
          <a:p>
            <a:pPr lvl="1"/>
            <a:endParaRPr lang="en-US" dirty="0" smtClean="0"/>
          </a:p>
          <a:p>
            <a:pPr lvl="1"/>
            <a:r>
              <a:rPr lang="en-US" dirty="0" smtClean="0"/>
              <a:t>    Please take another look</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 Map: Fork, Fetch, Pull Request</a:t>
            </a:r>
            <a:endParaRPr lang="en-US" dirty="0"/>
          </a:p>
        </p:txBody>
      </p:sp>
      <p:sp>
        <p:nvSpPr>
          <p:cNvPr id="3" name="Content Placeholder 2"/>
          <p:cNvSpPr>
            <a:spLocks noGrp="1"/>
          </p:cNvSpPr>
          <p:nvPr>
            <p:ph idx="1"/>
          </p:nvPr>
        </p:nvSpPr>
        <p:spPr/>
        <p:txBody>
          <a:bodyPr/>
          <a:lstStyle/>
          <a:p>
            <a:r>
              <a:rPr lang="en-US" dirty="0" smtClean="0"/>
              <a:t>Current version</a:t>
            </a:r>
          </a:p>
          <a:p>
            <a:endParaRPr lang="en-US" dirty="0" smtClean="0"/>
          </a:p>
          <a:p>
            <a:endParaRPr lang="en-US" dirty="0" smtClean="0"/>
          </a:p>
          <a:p>
            <a:endParaRPr lang="en-US" dirty="0" smtClean="0"/>
          </a:p>
          <a:p>
            <a:r>
              <a:rPr lang="en-US" dirty="0" smtClean="0"/>
              <a:t>New Version </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648200" y="1600200"/>
            <a:ext cx="3952875" cy="18669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800600" y="3962400"/>
            <a:ext cx="3400425" cy="1905000"/>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Reflect: When to use a separate branch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Way more complicated</a:t>
            </a:r>
          </a:p>
          <a:p>
            <a:pPr lvl="1"/>
            <a:r>
              <a:rPr lang="en-US" dirty="0" smtClean="0"/>
              <a:t>Rather than pulling and pushing you…</a:t>
            </a:r>
          </a:p>
          <a:p>
            <a:pPr lvl="1"/>
            <a:r>
              <a:rPr lang="en-US" dirty="0" smtClean="0"/>
              <a:t>Pull changes into local master</a:t>
            </a:r>
          </a:p>
          <a:p>
            <a:pPr lvl="1"/>
            <a:r>
              <a:rPr lang="en-US" dirty="0" smtClean="0"/>
              <a:t>Merge the local master into your branch (different-oil)</a:t>
            </a:r>
          </a:p>
          <a:p>
            <a:pPr lvl="1"/>
            <a:r>
              <a:rPr lang="en-US" dirty="0" smtClean="0"/>
              <a:t>Then push your branch to the remote</a:t>
            </a:r>
          </a:p>
          <a:p>
            <a:pPr lvl="1"/>
            <a:r>
              <a:rPr lang="en-US" dirty="0" smtClean="0"/>
              <a:t>Finally merge your branch into master (locally or not </a:t>
            </a:r>
            <a:r>
              <a:rPr lang="en-US" dirty="0" err="1" smtClean="0"/>
              <a:t>GitHub</a:t>
            </a:r>
            <a:r>
              <a:rPr lang="en-US" dirty="0" smtClean="0"/>
              <a:t>)</a:t>
            </a:r>
          </a:p>
          <a:p>
            <a:r>
              <a:rPr lang="en-US" dirty="0" smtClean="0"/>
              <a:t>Given this nightmare</a:t>
            </a:r>
          </a:p>
          <a:p>
            <a:pPr lvl="1"/>
            <a:r>
              <a:rPr lang="en-US" b="1" dirty="0" smtClean="0"/>
              <a:t>When would you want to make changes in a separate branch rather than directly in master? What benefits does each approach have?</a:t>
            </a:r>
          </a:p>
          <a:p>
            <a:r>
              <a:rPr lang="en-US" dirty="0" smtClean="0"/>
              <a:t>You may also want to commit and push your changes. </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Modifying the Adventure Repository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Fork the repository and clone your fork</a:t>
            </a:r>
          </a:p>
          <a:p>
            <a:pPr lvl="1"/>
            <a:r>
              <a:rPr lang="en-US" dirty="0" smtClean="0">
                <a:hlinkClick r:id="rId2"/>
              </a:rPr>
              <a:t>https://</a:t>
            </a:r>
            <a:r>
              <a:rPr lang="en-US" dirty="0" smtClean="0">
                <a:hlinkClick r:id="rId2"/>
              </a:rPr>
              <a:t>github.com/udacity/create-your-own-adventure</a:t>
            </a:r>
            <a:r>
              <a:rPr lang="en-US" dirty="0" smtClean="0"/>
              <a:t> </a:t>
            </a:r>
          </a:p>
          <a:p>
            <a:r>
              <a:rPr lang="en-US" dirty="0" smtClean="0"/>
              <a:t>Make a change to the story</a:t>
            </a:r>
          </a:p>
          <a:p>
            <a:pPr lvl="1"/>
            <a:r>
              <a:rPr lang="en-US" dirty="0" smtClean="0"/>
              <a:t>Read the README in the repository for instructions</a:t>
            </a:r>
          </a:p>
          <a:p>
            <a:r>
              <a:rPr lang="en-US" dirty="0" smtClean="0"/>
              <a:t>Make a pull request</a:t>
            </a:r>
          </a:p>
          <a:p>
            <a:pPr lvl="1"/>
            <a:r>
              <a:rPr lang="en-US" dirty="0" smtClean="0"/>
              <a:t>Click the “pull request” button from your branch like you did before, but this time, leave the original repository as the base</a:t>
            </a:r>
          </a:p>
          <a:p>
            <a:r>
              <a:rPr lang="en-US" dirty="0" smtClean="0"/>
              <a:t>Ask for your pull request to be merged</a:t>
            </a:r>
          </a:p>
          <a:p>
            <a:pPr lvl="1"/>
            <a:r>
              <a:rPr lang="en-US" dirty="0" smtClean="0"/>
              <a:t>A </a:t>
            </a:r>
            <a:r>
              <a:rPr lang="en-US" dirty="0" err="1" smtClean="0"/>
              <a:t>bot</a:t>
            </a:r>
            <a:r>
              <a:rPr lang="en-US" dirty="0" smtClean="0"/>
              <a:t> might be able to merge your pull request automatically. If that doesn’t happen, feel free to modify your pull request so that it does. Otherwise you’ll have to wait for someone to merge the pull request. (Could take a while)</a:t>
            </a:r>
          </a:p>
          <a:p>
            <a:r>
              <a:rPr lang="en-US" dirty="0" smtClean="0"/>
              <a:t>If needed, update your pull request</a:t>
            </a:r>
          </a:p>
          <a:p>
            <a:pPr lvl="1"/>
            <a:r>
              <a:rPr lang="en-US" dirty="0" smtClean="0"/>
              <a:t>If someone merges your pull request or leaves a comment, </a:t>
            </a:r>
            <a:r>
              <a:rPr lang="en-US" dirty="0" err="1" smtClean="0"/>
              <a:t>GitHub</a:t>
            </a:r>
            <a:r>
              <a:rPr lang="en-US" dirty="0" smtClean="0"/>
              <a:t> will email you and let you know.</a:t>
            </a:r>
          </a:p>
          <a:p>
            <a:pPr lvl="1"/>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2152</TotalTime>
  <Words>8679</Words>
  <Application>Microsoft Office PowerPoint</Application>
  <PresentationFormat>On-screen Show (4:3)</PresentationFormat>
  <Paragraphs>1263</Paragraphs>
  <Slides>101</Slides>
  <Notes>55</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How to Find Awesome Open Source Projects </vt:lpstr>
      <vt:lpstr>Introduction: Part 1 </vt:lpstr>
      <vt:lpstr>Overview</vt:lpstr>
      <vt:lpstr>Differences Between Two Files</vt:lpstr>
      <vt:lpstr>Finding Diffs Between Larger Files</vt:lpstr>
      <vt:lpstr>Reflections</vt:lpstr>
      <vt:lpstr>Reflect: Using diff to Find Bugs</vt:lpstr>
      <vt:lpstr>Where Do Versions Come From?</vt:lpstr>
      <vt:lpstr>Reflect: Using History for Efficiency</vt:lpstr>
      <vt:lpstr>Properties of a VCS For Code</vt:lpstr>
      <vt:lpstr>Manual Commits In Git</vt:lpstr>
      <vt:lpstr>Creating a Concept Map</vt:lpstr>
      <vt:lpstr>Using Git to View History</vt:lpstr>
      <vt:lpstr>Concept Map: diff</vt:lpstr>
      <vt:lpstr>One Commit Per Logical Change</vt:lpstr>
      <vt:lpstr>Reflect: Manual Commits</vt:lpstr>
      <vt:lpstr>Tracking Across Multiple Files</vt:lpstr>
      <vt:lpstr>Git Commits Across Multiple Files</vt:lpstr>
      <vt:lpstr>Reflect: Multi-File Commits</vt:lpstr>
      <vt:lpstr>Installing Git</vt:lpstr>
      <vt:lpstr>Cloning and Exploring the Repo</vt:lpstr>
      <vt:lpstr>Reflect: Using Git to View History</vt:lpstr>
      <vt:lpstr>Concept Map: Repository, Clone, Log</vt:lpstr>
      <vt:lpstr>Git Errors And Warnings</vt:lpstr>
      <vt:lpstr>Checking Out Old Versions of Code</vt:lpstr>
      <vt:lpstr>Reflect: Confidence from Version Control</vt:lpstr>
      <vt:lpstr>Git Workspace</vt:lpstr>
      <vt:lpstr>Setting Up Your Workspace on Windows</vt:lpstr>
      <vt:lpstr>Setting Up Your Workspace On Mac</vt:lpstr>
      <vt:lpstr>Reflect: How Do You Want to Use Git?</vt:lpstr>
      <vt:lpstr>Part 1 Summary</vt:lpstr>
      <vt:lpstr>Introduction: Part 2</vt:lpstr>
      <vt:lpstr>What Makes A Repository A Repository?</vt:lpstr>
      <vt:lpstr>Initializing a Repository</vt:lpstr>
      <vt:lpstr>Examining the New Repository</vt:lpstr>
      <vt:lpstr>Reflect: Initializing a Repository</vt:lpstr>
      <vt:lpstr>Staging Area</vt:lpstr>
      <vt:lpstr>Concept Map: init, add, staging area</vt:lpstr>
      <vt:lpstr>Reflect: Staging Area</vt:lpstr>
      <vt:lpstr>Writing Good Commit Messages</vt:lpstr>
      <vt:lpstr>Committing Changes</vt:lpstr>
      <vt:lpstr>Git Diff Revisited</vt:lpstr>
      <vt:lpstr>What two versions does each form of git diff compare?</vt:lpstr>
      <vt:lpstr>Commit the Bug Fix</vt:lpstr>
      <vt:lpstr>Reflect: Commit Size</vt:lpstr>
      <vt:lpstr>Branches</vt:lpstr>
      <vt:lpstr>Making a Branch</vt:lpstr>
      <vt:lpstr>Reflect: When to Use Branches </vt:lpstr>
      <vt:lpstr>Branches for Collaboration</vt:lpstr>
      <vt:lpstr>Reachability </vt:lpstr>
      <vt:lpstr>Detached HEAD Revisited</vt:lpstr>
      <vt:lpstr>Reflect: Visualizing with Diagrams</vt:lpstr>
      <vt:lpstr>Combining Simple Files </vt:lpstr>
      <vt:lpstr>Combining Simple Files Using Original</vt:lpstr>
      <vt:lpstr>Merging Coins Into Master</vt:lpstr>
      <vt:lpstr>Merging on the Command Line</vt:lpstr>
      <vt:lpstr>Reflect: Merging Two Branches</vt:lpstr>
      <vt:lpstr>Merge Conflicts</vt:lpstr>
      <vt:lpstr>Conflict Detection</vt:lpstr>
      <vt:lpstr>Update Easy Mode</vt:lpstr>
      <vt:lpstr>Resolving Merge Conflicts</vt:lpstr>
      <vt:lpstr>Committing the Conflict Resolution</vt:lpstr>
      <vt:lpstr>Concept Map: Branch, Merge</vt:lpstr>
      <vt:lpstr>Reflect: Automatic vs. Manual Merging</vt:lpstr>
      <vt:lpstr>Part 2: Summary</vt:lpstr>
      <vt:lpstr>Part 3: Intro</vt:lpstr>
      <vt:lpstr>Intro to GitHub</vt:lpstr>
      <vt:lpstr>Creating a GitHub Account</vt:lpstr>
      <vt:lpstr>Keeping Repositories In Sync</vt:lpstr>
      <vt:lpstr>Adding a Remote</vt:lpstr>
      <vt:lpstr>Editing Files On GitHub</vt:lpstr>
      <vt:lpstr>Reflect: When to Use a Remote Repository</vt:lpstr>
      <vt:lpstr>Pulling Changes</vt:lpstr>
      <vt:lpstr>Concept Map: GitHub, Push, Pull, Remote</vt:lpstr>
      <vt:lpstr>Reflect: Manual vs. Automatic Pull</vt:lpstr>
      <vt:lpstr>Forking a Repository</vt:lpstr>
      <vt:lpstr>Slide 77</vt:lpstr>
      <vt:lpstr>Fork the Recipes Repository</vt:lpstr>
      <vt:lpstr>Push Changes to the Recipes Repository</vt:lpstr>
      <vt:lpstr>Reflect: Forks, Clones and Branches</vt:lpstr>
      <vt:lpstr>Collaborations Cause Conflict </vt:lpstr>
      <vt:lpstr>Change the chili recipe</vt:lpstr>
      <vt:lpstr>Sarah changes the chili recipe</vt:lpstr>
      <vt:lpstr>Simulate Sarah’s Changes</vt:lpstr>
      <vt:lpstr>Updating Local Copies Of Remote Branches</vt:lpstr>
      <vt:lpstr>Slide 86</vt:lpstr>
      <vt:lpstr>Merging the Changes Together</vt:lpstr>
      <vt:lpstr>Fast-Forward Merges</vt:lpstr>
      <vt:lpstr>Reflect: Local Copies of Remote Branches</vt:lpstr>
      <vt:lpstr>Making a Pull Request</vt:lpstr>
      <vt:lpstr>What gets Changed?</vt:lpstr>
      <vt:lpstr>Updating a Pull Request</vt:lpstr>
      <vt:lpstr>Reflect: Collaboration using Git and GitHub</vt:lpstr>
      <vt:lpstr>Conflicting Changes</vt:lpstr>
      <vt:lpstr>Updating Your Local Repository</vt:lpstr>
      <vt:lpstr>Merging a pull request</vt:lpstr>
      <vt:lpstr>Concept Map: Fork, Fetch, Pull Request</vt:lpstr>
      <vt:lpstr>Reflect: When to use a separate branch</vt:lpstr>
      <vt:lpstr>Modifying the Adventure Repository</vt:lpstr>
      <vt:lpstr>Keeping a Fork Up-To-Date</vt:lpstr>
      <vt:lpstr>Part 3 Summary </vt:lpstr>
    </vt:vector>
  </TitlesOfParts>
  <Company>ACUITY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Small</dc:creator>
  <cp:lastModifiedBy>Justin Small</cp:lastModifiedBy>
  <cp:revision>197</cp:revision>
  <dcterms:created xsi:type="dcterms:W3CDTF">2017-04-25T19:22:34Z</dcterms:created>
  <dcterms:modified xsi:type="dcterms:W3CDTF">2017-05-04T18:30:05Z</dcterms:modified>
</cp:coreProperties>
</file>