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71" r:id="rId4"/>
    <p:sldId id="264" r:id="rId5"/>
    <p:sldId id="263" r:id="rId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17"/>
    <a:srgbClr val="EEEEEE"/>
    <a:srgbClr val="CDCDCD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25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198" b="1" i="0" u="none" strike="noStrike" kern="1200" spc="600" baseline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defRPr>
            </a:pPr>
            <a:r>
              <a:rPr lang="zh-CN" altLang="en-US" sz="3198" b="1" spc="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团队优势</a:t>
            </a:r>
            <a:endParaRPr lang="zh-CN" altLang="en-US" sz="3200" b="1" spc="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c:rich>
      </c:tx>
      <c:layout>
        <c:manualLayout>
          <c:xMode val="edge"/>
          <c:yMode val="edge"/>
          <c:x val="0.39062502580435887"/>
          <c:y val="0"/>
        </c:manualLayout>
      </c:layout>
      <c:overlay val="0"/>
      <c:spPr>
        <a:noFill/>
        <a:ln w="2538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1078260334645671"/>
          <c:y val="0.16298318245662652"/>
          <c:w val="0.58155979330708663"/>
          <c:h val="0.8298118820519653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53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0-48D9-B81C-58E5629C7B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53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yyyy/m/d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0-48D9-B81C-58E5629C7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63104"/>
        <c:axId val="43264640"/>
      </c:radarChart>
      <c:catAx>
        <c:axId val="43263104"/>
        <c:scaling>
          <c:orientation val="minMax"/>
        </c:scaling>
        <c:delete val="0"/>
        <c:axPos val="b"/>
        <c:numFmt formatCode="&quot;汇&quot;&quot;金&quot;&quot;国&quot;&quot;际&quot;" sourceLinked="0"/>
        <c:majorTickMark val="out"/>
        <c:minorTickMark val="none"/>
        <c:tickLblPos val="none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等线"/>
                <a:ea typeface="等线"/>
                <a:cs typeface="等线"/>
              </a:defRPr>
            </a:pPr>
            <a:endParaRPr lang="zh-CN"/>
          </a:p>
        </c:txPr>
        <c:crossAx val="43264640"/>
        <c:crosses val="autoZero"/>
        <c:auto val="0"/>
        <c:lblAlgn val="ctr"/>
        <c:lblOffset val="100"/>
        <c:noMultiLvlLbl val="0"/>
      </c:catAx>
      <c:valAx>
        <c:axId val="43264640"/>
        <c:scaling>
          <c:orientation val="minMax"/>
        </c:scaling>
        <c:delete val="1"/>
        <c:axPos val="l"/>
        <c:majorGridlines>
          <c:spPr>
            <a:ln w="951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crossAx val="43263104"/>
        <c:crosses val="autoZero"/>
        <c:crossBetween val="between"/>
      </c:valAx>
      <c:spPr>
        <a:noFill/>
        <a:ln w="2538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0.43805</cdr:x>
      <cdr:y>0.10539</cdr:y>
    </cdr:from>
    <cdr:to>
      <cdr:x>0.57633</cdr:x>
      <cdr:y>0.20604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3712094" y="645474"/>
          <a:ext cx="1171805" cy="6150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latin typeface="方正清刻本悦宋简体" panose="02000000000000000000" pitchFamily="2" charset="-122"/>
              <a:ea typeface="方正清刻本悦宋简体" panose="02000000000000000000" pitchFamily="2" charset="-122"/>
            </a:rPr>
            <a:t>基础扎实</a:t>
          </a:r>
        </a:p>
      </cdr:txBody>
    </cdr:sp>
  </cdr:relSizeAnchor>
  <cdr:relSizeAnchor xmlns:cdr="http://schemas.openxmlformats.org/drawingml/2006/chartDrawing">
    <cdr:from>
      <cdr:x>0.08964</cdr:x>
      <cdr:y>0.43064</cdr:y>
    </cdr:from>
    <cdr:to>
      <cdr:x>0.2279</cdr:x>
      <cdr:y>0.52027</cdr:y>
    </cdr:to>
    <cdr:sp macro="" textlink="">
      <cdr:nvSpPr>
        <cdr:cNvPr id="3" name="文本框 2"/>
        <cdr:cNvSpPr txBox="1"/>
      </cdr:nvSpPr>
      <cdr:spPr>
        <a:xfrm xmlns:a="http://schemas.openxmlformats.org/drawingml/2006/main">
          <a:off x="759642" y="2618794"/>
          <a:ext cx="1171575" cy="5450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800" dirty="0">
              <a:latin typeface="方正清刻本悦宋简体" panose="02000000000000000000" pitchFamily="2" charset="-122"/>
              <a:ea typeface="方正清刻本悦宋简体" panose="02000000000000000000" pitchFamily="2" charset="-122"/>
            </a:rPr>
            <a:t>思维活跃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F867A6-D3C9-4AD3-83A8-69A98D93BF32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B834E9-D4DA-4BB8-8680-9AA9A8C4B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58EE-041F-4C91-8EE6-995BB66045A5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7D11D-562F-48AF-864C-B188AE7B5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EE2E-D730-4A00-BED8-3C8A1EB7FD97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8D4A2-5DBC-4A4F-9207-ADEED2870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E68-6796-4F60-9DD8-66162CC5DE09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CD808-9642-4EB7-98B4-DEE2722A3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EA608-239A-404C-A7D6-3B1E91F1007A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C874-FBAA-4A4F-83E0-C284434EE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89FD-60D4-43F9-8EC2-8644B2D64B2B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4B49-EA18-4394-8E1E-9E9527488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12124-2BE3-432C-B943-767068A0AE3F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3A7E-90F8-464A-A7F3-C533DDD07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BFED8-C626-4585-B70C-95C2D75334AE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B044-E6F6-41CD-A9EA-7004B3F7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731C-B924-4146-9433-75A8C5501A7F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8389-4D5A-46FC-91B6-F4861BF8A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3023-8775-43E5-9A89-ED6ADEDEBF80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E0657-D36C-4365-AD68-78187B4CA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15120-F820-438F-BF5F-2F6EAEA6505B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F576-5656-4C54-A01E-019E7C942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24428-FAC6-4A4C-B1D3-BFCB91CF5917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3229D-DD6F-42D4-9482-09A19E713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EEB655-33B5-402B-B6CB-E2DC01EBC9D7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0888B-4A2C-4B4F-BFA1-5C41CCC35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4040188" y="1155700"/>
            <a:ext cx="4305300" cy="42735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375025" y="2016125"/>
            <a:ext cx="5392738" cy="2554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8000" spc="600" dirty="0">
                <a:solidFill>
                  <a:schemeClr val="bg1"/>
                </a:solidFill>
                <a:latin typeface="Gabriola" panose="04040605051002020D02" pitchFamily="82" charset="0"/>
                <a:ea typeface="张海山锐线体简" panose="02000000000000000000" pitchFamily="2" charset="-122"/>
                <a:cs typeface="+mn-cs"/>
              </a:rPr>
              <a:t>Hello</a:t>
            </a:r>
          </a:p>
          <a:p>
            <a: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8000" spc="600" dirty="0">
                <a:solidFill>
                  <a:schemeClr val="bg1"/>
                </a:solidFill>
                <a:latin typeface="Gabriola" panose="04040605051002020D02" pitchFamily="82" charset="0"/>
                <a:ea typeface="张海山锐线体简" panose="02000000000000000000" pitchFamily="2" charset="-122"/>
                <a:cs typeface="+mn-cs"/>
              </a:rPr>
              <a:t>  World</a:t>
            </a:r>
            <a:endParaRPr lang="zh-CN" altLang="en-US" sz="8000" spc="600" dirty="0">
              <a:solidFill>
                <a:schemeClr val="bg1"/>
              </a:solidFill>
              <a:latin typeface="Gabriola" panose="04040605051002020D02" pitchFamily="82" charset="0"/>
              <a:ea typeface="张海山锐线体简" panose="02000000000000000000" pitchFamily="2" charset="-122"/>
              <a:cs typeface="+mn-cs"/>
            </a:endParaRPr>
          </a:p>
        </p:txBody>
      </p:sp>
      <p:pic>
        <p:nvPicPr>
          <p:cNvPr id="2" name="Shape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2382838" y="19351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30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095500" y="1803400"/>
            <a:ext cx="8001000" cy="169545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-2847975" y="2808288"/>
            <a:ext cx="5695950" cy="120808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28767" y="235426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大数据课程</a:t>
            </a:r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答辩</a:t>
            </a: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054141" y="3768724"/>
            <a:ext cx="6083717" cy="1950859"/>
            <a:chOff x="3053791" y="3825148"/>
            <a:chExt cx="6084415" cy="1951385"/>
          </a:xfrm>
        </p:grpSpPr>
        <p:sp>
          <p:nvSpPr>
            <p:cNvPr id="23" name="圆角矩形 22"/>
            <p:cNvSpPr/>
            <p:nvPr/>
          </p:nvSpPr>
          <p:spPr>
            <a:xfrm>
              <a:off x="4214595" y="3825148"/>
              <a:ext cx="3715175" cy="689161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53791" y="4514309"/>
              <a:ext cx="6084415" cy="1262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答辩人：</a:t>
              </a:r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谢泳锋</a:t>
              </a: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小组成员：谢泳锋、杨炜昭、孙宇腾、王晓明、郑健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8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9344025" y="1033463"/>
            <a:ext cx="5695950" cy="12065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78338" y="6210300"/>
            <a:ext cx="7359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  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7" grpId="0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2135188" y="477838"/>
          <a:ext cx="8575675" cy="618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522288" y="152400"/>
            <a:ext cx="2708276" cy="544513"/>
            <a:chOff x="-522664" y="152400"/>
            <a:chExt cx="2707965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2585" y="258791"/>
              <a:ext cx="1209536" cy="400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团队介绍</a:t>
              </a:r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93025" y="6240463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分工明确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797925" y="3148013"/>
            <a:ext cx="140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认真负责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70338" y="6240463"/>
            <a:ext cx="1181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方正清刻本悦宋简体" pitchFamily="2" charset="-122"/>
                <a:ea typeface="方正清刻本悦宋简体" pitchFamily="2" charset="-122"/>
              </a:rPr>
              <a:t>规划安排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-522288" y="152400"/>
            <a:ext cx="2708276" cy="544513"/>
            <a:chOff x="-522664" y="152400"/>
            <a:chExt cx="2707965" cy="544656"/>
          </a:xfrm>
        </p:grpSpPr>
        <p:sp>
          <p:nvSpPr>
            <p:cNvPr id="24" name="圆角矩形 23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2585" y="258791"/>
              <a:ext cx="1209536" cy="400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n-cs"/>
                </a:rPr>
                <a:t>工作反思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635375" y="665163"/>
            <a:ext cx="5018088" cy="1257300"/>
            <a:chOff x="3634978" y="664428"/>
            <a:chExt cx="5018882" cy="1258256"/>
          </a:xfrm>
        </p:grpSpPr>
        <p:sp>
          <p:nvSpPr>
            <p:cNvPr id="27" name="文本框 6"/>
            <p:cNvSpPr txBox="1">
              <a:spLocks noChangeArrowheads="1"/>
            </p:cNvSpPr>
            <p:nvPr/>
          </p:nvSpPr>
          <p:spPr bwMode="auto">
            <a:xfrm>
              <a:off x="4174813" y="664428"/>
              <a:ext cx="3939211" cy="7022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/>
              <a:r>
                <a:rPr lang="zh-CN" altLang="en-US" sz="40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rPr>
                <a:t>项 目 概 况</a:t>
              </a:r>
            </a:p>
          </p:txBody>
        </p:sp>
        <p:sp>
          <p:nvSpPr>
            <p:cNvPr id="28" name="文本框 6"/>
            <p:cNvSpPr txBox="1">
              <a:spLocks noChangeArrowheads="1"/>
            </p:cNvSpPr>
            <p:nvPr/>
          </p:nvSpPr>
          <p:spPr bwMode="auto">
            <a:xfrm>
              <a:off x="3634978" y="1525507"/>
              <a:ext cx="5018882" cy="3971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  <a:cs typeface="造字工房悦黑体验版纤细体"/>
                </a:rPr>
                <a:t>P r o j e c t  S I t u a t I o n</a:t>
              </a:r>
              <a:endParaRPr lang="zh-CN" altLang="en-US" sz="2000">
                <a:solidFill>
                  <a:schemeClr val="bg1"/>
                </a:solidFill>
                <a:latin typeface="Batang" pitchFamily="18" charset="-127"/>
                <a:ea typeface="Batang" pitchFamily="18" charset="-127"/>
                <a:cs typeface="造字工房悦黑体验版纤细体"/>
              </a:endParaRPr>
            </a:p>
          </p:txBody>
        </p:sp>
      </p:grpSp>
      <p:sp>
        <p:nvSpPr>
          <p:cNvPr id="29" name="Shape 29"/>
          <p:cNvSpPr/>
          <p:nvPr/>
        </p:nvSpPr>
        <p:spPr>
          <a:xfrm rot="6300000">
            <a:off x="5792787" y="977901"/>
            <a:ext cx="1635125" cy="6102350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2"/>
            </a:solidFill>
            <a:prstDash val="solid"/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59"/>
          <p:cNvGrpSpPr>
            <a:grpSpLocks/>
          </p:cNvGrpSpPr>
          <p:nvPr/>
        </p:nvGrpSpPr>
        <p:grpSpPr bwMode="auto">
          <a:xfrm rot="2086424">
            <a:off x="9788525" y="3173413"/>
            <a:ext cx="1419225" cy="1430337"/>
            <a:chOff x="0" y="0"/>
            <a:chExt cx="1378195" cy="1389675"/>
          </a:xfrm>
        </p:grpSpPr>
        <p:grpSp>
          <p:nvGrpSpPr>
            <p:cNvPr id="17420" name="Group 55"/>
            <p:cNvGrpSpPr>
              <a:grpSpLocks/>
            </p:cNvGrpSpPr>
            <p:nvPr/>
          </p:nvGrpSpPr>
          <p:grpSpPr bwMode="auto"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35" name="Shape 50"/>
              <p:cNvSpPr/>
              <p:nvPr/>
            </p:nvSpPr>
            <p:spPr>
              <a:xfrm>
                <a:off x="492796" y="420078"/>
                <a:ext cx="289821" cy="340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1F1A17"/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425" name="Group 54"/>
              <p:cNvGrpSpPr>
                <a:grpSpLocks/>
              </p:cNvGrpSpPr>
              <p:nvPr/>
            </p:nvGrpSpPr>
            <p:grpSpPr bwMode="auto"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37" name="Shape 51"/>
                <p:cNvSpPr/>
                <p:nvPr/>
              </p:nvSpPr>
              <p:spPr>
                <a:xfrm>
                  <a:off x="-1060" y="209"/>
                  <a:ext cx="1150034" cy="1132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Shape 52"/>
                <p:cNvSpPr/>
                <p:nvPr/>
              </p:nvSpPr>
              <p:spPr>
                <a:xfrm>
                  <a:off x="188276" y="176984"/>
                  <a:ext cx="789299" cy="7773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Shape 53"/>
                <p:cNvSpPr/>
                <p:nvPr/>
              </p:nvSpPr>
              <p:spPr>
                <a:xfrm>
                  <a:off x="378450" y="367876"/>
                  <a:ext cx="397733" cy="3902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p:spPr>
              <p:txBody>
                <a:bodyPr lIns="38100" tIns="38100" rIns="38100" bIns="38100" anchor="ctr"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21" name="Group 58"/>
            <p:cNvGrpSpPr>
              <a:grpSpLocks/>
            </p:cNvGrpSpPr>
            <p:nvPr/>
          </p:nvGrpSpPr>
          <p:grpSpPr bwMode="auto"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33" name="Shape 56"/>
              <p:cNvSpPr/>
              <p:nvPr/>
            </p:nvSpPr>
            <p:spPr>
              <a:xfrm>
                <a:off x="-2899" y="432291"/>
                <a:ext cx="377692" cy="39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Shape 57"/>
              <p:cNvSpPr/>
              <p:nvPr/>
            </p:nvSpPr>
            <p:spPr>
              <a:xfrm>
                <a:off x="161994" y="385"/>
                <a:ext cx="638224" cy="661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Shape 232"/>
          <p:cNvSpPr/>
          <p:nvPr/>
        </p:nvSpPr>
        <p:spPr>
          <a:xfrm>
            <a:off x="27828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noFill/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 useBgFill="1">
        <p:nvSpPr>
          <p:cNvPr id="41" name="Shape 232"/>
          <p:cNvSpPr/>
          <p:nvPr/>
        </p:nvSpPr>
        <p:spPr>
          <a:xfrm>
            <a:off x="51704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 useBgFill="1">
        <p:nvSpPr>
          <p:cNvPr id="42" name="Shape 232"/>
          <p:cNvSpPr/>
          <p:nvPr/>
        </p:nvSpPr>
        <p:spPr>
          <a:xfrm>
            <a:off x="7558088" y="3590925"/>
            <a:ext cx="666750" cy="78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163" y="2787650"/>
            <a:ext cx="4581525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基于</a:t>
            </a:r>
            <a:r>
              <a:rPr lang="en-US" altLang="zh-CN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Hadoop</a:t>
            </a:r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、</a:t>
            </a:r>
            <a:r>
              <a:rPr lang="en-US" altLang="zh-CN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Hive</a:t>
            </a:r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的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游戏日志分析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6788" y="4440238"/>
            <a:ext cx="4051300" cy="915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英雄联盟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玩家游戏表现分析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endParaRPr lang="zh-CN" altLang="en-US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0" y="2828925"/>
            <a:ext cx="3344863" cy="915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电子商务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r>
              <a:rPr lang="zh-CN" altLang="en-US">
                <a:solidFill>
                  <a:srgbClr val="F2F2F2"/>
                </a:solidFill>
                <a:latin typeface="方正清刻本悦宋简体" pitchFamily="2" charset="-122"/>
                <a:ea typeface="方正清刻本悦宋简体" pitchFamily="2" charset="-122"/>
              </a:rPr>
              <a:t>交易记录日志分析</a:t>
            </a:r>
            <a:endParaRPr lang="en-US" altLang="zh-CN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algn="ctr"/>
            <a:endParaRPr lang="zh-CN" altLang="en-US">
              <a:solidFill>
                <a:srgbClr val="F2F2F2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3921125" y="1117600"/>
            <a:ext cx="4311650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675063" y="2673350"/>
            <a:ext cx="4803775" cy="1189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Gabriola" pitchFamily="82" charset="0"/>
                <a:ea typeface="方正清刻本悦宋简体" pitchFamily="2" charset="-122"/>
                <a:cs typeface="张海山锐线体简"/>
              </a:rPr>
              <a:t>Thanks</a:t>
            </a:r>
            <a:endParaRPr lang="zh-CN" altLang="en-US" sz="7200">
              <a:solidFill>
                <a:schemeClr val="bg1"/>
              </a:solidFill>
              <a:latin typeface="Gabriola" pitchFamily="82" charset="0"/>
              <a:ea typeface="方正清刻本悦宋简体" pitchFamily="2" charset="-122"/>
              <a:cs typeface="张海山锐线体简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84</Words>
  <Application>Microsoft Office PowerPoint</Application>
  <PresentationFormat>宽屏</PresentationFormat>
  <Paragraphs>23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Batang</vt:lpstr>
      <vt:lpstr>等线</vt:lpstr>
      <vt:lpstr>等线 Light</vt:lpstr>
      <vt:lpstr>方正清刻本悦宋简体</vt:lpstr>
      <vt:lpstr>宋体</vt:lpstr>
      <vt:lpstr>造字工房悦黑（非商用）纤细体</vt:lpstr>
      <vt:lpstr>造字工房悦黑体验版纤细体</vt:lpstr>
      <vt:lpstr>张海山锐线体简</vt:lpstr>
      <vt:lpstr>Arial</vt:lpstr>
      <vt:lpstr>Calibri</vt:lpstr>
      <vt:lpstr>Gabriola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xie yongfeng</cp:lastModifiedBy>
  <cp:revision>83</cp:revision>
  <dcterms:created xsi:type="dcterms:W3CDTF">2016-01-09T02:49:43Z</dcterms:created>
  <dcterms:modified xsi:type="dcterms:W3CDTF">2019-05-21T00:56:31Z</dcterms:modified>
</cp:coreProperties>
</file>