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6858000" cx="12192000"/>
  <p:notesSz cx="6858000" cy="9144000"/>
  <p:embeddedFontLst>
    <p:embeddedFont>
      <p:font typeface="Source Code Pro"/>
      <p:regular r:id="rId19"/>
      <p:bold r:id="rId20"/>
      <p:italic r:id="rId21"/>
      <p:boldItalic r:id="rId22"/>
    </p:embeddedFont>
    <p:embeddedFont>
      <p:font typeface="Oswald"/>
      <p:regular r:id="rId23"/>
      <p:bold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orient="horz" pos="2273">
          <p15:clr>
            <a:srgbClr val="A4A3A4"/>
          </p15:clr>
        </p15:guide>
        <p15:guide id="4" orient="horz" pos="2364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5" roundtripDataSignature="AMtx7mjXkuxen2cySph92k+bzUoE5u8qs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4EB6EFB-0D1E-41E0-94B0-0FAF244D0AC2}">
  <a:tblStyle styleId="{44EB6EFB-0D1E-41E0-94B0-0FAF244D0AC2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chemeClr val="lt1"/>
          </a:solidFill>
        </a:fill>
      </a:tcStyle>
    </a:wholeTbl>
    <a:band1H>
      <a:tcTxStyle b="off" i="off"/>
      <a:tcStyle>
        <a:fill>
          <a:solidFill>
            <a:srgbClr val="E6E6E6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E6E6E6"/>
          </a:solidFill>
        </a:fill>
      </a:tcStyle>
    </a:band1V>
    <a:band2V>
      <a:tcTxStyle b="off" i="off"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dk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dk1"/>
          </a:solidFill>
        </a:fill>
      </a:tcStyle>
    </a:firstCol>
    <a:lastRow>
      <a:tcTxStyle b="on" i="off"/>
      <a:tcStyle>
        <a:tcBdr>
          <a:top>
            <a:ln cap="flat" cmpd="sng" w="508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lt1"/>
          </a:solidFill>
        </a:fill>
      </a:tcStyle>
    </a:lastRow>
    <a:seCell>
      <a:tcTxStyle b="on" i="off">
        <a:font>
          <a:latin typeface="Calibri"/>
          <a:ea typeface="Calibri"/>
          <a:cs typeface="Calibri"/>
        </a:font>
        <a:schemeClr val="dk1"/>
      </a:tcTxStyle>
    </a:seCell>
    <a:swCell>
      <a:tcTxStyle b="on" i="off">
        <a:font>
          <a:latin typeface="Calibri"/>
          <a:ea typeface="Calibri"/>
          <a:cs typeface="Calibri"/>
        </a:font>
        <a:schemeClr val="dk1"/>
      </a:tcTx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dk1"/>
          </a:solidFill>
        </a:fill>
      </a:tcStyle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  <p:guide pos="2273" orient="horz"/>
        <p:guide pos="2364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ourceCodePro-bold.fntdata"/><Relationship Id="rId22" Type="http://schemas.openxmlformats.org/officeDocument/2006/relationships/font" Target="fonts/SourceCodePro-boldItalic.fntdata"/><Relationship Id="rId21" Type="http://schemas.openxmlformats.org/officeDocument/2006/relationships/font" Target="fonts/SourceCodePro-italic.fntdata"/><Relationship Id="rId24" Type="http://schemas.openxmlformats.org/officeDocument/2006/relationships/font" Target="fonts/Oswald-bold.fntdata"/><Relationship Id="rId23" Type="http://schemas.openxmlformats.org/officeDocument/2006/relationships/font" Target="fonts/Oswald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5" Type="http://customschemas.google.com/relationships/presentationmetadata" Target="meta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SourceCodePro-regular.fntdata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ko-K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24cb77f799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" name="Google Shape;66;g124cb77f799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7" name="Google Shape;67;g124cb77f799_0_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67bded917f_0_8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3" name="Google Shape;183;g167bded917f_0_8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4" name="Google Shape;194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67bded917f_0_7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6" name="Google Shape;206;g167bded917f_0_7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7" name="Google Shape;77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8" name="Google Shape;88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2" name="Google Shape;102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5" name="Google Shape;115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0" name="Google Shape;130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3" name="Google Shape;143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9" name="Google Shape;159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2" name="Google Shape;172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124cb77f799_0_183"/>
          <p:cNvSpPr/>
          <p:nvPr/>
        </p:nvSpPr>
        <p:spPr>
          <a:xfrm rot="10800000">
            <a:off x="5634700" y="3911300"/>
            <a:ext cx="922500" cy="5181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g124cb77f799_0_183"/>
          <p:cNvSpPr/>
          <p:nvPr/>
        </p:nvSpPr>
        <p:spPr>
          <a:xfrm>
            <a:off x="-33" y="0"/>
            <a:ext cx="12192000" cy="4165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g124cb77f799_0_183"/>
          <p:cNvSpPr txBox="1"/>
          <p:nvPr>
            <p:ph type="ctrTitle"/>
          </p:nvPr>
        </p:nvSpPr>
        <p:spPr>
          <a:xfrm>
            <a:off x="548233" y="859067"/>
            <a:ext cx="11043300" cy="28119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g124cb77f799_0_183"/>
          <p:cNvSpPr txBox="1"/>
          <p:nvPr>
            <p:ph idx="1" type="subTitle"/>
          </p:nvPr>
        </p:nvSpPr>
        <p:spPr>
          <a:xfrm>
            <a:off x="548233" y="4531000"/>
            <a:ext cx="11043300" cy="168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Oswald"/>
              <a:buNone/>
              <a:defRPr sz="48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Oswald"/>
              <a:buNone/>
              <a:defRPr sz="48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Oswald"/>
              <a:buNone/>
              <a:defRPr sz="48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Oswald"/>
              <a:buNone/>
              <a:defRPr sz="48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Oswald"/>
              <a:buNone/>
              <a:defRPr sz="48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Oswald"/>
              <a:buNone/>
              <a:defRPr sz="48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Oswald"/>
              <a:buNone/>
              <a:defRPr sz="48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Oswald"/>
              <a:buNone/>
              <a:defRPr sz="48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Oswald"/>
              <a:buNone/>
              <a:defRPr sz="48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8" name="Google Shape;18;g124cb77f799_0_18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124cb77f799_0_222"/>
          <p:cNvSpPr txBox="1"/>
          <p:nvPr>
            <p:ph idx="1" type="body"/>
          </p:nvPr>
        </p:nvSpPr>
        <p:spPr>
          <a:xfrm>
            <a:off x="415600" y="5640767"/>
            <a:ext cx="7998300" cy="80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 sz="28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56" name="Google Shape;56;g124cb77f799_0_22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" name="Google Shape;58;g124cb77f799_0_225"/>
          <p:cNvCxnSpPr/>
          <p:nvPr/>
        </p:nvCxnSpPr>
        <p:spPr>
          <a:xfrm>
            <a:off x="551033" y="3984367"/>
            <a:ext cx="12141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59" name="Google Shape;59;g124cb77f799_0_225"/>
          <p:cNvSpPr txBox="1"/>
          <p:nvPr>
            <p:ph hasCustomPrompt="1" type="title"/>
          </p:nvPr>
        </p:nvSpPr>
        <p:spPr>
          <a:xfrm>
            <a:off x="415600" y="1474833"/>
            <a:ext cx="11360700" cy="26181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60" name="Google Shape;60;g124cb77f799_0_225"/>
          <p:cNvSpPr txBox="1"/>
          <p:nvPr>
            <p:ph idx="1" type="body"/>
          </p:nvPr>
        </p:nvSpPr>
        <p:spPr>
          <a:xfrm>
            <a:off x="415600" y="4202967"/>
            <a:ext cx="11360700" cy="1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61" name="Google Shape;61;g124cb77f799_0_225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24cb77f799_0_23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g124cb77f799_0_193"/>
          <p:cNvCxnSpPr/>
          <p:nvPr/>
        </p:nvCxnSpPr>
        <p:spPr>
          <a:xfrm>
            <a:off x="572267" y="1700769"/>
            <a:ext cx="8187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1" name="Google Shape;21;g124cb77f799_0_193"/>
          <p:cNvSpPr txBox="1"/>
          <p:nvPr>
            <p:ph type="title"/>
          </p:nvPr>
        </p:nvSpPr>
        <p:spPr>
          <a:xfrm>
            <a:off x="415600" y="496667"/>
            <a:ext cx="11360700" cy="9780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22" name="Google Shape;22;g124cb77f799_0_193"/>
          <p:cNvSpPr txBox="1"/>
          <p:nvPr>
            <p:ph idx="1" type="body"/>
          </p:nvPr>
        </p:nvSpPr>
        <p:spPr>
          <a:xfrm>
            <a:off x="415600" y="1958433"/>
            <a:ext cx="11360700" cy="41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3" name="Google Shape;23;g124cb77f799_0_19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>
  <p:cSld name="제목 슬라이드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24cb77f799_0_232"/>
          <p:cNvSpPr/>
          <p:nvPr/>
        </p:nvSpPr>
        <p:spPr>
          <a:xfrm rot="-5400000">
            <a:off x="11796688" y="6462600"/>
            <a:ext cx="335100" cy="455700"/>
          </a:xfrm>
          <a:prstGeom prst="rtTriangle">
            <a:avLst/>
          </a:prstGeom>
          <a:solidFill>
            <a:srgbClr val="44556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g124cb77f799_0_189"/>
          <p:cNvSpPr/>
          <p:nvPr/>
        </p:nvSpPr>
        <p:spPr>
          <a:xfrm>
            <a:off x="0" y="2089800"/>
            <a:ext cx="12192000" cy="267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g124cb77f799_0_189"/>
          <p:cNvSpPr txBox="1"/>
          <p:nvPr>
            <p:ph type="title"/>
          </p:nvPr>
        </p:nvSpPr>
        <p:spPr>
          <a:xfrm>
            <a:off x="574400" y="2519600"/>
            <a:ext cx="11043300" cy="202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g124cb77f799_0_189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Google Shape;31;g124cb77f799_0_198"/>
          <p:cNvCxnSpPr/>
          <p:nvPr/>
        </p:nvCxnSpPr>
        <p:spPr>
          <a:xfrm>
            <a:off x="572267" y="1700769"/>
            <a:ext cx="8187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32" name="Google Shape;32;g124cb77f799_0_198"/>
          <p:cNvSpPr txBox="1"/>
          <p:nvPr>
            <p:ph type="title"/>
          </p:nvPr>
        </p:nvSpPr>
        <p:spPr>
          <a:xfrm>
            <a:off x="415600" y="496667"/>
            <a:ext cx="11360700" cy="9780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33" name="Google Shape;33;g124cb77f799_0_198"/>
          <p:cNvSpPr txBox="1"/>
          <p:nvPr>
            <p:ph idx="1" type="body"/>
          </p:nvPr>
        </p:nvSpPr>
        <p:spPr>
          <a:xfrm>
            <a:off x="415600" y="1958433"/>
            <a:ext cx="5333100" cy="41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492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4" name="Google Shape;34;g124cb77f799_0_198"/>
          <p:cNvSpPr txBox="1"/>
          <p:nvPr>
            <p:ph idx="2" type="body"/>
          </p:nvPr>
        </p:nvSpPr>
        <p:spPr>
          <a:xfrm>
            <a:off x="6443200" y="1958433"/>
            <a:ext cx="5333100" cy="41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492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5" name="Google Shape;35;g124cb77f799_0_198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124cb77f799_0_204"/>
          <p:cNvSpPr txBox="1"/>
          <p:nvPr>
            <p:ph type="title"/>
          </p:nvPr>
        </p:nvSpPr>
        <p:spPr>
          <a:xfrm>
            <a:off x="415600" y="496667"/>
            <a:ext cx="11360700" cy="9780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38" name="Google Shape;38;g124cb77f799_0_20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g124cb77f799_0_207"/>
          <p:cNvCxnSpPr/>
          <p:nvPr/>
        </p:nvCxnSpPr>
        <p:spPr>
          <a:xfrm>
            <a:off x="558233" y="1943716"/>
            <a:ext cx="8187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41" name="Google Shape;41;g124cb77f799_0_207"/>
          <p:cNvSpPr txBox="1"/>
          <p:nvPr>
            <p:ph type="title"/>
          </p:nvPr>
        </p:nvSpPr>
        <p:spPr>
          <a:xfrm>
            <a:off x="415600" y="842400"/>
            <a:ext cx="3744000" cy="10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42" name="Google Shape;42;g124cb77f799_0_207"/>
          <p:cNvSpPr txBox="1"/>
          <p:nvPr>
            <p:ph idx="1" type="body"/>
          </p:nvPr>
        </p:nvSpPr>
        <p:spPr>
          <a:xfrm>
            <a:off x="415600" y="2157605"/>
            <a:ext cx="3744000" cy="39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43" name="Google Shape;43;g124cb77f799_0_207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124cb77f799_0_212"/>
          <p:cNvSpPr txBox="1"/>
          <p:nvPr>
            <p:ph type="title"/>
          </p:nvPr>
        </p:nvSpPr>
        <p:spPr>
          <a:xfrm>
            <a:off x="653667" y="705200"/>
            <a:ext cx="7570800" cy="544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g124cb77f799_0_21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124cb77f799_0_215"/>
          <p:cNvSpPr/>
          <p:nvPr/>
        </p:nvSpPr>
        <p:spPr>
          <a:xfrm>
            <a:off x="6096000" y="233"/>
            <a:ext cx="6096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9" name="Google Shape;49;g124cb77f799_0_215"/>
          <p:cNvCxnSpPr/>
          <p:nvPr/>
        </p:nvCxnSpPr>
        <p:spPr>
          <a:xfrm>
            <a:off x="6706233" y="5994000"/>
            <a:ext cx="7695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50" name="Google Shape;50;g124cb77f799_0_215"/>
          <p:cNvSpPr txBox="1"/>
          <p:nvPr>
            <p:ph type="title"/>
          </p:nvPr>
        </p:nvSpPr>
        <p:spPr>
          <a:xfrm>
            <a:off x="354000" y="1438333"/>
            <a:ext cx="5393700" cy="23856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100"/>
              <a:buNone/>
              <a:defRPr sz="61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100"/>
              <a:buNone/>
              <a:defRPr sz="61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100"/>
              <a:buNone/>
              <a:defRPr sz="61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100"/>
              <a:buNone/>
              <a:defRPr sz="61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100"/>
              <a:buNone/>
              <a:defRPr sz="61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100"/>
              <a:buNone/>
              <a:defRPr sz="61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100"/>
              <a:buNone/>
              <a:defRPr sz="61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100"/>
              <a:buNone/>
              <a:defRPr sz="61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100"/>
              <a:buNone/>
              <a:defRPr sz="6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g124cb77f799_0_215"/>
          <p:cNvSpPr txBox="1"/>
          <p:nvPr>
            <p:ph idx="1" type="subTitle"/>
          </p:nvPr>
        </p:nvSpPr>
        <p:spPr>
          <a:xfrm>
            <a:off x="354000" y="3895201"/>
            <a:ext cx="5393700" cy="17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2" name="Google Shape;52;g124cb77f799_0_215"/>
          <p:cNvSpPr txBox="1"/>
          <p:nvPr>
            <p:ph idx="2" type="body"/>
          </p:nvPr>
        </p:nvSpPr>
        <p:spPr>
          <a:xfrm>
            <a:off x="6586000" y="965600"/>
            <a:ext cx="5115900" cy="492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3810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53" name="Google Shape;53;g124cb77f799_0_215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dern-writer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124cb77f799_0_179"/>
          <p:cNvSpPr txBox="1"/>
          <p:nvPr>
            <p:ph type="title"/>
          </p:nvPr>
        </p:nvSpPr>
        <p:spPr>
          <a:xfrm>
            <a:off x="415600" y="496667"/>
            <a:ext cx="11360700" cy="9780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Oswald"/>
              <a:buNone/>
              <a:defRPr b="0" i="0" sz="4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Oswald"/>
              <a:buNone/>
              <a:defRPr b="0" i="0" sz="4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Oswald"/>
              <a:buNone/>
              <a:defRPr b="0" i="0" sz="4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Oswald"/>
              <a:buNone/>
              <a:defRPr b="0" i="0" sz="4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Oswald"/>
              <a:buNone/>
              <a:defRPr b="0" i="0" sz="4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Oswald"/>
              <a:buNone/>
              <a:defRPr b="0" i="0" sz="4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Oswald"/>
              <a:buNone/>
              <a:defRPr b="0" i="0" sz="4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Oswald"/>
              <a:buNone/>
              <a:defRPr b="0" i="0" sz="4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Oswald"/>
              <a:buNone/>
              <a:defRPr b="0" i="0" sz="4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1" name="Google Shape;11;g124cb77f799_0_179"/>
          <p:cNvSpPr txBox="1"/>
          <p:nvPr>
            <p:ph idx="1" type="body"/>
          </p:nvPr>
        </p:nvSpPr>
        <p:spPr>
          <a:xfrm>
            <a:off x="415600" y="1958433"/>
            <a:ext cx="11360700" cy="41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Code Pro"/>
              <a:buChar char="●"/>
              <a:defRPr b="0" i="0" sz="2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492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Source Code Pro"/>
              <a:buChar char="○"/>
              <a:defRPr b="0" i="0" sz="19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492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Source Code Pro"/>
              <a:buChar char="■"/>
              <a:defRPr b="0" i="0" sz="19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492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Source Code Pro"/>
              <a:buChar char="●"/>
              <a:defRPr b="0" i="0" sz="19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492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Source Code Pro"/>
              <a:buChar char="○"/>
              <a:defRPr b="0" i="0" sz="19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492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Source Code Pro"/>
              <a:buChar char="■"/>
              <a:defRPr b="0" i="0" sz="19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492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Source Code Pro"/>
              <a:buChar char="●"/>
              <a:defRPr b="0" i="0" sz="19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492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Source Code Pro"/>
              <a:buChar char="○"/>
              <a:defRPr b="0" i="0" sz="19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492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Source Code Pro"/>
              <a:buChar char="■"/>
              <a:defRPr b="0" i="0" sz="19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12" name="Google Shape;12;g124cb77f799_0_179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drive.google.com/file/d/14QzjmSASuLuhHBxZm3ic4iWGJhP4w3_H/view" TargetMode="External"/><Relationship Id="rId4" Type="http://schemas.openxmlformats.org/officeDocument/2006/relationships/image" Target="../media/image10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drive.google.com/file/d/1--SyVPx4HlFe2UQijK3VUihwi0YbvMmR/view" TargetMode="External"/><Relationship Id="rId4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24cb77f799_0_1"/>
          <p:cNvSpPr txBox="1"/>
          <p:nvPr/>
        </p:nvSpPr>
        <p:spPr>
          <a:xfrm>
            <a:off x="6555668" y="4149070"/>
            <a:ext cx="5158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spAutoFit/>
          </a:bodyPr>
          <a:lstStyle/>
          <a:p>
            <a:pPr indent="0" lvl="0" marL="0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ko-KR" sz="2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AI _13기</a:t>
            </a:r>
            <a:r>
              <a:rPr b="1" i="0" lang="ko-KR" sz="2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ko-KR" sz="2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임재민</a:t>
            </a:r>
            <a:endParaRPr b="1" i="0" sz="20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g124cb77f799_0_1"/>
          <p:cNvSpPr/>
          <p:nvPr/>
        </p:nvSpPr>
        <p:spPr>
          <a:xfrm>
            <a:off x="1" y="1579670"/>
            <a:ext cx="12192000" cy="21909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D9D2E9"/>
            </a:solidFill>
            <a:prstDash val="solid"/>
            <a:round/>
            <a:headEnd len="sm" w="sm" type="none"/>
            <a:tailEnd len="sm" w="sm" type="none"/>
          </a:ln>
          <a:effectLst>
            <a:outerShdw blurRad="63500" rotWithShape="0" algn="ctr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93959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g124cb77f799_0_1"/>
          <p:cNvSpPr/>
          <p:nvPr/>
        </p:nvSpPr>
        <p:spPr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24cb77f799_0_1"/>
          <p:cNvSpPr/>
          <p:nvPr/>
        </p:nvSpPr>
        <p:spPr>
          <a:xfrm>
            <a:off x="10859084" y="-40947"/>
            <a:ext cx="8851800" cy="28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g124cb77f799_0_1"/>
          <p:cNvSpPr txBox="1"/>
          <p:nvPr/>
        </p:nvSpPr>
        <p:spPr>
          <a:xfrm>
            <a:off x="3976701" y="2367350"/>
            <a:ext cx="7952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lang="ko-KR" sz="4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오토바이 헬멧 인식 모델 성능 개선</a:t>
            </a:r>
            <a:endParaRPr b="1" i="0" sz="40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4" name="Google Shape;74;g124cb77f799_0_1"/>
          <p:cNvCxnSpPr/>
          <p:nvPr/>
        </p:nvCxnSpPr>
        <p:spPr>
          <a:xfrm>
            <a:off x="3935760" y="790307"/>
            <a:ext cx="7952100" cy="0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gradFill>
          <a:gsLst>
            <a:gs pos="0">
              <a:srgbClr val="7E3DC8"/>
            </a:gs>
            <a:gs pos="100000">
              <a:srgbClr val="3F216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67bded917f_0_89"/>
          <p:cNvSpPr/>
          <p:nvPr/>
        </p:nvSpPr>
        <p:spPr>
          <a:xfrm>
            <a:off x="227348" y="191995"/>
            <a:ext cx="11737200" cy="6408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6" name="Google Shape;186;g167bded917f_0_89"/>
          <p:cNvCxnSpPr/>
          <p:nvPr/>
        </p:nvCxnSpPr>
        <p:spPr>
          <a:xfrm flipH="1" rot="10800000">
            <a:off x="4353275" y="980625"/>
            <a:ext cx="7534800" cy="3600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87" name="Google Shape;187;g167bded917f_0_89"/>
          <p:cNvSpPr txBox="1"/>
          <p:nvPr/>
        </p:nvSpPr>
        <p:spPr>
          <a:xfrm>
            <a:off x="1177325" y="821622"/>
            <a:ext cx="2793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ko-KR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동영상 시연</a:t>
            </a:r>
            <a:endParaRPr b="1" i="0" sz="1400" u="none" cap="none" strike="noStrike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g167bded917f_0_89"/>
          <p:cNvSpPr txBox="1"/>
          <p:nvPr/>
        </p:nvSpPr>
        <p:spPr>
          <a:xfrm>
            <a:off x="255958" y="197876"/>
            <a:ext cx="11604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ko-KR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r>
              <a:rPr b="1" i="0" lang="ko-KR" sz="4000" u="none" cap="none" strike="noStrike">
                <a:solidFill>
                  <a:srgbClr val="44556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i="0" sz="4000" u="none" cap="none" strike="noStrike">
              <a:solidFill>
                <a:srgbClr val="44556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g167bded917f_0_89"/>
          <p:cNvSpPr txBox="1"/>
          <p:nvPr/>
        </p:nvSpPr>
        <p:spPr>
          <a:xfrm>
            <a:off x="1164402" y="313350"/>
            <a:ext cx="3777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ko-KR" sz="2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ko-KR" sz="2400">
                <a:solidFill>
                  <a:srgbClr val="3F3F3F"/>
                </a:solidFill>
              </a:rPr>
              <a:t>3</a:t>
            </a:r>
            <a:r>
              <a:rPr b="0" i="0" lang="ko-KR" sz="2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. 프로젝트 수행 결과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g167bded917f_0_89"/>
          <p:cNvSpPr txBox="1"/>
          <p:nvPr/>
        </p:nvSpPr>
        <p:spPr>
          <a:xfrm>
            <a:off x="1035963" y="1204038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-KR"/>
              <a:t>최종 모델 적용 영상</a:t>
            </a:r>
            <a:endParaRPr/>
          </a:p>
        </p:txBody>
      </p:sp>
      <p:pic>
        <p:nvPicPr>
          <p:cNvPr id="191" name="Google Shape;191;g167bded917f_0_89" title="results1_1_0_5.avi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58000" y="1748650"/>
            <a:ext cx="7676000" cy="4314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gradFill>
          <a:gsLst>
            <a:gs pos="0">
              <a:srgbClr val="7E3DC8"/>
            </a:gs>
            <a:gs pos="100000">
              <a:srgbClr val="3F216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3"/>
          <p:cNvSpPr/>
          <p:nvPr/>
        </p:nvSpPr>
        <p:spPr>
          <a:xfrm>
            <a:off x="255948" y="197870"/>
            <a:ext cx="11737200" cy="6408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13"/>
          <p:cNvSpPr txBox="1"/>
          <p:nvPr/>
        </p:nvSpPr>
        <p:spPr>
          <a:xfrm>
            <a:off x="1180914" y="1176366"/>
            <a:ext cx="10207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ko-KR" sz="1800" u="none" cap="none" strike="noStrike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[자체 평가 의견]</a:t>
            </a:r>
            <a:endParaRPr b="1" i="0" sz="1800" u="none" cap="none" strike="noStrike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13"/>
          <p:cNvSpPr txBox="1"/>
          <p:nvPr/>
        </p:nvSpPr>
        <p:spPr>
          <a:xfrm>
            <a:off x="1109873" y="1818649"/>
            <a:ext cx="10854900" cy="14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1600"/>
              <a:buFont typeface="Calibri"/>
              <a:buChar char="-"/>
            </a:pPr>
            <a:r>
              <a:rPr lang="ko-KR" sz="16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모델 정확도가 초기 73.68%에서 실무에서 적용가능한 정확도인 91.65%까지 개선하였음</a:t>
            </a:r>
            <a:endParaRPr sz="1600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1600"/>
              <a:buFont typeface="Calibri"/>
              <a:buChar char="-"/>
            </a:pPr>
            <a:r>
              <a:rPr lang="ko-KR" sz="16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다만 모델이 영상이 어두울 경우 탐지하는 능력이 현저히 떨어지는 것을 보았을때, 추후 어두울때의 이미지를 추가하여 이를 개선할 필요가 있으며, 바로 실전 업무에 적용하기에는 인식하지 못하는 경우가 많아 적절하지 않다고 생각함</a:t>
            </a:r>
            <a:endParaRPr sz="1600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13"/>
          <p:cNvSpPr txBox="1"/>
          <p:nvPr/>
        </p:nvSpPr>
        <p:spPr>
          <a:xfrm>
            <a:off x="605817" y="1160748"/>
            <a:ext cx="50405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ko-KR" sz="2800" u="none" cap="none" strike="noStrike">
                <a:solidFill>
                  <a:srgbClr val="D0CECE"/>
                </a:solidFill>
                <a:latin typeface="Arial"/>
                <a:ea typeface="Arial"/>
                <a:cs typeface="Arial"/>
                <a:sym typeface="Arial"/>
              </a:rPr>
              <a:t>▶</a:t>
            </a:r>
            <a:endParaRPr b="1" i="0" sz="2800" u="none" cap="none" strike="noStrike">
              <a:solidFill>
                <a:srgbClr val="D0CEC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0" name="Google Shape;200;p13"/>
          <p:cNvCxnSpPr/>
          <p:nvPr/>
        </p:nvCxnSpPr>
        <p:spPr>
          <a:xfrm>
            <a:off x="3683732" y="790307"/>
            <a:ext cx="8204260" cy="0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01" name="Google Shape;201;p13"/>
          <p:cNvSpPr txBox="1"/>
          <p:nvPr/>
        </p:nvSpPr>
        <p:spPr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ko-KR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05</a:t>
            </a:r>
            <a:r>
              <a:rPr b="1" i="0" lang="ko-KR" sz="4000" u="none" cap="none" strike="noStrike">
                <a:solidFill>
                  <a:srgbClr val="44556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i="0" sz="4000" u="none" cap="none" strike="noStrike">
              <a:solidFill>
                <a:srgbClr val="44556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13"/>
          <p:cNvSpPr txBox="1"/>
          <p:nvPr/>
        </p:nvSpPr>
        <p:spPr>
          <a:xfrm>
            <a:off x="1164403" y="313350"/>
            <a:ext cx="3126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ko-KR" sz="2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ko-KR" sz="2400">
                <a:solidFill>
                  <a:srgbClr val="3F3F3F"/>
                </a:solidFill>
              </a:rPr>
              <a:t>4</a:t>
            </a:r>
            <a:r>
              <a:rPr b="0" i="0" lang="ko-KR" sz="2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. 자체 평가 의견</a:t>
            </a:r>
            <a:endParaRPr b="0" i="0" sz="24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13"/>
          <p:cNvSpPr txBox="1"/>
          <p:nvPr/>
        </p:nvSpPr>
        <p:spPr>
          <a:xfrm>
            <a:off x="1109875" y="4088329"/>
            <a:ext cx="9810600" cy="17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1600"/>
              <a:buFont typeface="Calibri"/>
              <a:buChar char="-"/>
            </a:pPr>
            <a:r>
              <a:rPr lang="ko-KR" sz="16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다른 직무가 더 관심이 있으나, 프로젝트를 진행하면서 이 직무에 대한 이해도가 증가한것 같음</a:t>
            </a:r>
            <a:endParaRPr sz="1600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1600"/>
              <a:buFont typeface="Calibri"/>
              <a:buChar char="-"/>
            </a:pPr>
            <a:r>
              <a:rPr lang="ko-KR" sz="16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모델 성능 개선 시키고자 데이터를 다시 수집하고 라벨링한 과정이 생각보다 시간이 많이 걸렸으나 흥미로웠음</a:t>
            </a:r>
            <a:endParaRPr sz="1600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1600"/>
              <a:buFont typeface="Calibri"/>
              <a:buChar char="-"/>
            </a:pPr>
            <a:r>
              <a:rPr lang="ko-KR" sz="16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동영상에서 성능이 더 좋게 개선하지 못한게 너무 아쉬웠고, 다양한 방법을 사용하지 못한점이 아쉬움</a:t>
            </a:r>
            <a:endParaRPr sz="1600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gradFill>
          <a:gsLst>
            <a:gs pos="0">
              <a:srgbClr val="7E3DC8"/>
            </a:gs>
            <a:gs pos="100000">
              <a:srgbClr val="3F216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67bded917f_0_78"/>
          <p:cNvSpPr/>
          <p:nvPr/>
        </p:nvSpPr>
        <p:spPr>
          <a:xfrm>
            <a:off x="255948" y="197870"/>
            <a:ext cx="11737200" cy="6408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g167bded917f_0_78"/>
          <p:cNvSpPr txBox="1"/>
          <p:nvPr/>
        </p:nvSpPr>
        <p:spPr>
          <a:xfrm>
            <a:off x="5066800" y="2967300"/>
            <a:ext cx="1841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감사합니다.</a:t>
            </a:r>
            <a:endParaRPr sz="2400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0" name="Google Shape;210;g167bded917f_0_78"/>
          <p:cNvCxnSpPr/>
          <p:nvPr/>
        </p:nvCxnSpPr>
        <p:spPr>
          <a:xfrm flipH="1" rot="10800000">
            <a:off x="258675" y="790450"/>
            <a:ext cx="11629500" cy="10800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11" name="Google Shape;211;g167bded917f_0_78"/>
          <p:cNvSpPr txBox="1"/>
          <p:nvPr/>
        </p:nvSpPr>
        <p:spPr>
          <a:xfrm>
            <a:off x="255958" y="197876"/>
            <a:ext cx="11604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ko-KR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05</a:t>
            </a:r>
            <a:r>
              <a:rPr b="1" i="0" lang="ko-KR" sz="4000" u="none" cap="none" strike="noStrike">
                <a:solidFill>
                  <a:srgbClr val="44556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i="0" sz="4000" u="none" cap="none" strike="noStrike">
              <a:solidFill>
                <a:srgbClr val="44556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g167bded917f_0_78"/>
          <p:cNvSpPr txBox="1"/>
          <p:nvPr/>
        </p:nvSpPr>
        <p:spPr>
          <a:xfrm>
            <a:off x="1164403" y="313350"/>
            <a:ext cx="3126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solidFill>
          <a:schemeClr val="lt1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5231775" y="1107300"/>
            <a:ext cx="396175" cy="575070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3"/>
          <p:cNvSpPr txBox="1"/>
          <p:nvPr/>
        </p:nvSpPr>
        <p:spPr>
          <a:xfrm>
            <a:off x="6232649" y="2335670"/>
            <a:ext cx="3673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ko-KR" sz="2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01. 프로젝트 개요</a:t>
            </a:r>
            <a:endParaRPr b="1" i="0" sz="28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3"/>
          <p:cNvSpPr txBox="1"/>
          <p:nvPr/>
        </p:nvSpPr>
        <p:spPr>
          <a:xfrm>
            <a:off x="6232649" y="3136759"/>
            <a:ext cx="4969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ko-KR" sz="2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02. </a:t>
            </a:r>
            <a:r>
              <a:rPr b="1" lang="ko-KR" sz="2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프로젝트 수행 절차 및 방법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3"/>
          <p:cNvSpPr txBox="1"/>
          <p:nvPr/>
        </p:nvSpPr>
        <p:spPr>
          <a:xfrm>
            <a:off x="6232649" y="3937848"/>
            <a:ext cx="5293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ko-KR" sz="2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03. </a:t>
            </a:r>
            <a:r>
              <a:rPr b="1" lang="ko-KR" sz="2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프로젝트 수행 결과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3"/>
          <p:cNvSpPr txBox="1"/>
          <p:nvPr/>
        </p:nvSpPr>
        <p:spPr>
          <a:xfrm>
            <a:off x="6232649" y="4738937"/>
            <a:ext cx="4479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ko-KR" sz="2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04. </a:t>
            </a:r>
            <a:r>
              <a:rPr b="1" lang="ko-KR" sz="2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자체 평가 의견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3"/>
          <p:cNvSpPr/>
          <p:nvPr/>
        </p:nvSpPr>
        <p:spPr>
          <a:xfrm>
            <a:off x="0" y="1107200"/>
            <a:ext cx="5231700" cy="5750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ko-KR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목차</a:t>
            </a:r>
            <a:endParaRPr b="1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5" name="Google Shape;85;p3"/>
          <p:cNvCxnSpPr/>
          <p:nvPr/>
        </p:nvCxnSpPr>
        <p:spPr>
          <a:xfrm>
            <a:off x="3935760" y="790307"/>
            <a:ext cx="7952100" cy="0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gradFill>
          <a:gsLst>
            <a:gs pos="0">
              <a:srgbClr val="7E3DC8"/>
            </a:gs>
            <a:gs pos="100000">
              <a:srgbClr val="3F216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4"/>
          <p:cNvSpPr/>
          <p:nvPr/>
        </p:nvSpPr>
        <p:spPr>
          <a:xfrm>
            <a:off x="219014" y="200058"/>
            <a:ext cx="11737200" cy="6408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4"/>
          <p:cNvSpPr txBox="1"/>
          <p:nvPr/>
        </p:nvSpPr>
        <p:spPr>
          <a:xfrm>
            <a:off x="1200772" y="1250152"/>
            <a:ext cx="860495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ko-KR" sz="1800" u="none" cap="none" strike="noStrike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[프로젝트 개요]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4"/>
          <p:cNvSpPr txBox="1"/>
          <p:nvPr/>
        </p:nvSpPr>
        <p:spPr>
          <a:xfrm>
            <a:off x="1272026" y="5181650"/>
            <a:ext cx="96804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1600"/>
              <a:buFont typeface="Calibri"/>
              <a:buChar char="-"/>
            </a:pPr>
            <a:r>
              <a:rPr b="0" i="0" lang="ko-KR" sz="1600" u="none" cap="none" strike="noStrike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기대 효과</a:t>
            </a:r>
            <a:r>
              <a:rPr lang="ko-KR" sz="16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는 YOLO 알고리즘으로 4가지 클래스로 이륜차 탑승자의 헬멧 착용유무를 detection이 가능함</a:t>
            </a:r>
            <a:endParaRPr sz="1600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1600"/>
              <a:buFont typeface="Calibri"/>
              <a:buChar char="-"/>
            </a:pPr>
            <a:r>
              <a:rPr lang="ko-KR" sz="16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CCTV 영상에서 실시간으로 적용이 가능할 것으로 기대됨</a:t>
            </a:r>
            <a:endParaRPr sz="1600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4"/>
          <p:cNvSpPr txBox="1"/>
          <p:nvPr/>
        </p:nvSpPr>
        <p:spPr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ko-KR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r>
              <a:rPr b="1" i="0" lang="ko-KR" sz="4000" u="none" cap="none" strike="noStrike">
                <a:solidFill>
                  <a:srgbClr val="44556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i="0" sz="4000" u="none" cap="none" strike="noStrike">
              <a:solidFill>
                <a:srgbClr val="44556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4" name="Google Shape;94;p4"/>
          <p:cNvCxnSpPr/>
          <p:nvPr/>
        </p:nvCxnSpPr>
        <p:spPr>
          <a:xfrm>
            <a:off x="3935760" y="790307"/>
            <a:ext cx="7952232" cy="0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5" name="Google Shape;95;p4"/>
          <p:cNvSpPr txBox="1"/>
          <p:nvPr/>
        </p:nvSpPr>
        <p:spPr>
          <a:xfrm>
            <a:off x="1164402" y="313350"/>
            <a:ext cx="2771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AutoNum type="arabicPeriod"/>
            </a:pPr>
            <a:r>
              <a:rPr b="0" i="0" lang="ko-KR" sz="2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프로젝트 개요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4"/>
          <p:cNvSpPr txBox="1"/>
          <p:nvPr/>
        </p:nvSpPr>
        <p:spPr>
          <a:xfrm>
            <a:off x="659396" y="1160748"/>
            <a:ext cx="504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ko-KR" sz="2800" u="none" cap="none" strike="noStrike">
                <a:solidFill>
                  <a:srgbClr val="D0CECE"/>
                </a:solidFill>
                <a:latin typeface="Arial"/>
                <a:ea typeface="Arial"/>
                <a:cs typeface="Arial"/>
                <a:sym typeface="Arial"/>
              </a:rPr>
              <a:t>▶</a:t>
            </a:r>
            <a:endParaRPr b="1" i="0" sz="2800" u="none" cap="none" strike="noStrike">
              <a:solidFill>
                <a:srgbClr val="D0CEC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4"/>
          <p:cNvSpPr/>
          <p:nvPr/>
        </p:nvSpPr>
        <p:spPr>
          <a:xfrm>
            <a:off x="1272026" y="1916825"/>
            <a:ext cx="86580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1600"/>
              <a:buFont typeface="Calibri"/>
              <a:buChar char="-"/>
            </a:pPr>
            <a:r>
              <a:rPr lang="ko-KR" sz="16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프로젝트 목표 - 이륜차 헬멧 착용 여부를 자동으로 인식하는 알고리즘 개발 및 성능 개선</a:t>
            </a:r>
            <a:endParaRPr b="0" i="0" sz="1600" u="none" cap="none" strike="noStrike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4"/>
          <p:cNvSpPr/>
          <p:nvPr/>
        </p:nvSpPr>
        <p:spPr>
          <a:xfrm>
            <a:off x="1272025" y="2586075"/>
            <a:ext cx="9565200" cy="17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1600"/>
              <a:buFont typeface="Calibri"/>
              <a:buChar char="-"/>
            </a:pPr>
            <a:r>
              <a:rPr lang="ko-KR" sz="16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labelme를 통한 이미지 라벨링</a:t>
            </a:r>
            <a:endParaRPr sz="1600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1600"/>
              <a:buFont typeface="Calibri"/>
              <a:buChar char="-"/>
            </a:pPr>
            <a:r>
              <a:rPr lang="ko-KR" sz="16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라벨링 txt파일을 이용한 darknet을 통한 Yolov4 모델 학습</a:t>
            </a:r>
            <a:endParaRPr sz="1600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1600"/>
              <a:buFont typeface="Calibri"/>
              <a:buChar char="-"/>
            </a:pPr>
            <a:r>
              <a:rPr lang="ko-KR" sz="16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이륜차 탑승자의 헬멧 유무를 구분하는 성능을 올리는 컨셉으로 모델의 성능을 올리는 것에 초점을 둠 </a:t>
            </a:r>
            <a:endParaRPr sz="1600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841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4"/>
          <p:cNvSpPr/>
          <p:nvPr/>
        </p:nvSpPr>
        <p:spPr>
          <a:xfrm>
            <a:off x="1272024" y="4343944"/>
            <a:ext cx="50400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1600"/>
              <a:buFont typeface="Calibri"/>
              <a:buChar char="-"/>
            </a:pPr>
            <a:r>
              <a:rPr lang="ko-KR" sz="16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Colab Pro, darknet 을 이용하여 학습에 활용</a:t>
            </a:r>
            <a:endParaRPr b="0" i="0" sz="1600" u="none" cap="none" strike="noStrike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gradFill>
          <a:gsLst>
            <a:gs pos="0">
              <a:srgbClr val="7E3DC8"/>
            </a:gs>
            <a:gs pos="100000">
              <a:srgbClr val="3F216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6"/>
          <p:cNvSpPr/>
          <p:nvPr/>
        </p:nvSpPr>
        <p:spPr>
          <a:xfrm>
            <a:off x="219014" y="200058"/>
            <a:ext cx="11737200" cy="6408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6"/>
          <p:cNvSpPr txBox="1"/>
          <p:nvPr/>
        </p:nvSpPr>
        <p:spPr>
          <a:xfrm>
            <a:off x="1156215" y="1104856"/>
            <a:ext cx="10390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ko-KR" sz="18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[프로젝트 수행 절차 및 방법]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6"/>
          <p:cNvSpPr txBox="1"/>
          <p:nvPr/>
        </p:nvSpPr>
        <p:spPr>
          <a:xfrm>
            <a:off x="972665" y="2082334"/>
            <a:ext cx="10524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1600"/>
              <a:buFont typeface="Calibri"/>
              <a:buChar char="-"/>
            </a:pPr>
            <a:r>
              <a:rPr lang="ko-KR" sz="16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프로젝트를 수행하면서 데이터가 부족함을 느껴, 계속해서 수집하며 모델을 학습함</a:t>
            </a:r>
            <a:endParaRPr b="1" i="0" sz="1600" u="sng" cap="none" strike="noStrike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07" name="Google Shape;107;p6"/>
          <p:cNvGraphicFramePr/>
          <p:nvPr/>
        </p:nvGraphicFramePr>
        <p:xfrm>
          <a:off x="724167" y="274200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{44EB6EFB-0D1E-41E0-94B0-0FAF244D0AC2}</a:tableStyleId>
              </a:tblPr>
              <a:tblGrid>
                <a:gridCol w="1924925"/>
                <a:gridCol w="2557300"/>
                <a:gridCol w="4137250"/>
                <a:gridCol w="2364325"/>
              </a:tblGrid>
              <a:tr h="398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cap="none" strike="noStrike"/>
                        <a:t>구분</a:t>
                      </a:r>
                      <a:endParaRPr b="1" sz="15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2475" marB="42475" marR="84925" marL="849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cap="none" strike="noStrike"/>
                        <a:t>기간</a:t>
                      </a:r>
                      <a:endParaRPr b="1" sz="15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2475" marB="42475" marR="84925" marL="849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cap="none" strike="noStrike"/>
                        <a:t>활동</a:t>
                      </a:r>
                      <a:endParaRPr b="1" sz="15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2475" marB="42475" marR="84925" marL="849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cap="none" strike="noStrike"/>
                        <a:t>비고</a:t>
                      </a:r>
                      <a:endParaRPr b="1" sz="15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2475" marB="42475" marR="84925" marL="849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F3F3F"/>
                    </a:solidFill>
                  </a:tcPr>
                </a:tc>
              </a:tr>
              <a:tr h="612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>
                          <a:solidFill>
                            <a:srgbClr val="3A3838"/>
                          </a:solidFill>
                        </a:rPr>
                        <a:t>데이터 수집</a:t>
                      </a:r>
                      <a:endParaRPr b="1" sz="1500" u="none" cap="none" strike="noStrike">
                        <a:solidFill>
                          <a:srgbClr val="3A3838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2475" marB="42475" marR="84925" marL="849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500"/>
                        <a:buFont typeface="Arial"/>
                        <a:buNone/>
                      </a:pPr>
                      <a:r>
                        <a:rPr b="1" lang="ko-KR" sz="1500" u="none" cap="none" strike="noStrike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▶</a:t>
                      </a:r>
                      <a:r>
                        <a:rPr lang="ko-KR" sz="1500" u="none" cap="none" strike="noStrike">
                          <a:solidFill>
                            <a:srgbClr val="3A3838"/>
                          </a:solidFill>
                        </a:rPr>
                        <a:t> </a:t>
                      </a:r>
                      <a:r>
                        <a:rPr lang="ko-KR" sz="1500">
                          <a:solidFill>
                            <a:srgbClr val="3A3838"/>
                          </a:solidFill>
                        </a:rPr>
                        <a:t>9</a:t>
                      </a:r>
                      <a:r>
                        <a:rPr lang="ko-KR" sz="1500" u="none" cap="none" strike="noStrike">
                          <a:solidFill>
                            <a:srgbClr val="3A3838"/>
                          </a:solidFill>
                        </a:rPr>
                        <a:t>/</a:t>
                      </a:r>
                      <a:r>
                        <a:rPr lang="ko-KR" sz="1500">
                          <a:solidFill>
                            <a:srgbClr val="3A3838"/>
                          </a:solidFill>
                        </a:rPr>
                        <a:t>16</a:t>
                      </a:r>
                      <a:r>
                        <a:rPr lang="ko-KR" sz="1500" u="none" cap="none" strike="noStrike">
                          <a:solidFill>
                            <a:srgbClr val="3A3838"/>
                          </a:solidFill>
                        </a:rPr>
                        <a:t>(</a:t>
                      </a:r>
                      <a:r>
                        <a:rPr lang="ko-KR" sz="1500">
                          <a:solidFill>
                            <a:srgbClr val="3A3838"/>
                          </a:solidFill>
                        </a:rPr>
                        <a:t>금</a:t>
                      </a:r>
                      <a:r>
                        <a:rPr lang="ko-KR" sz="1500" u="none" cap="none" strike="noStrike">
                          <a:solidFill>
                            <a:srgbClr val="3A3838"/>
                          </a:solidFill>
                        </a:rPr>
                        <a:t>) ~ 9/</a:t>
                      </a:r>
                      <a:r>
                        <a:rPr lang="ko-KR" sz="1500">
                          <a:solidFill>
                            <a:srgbClr val="3A3838"/>
                          </a:solidFill>
                        </a:rPr>
                        <a:t>22</a:t>
                      </a:r>
                      <a:r>
                        <a:rPr lang="ko-KR" sz="1500" u="none" cap="none" strike="noStrike">
                          <a:solidFill>
                            <a:srgbClr val="3A3838"/>
                          </a:solidFill>
                        </a:rPr>
                        <a:t>(</a:t>
                      </a:r>
                      <a:r>
                        <a:rPr lang="ko-KR" sz="1500">
                          <a:solidFill>
                            <a:srgbClr val="3A3838"/>
                          </a:solidFill>
                        </a:rPr>
                        <a:t>목</a:t>
                      </a:r>
                      <a:r>
                        <a:rPr lang="ko-KR" sz="1500" u="none" cap="none" strike="noStrike">
                          <a:solidFill>
                            <a:srgbClr val="3A3838"/>
                          </a:solidFill>
                        </a:rPr>
                        <a:t>)</a:t>
                      </a:r>
                      <a:endParaRPr b="0" sz="1500" u="none" cap="none" strike="noStrike">
                        <a:solidFill>
                          <a:srgbClr val="3A3838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925" marB="0" marR="3925" marL="33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500"/>
                        <a:buFont typeface="Arial"/>
                        <a:buNone/>
                      </a:pPr>
                      <a:r>
                        <a:rPr b="1" lang="ko-KR" sz="1500" u="none" cap="none" strike="noStrike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▶ </a:t>
                      </a:r>
                      <a:r>
                        <a:rPr lang="ko-KR" sz="1500">
                          <a:solidFill>
                            <a:srgbClr val="3A3838"/>
                          </a:solidFill>
                        </a:rPr>
                        <a:t>기업과 미팅</a:t>
                      </a:r>
                      <a:endParaRPr sz="1500" u="none" cap="none" strike="noStrike">
                        <a:solidFill>
                          <a:srgbClr val="3A3838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500"/>
                        <a:buFont typeface="Arial"/>
                        <a:buNone/>
                      </a:pPr>
                      <a:r>
                        <a:rPr b="1" lang="ko-KR" sz="1500" u="none" cap="none" strike="noStrike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▶ </a:t>
                      </a:r>
                      <a:r>
                        <a:rPr lang="ko-KR" sz="1500">
                          <a:solidFill>
                            <a:srgbClr val="3A3838"/>
                          </a:solidFill>
                        </a:rPr>
                        <a:t>기업제공 이미지 라벨링 및 스터디</a:t>
                      </a:r>
                      <a:endParaRPr b="0" sz="1500" u="none" cap="none" strike="noStrike">
                        <a:solidFill>
                          <a:srgbClr val="3A3838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925" marB="0" marR="3925" marL="33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500"/>
                        <a:buFont typeface="Arial"/>
                        <a:buNone/>
                      </a:pPr>
                      <a:r>
                        <a:rPr b="1" lang="ko-KR" sz="1500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▶ </a:t>
                      </a:r>
                      <a:r>
                        <a:rPr lang="ko-KR" sz="1500">
                          <a:solidFill>
                            <a:srgbClr val="3A3838"/>
                          </a:solidFill>
                        </a:rPr>
                        <a:t>개인별 주간보고 실시</a:t>
                      </a:r>
                      <a:endParaRPr sz="1500">
                        <a:solidFill>
                          <a:srgbClr val="3A3838"/>
                        </a:solidFill>
                      </a:endParaRPr>
                    </a:p>
                  </a:txBody>
                  <a:tcPr marT="3925" marB="0" marR="3925" marL="33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709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cap="none" strike="noStrike">
                          <a:solidFill>
                            <a:srgbClr val="3A3838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데이터 수집 </a:t>
                      </a:r>
                      <a:r>
                        <a:rPr lang="ko-KR" sz="1500">
                          <a:solidFill>
                            <a:srgbClr val="3A3838"/>
                          </a:solidFill>
                        </a:rPr>
                        <a:t>및 모델 학습</a:t>
                      </a:r>
                      <a:endParaRPr sz="1500" u="none" cap="none" strike="noStrike">
                        <a:solidFill>
                          <a:srgbClr val="3A3838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2475" marB="42475" marR="84925" marL="849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500"/>
                        <a:buFont typeface="Arial"/>
                        <a:buNone/>
                      </a:pPr>
                      <a:r>
                        <a:rPr b="1" lang="ko-KR" sz="1500" u="none" cap="none" strike="noStrike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▶ </a:t>
                      </a:r>
                      <a:r>
                        <a:rPr lang="ko-KR" sz="1500">
                          <a:solidFill>
                            <a:srgbClr val="3A3838"/>
                          </a:solidFill>
                        </a:rPr>
                        <a:t>9</a:t>
                      </a:r>
                      <a:r>
                        <a:rPr lang="ko-KR" sz="1500" u="none" cap="none" strike="noStrike">
                          <a:solidFill>
                            <a:srgbClr val="3A3838"/>
                          </a:solidFill>
                        </a:rPr>
                        <a:t>/</a:t>
                      </a:r>
                      <a:r>
                        <a:rPr lang="ko-KR" sz="1500">
                          <a:solidFill>
                            <a:srgbClr val="3A3838"/>
                          </a:solidFill>
                        </a:rPr>
                        <a:t>23</a:t>
                      </a:r>
                      <a:r>
                        <a:rPr lang="ko-KR" sz="1500" u="none" cap="none" strike="noStrike">
                          <a:solidFill>
                            <a:srgbClr val="3A3838"/>
                          </a:solidFill>
                        </a:rPr>
                        <a:t>(</a:t>
                      </a:r>
                      <a:r>
                        <a:rPr lang="ko-KR" sz="1500">
                          <a:solidFill>
                            <a:srgbClr val="3A3838"/>
                          </a:solidFill>
                        </a:rPr>
                        <a:t>금</a:t>
                      </a:r>
                      <a:r>
                        <a:rPr lang="ko-KR" sz="1500" u="none" cap="none" strike="noStrike">
                          <a:solidFill>
                            <a:srgbClr val="3A3838"/>
                          </a:solidFill>
                        </a:rPr>
                        <a:t>) ~ </a:t>
                      </a:r>
                      <a:r>
                        <a:rPr lang="ko-KR" sz="1500">
                          <a:solidFill>
                            <a:srgbClr val="3A3838"/>
                          </a:solidFill>
                        </a:rPr>
                        <a:t>9</a:t>
                      </a:r>
                      <a:r>
                        <a:rPr lang="ko-KR" sz="1500" u="none" cap="none" strike="noStrike">
                          <a:solidFill>
                            <a:srgbClr val="3A3838"/>
                          </a:solidFill>
                        </a:rPr>
                        <a:t>/</a:t>
                      </a:r>
                      <a:r>
                        <a:rPr lang="ko-KR" sz="1500">
                          <a:solidFill>
                            <a:srgbClr val="3A3838"/>
                          </a:solidFill>
                        </a:rPr>
                        <a:t>29</a:t>
                      </a:r>
                      <a:r>
                        <a:rPr lang="ko-KR" sz="1500" u="none" cap="none" strike="noStrike">
                          <a:solidFill>
                            <a:srgbClr val="3A3838"/>
                          </a:solidFill>
                        </a:rPr>
                        <a:t>(</a:t>
                      </a:r>
                      <a:r>
                        <a:rPr lang="ko-KR" sz="1500">
                          <a:solidFill>
                            <a:srgbClr val="3A3838"/>
                          </a:solidFill>
                        </a:rPr>
                        <a:t>목</a:t>
                      </a:r>
                      <a:r>
                        <a:rPr lang="ko-KR" sz="1500" u="none" cap="none" strike="noStrike">
                          <a:solidFill>
                            <a:srgbClr val="3A3838"/>
                          </a:solidFill>
                        </a:rPr>
                        <a:t>)</a:t>
                      </a:r>
                      <a:endParaRPr b="0" sz="1500" u="none" cap="none" strike="noStrike">
                        <a:solidFill>
                          <a:srgbClr val="3A3838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925" marB="0" marR="3925" marL="33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500"/>
                        <a:buFont typeface="Arial"/>
                        <a:buNone/>
                      </a:pPr>
                      <a:r>
                        <a:rPr b="1" lang="ko-KR" sz="1500" u="none" cap="none" strike="noStrike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▶ </a:t>
                      </a:r>
                      <a:r>
                        <a:rPr lang="ko-KR" sz="1500">
                          <a:solidFill>
                            <a:srgbClr val="3A3838"/>
                          </a:solidFill>
                        </a:rPr>
                        <a:t>이미지 라벨링 보정 작업</a:t>
                      </a:r>
                      <a:endParaRPr b="0" sz="1500" u="none" cap="none" strike="noStrike">
                        <a:solidFill>
                          <a:srgbClr val="3A3838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500"/>
                        <a:buFont typeface="Arial"/>
                        <a:buNone/>
                      </a:pPr>
                      <a:r>
                        <a:rPr b="1" lang="ko-KR" sz="1500" u="none" cap="none" strike="noStrike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▶ </a:t>
                      </a:r>
                      <a:r>
                        <a:rPr lang="ko-KR" sz="1500">
                          <a:solidFill>
                            <a:srgbClr val="3A3838"/>
                          </a:solidFill>
                        </a:rPr>
                        <a:t>라벨링 데이터를 통해 YOLOV4를 학습 및 스터디</a:t>
                      </a:r>
                      <a:endParaRPr b="0" sz="1500" u="none" cap="none" strike="noStrike">
                        <a:solidFill>
                          <a:srgbClr val="3A3838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925" marB="0" marR="3925" marL="33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500"/>
                        <a:buFont typeface="Arial"/>
                        <a:buNone/>
                      </a:pPr>
                      <a:r>
                        <a:rPr b="1" lang="ko-KR" sz="1500" u="none" cap="none" strike="noStrike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▶ </a:t>
                      </a:r>
                      <a:r>
                        <a:rPr lang="ko-KR" sz="1500">
                          <a:solidFill>
                            <a:srgbClr val="3A3838"/>
                          </a:solidFill>
                        </a:rPr>
                        <a:t>개인별</a:t>
                      </a:r>
                      <a:r>
                        <a:rPr lang="ko-KR" sz="1500" u="none" cap="none" strike="noStrike">
                          <a:solidFill>
                            <a:srgbClr val="3A3838"/>
                          </a:solidFill>
                        </a:rPr>
                        <a:t> 주간보고 실시</a:t>
                      </a:r>
                      <a:endParaRPr sz="1500" u="none" cap="none" strike="noStrike">
                        <a:solidFill>
                          <a:srgbClr val="3A3838"/>
                        </a:solidFill>
                      </a:endParaRPr>
                    </a:p>
                  </a:txBody>
                  <a:tcPr marT="3925" marB="0" marR="3925" marL="33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873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>
                          <a:solidFill>
                            <a:srgbClr val="3A3838"/>
                          </a:solidFill>
                        </a:rPr>
                        <a:t>모델 성능 개선</a:t>
                      </a:r>
                      <a:endParaRPr sz="1500" u="none" cap="none" strike="noStrike">
                        <a:solidFill>
                          <a:srgbClr val="3A3838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2475" marB="42475" marR="84925" marL="849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500"/>
                        <a:buFont typeface="Arial"/>
                        <a:buNone/>
                      </a:pPr>
                      <a:r>
                        <a:rPr b="1" lang="ko-KR" sz="1500" u="none" cap="none" strike="noStrike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▶ </a:t>
                      </a:r>
                      <a:r>
                        <a:rPr lang="ko-KR" sz="1500">
                          <a:solidFill>
                            <a:srgbClr val="3A3838"/>
                          </a:solidFill>
                        </a:rPr>
                        <a:t>9</a:t>
                      </a:r>
                      <a:r>
                        <a:rPr lang="ko-KR" sz="1500" u="none" cap="none" strike="noStrike">
                          <a:solidFill>
                            <a:srgbClr val="3A3838"/>
                          </a:solidFill>
                        </a:rPr>
                        <a:t>/</a:t>
                      </a:r>
                      <a:r>
                        <a:rPr lang="ko-KR" sz="1500">
                          <a:solidFill>
                            <a:srgbClr val="3A3838"/>
                          </a:solidFill>
                        </a:rPr>
                        <a:t>30</a:t>
                      </a:r>
                      <a:r>
                        <a:rPr lang="ko-KR" sz="1500" u="none" cap="none" strike="noStrike">
                          <a:solidFill>
                            <a:srgbClr val="3A3838"/>
                          </a:solidFill>
                        </a:rPr>
                        <a:t>(</a:t>
                      </a:r>
                      <a:r>
                        <a:rPr lang="ko-KR" sz="1500">
                          <a:solidFill>
                            <a:srgbClr val="3A3838"/>
                          </a:solidFill>
                        </a:rPr>
                        <a:t>금</a:t>
                      </a:r>
                      <a:r>
                        <a:rPr lang="ko-KR" sz="1500" u="none" cap="none" strike="noStrike">
                          <a:solidFill>
                            <a:srgbClr val="3A3838"/>
                          </a:solidFill>
                        </a:rPr>
                        <a:t>) ~ </a:t>
                      </a:r>
                      <a:r>
                        <a:rPr lang="ko-KR" sz="1500">
                          <a:solidFill>
                            <a:srgbClr val="3A3838"/>
                          </a:solidFill>
                        </a:rPr>
                        <a:t>10</a:t>
                      </a:r>
                      <a:r>
                        <a:rPr lang="ko-KR" sz="1500" u="none" cap="none" strike="noStrike">
                          <a:solidFill>
                            <a:srgbClr val="3A3838"/>
                          </a:solidFill>
                        </a:rPr>
                        <a:t>/</a:t>
                      </a:r>
                      <a:r>
                        <a:rPr lang="ko-KR" sz="1500">
                          <a:solidFill>
                            <a:srgbClr val="3A3838"/>
                          </a:solidFill>
                        </a:rPr>
                        <a:t>6</a:t>
                      </a:r>
                      <a:r>
                        <a:rPr lang="ko-KR" sz="1500" u="none" cap="none" strike="noStrike">
                          <a:solidFill>
                            <a:srgbClr val="3A3838"/>
                          </a:solidFill>
                        </a:rPr>
                        <a:t>(</a:t>
                      </a:r>
                      <a:r>
                        <a:rPr lang="ko-KR" sz="1500">
                          <a:solidFill>
                            <a:srgbClr val="3A3838"/>
                          </a:solidFill>
                        </a:rPr>
                        <a:t>목</a:t>
                      </a:r>
                      <a:r>
                        <a:rPr lang="ko-KR" sz="1500" u="none" cap="none" strike="noStrike">
                          <a:solidFill>
                            <a:srgbClr val="3A3838"/>
                          </a:solidFill>
                        </a:rPr>
                        <a:t>)</a:t>
                      </a:r>
                      <a:endParaRPr b="0" sz="1500" u="none" cap="none" strike="noStrike">
                        <a:solidFill>
                          <a:srgbClr val="3A3838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925" marB="0" marR="3925" marL="33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500"/>
                        <a:buFont typeface="Arial"/>
                        <a:buNone/>
                      </a:pPr>
                      <a:r>
                        <a:rPr b="1" lang="ko-KR" sz="1500" u="none" cap="none" strike="noStrike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▶ </a:t>
                      </a:r>
                      <a:r>
                        <a:rPr lang="ko-KR" sz="1500">
                          <a:solidFill>
                            <a:srgbClr val="3A3838"/>
                          </a:solidFill>
                        </a:rPr>
                        <a:t>추가적인 이미지 데이터 라벨링 추가</a:t>
                      </a:r>
                      <a:endParaRPr sz="1500">
                        <a:solidFill>
                          <a:srgbClr val="3A3838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500"/>
                        <a:buFont typeface="Arial"/>
                        <a:buNone/>
                      </a:pPr>
                      <a:r>
                        <a:rPr b="1" lang="ko-KR" sz="1500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▶ </a:t>
                      </a:r>
                      <a:r>
                        <a:rPr lang="ko-KR" sz="1500">
                          <a:solidFill>
                            <a:srgbClr val="3A3838"/>
                          </a:solidFill>
                        </a:rPr>
                        <a:t>모델 재학습</a:t>
                      </a:r>
                      <a:endParaRPr sz="1500">
                        <a:solidFill>
                          <a:srgbClr val="3A3838"/>
                        </a:solidFill>
                      </a:endParaRPr>
                    </a:p>
                  </a:txBody>
                  <a:tcPr marT="3925" marB="0" marR="3925" marL="33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500"/>
                        <a:buFont typeface="Arial"/>
                        <a:buNone/>
                      </a:pPr>
                      <a:r>
                        <a:rPr b="1" lang="ko-KR" sz="1500" u="none" cap="none" strike="noStrike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▶ </a:t>
                      </a:r>
                      <a:r>
                        <a:rPr lang="ko-KR" sz="1500">
                          <a:solidFill>
                            <a:srgbClr val="3A3838"/>
                          </a:solidFill>
                        </a:rPr>
                        <a:t>개인별 주간보고 실시</a:t>
                      </a:r>
                      <a:endParaRPr sz="1500">
                        <a:solidFill>
                          <a:srgbClr val="3A3838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500"/>
                        <a:buFont typeface="Arial"/>
                        <a:buNone/>
                      </a:pPr>
                      <a:r>
                        <a:t/>
                      </a:r>
                      <a:endParaRPr sz="1500">
                        <a:solidFill>
                          <a:srgbClr val="3A3838"/>
                        </a:solidFill>
                      </a:endParaRPr>
                    </a:p>
                  </a:txBody>
                  <a:tcPr marT="3925" marB="0" marR="3925" marL="33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901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500"/>
                        <a:buFont typeface="Calibri"/>
                        <a:buNone/>
                      </a:pPr>
                      <a:r>
                        <a:rPr b="0" lang="ko-KR" sz="1500" u="none" cap="none" strike="noStrike">
                          <a:solidFill>
                            <a:srgbClr val="3A3838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모델</a:t>
                      </a:r>
                      <a:r>
                        <a:rPr lang="ko-KR" sz="1500">
                          <a:solidFill>
                            <a:srgbClr val="3A3838"/>
                          </a:solidFill>
                        </a:rPr>
                        <a:t> 성능 개선</a:t>
                      </a:r>
                      <a:endParaRPr b="1" sz="1500" u="none" cap="none" strike="noStrike">
                        <a:solidFill>
                          <a:srgbClr val="3A3838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2475" marB="42475" marR="84925" marL="849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500"/>
                        <a:buFont typeface="Arial"/>
                        <a:buNone/>
                      </a:pPr>
                      <a:r>
                        <a:rPr b="1" lang="ko-KR" sz="1500" u="none" cap="none" strike="noStrike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▶ </a:t>
                      </a:r>
                      <a:r>
                        <a:rPr lang="ko-KR" sz="1500">
                          <a:solidFill>
                            <a:srgbClr val="3A3838"/>
                          </a:solidFill>
                        </a:rPr>
                        <a:t>10</a:t>
                      </a:r>
                      <a:r>
                        <a:rPr lang="ko-KR" sz="1500" u="none" cap="none" strike="noStrike">
                          <a:solidFill>
                            <a:srgbClr val="3A3838"/>
                          </a:solidFill>
                        </a:rPr>
                        <a:t>/7(</a:t>
                      </a:r>
                      <a:r>
                        <a:rPr lang="ko-KR" sz="1500">
                          <a:solidFill>
                            <a:srgbClr val="3A3838"/>
                          </a:solidFill>
                        </a:rPr>
                        <a:t>금</a:t>
                      </a:r>
                      <a:r>
                        <a:rPr lang="ko-KR" sz="1500" u="none" cap="none" strike="noStrike">
                          <a:solidFill>
                            <a:srgbClr val="3A3838"/>
                          </a:solidFill>
                        </a:rPr>
                        <a:t>) ~ </a:t>
                      </a:r>
                      <a:r>
                        <a:rPr lang="ko-KR" sz="1500">
                          <a:solidFill>
                            <a:srgbClr val="3A3838"/>
                          </a:solidFill>
                        </a:rPr>
                        <a:t>10</a:t>
                      </a:r>
                      <a:r>
                        <a:rPr lang="ko-KR" sz="1500" u="none" cap="none" strike="noStrike">
                          <a:solidFill>
                            <a:srgbClr val="3A3838"/>
                          </a:solidFill>
                        </a:rPr>
                        <a:t>/</a:t>
                      </a:r>
                      <a:r>
                        <a:rPr lang="ko-KR" sz="1500">
                          <a:solidFill>
                            <a:srgbClr val="3A3838"/>
                          </a:solidFill>
                        </a:rPr>
                        <a:t>12</a:t>
                      </a:r>
                      <a:r>
                        <a:rPr lang="ko-KR" sz="1500" u="none" cap="none" strike="noStrike">
                          <a:solidFill>
                            <a:srgbClr val="3A3838"/>
                          </a:solidFill>
                        </a:rPr>
                        <a:t>(</a:t>
                      </a:r>
                      <a:r>
                        <a:rPr lang="ko-KR" sz="1500">
                          <a:solidFill>
                            <a:srgbClr val="3A3838"/>
                          </a:solidFill>
                        </a:rPr>
                        <a:t>목</a:t>
                      </a:r>
                      <a:r>
                        <a:rPr lang="ko-KR" sz="1500" u="none" cap="none" strike="noStrike">
                          <a:solidFill>
                            <a:srgbClr val="3A3838"/>
                          </a:solidFill>
                        </a:rPr>
                        <a:t>)</a:t>
                      </a:r>
                      <a:endParaRPr b="0" sz="1500" u="none" cap="none" strike="noStrike">
                        <a:solidFill>
                          <a:srgbClr val="3A3838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925" marB="0" marR="3925" marL="33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500"/>
                        <a:buFont typeface="Arial"/>
                        <a:buNone/>
                      </a:pPr>
                      <a:r>
                        <a:rPr b="1" lang="ko-KR" sz="1500" u="none" cap="none" strike="noStrike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▶ </a:t>
                      </a:r>
                      <a:r>
                        <a:rPr lang="ko-KR" sz="1500">
                          <a:solidFill>
                            <a:srgbClr val="3A3838"/>
                          </a:solidFill>
                        </a:rPr>
                        <a:t>그림자 졌을때, 이미지 데이터 라벨링 추가</a:t>
                      </a:r>
                      <a:endParaRPr sz="1500">
                        <a:solidFill>
                          <a:srgbClr val="3A3838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500"/>
                        <a:buFont typeface="Arial"/>
                        <a:buNone/>
                      </a:pPr>
                      <a:r>
                        <a:rPr b="1" lang="ko-KR" sz="1500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▶ </a:t>
                      </a:r>
                      <a:r>
                        <a:rPr lang="ko-KR" sz="1500">
                          <a:solidFill>
                            <a:srgbClr val="3A3838"/>
                          </a:solidFill>
                        </a:rPr>
                        <a:t>모델 재학습</a:t>
                      </a:r>
                      <a:endParaRPr sz="1500">
                        <a:solidFill>
                          <a:srgbClr val="3A3838"/>
                        </a:solidFill>
                      </a:endParaRPr>
                    </a:p>
                  </a:txBody>
                  <a:tcPr marT="3925" marB="0" marR="3925" marL="33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500"/>
                        <a:buFont typeface="Arial"/>
                        <a:buNone/>
                      </a:pPr>
                      <a:r>
                        <a:rPr b="1" lang="ko-KR" sz="1500" u="none" cap="none" strike="noStrike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▶ </a:t>
                      </a:r>
                      <a:r>
                        <a:rPr lang="ko-KR" sz="1500">
                          <a:solidFill>
                            <a:srgbClr val="3A3838"/>
                          </a:solidFill>
                        </a:rPr>
                        <a:t>개인별 최종보고 실시</a:t>
                      </a:r>
                      <a:endParaRPr b="0" sz="1500" u="none" cap="none" strike="noStrike">
                        <a:solidFill>
                          <a:srgbClr val="3A3838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925" marB="0" marR="3925" marL="33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sp>
        <p:nvSpPr>
          <p:cNvPr id="108" name="Google Shape;108;p6"/>
          <p:cNvSpPr txBox="1"/>
          <p:nvPr/>
        </p:nvSpPr>
        <p:spPr>
          <a:xfrm>
            <a:off x="659396" y="1052736"/>
            <a:ext cx="50405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ko-KR" sz="2800" u="none" cap="none" strike="noStrike">
                <a:solidFill>
                  <a:srgbClr val="D0CECE"/>
                </a:solidFill>
                <a:latin typeface="Arial"/>
                <a:ea typeface="Arial"/>
                <a:cs typeface="Arial"/>
                <a:sym typeface="Arial"/>
              </a:rPr>
              <a:t>▶</a:t>
            </a:r>
            <a:endParaRPr b="1" i="0" sz="2800" u="none" cap="none" strike="noStrike">
              <a:solidFill>
                <a:srgbClr val="D0CEC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6"/>
          <p:cNvSpPr txBox="1"/>
          <p:nvPr/>
        </p:nvSpPr>
        <p:spPr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ko-KR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03</a:t>
            </a:r>
            <a:r>
              <a:rPr b="1" i="0" lang="ko-KR" sz="4000" u="none" cap="none" strike="noStrike">
                <a:solidFill>
                  <a:srgbClr val="44556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i="0" sz="4000" u="none" cap="none" strike="noStrike">
              <a:solidFill>
                <a:srgbClr val="44556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6"/>
          <p:cNvSpPr txBox="1"/>
          <p:nvPr/>
        </p:nvSpPr>
        <p:spPr>
          <a:xfrm>
            <a:off x="1164400" y="313350"/>
            <a:ext cx="4393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ko-KR" sz="2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ko-KR" sz="2400">
                <a:solidFill>
                  <a:srgbClr val="3F3F3F"/>
                </a:solidFill>
              </a:rPr>
              <a:t>2</a:t>
            </a:r>
            <a:r>
              <a:rPr b="0" i="0" lang="ko-KR" sz="2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. 프로젝트 수행 절차 및</a:t>
            </a:r>
            <a:r>
              <a:rPr lang="ko-KR" sz="2400">
                <a:solidFill>
                  <a:srgbClr val="3F3F3F"/>
                </a:solidFill>
              </a:rPr>
              <a:t> </a:t>
            </a:r>
            <a:r>
              <a:rPr b="0" i="0" lang="ko-KR" sz="2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방법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1" name="Google Shape;111;p6"/>
          <p:cNvCxnSpPr/>
          <p:nvPr/>
        </p:nvCxnSpPr>
        <p:spPr>
          <a:xfrm>
            <a:off x="5642243" y="790307"/>
            <a:ext cx="6008016" cy="0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2" name="Google Shape;112;p6"/>
          <p:cNvSpPr txBox="1"/>
          <p:nvPr/>
        </p:nvSpPr>
        <p:spPr>
          <a:xfrm>
            <a:off x="987800" y="1596800"/>
            <a:ext cx="10309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1600"/>
              <a:buFont typeface="Calibri"/>
              <a:buChar char="-"/>
            </a:pPr>
            <a:r>
              <a:rPr lang="ko-KR" sz="16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프로젝트의 주 목적인 이륜차 헬멧 착용 여부 성능을 개선하는 것에 초점을 맞추어 진행하였음</a:t>
            </a:r>
            <a:endParaRPr b="0" i="0" sz="1600" u="none" cap="none" strike="noStrike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gradFill>
          <a:gsLst>
            <a:gs pos="0">
              <a:srgbClr val="7E3DC8"/>
            </a:gs>
            <a:gs pos="100000">
              <a:srgbClr val="3F216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8"/>
          <p:cNvSpPr/>
          <p:nvPr/>
        </p:nvSpPr>
        <p:spPr>
          <a:xfrm>
            <a:off x="227348" y="191995"/>
            <a:ext cx="11737304" cy="640871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8"/>
          <p:cNvSpPr txBox="1"/>
          <p:nvPr/>
        </p:nvSpPr>
        <p:spPr>
          <a:xfrm>
            <a:off x="1127472" y="1294309"/>
            <a:ext cx="74169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ko-KR" sz="18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데이터 수집</a:t>
            </a:r>
            <a:endParaRPr b="1" i="0" sz="1600" u="none" cap="none" strike="noStrike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8"/>
          <p:cNvSpPr txBox="1"/>
          <p:nvPr/>
        </p:nvSpPr>
        <p:spPr>
          <a:xfrm>
            <a:off x="5503505" y="1731202"/>
            <a:ext cx="62205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1600"/>
              <a:buFont typeface="Calibri"/>
              <a:buChar char="-"/>
            </a:pPr>
            <a:r>
              <a:rPr lang="ko-KR" sz="16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오토바이 헬멧 탐지 모델을 만들기 위해서, 여러 각도에서 찍힌 이미지가 필요하였기에 Youtube 영상을 통해 이미지를 얻었음</a:t>
            </a:r>
            <a:endParaRPr sz="1600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1600"/>
              <a:buFont typeface="Calibri"/>
              <a:buChar char="-"/>
            </a:pPr>
            <a:r>
              <a:rPr lang="ko-KR" sz="16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다양한 각도의 이미지를 얻을 수 있었음</a:t>
            </a:r>
            <a:endParaRPr sz="1600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8"/>
          <p:cNvSpPr txBox="1"/>
          <p:nvPr/>
        </p:nvSpPr>
        <p:spPr>
          <a:xfrm>
            <a:off x="1177325" y="821622"/>
            <a:ext cx="279298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ko-KR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데이터 수집</a:t>
            </a:r>
            <a:endParaRPr b="1" i="0" sz="1400" u="none" cap="none" strike="noStrike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8"/>
          <p:cNvSpPr txBox="1"/>
          <p:nvPr/>
        </p:nvSpPr>
        <p:spPr>
          <a:xfrm>
            <a:off x="610150" y="1163563"/>
            <a:ext cx="50405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ko-KR" sz="2800" u="none" cap="none" strike="noStrike">
                <a:solidFill>
                  <a:srgbClr val="D0CECE"/>
                </a:solidFill>
                <a:latin typeface="Arial"/>
                <a:ea typeface="Arial"/>
                <a:cs typeface="Arial"/>
                <a:sym typeface="Arial"/>
              </a:rPr>
              <a:t>▶</a:t>
            </a:r>
            <a:endParaRPr b="1" i="0" sz="2800" u="none" cap="none" strike="noStrike">
              <a:solidFill>
                <a:srgbClr val="D0CEC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2" name="Google Shape;122;p8"/>
          <p:cNvCxnSpPr/>
          <p:nvPr/>
        </p:nvCxnSpPr>
        <p:spPr>
          <a:xfrm flipH="1" rot="10800000">
            <a:off x="4259796" y="980729"/>
            <a:ext cx="7628196" cy="19843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3" name="Google Shape;123;p8"/>
          <p:cNvSpPr txBox="1"/>
          <p:nvPr/>
        </p:nvSpPr>
        <p:spPr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ko-KR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r>
              <a:rPr b="1" i="0" lang="ko-KR" sz="4000" u="none" cap="none" strike="noStrike">
                <a:solidFill>
                  <a:srgbClr val="44556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i="0" sz="4000" u="none" cap="none" strike="noStrike">
              <a:solidFill>
                <a:srgbClr val="44556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8"/>
          <p:cNvSpPr txBox="1"/>
          <p:nvPr/>
        </p:nvSpPr>
        <p:spPr>
          <a:xfrm>
            <a:off x="1164401" y="313350"/>
            <a:ext cx="3394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ko-KR" sz="2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ko-KR" sz="2400">
                <a:solidFill>
                  <a:srgbClr val="3F3F3F"/>
                </a:solidFill>
              </a:rPr>
              <a:t>3</a:t>
            </a:r>
            <a:r>
              <a:rPr b="0" i="0" lang="ko-KR" sz="2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. 프로젝트 수행결과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8"/>
          <p:cNvSpPr txBox="1"/>
          <p:nvPr/>
        </p:nvSpPr>
        <p:spPr>
          <a:xfrm>
            <a:off x="942261" y="1731202"/>
            <a:ext cx="3846300" cy="14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1600"/>
              <a:buFont typeface="Calibri"/>
              <a:buChar char="-"/>
            </a:pPr>
            <a:r>
              <a:rPr lang="ko-KR" sz="16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Youtube 영상에서 추출한 이미지로 오토바이나 자전거를 타고 있는 사람들의 헬멧 착용 유무를 기반한 데이터</a:t>
            </a:r>
            <a:endParaRPr sz="1600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6" name="Google Shape;126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7224" y="3428999"/>
            <a:ext cx="5871479" cy="2725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15525" y="3505200"/>
            <a:ext cx="4808480" cy="265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gradFill>
          <a:gsLst>
            <a:gs pos="0">
              <a:srgbClr val="7E3DC8"/>
            </a:gs>
            <a:gs pos="100000">
              <a:srgbClr val="3F216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9"/>
          <p:cNvSpPr/>
          <p:nvPr/>
        </p:nvSpPr>
        <p:spPr>
          <a:xfrm>
            <a:off x="227348" y="191995"/>
            <a:ext cx="11737304" cy="640871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9"/>
          <p:cNvSpPr txBox="1"/>
          <p:nvPr/>
        </p:nvSpPr>
        <p:spPr>
          <a:xfrm>
            <a:off x="1187979" y="1360510"/>
            <a:ext cx="8256393" cy="6155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ko-KR" sz="1800">
                <a:solidFill>
                  <a:srgbClr val="323F4F"/>
                </a:solidFill>
                <a:latin typeface="Calibri"/>
                <a:ea typeface="Calibri"/>
                <a:cs typeface="Calibri"/>
                <a:sym typeface="Calibri"/>
              </a:rPr>
              <a:t>Labelme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323F4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9"/>
          <p:cNvSpPr txBox="1"/>
          <p:nvPr/>
        </p:nvSpPr>
        <p:spPr>
          <a:xfrm>
            <a:off x="659339" y="1261470"/>
            <a:ext cx="50405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ko-KR" sz="2800" u="none" cap="none" strike="noStrike">
                <a:solidFill>
                  <a:srgbClr val="D0CECE"/>
                </a:solidFill>
                <a:latin typeface="Arial"/>
                <a:ea typeface="Arial"/>
                <a:cs typeface="Arial"/>
                <a:sym typeface="Arial"/>
              </a:rPr>
              <a:t>▶</a:t>
            </a:r>
            <a:endParaRPr b="1" i="0" sz="2800" u="none" cap="none" strike="noStrike">
              <a:solidFill>
                <a:srgbClr val="D0CEC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5" name="Google Shape;135;p9"/>
          <p:cNvCxnSpPr/>
          <p:nvPr/>
        </p:nvCxnSpPr>
        <p:spPr>
          <a:xfrm>
            <a:off x="4246025" y="977900"/>
            <a:ext cx="7641900" cy="2700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36" name="Google Shape;136;p9"/>
          <p:cNvSpPr txBox="1"/>
          <p:nvPr/>
        </p:nvSpPr>
        <p:spPr>
          <a:xfrm>
            <a:off x="983375" y="1866700"/>
            <a:ext cx="49134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1600"/>
              <a:buFont typeface="Calibri"/>
              <a:buChar char="-"/>
            </a:pPr>
            <a:r>
              <a:rPr lang="ko-KR" sz="16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이미지를 라벨링하는 툴로써, 이번 프로젝트에서 이미지들의 라벨링을 진행할 때 사용</a:t>
            </a:r>
            <a:endParaRPr sz="1600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1600"/>
              <a:buFont typeface="Calibri"/>
              <a:buChar char="-"/>
            </a:pPr>
            <a:r>
              <a:rPr lang="ko-KR" sz="16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바운딩 박스를 설정할 때, 주관적 의견이 많이 개입되었음</a:t>
            </a:r>
            <a:endParaRPr sz="1600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1600"/>
              <a:buFont typeface="Calibri"/>
              <a:buChar char="-"/>
            </a:pPr>
            <a:r>
              <a:rPr lang="ko-KR" sz="16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초기 이미지 라벨링시 데이터를 분담하여 라벨링을 하였는데, 위와 같은 이유로 각자 다른 바운딩 박스 영역 및 클래스 이름 설정</a:t>
            </a:r>
            <a:endParaRPr sz="1600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9"/>
          <p:cNvSpPr txBox="1"/>
          <p:nvPr/>
        </p:nvSpPr>
        <p:spPr>
          <a:xfrm>
            <a:off x="1177325" y="821622"/>
            <a:ext cx="279298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ko-KR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이미지 라벨링</a:t>
            </a:r>
            <a:endParaRPr b="1" i="0" sz="1400" u="none" cap="none" strike="noStrike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9"/>
          <p:cNvSpPr txBox="1"/>
          <p:nvPr/>
        </p:nvSpPr>
        <p:spPr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ko-KR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r>
              <a:rPr b="1" i="0" lang="ko-KR" sz="4000" u="none" cap="none" strike="noStrike">
                <a:solidFill>
                  <a:srgbClr val="44556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i="0" sz="4000" u="none" cap="none" strike="noStrike">
              <a:solidFill>
                <a:srgbClr val="44556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9"/>
          <p:cNvSpPr txBox="1"/>
          <p:nvPr/>
        </p:nvSpPr>
        <p:spPr>
          <a:xfrm>
            <a:off x="1164401" y="313350"/>
            <a:ext cx="3222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ko-KR" sz="2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ko-KR" sz="2400">
                <a:solidFill>
                  <a:srgbClr val="3F3F3F"/>
                </a:solidFill>
              </a:rPr>
              <a:t>3</a:t>
            </a:r>
            <a:r>
              <a:rPr b="0" i="0" lang="ko-KR" sz="2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. 프로젝트 수행결과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0" name="Google Shape;140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96777" y="1867912"/>
            <a:ext cx="5991173" cy="348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gradFill>
          <a:gsLst>
            <a:gs pos="0">
              <a:srgbClr val="7E3DC8"/>
            </a:gs>
            <a:gs pos="100000">
              <a:srgbClr val="3F216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0"/>
          <p:cNvSpPr/>
          <p:nvPr/>
        </p:nvSpPr>
        <p:spPr>
          <a:xfrm>
            <a:off x="227348" y="191995"/>
            <a:ext cx="11737304" cy="640871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10"/>
          <p:cNvSpPr txBox="1"/>
          <p:nvPr/>
        </p:nvSpPr>
        <p:spPr>
          <a:xfrm>
            <a:off x="1211602" y="1388750"/>
            <a:ext cx="1204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ko-KR" sz="18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YOLOv4</a:t>
            </a:r>
            <a:endParaRPr b="1" i="0" sz="1800" u="none" cap="none" strike="noStrike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10"/>
          <p:cNvSpPr txBox="1"/>
          <p:nvPr/>
        </p:nvSpPr>
        <p:spPr>
          <a:xfrm>
            <a:off x="689310" y="1262440"/>
            <a:ext cx="50405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ko-KR" sz="2800" u="none" cap="none" strike="noStrike">
                <a:solidFill>
                  <a:srgbClr val="D0CECE"/>
                </a:solidFill>
                <a:latin typeface="Arial"/>
                <a:ea typeface="Arial"/>
                <a:cs typeface="Arial"/>
                <a:sym typeface="Arial"/>
              </a:rPr>
              <a:t>▶</a:t>
            </a:r>
            <a:endParaRPr b="1" i="0" sz="2800" u="none" cap="none" strike="noStrike">
              <a:solidFill>
                <a:srgbClr val="D0CEC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8" name="Google Shape;148;p10"/>
          <p:cNvCxnSpPr/>
          <p:nvPr/>
        </p:nvCxnSpPr>
        <p:spPr>
          <a:xfrm>
            <a:off x="4258650" y="977900"/>
            <a:ext cx="7629300" cy="2700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49" name="Google Shape;149;p10"/>
          <p:cNvSpPr txBox="1"/>
          <p:nvPr/>
        </p:nvSpPr>
        <p:spPr>
          <a:xfrm>
            <a:off x="1177325" y="821622"/>
            <a:ext cx="279298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ko-KR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모델 학습</a:t>
            </a:r>
            <a:endParaRPr b="1" i="0" sz="1400" u="none" cap="none" strike="noStrike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10"/>
          <p:cNvSpPr txBox="1"/>
          <p:nvPr/>
        </p:nvSpPr>
        <p:spPr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ko-KR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r>
              <a:rPr b="1" i="0" lang="ko-KR" sz="4000" u="none" cap="none" strike="noStrike">
                <a:solidFill>
                  <a:srgbClr val="44556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i="0" sz="4000" u="none" cap="none" strike="noStrike">
              <a:solidFill>
                <a:srgbClr val="44556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10"/>
          <p:cNvSpPr txBox="1"/>
          <p:nvPr/>
        </p:nvSpPr>
        <p:spPr>
          <a:xfrm>
            <a:off x="1164403" y="313350"/>
            <a:ext cx="3888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ko-KR" sz="2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ko-KR" sz="2400">
                <a:solidFill>
                  <a:srgbClr val="3F3F3F"/>
                </a:solidFill>
              </a:rPr>
              <a:t>3</a:t>
            </a:r>
            <a:r>
              <a:rPr b="0" i="0" lang="ko-KR" sz="2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. 프로젝트 수행결과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0"/>
          <p:cNvSpPr txBox="1"/>
          <p:nvPr/>
        </p:nvSpPr>
        <p:spPr>
          <a:xfrm>
            <a:off x="1156305" y="1889188"/>
            <a:ext cx="38556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1600"/>
              <a:buFont typeface="Calibri"/>
              <a:buChar char="-"/>
            </a:pPr>
            <a:r>
              <a:rPr lang="ko-KR" sz="16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현재 서비스에서 최적화가 가장 많이 되어있는 버전</a:t>
            </a:r>
            <a:endParaRPr sz="1600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1600"/>
              <a:buFont typeface="Calibri"/>
              <a:buChar char="-"/>
            </a:pPr>
            <a:r>
              <a:rPr lang="ko-KR" sz="16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Darknet을 git clone해서 Colab으로 구동</a:t>
            </a:r>
            <a:endParaRPr sz="1600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1600"/>
              <a:buFont typeface="Calibri"/>
              <a:buChar char="-"/>
            </a:pPr>
            <a:r>
              <a:rPr lang="ko-KR" sz="16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초기 학습과 최종 모델의 정확도는 73.68%와 91.65%로 큰 차이가 나는 것을 볼 수 있음</a:t>
            </a:r>
            <a:endParaRPr sz="1600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3" name="Google Shape;153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89350" y="4223350"/>
            <a:ext cx="4572000" cy="1800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10"/>
          <p:cNvPicPr preferRelativeResize="0"/>
          <p:nvPr/>
        </p:nvPicPr>
        <p:blipFill rotWithShape="1">
          <a:blip r:embed="rId4">
            <a:alphaModFix/>
          </a:blip>
          <a:srcRect b="31717" l="0" r="2143" t="31979"/>
          <a:stretch/>
        </p:blipFill>
        <p:spPr>
          <a:xfrm>
            <a:off x="5889350" y="1826850"/>
            <a:ext cx="4603150" cy="157162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10"/>
          <p:cNvSpPr txBox="1"/>
          <p:nvPr/>
        </p:nvSpPr>
        <p:spPr>
          <a:xfrm>
            <a:off x="5889349" y="1339400"/>
            <a:ext cx="2003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ko-KR" sz="18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초기 학습 모델</a:t>
            </a:r>
            <a:endParaRPr b="1" i="0" sz="1800" u="none" cap="none" strike="noStrike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10"/>
          <p:cNvSpPr txBox="1"/>
          <p:nvPr/>
        </p:nvSpPr>
        <p:spPr>
          <a:xfrm>
            <a:off x="5889349" y="3712475"/>
            <a:ext cx="1776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ko-KR" sz="18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최종 학습 모델</a:t>
            </a:r>
            <a:endParaRPr b="1" i="0" sz="1800" u="none" cap="none" strike="noStrike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gradFill>
          <a:gsLst>
            <a:gs pos="0">
              <a:srgbClr val="7E3DC8"/>
            </a:gs>
            <a:gs pos="100000">
              <a:srgbClr val="3F216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1"/>
          <p:cNvSpPr/>
          <p:nvPr/>
        </p:nvSpPr>
        <p:spPr>
          <a:xfrm>
            <a:off x="227348" y="191995"/>
            <a:ext cx="11737200" cy="6408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2" name="Google Shape;162;p11"/>
          <p:cNvCxnSpPr/>
          <p:nvPr/>
        </p:nvCxnSpPr>
        <p:spPr>
          <a:xfrm>
            <a:off x="4340675" y="977900"/>
            <a:ext cx="7547400" cy="2700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63" name="Google Shape;163;p11"/>
          <p:cNvSpPr txBox="1"/>
          <p:nvPr/>
        </p:nvSpPr>
        <p:spPr>
          <a:xfrm>
            <a:off x="1177325" y="821622"/>
            <a:ext cx="279298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ko-KR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모델 학습</a:t>
            </a:r>
            <a:endParaRPr b="1" i="0" sz="1400" u="none" cap="none" strike="noStrike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11"/>
          <p:cNvSpPr txBox="1"/>
          <p:nvPr/>
        </p:nvSpPr>
        <p:spPr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ko-KR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r>
              <a:rPr b="1" i="0" lang="ko-KR" sz="4000" u="none" cap="none" strike="noStrike">
                <a:solidFill>
                  <a:srgbClr val="44556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i="0" sz="4000" u="none" cap="none" strike="noStrike">
              <a:solidFill>
                <a:srgbClr val="44556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11"/>
          <p:cNvSpPr txBox="1"/>
          <p:nvPr/>
        </p:nvSpPr>
        <p:spPr>
          <a:xfrm>
            <a:off x="1164401" y="313350"/>
            <a:ext cx="3414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ko-KR" sz="2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04. 프로젝트 수행 결과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6" name="Google Shape;166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68850" y="1914825"/>
            <a:ext cx="4401325" cy="440925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11"/>
          <p:cNvSpPr txBox="1"/>
          <p:nvPr/>
        </p:nvSpPr>
        <p:spPr>
          <a:xfrm>
            <a:off x="6368850" y="1410172"/>
            <a:ext cx="2793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ko-KR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최종 </a:t>
            </a:r>
            <a:r>
              <a:rPr b="1" lang="ko-KR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모델 학습 이미지</a:t>
            </a:r>
            <a:endParaRPr b="1" i="0" sz="1400" u="none" cap="none" strike="noStrike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8" name="Google Shape;168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30301" y="1926813"/>
            <a:ext cx="4401325" cy="4385274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11"/>
          <p:cNvSpPr txBox="1"/>
          <p:nvPr/>
        </p:nvSpPr>
        <p:spPr>
          <a:xfrm>
            <a:off x="1330300" y="1474247"/>
            <a:ext cx="2793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ko-KR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초기</a:t>
            </a:r>
            <a:r>
              <a:rPr b="1" lang="ko-KR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 모델 학습 이미지</a:t>
            </a:r>
            <a:endParaRPr b="1" i="0" sz="1400" u="none" cap="none" strike="noStrike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gradFill>
          <a:gsLst>
            <a:gs pos="0">
              <a:srgbClr val="7E3DC8"/>
            </a:gs>
            <a:gs pos="100000">
              <a:srgbClr val="3F216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2"/>
          <p:cNvSpPr/>
          <p:nvPr/>
        </p:nvSpPr>
        <p:spPr>
          <a:xfrm>
            <a:off x="227348" y="191995"/>
            <a:ext cx="11737200" cy="6408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5" name="Google Shape;175;p12"/>
          <p:cNvCxnSpPr/>
          <p:nvPr/>
        </p:nvCxnSpPr>
        <p:spPr>
          <a:xfrm flipH="1" rot="10800000">
            <a:off x="4353275" y="980625"/>
            <a:ext cx="7534800" cy="3600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76" name="Google Shape;176;p12"/>
          <p:cNvSpPr txBox="1"/>
          <p:nvPr/>
        </p:nvSpPr>
        <p:spPr>
          <a:xfrm>
            <a:off x="1177325" y="821622"/>
            <a:ext cx="279298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ko-KR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동영상 시연</a:t>
            </a:r>
            <a:endParaRPr b="1" i="0" sz="1400" u="none" cap="none" strike="noStrike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12"/>
          <p:cNvSpPr txBox="1"/>
          <p:nvPr/>
        </p:nvSpPr>
        <p:spPr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ko-KR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r>
              <a:rPr b="1" i="0" lang="ko-KR" sz="4000" u="none" cap="none" strike="noStrike">
                <a:solidFill>
                  <a:srgbClr val="44556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i="0" sz="4000" u="none" cap="none" strike="noStrike">
              <a:solidFill>
                <a:srgbClr val="44556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12"/>
          <p:cNvSpPr txBox="1"/>
          <p:nvPr/>
        </p:nvSpPr>
        <p:spPr>
          <a:xfrm>
            <a:off x="1164402" y="313350"/>
            <a:ext cx="3777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ko-KR" sz="2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ko-KR" sz="2400">
                <a:solidFill>
                  <a:srgbClr val="3F3F3F"/>
                </a:solidFill>
              </a:rPr>
              <a:t>3</a:t>
            </a:r>
            <a:r>
              <a:rPr b="0" i="0" lang="ko-KR" sz="2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. 프로젝트 수행 결과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12"/>
          <p:cNvSpPr txBox="1"/>
          <p:nvPr/>
        </p:nvSpPr>
        <p:spPr>
          <a:xfrm>
            <a:off x="1035963" y="1204038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-KR"/>
              <a:t>최종 모델 적용 영상</a:t>
            </a:r>
            <a:endParaRPr/>
          </a:p>
        </p:txBody>
      </p:sp>
      <p:pic>
        <p:nvPicPr>
          <p:cNvPr id="180" name="Google Shape;180;p12" title="results2_1_0_5.avi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14500" y="1785500"/>
            <a:ext cx="7362899" cy="414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0838F"/>
      </a:accent5>
      <a:accent6>
        <a:srgbClr val="F8E71C"/>
      </a:accent6>
      <a:hlink>
        <a:srgbClr val="00838F"/>
      </a:hlink>
      <a:folHlink>
        <a:srgbClr val="00838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2014-04-29T00:37:20Z</dcterms:created>
  <dc:creator>김다은</dc:creator>
</cp:coreProperties>
</file>